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sldIdLst>
    <p:sldId id="1373" r:id="rId2"/>
    <p:sldId id="1383" r:id="rId3"/>
    <p:sldId id="1385" r:id="rId4"/>
    <p:sldId id="1389" r:id="rId5"/>
    <p:sldId id="1388" r:id="rId6"/>
    <p:sldId id="1390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jigj-gfmg tung" initials="gt" lastIdx="1" clrIdx="0">
    <p:extLst>
      <p:ext uri="{19B8F6BF-5375-455C-9EA6-DF929625EA0E}">
        <p15:presenceInfo xmlns:p15="http://schemas.microsoft.com/office/powerpoint/2012/main" userId="99cf9b7282c054dd" providerId="Windows Live"/>
      </p:ext>
    </p:extLst>
  </p:cmAuthor>
  <p:cmAuthor id="2" name="CWW" initials="C" lastIdx="2" clrIdx="1">
    <p:extLst>
      <p:ext uri="{19B8F6BF-5375-455C-9EA6-DF929625EA0E}">
        <p15:presenceInfo xmlns:p15="http://schemas.microsoft.com/office/powerpoint/2012/main" userId="CW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0099"/>
    <a:srgbClr val="FFFFFF"/>
    <a:srgbClr val="DF7C7C"/>
    <a:srgbClr val="A3CF79"/>
    <a:srgbClr val="E6E6E6"/>
    <a:srgbClr val="DDE2CD"/>
    <a:srgbClr val="FFFF99"/>
    <a:srgbClr val="D4EDFF"/>
    <a:srgbClr val="ADC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7" autoAdjust="0"/>
    <p:restoredTop sz="78049" autoAdjust="0"/>
  </p:normalViewPr>
  <p:slideViewPr>
    <p:cSldViewPr snapToGrid="0">
      <p:cViewPr varScale="1">
        <p:scale>
          <a:sx n="89" d="100"/>
          <a:sy n="89" d="100"/>
        </p:scale>
        <p:origin x="2598" y="90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CB0E6-5ADD-4734-8226-FB8F9A585011}" type="datetimeFigureOut">
              <a:rPr lang="zh-TW" altLang="en-US" smtClean="0"/>
              <a:pPr/>
              <a:t>2021/3/11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66AA6-6680-4EAF-9C7C-D332617C488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616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355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830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ltGray">
          <a:xfrm>
            <a:off x="1588" y="279400"/>
            <a:ext cx="8912225" cy="6586538"/>
          </a:xfrm>
          <a:prstGeom prst="rtTriangle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5" name="Picture 5" descr="larc-ht"/>
          <p:cNvPicPr>
            <a:picLocks noChangeAspect="1" noChangeArrowheads="1"/>
          </p:cNvPicPr>
          <p:nvPr/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 bwMode="auto">
          <a:xfrm>
            <a:off x="1096963" y="4413250"/>
            <a:ext cx="13874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203575" y="2924175"/>
            <a:ext cx="2590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TW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14600" y="3733800"/>
            <a:ext cx="55753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3600">
                <a:solidFill>
                  <a:srgbClr val="6102A2"/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920875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ln w="9525"/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kumimoji="1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47ECE6CB-6078-46ED-AA80-4B9B7B320C9C}" type="datetime1">
              <a:rPr lang="zh-TW" altLang="en-US" smtClean="0"/>
              <a:pPr/>
              <a:t>2021/3/11</a:t>
            </a:fld>
            <a:endParaRPr lang="zh-TW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ln w="9525"/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kumimoji="1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ln w="9525"/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kumimoji="1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306097"/>
      </p:ext>
    </p:extLst>
  </p:cSld>
  <p:clrMapOvr>
    <a:masterClrMapping/>
  </p:clrMapOvr>
  <p:transition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11D47-4C42-45CA-B28F-307CAA761D39}" type="datetime1">
              <a:rPr lang="zh-TW" altLang="en-US" smtClean="0"/>
              <a:pPr/>
              <a:t>2021/3/11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342884"/>
      </p:ext>
    </p:extLst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19888" y="152400"/>
            <a:ext cx="2112962" cy="60277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77825" y="152400"/>
            <a:ext cx="6189663" cy="60277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732341-A4CF-45FE-8984-7DA99ABE711A}" type="datetime1">
              <a:rPr lang="zh-TW" altLang="en-US" smtClean="0"/>
              <a:pPr/>
              <a:t>2021/3/11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138107"/>
      </p:ext>
    </p:extLst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3E61EC-1AA2-42D1-BA7E-16D796C35177}" type="datetime1">
              <a:rPr lang="zh-TW" altLang="en-US" smtClean="0"/>
              <a:pPr/>
              <a:t>2021/3/11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85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369D74-7E68-488F-8DC0-0AFD81C31774}" type="datetime1">
              <a:rPr lang="zh-TW" altLang="en-US" smtClean="0"/>
              <a:pPr/>
              <a:t>2021/3/11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74471"/>
      </p:ext>
    </p:extLst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77825" y="838200"/>
            <a:ext cx="4140200" cy="5341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0425" y="838200"/>
            <a:ext cx="4141788" cy="5341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1CD3B-D36B-49D6-B3E8-EDA101F0619C}" type="datetime1">
              <a:rPr lang="zh-TW" altLang="en-US" smtClean="0"/>
              <a:pPr/>
              <a:t>2021/3/11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90382"/>
      </p:ext>
    </p:extLst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7B2BD4-73D2-4111-801D-594CCD90AFD9}" type="datetime1">
              <a:rPr lang="zh-TW" altLang="en-US" smtClean="0"/>
              <a:pPr/>
              <a:t>2021/3/11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492306"/>
      </p:ext>
    </p:extLst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46EC72-734B-4FD7-9DF3-B702BB661E1A}" type="datetime1">
              <a:rPr lang="zh-TW" altLang="en-US" smtClean="0"/>
              <a:pPr/>
              <a:t>2021/3/11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010825"/>
      </p:ext>
    </p:extLst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0C259-413A-4F08-A24F-613AF4C6D49F}" type="datetime1">
              <a:rPr lang="zh-TW" altLang="en-US" smtClean="0"/>
              <a:pPr/>
              <a:t>2021/3/11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784435"/>
      </p:ext>
    </p:extLst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00C075-AB8A-43F4-ACE6-0AF5044F9092}" type="datetime1">
              <a:rPr lang="zh-TW" altLang="en-US" smtClean="0"/>
              <a:pPr/>
              <a:t>2021/3/11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867154"/>
      </p:ext>
    </p:extLst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06E690-F91E-4B39-9E4B-5AE249E2A24D}" type="datetime1">
              <a:rPr lang="zh-TW" altLang="en-US" smtClean="0"/>
              <a:pPr/>
              <a:t>2021/3/11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265173"/>
      </p:ext>
    </p:extLst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377825" y="838200"/>
            <a:ext cx="843438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451850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8963" y="6461125"/>
            <a:ext cx="18748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 kumimoji="0" sz="1400">
                <a:solidFill>
                  <a:srgbClr val="990099"/>
                </a:solidFill>
                <a:latin typeface="Courier New" pitchFamily="49" charset="0"/>
              </a:defRPr>
            </a:lvl1pPr>
          </a:lstStyle>
          <a:p>
            <a:fld id="{53A26CBC-0D7E-4446-847A-A02803CDE270}" type="datetime1">
              <a:rPr lang="zh-TW" altLang="en-US" smtClean="0"/>
              <a:pPr/>
              <a:t>2021/3/11</a:t>
            </a:fld>
            <a:endParaRPr lang="zh-TW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61125"/>
            <a:ext cx="2895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85000"/>
              </a:lnSpc>
              <a:defRPr kumimoji="0" sz="1400">
                <a:solidFill>
                  <a:srgbClr val="990099"/>
                </a:solidFill>
                <a:latin typeface="Courier New" pitchFamily="49" charset="0"/>
              </a:defRPr>
            </a:lvl1pPr>
          </a:lstStyle>
          <a:p>
            <a:endParaRPr lang="zh-TW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75488" y="6445250"/>
            <a:ext cx="1636712" cy="4127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5000"/>
              </a:lnSpc>
              <a:defRPr kumimoji="0" sz="1400">
                <a:solidFill>
                  <a:srgbClr val="990099"/>
                </a:solidFill>
                <a:latin typeface="Courier New" pitchFamily="49" charset="0"/>
              </a:defRPr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31" name="Picture 7" descr="LARCbkg2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8F5C8F"/>
              </a:clrFrom>
              <a:clrTo>
                <a:srgbClr val="8F5C8F">
                  <a:alpha val="0"/>
                </a:srgbClr>
              </a:clrTo>
            </a:clrChange>
            <a:lum bright="26000" contrast="24000"/>
            <a:grayscl/>
            <a:biLevel thresh="50000"/>
          </a:blip>
          <a:srcRect/>
          <a:stretch>
            <a:fillRect/>
          </a:stretch>
        </p:blipFill>
        <p:spPr bwMode="auto">
          <a:xfrm>
            <a:off x="0" y="6197600"/>
            <a:ext cx="588963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342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pull dir="r"/>
  </p:transition>
  <p:hf hdr="0" ftr="0" dt="0"/>
  <p:txStyles>
    <p:titleStyle>
      <a:lvl1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2pPr>
      <a:lvl3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3pPr>
      <a:lvl4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4pPr>
      <a:lvl5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5pPr>
      <a:lvl6pPr marL="4572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6pPr>
      <a:lvl7pPr marL="9144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7pPr>
      <a:lvl8pPr marL="13716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8pPr>
      <a:lvl9pPr marL="18288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9pPr>
    </p:titleStyle>
    <p:bodyStyle>
      <a:lvl1pPr marL="385763" indent="-385763" algn="l" rtl="0" eaLnBrk="1" fontAlgn="base" hangingPunct="1">
        <a:lnSpc>
          <a:spcPct val="93000"/>
        </a:lnSpc>
        <a:spcBef>
          <a:spcPct val="5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kumimoji="1" sz="2800">
          <a:solidFill>
            <a:srgbClr val="000000"/>
          </a:solidFill>
          <a:latin typeface="+mn-lt"/>
          <a:ea typeface="+mn-ea"/>
          <a:cs typeface="+mn-cs"/>
        </a:defRPr>
      </a:lvl1pPr>
      <a:lvl2pPr marL="744538" indent="-244475" algn="l" rtl="0" eaLnBrk="1" fontAlgn="base" hangingPunct="1">
        <a:lnSpc>
          <a:spcPct val="88000"/>
        </a:lnSpc>
        <a:spcBef>
          <a:spcPct val="25000"/>
        </a:spcBef>
        <a:spcAft>
          <a:spcPct val="0"/>
        </a:spcAft>
        <a:buClr>
          <a:srgbClr val="AA009A"/>
        </a:buClr>
        <a:buSzPct val="90000"/>
        <a:buFont typeface="Symbol" pitchFamily="18" charset="2"/>
        <a:buChar char="-"/>
        <a:defRPr kumimoji="1" sz="2600">
          <a:solidFill>
            <a:srgbClr val="000000"/>
          </a:solidFill>
          <a:latin typeface="+mn-lt"/>
          <a:ea typeface="+mn-ea"/>
        </a:defRPr>
      </a:lvl2pPr>
      <a:lvl3pPr marL="1146175" indent="-238125" algn="l" rtl="0" eaLnBrk="1" fontAlgn="base" hangingPunct="1">
        <a:lnSpc>
          <a:spcPct val="87000"/>
        </a:lnSpc>
        <a:spcBef>
          <a:spcPct val="10000"/>
        </a:spcBef>
        <a:spcAft>
          <a:spcPct val="0"/>
        </a:spcAft>
        <a:buClr>
          <a:srgbClr val="1908BC"/>
        </a:buClr>
        <a:buFont typeface="Symbol" pitchFamily="18" charset="2"/>
        <a:buChar char="*"/>
        <a:defRPr kumimoji="1" sz="2400">
          <a:solidFill>
            <a:srgbClr val="000000"/>
          </a:solidFill>
          <a:latin typeface="+mn-lt"/>
          <a:ea typeface="+mn-ea"/>
        </a:defRPr>
      </a:lvl3pPr>
      <a:lvl4pPr marL="2032000" indent="-228600" algn="l" rtl="0" eaLnBrk="1" fontAlgn="base" hangingPunct="1">
        <a:spcBef>
          <a:spcPct val="20000"/>
        </a:spcBef>
        <a:spcAft>
          <a:spcPct val="0"/>
        </a:spcAft>
        <a:buClr>
          <a:srgbClr val="2452AE"/>
        </a:buClr>
        <a:buFont typeface="Symbol" pitchFamily="18" charset="2"/>
        <a:buChar char="à"/>
        <a:defRPr kumimoji="1" sz="2200">
          <a:solidFill>
            <a:srgbClr val="000000"/>
          </a:solidFill>
          <a:latin typeface="+mn-lt"/>
          <a:ea typeface="+mn-ea"/>
        </a:defRPr>
      </a:lvl4pPr>
      <a:lvl5pPr marL="24511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5pPr>
      <a:lvl6pPr marL="29083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6pPr>
      <a:lvl7pPr marL="33655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7pPr>
      <a:lvl8pPr marL="38227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8pPr>
      <a:lvl9pPr marL="42799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sz="quarter" idx="1"/>
          </p:nvPr>
        </p:nvSpPr>
        <p:spPr>
          <a:xfrm>
            <a:off x="2533719" y="4366889"/>
            <a:ext cx="5575300" cy="1752600"/>
          </a:xfrm>
        </p:spPr>
        <p:txBody>
          <a:bodyPr/>
          <a:lstStyle/>
          <a:p>
            <a:r>
              <a:rPr lang="en-US" altLang="zh-TW" sz="2800" dirty="0"/>
              <a:t>Presenter: </a:t>
            </a:r>
            <a:r>
              <a:rPr lang="en-US" altLang="zh-TW" sz="2800" dirty="0" err="1"/>
              <a:t>Kuan</a:t>
            </a:r>
            <a:r>
              <a:rPr lang="en-US" altLang="zh-TW" sz="2800" dirty="0"/>
              <a:t>-</a:t>
            </a:r>
            <a:r>
              <a:rPr lang="en-US" altLang="zh-TW" sz="2800" dirty="0" err="1"/>
              <a:t>Hsun</a:t>
            </a:r>
            <a:r>
              <a:rPr lang="en-US" altLang="zh-TW" sz="2800" dirty="0"/>
              <a:t>-Duh</a:t>
            </a:r>
          </a:p>
          <a:p>
            <a:r>
              <a:rPr lang="en-US" altLang="zh-TW" sz="2800" dirty="0"/>
              <a:t>Advisor: Cheng-Wen Wu</a:t>
            </a:r>
          </a:p>
          <a:p>
            <a:r>
              <a:rPr lang="en-US" altLang="zh-TW" sz="2800" dirty="0"/>
              <a:t>2021/03/12</a:t>
            </a:r>
            <a:endParaRPr lang="zh-TW" altLang="en-US" sz="2800" dirty="0"/>
          </a:p>
        </p:txBody>
      </p:sp>
      <p:sp>
        <p:nvSpPr>
          <p:cNvPr id="2" name="標題 1"/>
          <p:cNvSpPr>
            <a:spLocks noGrp="1"/>
          </p:cNvSpPr>
          <p:nvPr>
            <p:ph type="ctrTitle" sz="quarter"/>
          </p:nvPr>
        </p:nvSpPr>
        <p:spPr>
          <a:xfrm>
            <a:off x="771525" y="848041"/>
            <a:ext cx="7772400" cy="657232"/>
          </a:xfrm>
        </p:spPr>
        <p:txBody>
          <a:bodyPr/>
          <a:lstStyle/>
          <a:p>
            <a:pPr>
              <a:lnSpc>
                <a:spcPts val="4400"/>
              </a:lnSpc>
            </a:pPr>
            <a:r>
              <a:rPr lang="en-US" altLang="zh-TW" sz="4000" dirty="0"/>
              <a:t>Weekly Report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65221735"/>
      </p:ext>
    </p:extLst>
  </p:cSld>
  <p:clrMapOvr>
    <a:masterClrMapping/>
  </p:clrMapOvr>
  <p:transition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DCFC7E-84DB-4B9C-8613-A914279D3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Memory type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8ED1585B-A817-4791-9EB8-AC73BEC8CE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1435111"/>
              </p:ext>
            </p:extLst>
          </p:nvPr>
        </p:nvGraphicFramePr>
        <p:xfrm>
          <a:off x="852487" y="1104107"/>
          <a:ext cx="7859713" cy="42752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08573">
                  <a:extLst>
                    <a:ext uri="{9D8B030D-6E8A-4147-A177-3AD203B41FA5}">
                      <a16:colId xmlns:a16="http://schemas.microsoft.com/office/drawing/2014/main" val="409300717"/>
                    </a:ext>
                  </a:extLst>
                </a:gridCol>
                <a:gridCol w="2078887">
                  <a:extLst>
                    <a:ext uri="{9D8B030D-6E8A-4147-A177-3AD203B41FA5}">
                      <a16:colId xmlns:a16="http://schemas.microsoft.com/office/drawing/2014/main" val="1082601941"/>
                    </a:ext>
                  </a:extLst>
                </a:gridCol>
                <a:gridCol w="2311854">
                  <a:extLst>
                    <a:ext uri="{9D8B030D-6E8A-4147-A177-3AD203B41FA5}">
                      <a16:colId xmlns:a16="http://schemas.microsoft.com/office/drawing/2014/main" val="3900562132"/>
                    </a:ext>
                  </a:extLst>
                </a:gridCol>
                <a:gridCol w="1960399">
                  <a:extLst>
                    <a:ext uri="{9D8B030D-6E8A-4147-A177-3AD203B41FA5}">
                      <a16:colId xmlns:a16="http://schemas.microsoft.com/office/drawing/2014/main" val="381227199"/>
                    </a:ext>
                  </a:extLst>
                </a:gridCol>
              </a:tblGrid>
              <a:tr h="673877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Xilinx® 7 series</a:t>
                      </a:r>
                      <a:endParaRPr lang="zh-TW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326102"/>
                  </a:ext>
                </a:extLst>
              </a:tr>
              <a:tr h="67387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2000" b="1" dirty="0"/>
                        <a:t>Type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B(blocked)RAM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D(distributed)RAM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off-chip RAM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957868"/>
                  </a:ext>
                </a:extLst>
              </a:tr>
              <a:tr h="37581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SRAM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SRAM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SDRAM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444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Consume additional LUT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V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170694"/>
                  </a:ext>
                </a:extLst>
              </a:tr>
              <a:tr h="72715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20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Capacity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 Kbits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 storage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4-byte buffer for a UART)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1GB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(storing data like images)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005632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2BCBB3-4CB5-4950-952E-462DA886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15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C6CF0C-A7C2-4657-9D1A-45C6C6A9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Off-chip RAM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0FB508-8958-42AE-B01E-8A6CCB93B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36612"/>
            <a:ext cx="8434388" cy="5341938"/>
          </a:xfrm>
        </p:spPr>
        <p:txBody>
          <a:bodyPr/>
          <a:lstStyle/>
          <a:p>
            <a:r>
              <a:rPr lang="en-US" altLang="zh-TW" dirty="0"/>
              <a:t>DDR3</a:t>
            </a:r>
          </a:p>
          <a:p>
            <a:r>
              <a:rPr lang="en-US" altLang="zh-TW" dirty="0"/>
              <a:t>Operate in byte lane(8 or 9 bits) 1 bits for data strobe(DQS)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Datapath width: 64 bits</a:t>
            </a:r>
          </a:p>
          <a:p>
            <a:r>
              <a:rPr lang="en-US" altLang="zh-TW" dirty="0"/>
              <a:t>DQS provides the reference timing for capturing data by the receiver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9DB855-F127-4DD5-AD17-0F0CA4DA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6634B3-33FF-4460-AD4A-33B7DFE99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198" y="3985545"/>
            <a:ext cx="3892716" cy="183375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4082FA8-98FF-4ABC-A55D-F35C0732E247}"/>
              </a:ext>
            </a:extLst>
          </p:cNvPr>
          <p:cNvSpPr/>
          <p:nvPr/>
        </p:nvSpPr>
        <p:spPr bwMode="auto">
          <a:xfrm>
            <a:off x="5246499" y="5933603"/>
            <a:ext cx="1438292" cy="4124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Write Data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2F924D-CD58-4F8D-A7C6-4F67DC1DA5AD}"/>
              </a:ext>
            </a:extLst>
          </p:cNvPr>
          <p:cNvSpPr/>
          <p:nvPr/>
        </p:nvSpPr>
        <p:spPr bwMode="auto">
          <a:xfrm>
            <a:off x="3115903" y="5933603"/>
            <a:ext cx="1438292" cy="4124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Read Data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864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E376B2-CF86-40F3-8923-400ACE9C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Off-chip RAM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53DEE4-1495-4ECA-A532-9B2117B7F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Memory Interface Generator(MIG)</a:t>
            </a:r>
          </a:p>
          <a:p>
            <a:r>
              <a:rPr lang="en-US" altLang="zh-TW" dirty="0"/>
              <a:t>The PHY generates the signal timing and sequencing required to interface to the memory device</a:t>
            </a:r>
          </a:p>
          <a:p>
            <a:r>
              <a:rPr lang="en-US" altLang="zh-TW" dirty="0"/>
              <a:t>Lower power consumption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154E22-8ED0-4207-82C5-4D012B40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19F6B20-D019-442E-8721-74ACDF692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06" y="3042322"/>
            <a:ext cx="5892677" cy="198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00E43-0D6D-4959-90CF-F95A52EA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9676"/>
            <a:ext cx="8763000" cy="1538948"/>
          </a:xfrm>
        </p:spPr>
        <p:txBody>
          <a:bodyPr/>
          <a:lstStyle/>
          <a:p>
            <a:r>
              <a:rPr lang="en-US" altLang="zh-TW" dirty="0"/>
              <a:t>Memory Interface Generator(MIG) Flow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4B6AD6-704D-431A-B66F-212EB2FAD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75" y="1043781"/>
            <a:ext cx="7994650" cy="4770438"/>
          </a:xfrm>
        </p:spPr>
        <p:txBody>
          <a:bodyPr/>
          <a:lstStyle/>
          <a:p>
            <a:r>
              <a:rPr lang="en-US" altLang="zh-TW" dirty="0"/>
              <a:t>Continue…….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57595D-2129-4B50-B4AB-550633D0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08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933FE2-5417-4A17-91BD-549212BF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78B7B6-7979-4F17-9408-1A9F64C55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Tools-&gt;Validation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280B6B-CACB-497F-9EBF-38300612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07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arc">
  <a:themeElements>
    <a:clrScheme name="cww 9">
      <a:dk1>
        <a:srgbClr val="003A62"/>
      </a:dk1>
      <a:lt1>
        <a:srgbClr val="FFFFFF"/>
      </a:lt1>
      <a:dk2>
        <a:srgbClr val="06760E"/>
      </a:dk2>
      <a:lt2>
        <a:srgbClr val="457473"/>
      </a:lt2>
      <a:accent1>
        <a:srgbClr val="F9FE3C"/>
      </a:accent1>
      <a:accent2>
        <a:srgbClr val="FF0066"/>
      </a:accent2>
      <a:accent3>
        <a:srgbClr val="FFFFFF"/>
      </a:accent3>
      <a:accent4>
        <a:srgbClr val="003053"/>
      </a:accent4>
      <a:accent5>
        <a:srgbClr val="FBFEAF"/>
      </a:accent5>
      <a:accent6>
        <a:srgbClr val="E7005C"/>
      </a:accent6>
      <a:hlink>
        <a:srgbClr val="2CFFF3"/>
      </a:hlink>
      <a:folHlink>
        <a:srgbClr val="0099FF"/>
      </a:folHlink>
    </a:clrScheme>
    <a:fontScheme name="cww">
      <a:majorFont>
        <a:latin typeface="Helvetica"/>
        <a:ea typeface="新細明體"/>
        <a:cs typeface=""/>
      </a:majorFont>
      <a:minorFont>
        <a:latin typeface="Helvetic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cw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w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8">
        <a:dk1>
          <a:srgbClr val="003A62"/>
        </a:dk1>
        <a:lt1>
          <a:srgbClr val="F8F8F8"/>
        </a:lt1>
        <a:dk2>
          <a:srgbClr val="06760E"/>
        </a:dk2>
        <a:lt2>
          <a:srgbClr val="457473"/>
        </a:lt2>
        <a:accent1>
          <a:srgbClr val="F9FE3C"/>
        </a:accent1>
        <a:accent2>
          <a:srgbClr val="FF0066"/>
        </a:accent2>
        <a:accent3>
          <a:srgbClr val="FBFBFB"/>
        </a:accent3>
        <a:accent4>
          <a:srgbClr val="003053"/>
        </a:accent4>
        <a:accent5>
          <a:srgbClr val="FBFEAF"/>
        </a:accent5>
        <a:accent6>
          <a:srgbClr val="E7005C"/>
        </a:accent6>
        <a:hlink>
          <a:srgbClr val="2CFFF3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9">
        <a:dk1>
          <a:srgbClr val="003A62"/>
        </a:dk1>
        <a:lt1>
          <a:srgbClr val="FFFFFF"/>
        </a:lt1>
        <a:dk2>
          <a:srgbClr val="06760E"/>
        </a:dk2>
        <a:lt2>
          <a:srgbClr val="457473"/>
        </a:lt2>
        <a:accent1>
          <a:srgbClr val="F9FE3C"/>
        </a:accent1>
        <a:accent2>
          <a:srgbClr val="FF0066"/>
        </a:accent2>
        <a:accent3>
          <a:srgbClr val="FFFFFF"/>
        </a:accent3>
        <a:accent4>
          <a:srgbClr val="003053"/>
        </a:accent4>
        <a:accent5>
          <a:srgbClr val="FBFEAF"/>
        </a:accent5>
        <a:accent6>
          <a:srgbClr val="E7005C"/>
        </a:accent6>
        <a:hlink>
          <a:srgbClr val="2CFFF3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arc" id="{C3D466D6-DFEE-4B75-9E06-B170DC1C1510}" vid="{E6CA1D00-3B13-4351-8C77-53AF2CBF90D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larc</Template>
  <TotalTime>122680</TotalTime>
  <Words>148</Words>
  <Application>Microsoft Office PowerPoint</Application>
  <PresentationFormat>如螢幕大小 (4:3)</PresentationFormat>
  <Paragraphs>48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新細明體</vt:lpstr>
      <vt:lpstr>Arial</vt:lpstr>
      <vt:lpstr>Calibri</vt:lpstr>
      <vt:lpstr>Courier New</vt:lpstr>
      <vt:lpstr>Helvetica</vt:lpstr>
      <vt:lpstr>Symbol</vt:lpstr>
      <vt:lpstr>Times New Roman</vt:lpstr>
      <vt:lpstr>larc</vt:lpstr>
      <vt:lpstr>Weekly Report</vt:lpstr>
      <vt:lpstr>Memory type</vt:lpstr>
      <vt:lpstr>Off-chip RAM</vt:lpstr>
      <vt:lpstr>Off-chip RAM</vt:lpstr>
      <vt:lpstr>Memory Interface Generator(MIG) Flow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kwhou</dc:creator>
  <cp:lastModifiedBy>user</cp:lastModifiedBy>
  <cp:revision>5761</cp:revision>
  <dcterms:created xsi:type="dcterms:W3CDTF">2018-10-07T16:26:11Z</dcterms:created>
  <dcterms:modified xsi:type="dcterms:W3CDTF">2021-03-11T10:25:49Z</dcterms:modified>
</cp:coreProperties>
</file>