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"/>
  </p:notesMasterIdLst>
  <p:sldIdLst>
    <p:sldId id="1373" r:id="rId2"/>
    <p:sldId id="1390" r:id="rId3"/>
    <p:sldId id="1391" r:id="rId4"/>
    <p:sldId id="1392" r:id="rId5"/>
    <p:sldId id="1393" r:id="rId6"/>
    <p:sldId id="1394" r:id="rId7"/>
    <p:sldId id="1395" r:id="rId8"/>
    <p:sldId id="1396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jigj-gfmg tung" initials="gt" lastIdx="1" clrIdx="0">
    <p:extLst>
      <p:ext uri="{19B8F6BF-5375-455C-9EA6-DF929625EA0E}">
        <p15:presenceInfo xmlns:p15="http://schemas.microsoft.com/office/powerpoint/2012/main" userId="99cf9b7282c054dd" providerId="Windows Live"/>
      </p:ext>
    </p:extLst>
  </p:cmAuthor>
  <p:cmAuthor id="2" name="CWW" initials="C" lastIdx="2" clrIdx="1">
    <p:extLst>
      <p:ext uri="{19B8F6BF-5375-455C-9EA6-DF929625EA0E}">
        <p15:presenceInfo xmlns:p15="http://schemas.microsoft.com/office/powerpoint/2012/main" userId="CW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0099"/>
    <a:srgbClr val="FFFFFF"/>
    <a:srgbClr val="DF7C7C"/>
    <a:srgbClr val="A3CF79"/>
    <a:srgbClr val="E6E6E6"/>
    <a:srgbClr val="DDE2CD"/>
    <a:srgbClr val="FFFF99"/>
    <a:srgbClr val="D4EDFF"/>
    <a:srgbClr val="ADC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7" autoAdjust="0"/>
    <p:restoredTop sz="78049" autoAdjust="0"/>
  </p:normalViewPr>
  <p:slideViewPr>
    <p:cSldViewPr snapToGrid="0">
      <p:cViewPr varScale="1">
        <p:scale>
          <a:sx n="89" d="100"/>
          <a:sy n="89" d="100"/>
        </p:scale>
        <p:origin x="2598" y="90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CB0E6-5ADD-4734-8226-FB8F9A585011}" type="datetimeFigureOut">
              <a:rPr lang="zh-TW" altLang="en-US" smtClean="0"/>
              <a:pPr/>
              <a:t>2021/6/28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66AA6-6680-4EAF-9C7C-D332617C488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616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355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53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ltGray">
          <a:xfrm>
            <a:off x="1588" y="279400"/>
            <a:ext cx="8912225" cy="6586538"/>
          </a:xfrm>
          <a:prstGeom prst="rtTriangle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5" name="Picture 5" descr="larc-ht"/>
          <p:cNvPicPr>
            <a:picLocks noChangeAspect="1" noChangeArrowheads="1"/>
          </p:cNvPicPr>
          <p:nvPr/>
        </p:nvPicPr>
        <p:blipFill>
          <a:blip r:embed="rId2" cstate="print">
            <a:lum contrast="20000"/>
          </a:blip>
          <a:srcRect/>
          <a:stretch>
            <a:fillRect/>
          </a:stretch>
        </p:blipFill>
        <p:spPr bwMode="auto">
          <a:xfrm>
            <a:off x="1096963" y="4413250"/>
            <a:ext cx="13874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203575" y="2924175"/>
            <a:ext cx="2590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TW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14600" y="3733800"/>
            <a:ext cx="55753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3600">
                <a:solidFill>
                  <a:srgbClr val="6102A2"/>
                </a:solidFill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920875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ln w="9525"/>
        </p:spPr>
        <p:txBody>
          <a:bodyPr/>
          <a:lstStyle>
            <a:lvl1pPr>
              <a:lnSpc>
                <a:spcPct val="100000"/>
              </a:lnSpc>
              <a:spcBef>
                <a:spcPct val="0"/>
              </a:spcBef>
              <a:defRPr kumimoji="1" b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47ECE6CB-6078-46ED-AA80-4B9B7B320C9C}" type="datetime1">
              <a:rPr lang="zh-TW" altLang="en-US" smtClean="0"/>
              <a:pPr/>
              <a:t>2021/6/28</a:t>
            </a:fld>
            <a:endParaRPr lang="zh-TW" alt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ln w="9525"/>
        </p:spPr>
        <p:txBody>
          <a:bodyPr/>
          <a:lstStyle>
            <a:lvl1pPr>
              <a:lnSpc>
                <a:spcPct val="100000"/>
              </a:lnSpc>
              <a:spcBef>
                <a:spcPct val="0"/>
              </a:spcBef>
              <a:defRPr kumimoji="1" b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ln w="9525"/>
        </p:spPr>
        <p:txBody>
          <a:bodyPr/>
          <a:lstStyle>
            <a:lvl1pPr>
              <a:lnSpc>
                <a:spcPct val="100000"/>
              </a:lnSpc>
              <a:spcBef>
                <a:spcPct val="0"/>
              </a:spcBef>
              <a:defRPr kumimoji="1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306097"/>
      </p:ext>
    </p:extLst>
  </p:cSld>
  <p:clrMapOvr>
    <a:masterClrMapping/>
  </p:clrMapOvr>
  <p:transition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411D47-4C42-45CA-B28F-307CAA761D39}" type="datetime1">
              <a:rPr lang="zh-TW" altLang="en-US" smtClean="0"/>
              <a:pPr/>
              <a:t>2021/6/28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342884"/>
      </p:ext>
    </p:extLst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19888" y="152400"/>
            <a:ext cx="2112962" cy="60277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77825" y="152400"/>
            <a:ext cx="6189663" cy="60277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732341-A4CF-45FE-8984-7DA99ABE711A}" type="datetime1">
              <a:rPr lang="zh-TW" altLang="en-US" smtClean="0"/>
              <a:pPr/>
              <a:t>2021/6/28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138107"/>
      </p:ext>
    </p:extLst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3E61EC-1AA2-42D1-BA7E-16D796C35177}" type="datetime1">
              <a:rPr lang="zh-TW" altLang="en-US" smtClean="0"/>
              <a:pPr/>
              <a:t>2021/6/28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85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369D74-7E68-488F-8DC0-0AFD81C31774}" type="datetime1">
              <a:rPr lang="zh-TW" altLang="en-US" smtClean="0"/>
              <a:pPr/>
              <a:t>2021/6/28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74471"/>
      </p:ext>
    </p:extLst>
  </p:cSld>
  <p:clrMapOvr>
    <a:masterClrMapping/>
  </p:clrMapOvr>
  <p:transition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77825" y="838200"/>
            <a:ext cx="4140200" cy="5341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0425" y="838200"/>
            <a:ext cx="4141788" cy="5341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1CD3B-D36B-49D6-B3E8-EDA101F0619C}" type="datetime1">
              <a:rPr lang="zh-TW" altLang="en-US" smtClean="0"/>
              <a:pPr/>
              <a:t>2021/6/28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90382"/>
      </p:ext>
    </p:extLst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7B2BD4-73D2-4111-801D-594CCD90AFD9}" type="datetime1">
              <a:rPr lang="zh-TW" altLang="en-US" smtClean="0"/>
              <a:pPr/>
              <a:t>2021/6/28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492306"/>
      </p:ext>
    </p:extLst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46EC72-734B-4FD7-9DF3-B702BB661E1A}" type="datetime1">
              <a:rPr lang="zh-TW" altLang="en-US" smtClean="0"/>
              <a:pPr/>
              <a:t>2021/6/28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010825"/>
      </p:ext>
    </p:extLst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0C259-413A-4F08-A24F-613AF4C6D49F}" type="datetime1">
              <a:rPr lang="zh-TW" altLang="en-US" smtClean="0"/>
              <a:pPr/>
              <a:t>2021/6/28</a:t>
            </a:fld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784435"/>
      </p:ext>
    </p:extLst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00C075-AB8A-43F4-ACE6-0AF5044F9092}" type="datetime1">
              <a:rPr lang="zh-TW" altLang="en-US" smtClean="0"/>
              <a:pPr/>
              <a:t>2021/6/28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867154"/>
      </p:ext>
    </p:extLst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06E690-F91E-4B39-9E4B-5AE249E2A24D}" type="datetime1">
              <a:rPr lang="zh-TW" altLang="en-US" smtClean="0"/>
              <a:pPr/>
              <a:t>2021/6/28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265173"/>
      </p:ext>
    </p:extLst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377825" y="838200"/>
            <a:ext cx="843438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451850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8963" y="6461125"/>
            <a:ext cx="18748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 kumimoji="0" sz="1400">
                <a:solidFill>
                  <a:srgbClr val="990099"/>
                </a:solidFill>
                <a:latin typeface="Courier New" pitchFamily="49" charset="0"/>
              </a:defRPr>
            </a:lvl1pPr>
          </a:lstStyle>
          <a:p>
            <a:fld id="{53A26CBC-0D7E-4446-847A-A02803CDE270}" type="datetime1">
              <a:rPr lang="zh-TW" altLang="en-US" smtClean="0"/>
              <a:pPr/>
              <a:t>2021/6/28</a:t>
            </a:fld>
            <a:endParaRPr lang="zh-TW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61125"/>
            <a:ext cx="28956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85000"/>
              </a:lnSpc>
              <a:defRPr kumimoji="0" sz="1400">
                <a:solidFill>
                  <a:srgbClr val="990099"/>
                </a:solidFill>
                <a:latin typeface="Courier New" pitchFamily="49" charset="0"/>
              </a:defRPr>
            </a:lvl1pPr>
          </a:lstStyle>
          <a:p>
            <a:endParaRPr lang="zh-TW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75488" y="6445250"/>
            <a:ext cx="1636712" cy="4127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5000"/>
              </a:lnSpc>
              <a:defRPr kumimoji="0" sz="1400">
                <a:solidFill>
                  <a:srgbClr val="990099"/>
                </a:solidFill>
                <a:latin typeface="Courier New" pitchFamily="49" charset="0"/>
              </a:defRPr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31" name="Picture 7" descr="LARCbkg2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8F5C8F"/>
              </a:clrFrom>
              <a:clrTo>
                <a:srgbClr val="8F5C8F">
                  <a:alpha val="0"/>
                </a:srgbClr>
              </a:clrTo>
            </a:clrChange>
            <a:lum bright="26000" contrast="24000"/>
            <a:grayscl/>
            <a:biLevel thresh="50000"/>
          </a:blip>
          <a:srcRect/>
          <a:stretch>
            <a:fillRect/>
          </a:stretch>
        </p:blipFill>
        <p:spPr bwMode="auto">
          <a:xfrm>
            <a:off x="0" y="6197600"/>
            <a:ext cx="588963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342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pull dir="r"/>
  </p:transition>
  <p:hf hdr="0" ftr="0" dt="0"/>
  <p:txStyles>
    <p:titleStyle>
      <a:lvl1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2pPr>
      <a:lvl3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3pPr>
      <a:lvl4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4pPr>
      <a:lvl5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5pPr>
      <a:lvl6pPr marL="4572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6pPr>
      <a:lvl7pPr marL="9144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7pPr>
      <a:lvl8pPr marL="13716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8pPr>
      <a:lvl9pPr marL="18288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9pPr>
    </p:titleStyle>
    <p:bodyStyle>
      <a:lvl1pPr marL="385763" indent="-385763" algn="l" rtl="0" eaLnBrk="1" fontAlgn="base" hangingPunct="1">
        <a:lnSpc>
          <a:spcPct val="93000"/>
        </a:lnSpc>
        <a:spcBef>
          <a:spcPct val="5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kumimoji="1" sz="2800">
          <a:solidFill>
            <a:srgbClr val="000000"/>
          </a:solidFill>
          <a:latin typeface="+mn-lt"/>
          <a:ea typeface="+mn-ea"/>
          <a:cs typeface="+mn-cs"/>
        </a:defRPr>
      </a:lvl1pPr>
      <a:lvl2pPr marL="744538" indent="-244475" algn="l" rtl="0" eaLnBrk="1" fontAlgn="base" hangingPunct="1">
        <a:lnSpc>
          <a:spcPct val="88000"/>
        </a:lnSpc>
        <a:spcBef>
          <a:spcPct val="25000"/>
        </a:spcBef>
        <a:spcAft>
          <a:spcPct val="0"/>
        </a:spcAft>
        <a:buClr>
          <a:srgbClr val="AA009A"/>
        </a:buClr>
        <a:buSzPct val="90000"/>
        <a:buFont typeface="Symbol" pitchFamily="18" charset="2"/>
        <a:buChar char="-"/>
        <a:defRPr kumimoji="1" sz="2600">
          <a:solidFill>
            <a:srgbClr val="000000"/>
          </a:solidFill>
          <a:latin typeface="+mn-lt"/>
          <a:ea typeface="+mn-ea"/>
        </a:defRPr>
      </a:lvl2pPr>
      <a:lvl3pPr marL="1146175" indent="-238125" algn="l" rtl="0" eaLnBrk="1" fontAlgn="base" hangingPunct="1">
        <a:lnSpc>
          <a:spcPct val="87000"/>
        </a:lnSpc>
        <a:spcBef>
          <a:spcPct val="10000"/>
        </a:spcBef>
        <a:spcAft>
          <a:spcPct val="0"/>
        </a:spcAft>
        <a:buClr>
          <a:srgbClr val="1908BC"/>
        </a:buClr>
        <a:buFont typeface="Symbol" pitchFamily="18" charset="2"/>
        <a:buChar char="*"/>
        <a:defRPr kumimoji="1" sz="2400">
          <a:solidFill>
            <a:srgbClr val="000000"/>
          </a:solidFill>
          <a:latin typeface="+mn-lt"/>
          <a:ea typeface="+mn-ea"/>
        </a:defRPr>
      </a:lvl3pPr>
      <a:lvl4pPr marL="2032000" indent="-228600" algn="l" rtl="0" eaLnBrk="1" fontAlgn="base" hangingPunct="1">
        <a:spcBef>
          <a:spcPct val="20000"/>
        </a:spcBef>
        <a:spcAft>
          <a:spcPct val="0"/>
        </a:spcAft>
        <a:buClr>
          <a:srgbClr val="2452AE"/>
        </a:buClr>
        <a:buFont typeface="Symbol" pitchFamily="18" charset="2"/>
        <a:buChar char="à"/>
        <a:defRPr kumimoji="1" sz="2200">
          <a:solidFill>
            <a:srgbClr val="000000"/>
          </a:solidFill>
          <a:latin typeface="+mn-lt"/>
          <a:ea typeface="+mn-ea"/>
        </a:defRPr>
      </a:lvl4pPr>
      <a:lvl5pPr marL="24511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5pPr>
      <a:lvl6pPr marL="29083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6pPr>
      <a:lvl7pPr marL="33655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7pPr>
      <a:lvl8pPr marL="38227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8pPr>
      <a:lvl9pPr marL="42799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sz="quarter" idx="1"/>
          </p:nvPr>
        </p:nvSpPr>
        <p:spPr>
          <a:xfrm>
            <a:off x="2533719" y="4366889"/>
            <a:ext cx="5575300" cy="1752600"/>
          </a:xfrm>
        </p:spPr>
        <p:txBody>
          <a:bodyPr/>
          <a:lstStyle/>
          <a:p>
            <a:r>
              <a:rPr lang="en-US" altLang="zh-TW" sz="2800" dirty="0"/>
              <a:t>Presenter: </a:t>
            </a:r>
            <a:r>
              <a:rPr lang="en-US" altLang="zh-TW" sz="2800" dirty="0" err="1"/>
              <a:t>Kuan</a:t>
            </a:r>
            <a:r>
              <a:rPr lang="en-US" altLang="zh-TW" sz="2800" dirty="0"/>
              <a:t>-</a:t>
            </a:r>
            <a:r>
              <a:rPr lang="en-US" altLang="zh-TW" sz="2800" dirty="0" err="1"/>
              <a:t>Hsun</a:t>
            </a:r>
            <a:r>
              <a:rPr lang="en-US" altLang="zh-TW" sz="2800" dirty="0"/>
              <a:t>-Duh</a:t>
            </a:r>
          </a:p>
          <a:p>
            <a:r>
              <a:rPr lang="en-US" altLang="zh-TW" sz="2800" dirty="0"/>
              <a:t>Advisor: Cheng-Wen Wu</a:t>
            </a:r>
          </a:p>
          <a:p>
            <a:r>
              <a:rPr lang="en-US" altLang="zh-TW" sz="2800"/>
              <a:t>2021/07/01</a:t>
            </a:r>
            <a:endParaRPr lang="zh-TW" altLang="en-US" sz="2800" dirty="0"/>
          </a:p>
        </p:txBody>
      </p:sp>
      <p:sp>
        <p:nvSpPr>
          <p:cNvPr id="2" name="標題 1"/>
          <p:cNvSpPr>
            <a:spLocks noGrp="1"/>
          </p:cNvSpPr>
          <p:nvPr>
            <p:ph type="ctrTitle" sz="quarter"/>
          </p:nvPr>
        </p:nvSpPr>
        <p:spPr>
          <a:xfrm>
            <a:off x="-372652" y="554882"/>
            <a:ext cx="9889303" cy="1538948"/>
          </a:xfrm>
        </p:spPr>
        <p:txBody>
          <a:bodyPr/>
          <a:lstStyle/>
          <a:p>
            <a:r>
              <a:rPr lang="en-US" altLang="zh-TW" sz="3600" b="0" dirty="0"/>
              <a:t>A Consideration of Bidirectional Superposed</a:t>
            </a:r>
            <a:br>
              <a:rPr lang="en-US" altLang="zh-TW" sz="3600" b="0" dirty="0"/>
            </a:br>
            <a:r>
              <a:rPr lang="en-US" altLang="zh-TW" sz="3600" b="0" dirty="0"/>
              <a:t>Dual Active Bridge DC-DC Converter</a:t>
            </a:r>
            <a:endParaRPr lang="zh-TW" altLang="en-US" sz="3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55EC03F-3376-4287-8AB9-EB9279828C43}"/>
              </a:ext>
            </a:extLst>
          </p:cNvPr>
          <p:cNvSpPr txBox="1"/>
          <p:nvPr/>
        </p:nvSpPr>
        <p:spPr>
          <a:xfrm>
            <a:off x="1151068" y="20938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AEC62D-C8E7-4701-84D3-1153A4F4C386}"/>
              </a:ext>
            </a:extLst>
          </p:cNvPr>
          <p:cNvSpPr/>
          <p:nvPr/>
        </p:nvSpPr>
        <p:spPr>
          <a:xfrm>
            <a:off x="2017345" y="2093830"/>
            <a:ext cx="53783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Nagasaki University/</a:t>
            </a:r>
            <a:r>
              <a:rPr lang="en-US" altLang="zh-TW" dirty="0" err="1"/>
              <a:t>Nishimu</a:t>
            </a:r>
            <a:r>
              <a:rPr lang="en-US" altLang="zh-TW" dirty="0"/>
              <a:t> Electronics Industries</a:t>
            </a:r>
          </a:p>
          <a:p>
            <a:pPr algn="ctr"/>
            <a:r>
              <a:rPr lang="en-US" altLang="zh-TW" dirty="0"/>
              <a:t>Toshiro Hirose / Hirofumi Matsuo</a:t>
            </a:r>
          </a:p>
          <a:p>
            <a:pPr algn="ctr"/>
            <a:r>
              <a:rPr lang="en-US" altLang="zh-TW" dirty="0"/>
              <a:t> 12 August 2010 Accepted by IEEE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5221735"/>
      </p:ext>
    </p:extLst>
  </p:cSld>
  <p:clrMapOvr>
    <a:masterClrMapping/>
  </p:clrMapOvr>
  <p:transition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B657C5-E58B-4242-A757-77319001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PFC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050AA3-B7FB-490C-B38C-D1437A328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功率因數修正電路（</a:t>
            </a:r>
            <a:r>
              <a:rPr lang="en-US" altLang="zh-TW" dirty="0"/>
              <a:t>power factor correction</a:t>
            </a:r>
            <a:r>
              <a:rPr lang="zh-TW" altLang="en-US" dirty="0"/>
              <a:t>）簡稱</a:t>
            </a:r>
            <a:r>
              <a:rPr lang="en-US" altLang="zh-TW" dirty="0"/>
              <a:t>PFC</a:t>
            </a:r>
            <a:r>
              <a:rPr lang="zh-TW" altLang="en-US" dirty="0"/>
              <a:t>，是可以改善交流電源端功率因數的電路。是開關模式電源中常見的電路之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EF27DF-7CD3-478B-A51C-BD4CBB6C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14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701A57-A0DD-44D0-B0C0-ECAAE39C3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530D76-085B-4F48-B429-17789215D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車載式電池充電器的英文全稱是</a:t>
            </a:r>
            <a:r>
              <a:rPr lang="en-US" altLang="zh-TW" dirty="0"/>
              <a:t>On-Board Battery Charger (OBC)</a:t>
            </a:r>
            <a:r>
              <a:rPr lang="zh-TW" altLang="en-US" dirty="0"/>
              <a:t>，是指固定安裝在電動設備上的充電器，充電器依據內部的電池管理系統（</a:t>
            </a:r>
            <a:r>
              <a:rPr lang="en-US" altLang="zh-TW" dirty="0"/>
              <a:t>Battery Management System, BMS</a:t>
            </a:r>
            <a:r>
              <a:rPr lang="zh-TW" altLang="en-US" dirty="0"/>
              <a:t>）所提供的資料，能動態調節設備充電時的電流或電壓參數，執行相應的動作，完成充電過程。</a:t>
            </a:r>
            <a:endParaRPr lang="en-US" altLang="zh-TW" dirty="0"/>
          </a:p>
          <a:p>
            <a:r>
              <a:rPr lang="zh-TW" altLang="en-US" dirty="0"/>
              <a:t>將市電的交流電轉換為直流電進行充電</a:t>
            </a:r>
            <a:r>
              <a:rPr lang="en-US" altLang="zh-TW" dirty="0"/>
              <a:t>[1]</a:t>
            </a:r>
            <a:r>
              <a:rPr lang="zh-TW" altLang="en-US" dirty="0"/>
              <a:t>，其輸出電壓則依電動車電池規格而不同。有車載充電器的電動車可以用交流的方式進行充電</a:t>
            </a:r>
            <a:endParaRPr lang="en-US" altLang="zh-TW" dirty="0"/>
          </a:p>
          <a:p>
            <a:r>
              <a:rPr lang="zh-TW" altLang="en-US" dirty="0"/>
              <a:t>車載充電機是開關模式電源，一般會包括功因修正電路（</a:t>
            </a:r>
            <a:r>
              <a:rPr lang="en-US" altLang="zh-TW" dirty="0"/>
              <a:t>PFC</a:t>
            </a:r>
            <a:r>
              <a:rPr lang="zh-TW" altLang="en-US" dirty="0"/>
              <a:t>）以及直流</a:t>
            </a:r>
            <a:r>
              <a:rPr lang="en-US" altLang="zh-TW" dirty="0"/>
              <a:t>-</a:t>
            </a:r>
            <a:r>
              <a:rPr lang="zh-TW" altLang="en-US" dirty="0"/>
              <a:t>直流轉換器，因為裝在車內，空間較小，一般會配合水冷系統，功率也比較小</a:t>
            </a:r>
            <a:r>
              <a:rPr lang="en-US" altLang="zh-TW" dirty="0"/>
              <a:t>   </a:t>
            </a:r>
            <a:r>
              <a:rPr lang="zh-TW" altLang="en-US" dirty="0"/>
              <a:t>因此配合車載充電機的交流充電站只能進行慢速充電，不能進行類似直流充電站的快速充電。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A9D339-4058-49C2-8389-867210C8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90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421444-B0F8-40DA-BCA1-A66017D69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F4D4D4-A9B6-4E84-AE19-053865484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3719FC2-8874-4FE3-A290-C82CC5B9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63C885F-DA56-46A3-B5BC-31CFA27D8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25" y="1781829"/>
            <a:ext cx="7282927" cy="413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1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17D051-32F4-4C51-B81D-F151A31E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B9457C-B12B-451C-B0B7-F6E79132F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361D7E-80CE-48C2-A614-4CF3607C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9F93251-0F6F-46C8-AA63-744D7FCAA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26" y="1123088"/>
            <a:ext cx="7874598" cy="442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9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60CBA2-FB93-455E-878C-D94809E30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BFD5B1-A736-4C36-98FC-17992149D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ZVS</a:t>
            </a:r>
            <a:r>
              <a:rPr lang="zh-TW" altLang="en-US" dirty="0"/>
              <a:t> 前後都全部</a:t>
            </a:r>
            <a:r>
              <a:rPr lang="en-US" altLang="zh-TW" dirty="0"/>
              <a:t>switch off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AC9BDD-8A9E-4B7D-AC1B-F452B157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B02F56C-1752-4F09-A014-714D8E464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04" y="1693105"/>
            <a:ext cx="8090392" cy="461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15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97DF53-E259-466F-AA70-55723E016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脈波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E4279E-0220-4589-AE11-4EE580516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11D128-DED4-4636-B11D-E9E01E08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8AB439-175B-4F74-892A-CCFE42EA0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62" y="1676400"/>
            <a:ext cx="34194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3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9B731-3A5D-4351-8F98-8BF94D63A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ZVS</a:t>
            </a:r>
            <a:r>
              <a:rPr lang="zh-TW" altLang="en-US" dirty="0"/>
              <a:t> </a:t>
            </a:r>
            <a:r>
              <a:rPr lang="en-US" altLang="zh-TW" dirty="0"/>
              <a:t>ZCS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E5D130-3574-4D39-B114-794A66634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D377D0-16F9-49C7-91C3-BC6AF075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25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arc">
  <a:themeElements>
    <a:clrScheme name="cww 9">
      <a:dk1>
        <a:srgbClr val="003A62"/>
      </a:dk1>
      <a:lt1>
        <a:srgbClr val="FFFFFF"/>
      </a:lt1>
      <a:dk2>
        <a:srgbClr val="06760E"/>
      </a:dk2>
      <a:lt2>
        <a:srgbClr val="457473"/>
      </a:lt2>
      <a:accent1>
        <a:srgbClr val="F9FE3C"/>
      </a:accent1>
      <a:accent2>
        <a:srgbClr val="FF0066"/>
      </a:accent2>
      <a:accent3>
        <a:srgbClr val="FFFFFF"/>
      </a:accent3>
      <a:accent4>
        <a:srgbClr val="003053"/>
      </a:accent4>
      <a:accent5>
        <a:srgbClr val="FBFEAF"/>
      </a:accent5>
      <a:accent6>
        <a:srgbClr val="E7005C"/>
      </a:accent6>
      <a:hlink>
        <a:srgbClr val="2CFFF3"/>
      </a:hlink>
      <a:folHlink>
        <a:srgbClr val="0099FF"/>
      </a:folHlink>
    </a:clrScheme>
    <a:fontScheme name="cww">
      <a:majorFont>
        <a:latin typeface="Helvetica"/>
        <a:ea typeface="新細明體"/>
        <a:cs typeface=""/>
      </a:majorFont>
      <a:minorFont>
        <a:latin typeface="Helvetic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cw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w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8">
        <a:dk1>
          <a:srgbClr val="003A62"/>
        </a:dk1>
        <a:lt1>
          <a:srgbClr val="F8F8F8"/>
        </a:lt1>
        <a:dk2>
          <a:srgbClr val="06760E"/>
        </a:dk2>
        <a:lt2>
          <a:srgbClr val="457473"/>
        </a:lt2>
        <a:accent1>
          <a:srgbClr val="F9FE3C"/>
        </a:accent1>
        <a:accent2>
          <a:srgbClr val="FF0066"/>
        </a:accent2>
        <a:accent3>
          <a:srgbClr val="FBFBFB"/>
        </a:accent3>
        <a:accent4>
          <a:srgbClr val="003053"/>
        </a:accent4>
        <a:accent5>
          <a:srgbClr val="FBFEAF"/>
        </a:accent5>
        <a:accent6>
          <a:srgbClr val="E7005C"/>
        </a:accent6>
        <a:hlink>
          <a:srgbClr val="2CFFF3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9">
        <a:dk1>
          <a:srgbClr val="003A62"/>
        </a:dk1>
        <a:lt1>
          <a:srgbClr val="FFFFFF"/>
        </a:lt1>
        <a:dk2>
          <a:srgbClr val="06760E"/>
        </a:dk2>
        <a:lt2>
          <a:srgbClr val="457473"/>
        </a:lt2>
        <a:accent1>
          <a:srgbClr val="F9FE3C"/>
        </a:accent1>
        <a:accent2>
          <a:srgbClr val="FF0066"/>
        </a:accent2>
        <a:accent3>
          <a:srgbClr val="FFFFFF"/>
        </a:accent3>
        <a:accent4>
          <a:srgbClr val="003053"/>
        </a:accent4>
        <a:accent5>
          <a:srgbClr val="FBFEAF"/>
        </a:accent5>
        <a:accent6>
          <a:srgbClr val="E7005C"/>
        </a:accent6>
        <a:hlink>
          <a:srgbClr val="2CFFF3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arc" id="{C3D466D6-DFEE-4B75-9E06-B170DC1C1510}" vid="{E6CA1D00-3B13-4351-8C77-53AF2CBF90D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larc</Template>
  <TotalTime>136662</TotalTime>
  <Words>266</Words>
  <Application>Microsoft Office PowerPoint</Application>
  <PresentationFormat>如螢幕大小 (4:3)</PresentationFormat>
  <Paragraphs>25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新細明體</vt:lpstr>
      <vt:lpstr>Arial</vt:lpstr>
      <vt:lpstr>Calibri</vt:lpstr>
      <vt:lpstr>Courier New</vt:lpstr>
      <vt:lpstr>Helvetica</vt:lpstr>
      <vt:lpstr>Symbol</vt:lpstr>
      <vt:lpstr>Times New Roman</vt:lpstr>
      <vt:lpstr>larc</vt:lpstr>
      <vt:lpstr>A Consideration of Bidirectional Superposed Dual Active Bridge DC-DC Converter</vt:lpstr>
      <vt:lpstr>PFC</vt:lpstr>
      <vt:lpstr>OBC</vt:lpstr>
      <vt:lpstr>PowerPoint 簡報</vt:lpstr>
      <vt:lpstr>PowerPoint 簡報</vt:lpstr>
      <vt:lpstr>PowerPoint 簡報</vt:lpstr>
      <vt:lpstr>脈波</vt:lpstr>
      <vt:lpstr>ZVS ZCS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kwhou</dc:creator>
  <cp:lastModifiedBy>user</cp:lastModifiedBy>
  <cp:revision>5782</cp:revision>
  <dcterms:created xsi:type="dcterms:W3CDTF">2018-10-07T16:26:11Z</dcterms:created>
  <dcterms:modified xsi:type="dcterms:W3CDTF">2021-06-29T09:20:12Z</dcterms:modified>
</cp:coreProperties>
</file>