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1373" r:id="rId2"/>
    <p:sldId id="1397" r:id="rId3"/>
    <p:sldId id="1398" r:id="rId4"/>
    <p:sldId id="1405" r:id="rId5"/>
    <p:sldId id="1399" r:id="rId6"/>
    <p:sldId id="1400" r:id="rId7"/>
    <p:sldId id="1401" r:id="rId8"/>
    <p:sldId id="1406" r:id="rId9"/>
    <p:sldId id="1408" r:id="rId10"/>
    <p:sldId id="1409" r:id="rId11"/>
    <p:sldId id="1402" r:id="rId12"/>
    <p:sldId id="1410" r:id="rId13"/>
    <p:sldId id="1411" r:id="rId14"/>
    <p:sldId id="1413" r:id="rId15"/>
    <p:sldId id="1412" r:id="rId16"/>
    <p:sldId id="1390" r:id="rId17"/>
    <p:sldId id="1391" r:id="rId18"/>
    <p:sldId id="1392" r:id="rId19"/>
    <p:sldId id="1393" r:id="rId20"/>
    <p:sldId id="1394" r:id="rId21"/>
    <p:sldId id="139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 autoAdjust="0"/>
    <p:restoredTop sz="78049" autoAdjust="0"/>
  </p:normalViewPr>
  <p:slideViewPr>
    <p:cSldViewPr snapToGrid="0">
      <p:cViewPr>
        <p:scale>
          <a:sx n="100" d="100"/>
          <a:sy n="100" d="100"/>
        </p:scale>
        <p:origin x="906" y="7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rated load, the smaller the input voltage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is,the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lower the conversion efficiency becomes.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light load, when the voltage difference between </a:t>
            </a:r>
            <a:r>
              <a:rPr lang="en-US" altLang="zh-TW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TW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V2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becomes larger, the conversion efficiency drop becomes larger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248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Fig.16 indicates that the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hard-turn-on phenomenon emerged more during lighter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as compared to that shown in Fig.18,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(</a:t>
            </a:r>
            <a:r>
              <a:rPr lang="en-US" altLang="zh-TW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IS2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flowing to S2 was negative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S2 was turned on (at the time of rise of </a:t>
            </a:r>
            <a:r>
              <a:rPr lang="en-US" altLang="zh-TW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VGS22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whether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was large or small. It was found that current flowed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anti-parallel diodes of S2, and </a:t>
            </a:r>
            <a:r>
              <a:rPr lang="en-US" altLang="zh-TW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VDS2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clamped by the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 voltage of diodes. Thus, the turn-on of S2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 under the condition of ZVS and ZCS.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5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460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3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儲電裝置 無法供給出大電壓 故需要聲押器的幫忙來轉換電力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20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8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4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8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63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Running mode efficiency 96.6%</a:t>
            </a:r>
            <a:r>
              <a:rPr lang="zh-TW" altLang="en-US" dirty="0"/>
              <a:t> </a:t>
            </a:r>
            <a:r>
              <a:rPr lang="en-US" altLang="zh-TW" dirty="0"/>
              <a:t>half load : 97.6%</a:t>
            </a:r>
          </a:p>
          <a:p>
            <a:r>
              <a:rPr lang="en-US" altLang="zh-TW" dirty="0"/>
              <a:t>Regenerative mode efficiency 96.8% %</a:t>
            </a:r>
            <a:r>
              <a:rPr lang="zh-TW" altLang="en-US" dirty="0"/>
              <a:t> </a:t>
            </a:r>
            <a:r>
              <a:rPr lang="en-US" altLang="zh-TW" dirty="0"/>
              <a:t>half load : 97.7%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39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r>
              <a:rPr lang="en-US" altLang="zh-TW" sz="2800" dirty="0"/>
              <a:t>Advisor: Cheng-Wen Wu</a:t>
            </a:r>
          </a:p>
          <a:p>
            <a:r>
              <a:rPr lang="en-US" altLang="zh-TW" sz="2800" dirty="0"/>
              <a:t>2021/07/01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72652" y="554882"/>
            <a:ext cx="9889303" cy="1538948"/>
          </a:xfrm>
        </p:spPr>
        <p:txBody>
          <a:bodyPr/>
          <a:lstStyle/>
          <a:p>
            <a:r>
              <a:rPr lang="en-US" altLang="zh-TW" sz="3600" b="0" dirty="0"/>
              <a:t>A Consideration of Bidirectional Superposed</a:t>
            </a:r>
            <a:br>
              <a:rPr lang="en-US" altLang="zh-TW" sz="3600" b="0" dirty="0"/>
            </a:br>
            <a:r>
              <a:rPr lang="en-US" altLang="zh-TW" sz="3600" b="0" dirty="0"/>
              <a:t>Dual Active Bridge DC-DC Converter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AEC62D-C8E7-4701-84D3-1153A4F4C386}"/>
              </a:ext>
            </a:extLst>
          </p:cNvPr>
          <p:cNvSpPr/>
          <p:nvPr/>
        </p:nvSpPr>
        <p:spPr>
          <a:xfrm>
            <a:off x="2017345" y="209383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Nagasaki University/</a:t>
            </a:r>
            <a:r>
              <a:rPr lang="en-US" altLang="zh-TW" dirty="0" err="1"/>
              <a:t>Nishimu</a:t>
            </a:r>
            <a:r>
              <a:rPr lang="en-US" altLang="zh-TW" dirty="0"/>
              <a:t> Electronics Industries</a:t>
            </a:r>
          </a:p>
          <a:p>
            <a:pPr algn="ctr"/>
            <a:r>
              <a:rPr lang="en-US" altLang="zh-TW" dirty="0"/>
              <a:t>Toshiro Hirose / Hirofumi Matsuo</a:t>
            </a:r>
          </a:p>
          <a:p>
            <a:pPr algn="ctr"/>
            <a:r>
              <a:rPr lang="en-US" altLang="zh-TW" dirty="0"/>
              <a:t> 12 August 2010 Accepted by IEEE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FC3E1-29B4-4CB5-B29E-4CAA3FF3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>
                <a:effectLst/>
              </a:rPr>
              <a:t>AC output current waveforms</a:t>
            </a:r>
            <a:endParaRPr lang="zh-TW" altLang="en-US" dirty="0">
              <a:effectLst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3F795-B6F0-488A-8DDC-5B3C0360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6" y="1098304"/>
            <a:ext cx="9427187" cy="574967"/>
          </a:xfrm>
        </p:spPr>
        <p:txBody>
          <a:bodyPr/>
          <a:lstStyle/>
          <a:p>
            <a:r>
              <a:rPr lang="en-US" altLang="zh-TW" dirty="0"/>
              <a:t>Software modeling</a:t>
            </a:r>
          </a:p>
          <a:p>
            <a:r>
              <a:rPr lang="en-US" altLang="zh-TW" dirty="0"/>
              <a:t>KVL / KCL → Laplace transform →Inverse  Laplace transform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1FA145-8100-4E95-9A56-CBA7BA9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1BBA51-0FB0-4637-A8F6-A7AFBC10E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2252835"/>
            <a:ext cx="4362450" cy="34099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3E55CE-CB76-49EA-9FA1-5A3308F5D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" y="2252835"/>
            <a:ext cx="4168823" cy="31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5B517-1CB4-47A0-AFEB-565691A7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7626" y="240995"/>
            <a:ext cx="10045289" cy="574967"/>
          </a:xfrm>
        </p:spPr>
        <p:txBody>
          <a:bodyPr/>
          <a:lstStyle/>
          <a:p>
            <a:r>
              <a:rPr lang="en-US" altLang="zh-TW" dirty="0"/>
              <a:t>Experiment Result </a:t>
            </a:r>
            <a:r>
              <a:rPr lang="en-US" altLang="zh-TW" dirty="0">
                <a:effectLst/>
              </a:rPr>
              <a:t>Conversion Efficiency</a:t>
            </a:r>
            <a:endParaRPr lang="zh-TW" altLang="en-US" dirty="0">
              <a:effectLst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FF7F2-3403-42A0-80A2-0C8D5018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Rated output capacity </a:t>
            </a:r>
            <a:r>
              <a:rPr lang="en-US" altLang="zh-TW" i="1" dirty="0"/>
              <a:t>Po </a:t>
            </a:r>
            <a:r>
              <a:rPr lang="en-US" altLang="zh-TW" dirty="0"/>
              <a:t>= 1kW, </a:t>
            </a:r>
          </a:p>
          <a:p>
            <a:r>
              <a:rPr lang="en-US" altLang="zh-TW" dirty="0"/>
              <a:t>Low-voltage side </a:t>
            </a:r>
            <a:r>
              <a:rPr lang="en-US" altLang="zh-TW" i="1" dirty="0"/>
              <a:t>V1 </a:t>
            </a:r>
            <a:r>
              <a:rPr lang="en-US" altLang="zh-TW" dirty="0"/>
              <a:t>=160V/ High-voltage side </a:t>
            </a:r>
            <a:r>
              <a:rPr lang="en-US" altLang="zh-TW" i="1" dirty="0"/>
              <a:t>V0 </a:t>
            </a:r>
            <a:r>
              <a:rPr lang="en-US" altLang="zh-TW" dirty="0"/>
              <a:t>= 320V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F73A46-020A-4BE9-A050-5CDCAD0E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B68D6-A1C4-4907-9DB9-7DA7DB3E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0" y="838200"/>
            <a:ext cx="8751280" cy="5567855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96320960-A320-4857-BC15-B56792F2E892}"/>
              </a:ext>
            </a:extLst>
          </p:cNvPr>
          <p:cNvGrpSpPr/>
          <p:nvPr/>
        </p:nvGrpSpPr>
        <p:grpSpPr>
          <a:xfrm>
            <a:off x="242398" y="674930"/>
            <a:ext cx="3641113" cy="2752604"/>
            <a:chOff x="242398" y="674930"/>
            <a:chExt cx="3641113" cy="2752604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3A474D4F-0AD9-44FA-AC96-6ED604F031B4}"/>
                </a:ext>
              </a:extLst>
            </p:cNvPr>
            <p:cNvCxnSpPr/>
            <p:nvPr/>
          </p:nvCxnSpPr>
          <p:spPr bwMode="auto">
            <a:xfrm flipV="1">
              <a:off x="3883511" y="674930"/>
              <a:ext cx="0" cy="27526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B74CAF-46F4-4A50-B683-F61906C82031}"/>
                </a:ext>
              </a:extLst>
            </p:cNvPr>
            <p:cNvSpPr txBox="1"/>
            <p:nvPr/>
          </p:nvSpPr>
          <p:spPr>
            <a:xfrm>
              <a:off x="242398" y="10748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96.6%</a:t>
              </a: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C216CAD-4132-4F45-ACCE-E80D3FBA0E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0962" y="1259534"/>
              <a:ext cx="29225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7B69011-D57B-400E-B2BB-8047B0C9FB41}"/>
              </a:ext>
            </a:extLst>
          </p:cNvPr>
          <p:cNvGrpSpPr/>
          <p:nvPr/>
        </p:nvGrpSpPr>
        <p:grpSpPr>
          <a:xfrm>
            <a:off x="310111" y="1074868"/>
            <a:ext cx="5112789" cy="1874026"/>
            <a:chOff x="310111" y="1074868"/>
            <a:chExt cx="5112789" cy="1874026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5C37A85-54FA-48B9-8DA1-00F281157B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2974" y="1259534"/>
              <a:ext cx="485992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14A10F-1A9C-46C1-8C37-8F1AD3F3BAD6}"/>
                </a:ext>
              </a:extLst>
            </p:cNvPr>
            <p:cNvSpPr/>
            <p:nvPr/>
          </p:nvSpPr>
          <p:spPr bwMode="auto">
            <a:xfrm>
              <a:off x="1432560" y="1259534"/>
              <a:ext cx="2125977" cy="16893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4ADF80-C38E-44CB-A0C2-D82D530C2F17}"/>
                </a:ext>
              </a:extLst>
            </p:cNvPr>
            <p:cNvSpPr txBox="1"/>
            <p:nvPr/>
          </p:nvSpPr>
          <p:spPr>
            <a:xfrm>
              <a:off x="310111" y="1074868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97.6%</a:t>
              </a:r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1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65C68-F1A4-4A5A-A198-D6D103B6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8" y="149873"/>
            <a:ext cx="9324975" cy="574967"/>
          </a:xfrm>
        </p:spPr>
        <p:txBody>
          <a:bodyPr/>
          <a:lstStyle/>
          <a:p>
            <a:r>
              <a:rPr lang="en-US" altLang="zh-TW" dirty="0"/>
              <a:t>Experiment Result </a:t>
            </a:r>
            <a:r>
              <a:rPr lang="en-US" altLang="zh-TW" dirty="0">
                <a:effectLst/>
              </a:rPr>
              <a:t>Conversion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618AC-3ED7-4812-A4A8-72E18973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048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2ED0D1-CBF9-44EA-8C6B-FD3607F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70A98D-965C-4CF8-985E-5658A150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9" y="645072"/>
            <a:ext cx="8751280" cy="556785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116B80-F653-409C-B49E-3413E3E76256}"/>
              </a:ext>
            </a:extLst>
          </p:cNvPr>
          <p:cNvCxnSpPr/>
          <p:nvPr/>
        </p:nvCxnSpPr>
        <p:spPr bwMode="auto">
          <a:xfrm>
            <a:off x="1190625" y="952500"/>
            <a:ext cx="0" cy="1676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2AFC43-F7A0-46EA-920C-6204B740542B}"/>
              </a:ext>
            </a:extLst>
          </p:cNvPr>
          <p:cNvCxnSpPr>
            <a:cxnSpLocks/>
          </p:cNvCxnSpPr>
          <p:nvPr/>
        </p:nvCxnSpPr>
        <p:spPr bwMode="auto">
          <a:xfrm>
            <a:off x="3629025" y="2095500"/>
            <a:ext cx="0" cy="6000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6A9B19-9F96-4FF5-BECC-7F9903BA9618}"/>
              </a:ext>
            </a:extLst>
          </p:cNvPr>
          <p:cNvCxnSpPr>
            <a:cxnSpLocks/>
          </p:cNvCxnSpPr>
          <p:nvPr/>
        </p:nvCxnSpPr>
        <p:spPr bwMode="auto">
          <a:xfrm>
            <a:off x="3590925" y="4533900"/>
            <a:ext cx="0" cy="714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F7B66F-18C3-4564-81FC-2F9CF27ACFA2}"/>
              </a:ext>
            </a:extLst>
          </p:cNvPr>
          <p:cNvCxnSpPr/>
          <p:nvPr/>
        </p:nvCxnSpPr>
        <p:spPr bwMode="auto">
          <a:xfrm>
            <a:off x="1190625" y="3429000"/>
            <a:ext cx="0" cy="1676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90CDE9B-3254-4D50-8013-B2BF313E944D}"/>
              </a:ext>
            </a:extLst>
          </p:cNvPr>
          <p:cNvSpPr/>
          <p:nvPr/>
        </p:nvSpPr>
        <p:spPr bwMode="auto">
          <a:xfrm>
            <a:off x="3057525" y="724840"/>
            <a:ext cx="1104896" cy="884885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9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9E94A-833E-492D-A8A9-EB818FF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072"/>
            <a:ext cx="9239250" cy="1056957"/>
          </a:xfrm>
        </p:spPr>
        <p:txBody>
          <a:bodyPr/>
          <a:lstStyle/>
          <a:p>
            <a:r>
              <a:rPr lang="en-US" altLang="zh-TW" dirty="0"/>
              <a:t>Experiment Result </a:t>
            </a:r>
            <a:r>
              <a:rPr lang="en-US" altLang="zh-TW" dirty="0">
                <a:effectLst/>
              </a:rPr>
              <a:t>Conversion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B738D-75D6-40B3-B61B-2F1F18A6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3289300" cy="314325"/>
          </a:xfrm>
        </p:spPr>
        <p:txBody>
          <a:bodyPr/>
          <a:lstStyle/>
          <a:p>
            <a:r>
              <a:rPr lang="en-US" altLang="zh-TW" sz="2000" dirty="0"/>
              <a:t>Input voltage 192V</a:t>
            </a:r>
          </a:p>
          <a:p>
            <a:r>
              <a:rPr lang="en-US" altLang="zh-TW" sz="2000" dirty="0"/>
              <a:t>output voltage 320V</a:t>
            </a:r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9EFC6F-5B83-4C14-95DB-30B5BAD4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703950-6E89-4912-B86B-97D0462977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0278" y="1010284"/>
            <a:ext cx="5995453" cy="48636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C58880-6646-4B84-83B1-0B4CF08818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7313" y="1556512"/>
            <a:ext cx="3472717" cy="4077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8229600-9B70-4AC5-A624-07775BB16C4B}"/>
                  </a:ext>
                </a:extLst>
              </p:cNvPr>
              <p:cNvSpPr txBox="1"/>
              <p:nvPr/>
            </p:nvSpPr>
            <p:spPr>
              <a:xfrm>
                <a:off x="2402771" y="5847716"/>
                <a:ext cx="3290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600KW/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high</m:t>
                    </m:r>
                  </m:oMath>
                </a14:m>
                <a:r>
                  <a:rPr lang="en-US" altLang="zh-TW" dirty="0"/>
                  <a:t> voltage side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8229600-9B70-4AC5-A624-07775BB16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71" y="5847716"/>
                <a:ext cx="3290709" cy="369332"/>
              </a:xfrm>
              <a:prstGeom prst="rect">
                <a:avLst/>
              </a:prstGeom>
              <a:blipFill>
                <a:blip r:embed="rId5"/>
                <a:stretch>
                  <a:fillRect l="-148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B1836C8-32AE-47C4-9818-78DEFB3A8813}"/>
                  </a:ext>
                </a:extLst>
              </p:cNvPr>
              <p:cNvSpPr txBox="1"/>
              <p:nvPr/>
            </p:nvSpPr>
            <p:spPr>
              <a:xfrm>
                <a:off x="5807842" y="5860829"/>
                <a:ext cx="3418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1000KW/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high</m:t>
                    </m:r>
                  </m:oMath>
                </a14:m>
                <a:r>
                  <a:rPr lang="en-US" altLang="zh-TW" dirty="0"/>
                  <a:t> voltage side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B1836C8-32AE-47C4-9818-78DEFB3A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42" y="5860829"/>
                <a:ext cx="3418949" cy="369332"/>
              </a:xfrm>
              <a:prstGeom prst="rect">
                <a:avLst/>
              </a:prstGeom>
              <a:blipFill>
                <a:blip r:embed="rId6"/>
                <a:stretch>
                  <a:fillRect l="-1604" t="-8197" r="-53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190306E-7AE2-4627-88C8-F4EB3379CB07}"/>
                  </a:ext>
                </a:extLst>
              </p:cNvPr>
              <p:cNvSpPr txBox="1"/>
              <p:nvPr/>
            </p:nvSpPr>
            <p:spPr>
              <a:xfrm>
                <a:off x="3106001" y="852342"/>
                <a:ext cx="2979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600KW/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TW" dirty="0"/>
                  <a:t>low voltage side</a:t>
                </a:r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190306E-7AE2-4627-88C8-F4EB3379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001" y="852342"/>
                <a:ext cx="2979726" cy="369332"/>
              </a:xfrm>
              <a:prstGeom prst="rect">
                <a:avLst/>
              </a:prstGeom>
              <a:blipFill>
                <a:blip r:embed="rId7"/>
                <a:stretch>
                  <a:fillRect l="-1844" t="-10000" r="-8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E2423F1-60E2-4BDC-94C5-1D1EB64DB755}"/>
                  </a:ext>
                </a:extLst>
              </p:cNvPr>
              <p:cNvSpPr txBox="1"/>
              <p:nvPr/>
            </p:nvSpPr>
            <p:spPr>
              <a:xfrm>
                <a:off x="6085727" y="901207"/>
                <a:ext cx="305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1000KW/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/low voltage side</a:t>
                </a:r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E2423F1-60E2-4BDC-94C5-1D1EB64DB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727" y="901207"/>
                <a:ext cx="3058273" cy="369332"/>
              </a:xfrm>
              <a:prstGeom prst="rect">
                <a:avLst/>
              </a:prstGeom>
              <a:blipFill>
                <a:blip r:embed="rId8"/>
                <a:stretch>
                  <a:fillRect l="-1594" t="-10000" r="-79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A4D83AD9-4C74-489A-806E-39E4119A9A24}"/>
              </a:ext>
            </a:extLst>
          </p:cNvPr>
          <p:cNvSpPr/>
          <p:nvPr/>
        </p:nvSpPr>
        <p:spPr bwMode="auto">
          <a:xfrm>
            <a:off x="4201542" y="4311134"/>
            <a:ext cx="342900" cy="3693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606269B-4B1A-407A-8CBF-8F869BAECDC6}"/>
              </a:ext>
            </a:extLst>
          </p:cNvPr>
          <p:cNvSpPr/>
          <p:nvPr/>
        </p:nvSpPr>
        <p:spPr bwMode="auto">
          <a:xfrm>
            <a:off x="5350580" y="4311134"/>
            <a:ext cx="342900" cy="3693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22E7B6F-9319-4DDC-894D-BF85CB6BECFF}"/>
              </a:ext>
            </a:extLst>
          </p:cNvPr>
          <p:cNvSpPr/>
          <p:nvPr/>
        </p:nvSpPr>
        <p:spPr bwMode="auto">
          <a:xfrm>
            <a:off x="4201542" y="1953047"/>
            <a:ext cx="342900" cy="3693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CD21CB5-0E27-4674-8515-DA0A034BAF4B}"/>
              </a:ext>
            </a:extLst>
          </p:cNvPr>
          <p:cNvSpPr/>
          <p:nvPr/>
        </p:nvSpPr>
        <p:spPr bwMode="auto">
          <a:xfrm>
            <a:off x="4201542" y="2301478"/>
            <a:ext cx="342900" cy="34676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FEB98EB-A226-42EA-A2BD-F193E87D746E}"/>
              </a:ext>
            </a:extLst>
          </p:cNvPr>
          <p:cNvCxnSpPr>
            <a:cxnSpLocks/>
          </p:cNvCxnSpPr>
          <p:nvPr/>
        </p:nvCxnSpPr>
        <p:spPr bwMode="auto">
          <a:xfrm flipH="1">
            <a:off x="4752976" y="1378777"/>
            <a:ext cx="323849" cy="574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9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8DA0A-8487-46FA-981E-21E6AAB5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F04A-72D4-471B-A886-BA1C652C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Cons:</a:t>
            </a:r>
          </a:p>
          <a:p>
            <a:pPr lvl="1"/>
            <a:r>
              <a:rPr lang="en-US" altLang="zh-TW" dirty="0"/>
              <a:t> No isolate the input and output power circuits</a:t>
            </a:r>
          </a:p>
          <a:p>
            <a:pPr lvl="1"/>
            <a:r>
              <a:rPr lang="en-US" altLang="zh-TW" dirty="0"/>
              <a:t>Hard-turn-on phenomenon problem</a:t>
            </a:r>
          </a:p>
          <a:p>
            <a:r>
              <a:rPr lang="en-US" altLang="zh-TW" dirty="0"/>
              <a:t>Pros:</a:t>
            </a:r>
          </a:p>
          <a:p>
            <a:pPr lvl="1"/>
            <a:r>
              <a:rPr lang="en-US" altLang="zh-TW" dirty="0"/>
              <a:t>downsizing of converter</a:t>
            </a:r>
          </a:p>
          <a:p>
            <a:pPr lvl="1"/>
            <a:r>
              <a:rPr lang="en-US" altLang="zh-TW" dirty="0"/>
              <a:t>reduction in power losses of switching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4AF01D-C436-45B6-9518-23562C94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9FDED-F9C8-41A6-8CBA-5913CA7A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B559D0-537F-4F8F-9A79-BDA63B9E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29BCF4-14CF-41F5-8EBF-FC1BE294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3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657C5-E58B-4242-A757-77319001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50AA3-B7FB-490C-B38C-D1437A32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功率因數修正電路（</a:t>
            </a:r>
            <a:r>
              <a:rPr lang="en-US" altLang="zh-TW" dirty="0"/>
              <a:t>power factor correction</a:t>
            </a:r>
            <a:r>
              <a:rPr lang="zh-TW" altLang="en-US" dirty="0"/>
              <a:t>）簡稱</a:t>
            </a:r>
            <a:r>
              <a:rPr lang="en-US" altLang="zh-TW" dirty="0"/>
              <a:t>PFC</a:t>
            </a:r>
            <a:r>
              <a:rPr lang="zh-TW" altLang="en-US" dirty="0"/>
              <a:t>，是可以改善交流電源端功率因數的電路。是開關模式電源中常見的電路之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F27DF-7CD3-478B-A51C-BD4CBB6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01A57-A0DD-44D0-B0C0-ECAAE39C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30D76-085B-4F48-B429-17789215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車載式電池充電器的英文全稱是</a:t>
            </a:r>
            <a:r>
              <a:rPr lang="en-US" altLang="zh-TW" dirty="0"/>
              <a:t>On-Board Battery Charger (OBC)</a:t>
            </a:r>
            <a:r>
              <a:rPr lang="zh-TW" altLang="en-US" dirty="0"/>
              <a:t>，是指固定安裝在電動設備上的充電器，充電器依據內部的電池管理系統（</a:t>
            </a:r>
            <a:r>
              <a:rPr lang="en-US" altLang="zh-TW" dirty="0"/>
              <a:t>Battery Management System, BMS</a:t>
            </a:r>
            <a:r>
              <a:rPr lang="zh-TW" altLang="en-US" dirty="0"/>
              <a:t>）所提供的資料，能動態調節設備充電時的電流或電壓參數，執行相應的動作，完成充電過程。</a:t>
            </a:r>
            <a:endParaRPr lang="en-US" altLang="zh-TW" dirty="0"/>
          </a:p>
          <a:p>
            <a:r>
              <a:rPr lang="zh-TW" altLang="en-US" dirty="0"/>
              <a:t>將市電的交流電轉換為直流電進行充電</a:t>
            </a:r>
            <a:r>
              <a:rPr lang="en-US" altLang="zh-TW" dirty="0"/>
              <a:t>[1]</a:t>
            </a:r>
            <a:r>
              <a:rPr lang="zh-TW" altLang="en-US" dirty="0"/>
              <a:t>，其輸出電壓則依電動車電池規格而不同。有車載充電器的電動車可以用交流的方式進行充電</a:t>
            </a:r>
            <a:endParaRPr lang="en-US" altLang="zh-TW" dirty="0"/>
          </a:p>
          <a:p>
            <a:r>
              <a:rPr lang="zh-TW" altLang="en-US" dirty="0"/>
              <a:t>車載充電機是開關模式電源，一般會包括功因修正電路（</a:t>
            </a:r>
            <a:r>
              <a:rPr lang="en-US" altLang="zh-TW" dirty="0"/>
              <a:t>PFC</a:t>
            </a:r>
            <a:r>
              <a:rPr lang="zh-TW" altLang="en-US" dirty="0"/>
              <a:t>）以及直流</a:t>
            </a:r>
            <a:r>
              <a:rPr lang="en-US" altLang="zh-TW" dirty="0"/>
              <a:t>-</a:t>
            </a:r>
            <a:r>
              <a:rPr lang="zh-TW" altLang="en-US" dirty="0"/>
              <a:t>直流轉換器，因為裝在車內，空間較小，一般會配合水冷系統，功率也比較小</a:t>
            </a:r>
            <a:r>
              <a:rPr lang="en-US" altLang="zh-TW" dirty="0"/>
              <a:t>   </a:t>
            </a:r>
            <a:r>
              <a:rPr lang="zh-TW" altLang="en-US" dirty="0"/>
              <a:t>因此配合車載充電機的交流充電站只能進行慢速充電，不能進行類似直流充電站的快速充電。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A9D339-4058-49C2-8389-867210C8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9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21444-B0F8-40DA-BCA1-A66017D6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4D4D4-A9B6-4E84-AE19-05386548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719FC2-8874-4FE3-A290-C82CC5B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3C885F-DA56-46A3-B5BC-31CFA27D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781829"/>
            <a:ext cx="7282927" cy="41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7D051-32F4-4C51-B81D-F151A31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9457C-B12B-451C-B0B7-F6E79132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61D7E-80CE-48C2-A614-4CF3607C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F93251-0F6F-46C8-AA63-744D7FCA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6" y="1123088"/>
            <a:ext cx="7874598" cy="44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5A905-650B-448A-B82E-E6C766D8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9F698-2FC2-4DA0-9FC6-831574BC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Converter application :</a:t>
            </a:r>
          </a:p>
          <a:p>
            <a:pPr lvl="1"/>
            <a:r>
              <a:rPr lang="en-US" altLang="zh-TW" dirty="0"/>
              <a:t>Hybrid car/Energy storing system</a:t>
            </a:r>
          </a:p>
          <a:p>
            <a:pPr lvl="1"/>
            <a:r>
              <a:rPr lang="en-US" altLang="zh-TW" dirty="0"/>
              <a:t>Natural energy conversion</a:t>
            </a:r>
          </a:p>
          <a:p>
            <a:r>
              <a:rPr lang="en-US" altLang="zh-TW" dirty="0"/>
              <a:t>Problem :</a:t>
            </a:r>
          </a:p>
          <a:p>
            <a:pPr lvl="1"/>
            <a:r>
              <a:rPr lang="en-US" altLang="zh-TW" dirty="0"/>
              <a:t>Huge energy conversion</a:t>
            </a:r>
            <a:r>
              <a:rPr lang="en-US" altLang="zh-TW" dirty="0">
                <a:latin typeface="Avenir Next LT Pro" panose="020B0604020202020204" pitchFamily="34" charset="0"/>
              </a:rPr>
              <a:t> </a:t>
            </a:r>
            <a:r>
              <a:rPr lang="en-US" altLang="zh-TW" dirty="0">
                <a:latin typeface="Avenir Next LT Pro" panose="020B0504020202020204" pitchFamily="34" charset="0"/>
              </a:rPr>
              <a:t> →</a:t>
            </a:r>
            <a:r>
              <a:rPr lang="en-US" altLang="zh-TW" dirty="0"/>
              <a:t>current ↑ </a:t>
            </a:r>
            <a:r>
              <a:rPr lang="en-US" altLang="zh-TW" dirty="0">
                <a:latin typeface="Avenir Next LT Pro" panose="020B0504020202020204" pitchFamily="34" charset="0"/>
              </a:rPr>
              <a:t>→ </a:t>
            </a:r>
            <a:r>
              <a:rPr lang="en-US" altLang="zh-TW" dirty="0"/>
              <a:t>converter size ↑</a:t>
            </a:r>
            <a:r>
              <a:rPr lang="en-US" altLang="zh-TW" dirty="0">
                <a:latin typeface="Avenir Next LT Pro" panose="020B0504020202020204" pitchFamily="34" charset="0"/>
              </a:rPr>
              <a:t> →</a:t>
            </a:r>
            <a:r>
              <a:rPr lang="zh-TW" altLang="en-US" dirty="0"/>
              <a:t> </a:t>
            </a:r>
            <a:r>
              <a:rPr lang="en-US" altLang="zh-TW" dirty="0"/>
              <a:t>switching loss ↑ </a:t>
            </a:r>
            <a:r>
              <a:rPr lang="en-US" altLang="zh-TW" dirty="0">
                <a:latin typeface="Avenir Next LT Pro" panose="020B0504020202020204" pitchFamily="34" charset="0"/>
              </a:rPr>
              <a:t>→ </a:t>
            </a:r>
            <a:r>
              <a:rPr lang="en-US" altLang="zh-TW" dirty="0"/>
              <a:t>efficiency </a:t>
            </a:r>
            <a:r>
              <a:rPr lang="zh-TW" altLang="en-US" dirty="0"/>
              <a:t>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00ECD5-BDE9-4ACA-974D-989188B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3F5E59-54AD-47F7-A471-703B0829B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3429000"/>
            <a:ext cx="4257675" cy="26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0CBA2-FB93-455E-878C-D94809E3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FD5B1-A736-4C36-98FC-17992149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ZVS</a:t>
            </a:r>
            <a:r>
              <a:rPr lang="zh-TW" altLang="en-US" dirty="0"/>
              <a:t> 前後都全部</a:t>
            </a:r>
            <a:r>
              <a:rPr lang="en-US" altLang="zh-TW" dirty="0"/>
              <a:t>switch off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AC9BDD-8A9E-4B7D-AC1B-F452B15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02F56C-1752-4F09-A014-714D8E46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4" y="1693105"/>
            <a:ext cx="8090392" cy="46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5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7DF53-E259-466F-AA70-55723E01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脈波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4279E-0220-4589-AE11-4EE58051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1D128-DED4-4636-B11D-E9E01E08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8AB439-175B-4F74-892A-CCFE42EA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676400"/>
            <a:ext cx="3419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3696-E85C-44F5-8D34-69D4A255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Converter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382E8-CA44-4A66-83B6-F881179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>
                <a:latin typeface="+mj-lt"/>
              </a:rPr>
              <a:pPr/>
              <a:t>3</a:t>
            </a:fld>
            <a:endParaRPr lang="zh-TW" altLang="en-US">
              <a:latin typeface="+mj-lt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30F4FE-B76B-49EB-8C3E-5EC66DB7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1074308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Transform </a:t>
            </a:r>
            <a:r>
              <a:rPr lang="en-US" altLang="zh-TW" dirty="0" err="1">
                <a:latin typeface="+mj-lt"/>
              </a:rPr>
              <a:t>flow:DC</a:t>
            </a:r>
            <a:r>
              <a:rPr lang="en-US" altLang="zh-TW" dirty="0">
                <a:latin typeface="+mj-lt"/>
              </a:rPr>
              <a:t> → AC → AC → DC</a:t>
            </a:r>
          </a:p>
          <a:p>
            <a:r>
              <a:rPr lang="en-US" altLang="zh-TW" dirty="0">
                <a:latin typeface="+mj-lt"/>
              </a:rPr>
              <a:t>Buck/Boost mode</a:t>
            </a:r>
          </a:p>
          <a:p>
            <a:endParaRPr lang="en-US" altLang="zh-TW" dirty="0">
              <a:latin typeface="+mj-lt"/>
            </a:endParaRP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56E1EFF2-0AE9-4B85-9AC9-D14A552F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12548" y="2925603"/>
            <a:ext cx="6318903" cy="333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EF52558-034F-4C6B-AEE3-48C3FA37F095}"/>
              </a:ext>
            </a:extLst>
          </p:cNvPr>
          <p:cNvSpPr txBox="1"/>
          <p:nvPr/>
        </p:nvSpPr>
        <p:spPr>
          <a:xfrm>
            <a:off x="5358014" y="2523725"/>
            <a:ext cx="317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S22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ON S21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OFF</a:t>
            </a:r>
            <a:endParaRPr lang="zh-TW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2ABD9E-F2D1-4AA8-ACBF-065813B64335}"/>
              </a:ext>
            </a:extLst>
          </p:cNvPr>
          <p:cNvSpPr txBox="1"/>
          <p:nvPr/>
        </p:nvSpPr>
        <p:spPr>
          <a:xfrm>
            <a:off x="1774561" y="2602128"/>
            <a:ext cx="213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en-US" sz="2000" b="1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ON S2 OFF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065142F-010B-4246-BE72-E516D46879B1}"/>
              </a:ext>
            </a:extLst>
          </p:cNvPr>
          <p:cNvSpPr/>
          <p:nvPr/>
        </p:nvSpPr>
        <p:spPr bwMode="auto">
          <a:xfrm>
            <a:off x="1536763" y="1247954"/>
            <a:ext cx="952500" cy="5758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F7CD137-FF4D-4F26-A30D-722A97641099}"/>
              </a:ext>
            </a:extLst>
          </p:cNvPr>
          <p:cNvCxnSpPr>
            <a:cxnSpLocks/>
          </p:cNvCxnSpPr>
          <p:nvPr/>
        </p:nvCxnSpPr>
        <p:spPr bwMode="auto">
          <a:xfrm>
            <a:off x="2344092" y="3497379"/>
            <a:ext cx="1" cy="691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A4ACDEC-E2CB-490D-AB4A-46325C6C64B7}"/>
              </a:ext>
            </a:extLst>
          </p:cNvPr>
          <p:cNvCxnSpPr>
            <a:cxnSpLocks/>
          </p:cNvCxnSpPr>
          <p:nvPr/>
        </p:nvCxnSpPr>
        <p:spPr bwMode="auto">
          <a:xfrm>
            <a:off x="2639104" y="4276845"/>
            <a:ext cx="87563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A01B123-7B98-45C0-A5A1-4C9D33E0194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39327" y="4798436"/>
            <a:ext cx="0" cy="7587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2045F64-2F31-4B85-AAD8-7E63E355C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988" y="5720085"/>
            <a:ext cx="74295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6EA9B25-D9FF-41AD-A8EC-F37DA5C5FDD0}"/>
              </a:ext>
            </a:extLst>
          </p:cNvPr>
          <p:cNvCxnSpPr>
            <a:cxnSpLocks/>
          </p:cNvCxnSpPr>
          <p:nvPr/>
        </p:nvCxnSpPr>
        <p:spPr bwMode="auto">
          <a:xfrm>
            <a:off x="1998130" y="3224825"/>
            <a:ext cx="49113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A5D12FF-2387-44D3-8F17-D0ABF30B0A5A}"/>
              </a:ext>
            </a:extLst>
          </p:cNvPr>
          <p:cNvCxnSpPr>
            <a:cxnSpLocks/>
          </p:cNvCxnSpPr>
          <p:nvPr/>
        </p:nvCxnSpPr>
        <p:spPr bwMode="auto">
          <a:xfrm flipV="1">
            <a:off x="1926019" y="3260148"/>
            <a:ext cx="0" cy="973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604554D-CB08-44E5-A6A2-D226550E177C}"/>
              </a:ext>
            </a:extLst>
          </p:cNvPr>
          <p:cNvCxnSpPr>
            <a:cxnSpLocks/>
          </p:cNvCxnSpPr>
          <p:nvPr/>
        </p:nvCxnSpPr>
        <p:spPr bwMode="auto">
          <a:xfrm>
            <a:off x="3172171" y="4737238"/>
            <a:ext cx="0" cy="77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34648C-324C-45DE-AE93-C7D04E401B70}"/>
              </a:ext>
            </a:extLst>
          </p:cNvPr>
          <p:cNvCxnSpPr>
            <a:cxnSpLocks/>
          </p:cNvCxnSpPr>
          <p:nvPr/>
        </p:nvCxnSpPr>
        <p:spPr bwMode="auto">
          <a:xfrm>
            <a:off x="4210729" y="4157260"/>
            <a:ext cx="0" cy="48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547F8CA-914F-4229-BC4D-9A51E28772DE}"/>
              </a:ext>
            </a:extLst>
          </p:cNvPr>
          <p:cNvSpPr txBox="1"/>
          <p:nvPr/>
        </p:nvSpPr>
        <p:spPr>
          <a:xfrm>
            <a:off x="3558083" y="5343431"/>
            <a:ext cx="238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positive phase</a:t>
            </a:r>
            <a:endParaRPr lang="zh-TW" altLang="en-US" sz="2000" b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B21CC6-769E-48AC-9FD4-5E6508A0A867}"/>
              </a:ext>
            </a:extLst>
          </p:cNvPr>
          <p:cNvCxnSpPr>
            <a:cxnSpLocks/>
          </p:cNvCxnSpPr>
          <p:nvPr/>
        </p:nvCxnSpPr>
        <p:spPr bwMode="auto">
          <a:xfrm flipH="1">
            <a:off x="4749282" y="4438397"/>
            <a:ext cx="7190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20CFABCA-3699-466B-9330-45738AF6108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8332" y="5703095"/>
            <a:ext cx="181927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650FFDB-5F74-40A7-8E00-42FA683A557F}"/>
              </a:ext>
            </a:extLst>
          </p:cNvPr>
          <p:cNvCxnSpPr>
            <a:cxnSpLocks/>
          </p:cNvCxnSpPr>
          <p:nvPr/>
        </p:nvCxnSpPr>
        <p:spPr bwMode="auto">
          <a:xfrm flipV="1">
            <a:off x="7287607" y="3260148"/>
            <a:ext cx="0" cy="2401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2ED2904-56BA-49EE-B8ED-3F1C034229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45205" y="3260148"/>
            <a:ext cx="661428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92A35AA-899D-4446-8824-B1D31061E3AC}"/>
              </a:ext>
            </a:extLst>
          </p:cNvPr>
          <p:cNvCxnSpPr>
            <a:cxnSpLocks/>
          </p:cNvCxnSpPr>
          <p:nvPr/>
        </p:nvCxnSpPr>
        <p:spPr bwMode="auto">
          <a:xfrm>
            <a:off x="6226130" y="3604409"/>
            <a:ext cx="0" cy="7047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E6AE1F3-6B1F-4EA6-A382-0CAB7A4AE4FB}"/>
              </a:ext>
            </a:extLst>
          </p:cNvPr>
          <p:cNvCxnSpPr>
            <a:cxnSpLocks/>
          </p:cNvCxnSpPr>
          <p:nvPr/>
        </p:nvCxnSpPr>
        <p:spPr bwMode="auto">
          <a:xfrm flipH="1">
            <a:off x="5673680" y="4438397"/>
            <a:ext cx="5524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B82197D-A48E-42B4-8B9A-089107CD240A}"/>
              </a:ext>
            </a:extLst>
          </p:cNvPr>
          <p:cNvCxnSpPr>
            <a:cxnSpLocks/>
          </p:cNvCxnSpPr>
          <p:nvPr/>
        </p:nvCxnSpPr>
        <p:spPr bwMode="auto">
          <a:xfrm flipV="1">
            <a:off x="4612757" y="4009324"/>
            <a:ext cx="0" cy="5350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5F8D4EA-A30B-4DD5-B8FB-8563C0956D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85067" y="4141237"/>
            <a:ext cx="117532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EFD2BB9-5803-4CAB-9988-009E6193A1C7}"/>
              </a:ext>
            </a:extLst>
          </p:cNvPr>
          <p:cNvCxnSpPr>
            <a:cxnSpLocks/>
          </p:cNvCxnSpPr>
          <p:nvPr/>
        </p:nvCxnSpPr>
        <p:spPr bwMode="auto">
          <a:xfrm>
            <a:off x="5582780" y="4398570"/>
            <a:ext cx="0" cy="11386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84489BFD-9AD7-4117-9FE0-FB0FEF34A96D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4011" y="4629386"/>
            <a:ext cx="693469" cy="209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9902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ADC4-AAB6-4842-85E2-4946D53D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451850" cy="569913"/>
          </a:xfrm>
        </p:spPr>
        <p:txBody>
          <a:bodyPr/>
          <a:lstStyle/>
          <a:p>
            <a:r>
              <a:rPr lang="en-US" altLang="zh-TW" dirty="0"/>
              <a:t>Traditional Converter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CA0B1C-88FB-485A-8A5E-DBF09ADD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5488" y="6445250"/>
            <a:ext cx="1636712" cy="412750"/>
          </a:xfrm>
        </p:spPr>
        <p:txBody>
          <a:bodyPr/>
          <a:lstStyle/>
          <a:p>
            <a:fld id="{FC175A1F-17AA-440E-A787-FA438D8C8862}" type="slidenum">
              <a:rPr lang="zh-TW" altLang="en-US" smtClean="0">
                <a:latin typeface="+mj-lt"/>
              </a:rPr>
              <a:pPr/>
              <a:t>4</a:t>
            </a:fld>
            <a:endParaRPr lang="zh-TW" altLang="en-US">
              <a:latin typeface="+mj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63A01F-2E11-4A7E-8A2C-02C444B4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12548" y="1760857"/>
            <a:ext cx="6318903" cy="333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5A5CCE-90A2-4829-B356-EDBC4D257F4D}"/>
              </a:ext>
            </a:extLst>
          </p:cNvPr>
          <p:cNvSpPr txBox="1"/>
          <p:nvPr/>
        </p:nvSpPr>
        <p:spPr>
          <a:xfrm>
            <a:off x="5303144" y="1418880"/>
            <a:ext cx="317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F0"/>
                </a:solidFill>
                <a:latin typeface="+mj-lt"/>
                <a:ea typeface="標楷體" panose="03000509000000000000" pitchFamily="65" charset="-120"/>
              </a:rPr>
              <a:t>S22</a:t>
            </a:r>
            <a:r>
              <a:rPr lang="zh-TW" altLang="en-US" sz="2000" b="1" dirty="0">
                <a:solidFill>
                  <a:srgbClr val="00B0F0"/>
                </a:solidFill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標楷體" panose="03000509000000000000" pitchFamily="65" charset="-120"/>
              </a:rPr>
              <a:t>OFF S21</a:t>
            </a:r>
            <a:r>
              <a:rPr lang="zh-TW" altLang="en-US" sz="2000" b="1" dirty="0">
                <a:solidFill>
                  <a:srgbClr val="00B0F0"/>
                </a:solidFill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標楷體" panose="03000509000000000000" pitchFamily="65" charset="-120"/>
              </a:rPr>
              <a:t>ON</a:t>
            </a:r>
            <a:endParaRPr lang="zh-TW" altLang="en-US" sz="2000" b="1" dirty="0">
              <a:solidFill>
                <a:srgbClr val="00B0F0"/>
              </a:solidFill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21CCC8-87F9-4233-9C92-ADBEDDF46727}"/>
              </a:ext>
            </a:extLst>
          </p:cNvPr>
          <p:cNvSpPr txBox="1"/>
          <p:nvPr/>
        </p:nvSpPr>
        <p:spPr>
          <a:xfrm>
            <a:off x="1702020" y="1416402"/>
            <a:ext cx="234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S1</a:t>
            </a:r>
            <a:r>
              <a:rPr lang="zh-TW" altLang="en-US" sz="2000" b="1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OFF S2 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29A-C516-4696-ABA2-9B17BE96DE66}"/>
              </a:ext>
            </a:extLst>
          </p:cNvPr>
          <p:cNvSpPr/>
          <p:nvPr/>
        </p:nvSpPr>
        <p:spPr>
          <a:xfrm>
            <a:off x="3652628" y="4119228"/>
            <a:ext cx="205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negative phase</a:t>
            </a:r>
            <a:endParaRPr lang="zh-TW" altLang="en-US" sz="2000" b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90F0954-A7B3-4FF9-9AA5-0BF8708A97E0}"/>
              </a:ext>
            </a:extLst>
          </p:cNvPr>
          <p:cNvCxnSpPr>
            <a:cxnSpLocks/>
          </p:cNvCxnSpPr>
          <p:nvPr/>
        </p:nvCxnSpPr>
        <p:spPr bwMode="auto">
          <a:xfrm>
            <a:off x="3499476" y="2192776"/>
            <a:ext cx="14272" cy="12362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73FD4C7-3B43-436F-BA25-3947A3EA2297}"/>
              </a:ext>
            </a:extLst>
          </p:cNvPr>
          <p:cNvCxnSpPr>
            <a:cxnSpLocks/>
          </p:cNvCxnSpPr>
          <p:nvPr/>
        </p:nvCxnSpPr>
        <p:spPr bwMode="auto">
          <a:xfrm>
            <a:off x="3513748" y="3428999"/>
            <a:ext cx="10627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072ECD6-3E58-466C-BB0B-02182C912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2147340" y="3428999"/>
            <a:ext cx="0" cy="7587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FB34374-1858-453F-9DA6-FADA823E4165}"/>
              </a:ext>
            </a:extLst>
          </p:cNvPr>
          <p:cNvCxnSpPr>
            <a:cxnSpLocks/>
          </p:cNvCxnSpPr>
          <p:nvPr/>
        </p:nvCxnSpPr>
        <p:spPr bwMode="auto">
          <a:xfrm flipH="1">
            <a:off x="2139378" y="4407005"/>
            <a:ext cx="44271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25114EE-A583-4942-A6A8-0A66B6E2605B}"/>
              </a:ext>
            </a:extLst>
          </p:cNvPr>
          <p:cNvCxnSpPr>
            <a:cxnSpLocks/>
          </p:cNvCxnSpPr>
          <p:nvPr/>
        </p:nvCxnSpPr>
        <p:spPr bwMode="auto">
          <a:xfrm>
            <a:off x="2185046" y="1993373"/>
            <a:ext cx="131443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EE7B31D-926F-49DD-8FF2-B345AF863B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2821" y="2220584"/>
            <a:ext cx="0" cy="973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B3A98D3-A85D-4E0A-BA1C-7DC47B80A231}"/>
              </a:ext>
            </a:extLst>
          </p:cNvPr>
          <p:cNvCxnSpPr>
            <a:cxnSpLocks/>
          </p:cNvCxnSpPr>
          <p:nvPr/>
        </p:nvCxnSpPr>
        <p:spPr bwMode="auto">
          <a:xfrm flipH="1">
            <a:off x="2582088" y="3003559"/>
            <a:ext cx="173116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E3D12D5-3546-44C2-A607-A3253B265991}"/>
              </a:ext>
            </a:extLst>
          </p:cNvPr>
          <p:cNvCxnSpPr>
            <a:cxnSpLocks/>
          </p:cNvCxnSpPr>
          <p:nvPr/>
        </p:nvCxnSpPr>
        <p:spPr bwMode="auto">
          <a:xfrm flipV="1">
            <a:off x="4313251" y="3076580"/>
            <a:ext cx="0" cy="4368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914ECA2-CF51-4088-ADBB-9835CD312363}"/>
              </a:ext>
            </a:extLst>
          </p:cNvPr>
          <p:cNvCxnSpPr>
            <a:cxnSpLocks/>
          </p:cNvCxnSpPr>
          <p:nvPr/>
        </p:nvCxnSpPr>
        <p:spPr bwMode="auto">
          <a:xfrm>
            <a:off x="2582088" y="3076580"/>
            <a:ext cx="1" cy="11460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0A7B8BE-5DB5-496B-88C9-E954C7AF92FE}"/>
              </a:ext>
            </a:extLst>
          </p:cNvPr>
          <p:cNvCxnSpPr>
            <a:cxnSpLocks/>
          </p:cNvCxnSpPr>
          <p:nvPr/>
        </p:nvCxnSpPr>
        <p:spPr bwMode="auto">
          <a:xfrm>
            <a:off x="4624025" y="2867675"/>
            <a:ext cx="0" cy="652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20483C9-46EA-4F10-8FA9-4541061290BD}"/>
              </a:ext>
            </a:extLst>
          </p:cNvPr>
          <p:cNvCxnSpPr>
            <a:cxnSpLocks/>
          </p:cNvCxnSpPr>
          <p:nvPr/>
        </p:nvCxnSpPr>
        <p:spPr bwMode="auto">
          <a:xfrm>
            <a:off x="4738326" y="3372494"/>
            <a:ext cx="1676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17BDFA1-5D15-4B32-8F5B-7DA6E43514FB}"/>
              </a:ext>
            </a:extLst>
          </p:cNvPr>
          <p:cNvCxnSpPr>
            <a:cxnSpLocks/>
          </p:cNvCxnSpPr>
          <p:nvPr/>
        </p:nvCxnSpPr>
        <p:spPr bwMode="auto">
          <a:xfrm>
            <a:off x="6462748" y="3489973"/>
            <a:ext cx="0" cy="6977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B3E38EB-434C-4690-AAA2-1EB6A0EDBB84}"/>
              </a:ext>
            </a:extLst>
          </p:cNvPr>
          <p:cNvCxnSpPr>
            <a:cxnSpLocks/>
          </p:cNvCxnSpPr>
          <p:nvPr/>
        </p:nvCxnSpPr>
        <p:spPr bwMode="auto">
          <a:xfrm>
            <a:off x="6605623" y="4400258"/>
            <a:ext cx="6949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B945F24-0AA9-4A8D-8049-61B7537DBC7B}"/>
              </a:ext>
            </a:extLst>
          </p:cNvPr>
          <p:cNvCxnSpPr>
            <a:cxnSpLocks/>
          </p:cNvCxnSpPr>
          <p:nvPr/>
        </p:nvCxnSpPr>
        <p:spPr bwMode="auto">
          <a:xfrm flipV="1">
            <a:off x="7300550" y="2192776"/>
            <a:ext cx="0" cy="21335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60D3B5B-C47B-4654-B9E4-7F34A3E7063B}"/>
              </a:ext>
            </a:extLst>
          </p:cNvPr>
          <p:cNvCxnSpPr>
            <a:cxnSpLocks/>
          </p:cNvCxnSpPr>
          <p:nvPr/>
        </p:nvCxnSpPr>
        <p:spPr bwMode="auto">
          <a:xfrm flipH="1">
            <a:off x="5938834" y="2145773"/>
            <a:ext cx="15141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6346054-AE45-4346-A563-03A20D71C3D4}"/>
              </a:ext>
            </a:extLst>
          </p:cNvPr>
          <p:cNvCxnSpPr>
            <a:cxnSpLocks/>
          </p:cNvCxnSpPr>
          <p:nvPr/>
        </p:nvCxnSpPr>
        <p:spPr bwMode="auto">
          <a:xfrm>
            <a:off x="5722397" y="2097215"/>
            <a:ext cx="23811" cy="9389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4C492D1-7654-44FE-8EB8-FBEA5D9EDEA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1175" y="2889657"/>
            <a:ext cx="95777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101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FC045-5279-43DE-B995-368A2EAC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Converter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5985DC-FBCE-4713-B692-6CF6FAFF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13A794EC-7537-4778-89DE-A17B0BF25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838200"/>
                <a:ext cx="8434388" cy="2590800"/>
              </a:xfrm>
            </p:spPr>
            <p:txBody>
              <a:bodyPr/>
              <a:lstStyle/>
              <a:p>
                <a:r>
                  <a:rPr lang="en-US" altLang="zh-TW" dirty="0"/>
                  <a:t>#2 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#1 converter voltage ratio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transformer winding ratio</a:t>
                </a:r>
              </a:p>
              <a:p>
                <a:r>
                  <a:rPr lang="en-US" altLang="zh-TW" dirty="0"/>
                  <a:t>Converter shared voltage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→ Converter downsizing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→ loss</a:t>
                </a:r>
                <a:r>
                  <a:rPr lang="zh-TW" altLang="en-US" dirty="0"/>
                  <a:t> ↓</a:t>
                </a:r>
                <a:endParaRPr lang="en-US" altLang="zh-TW" dirty="0"/>
              </a:p>
              <a:p>
                <a:r>
                  <a:rPr lang="en-US" altLang="zh-TW" dirty="0"/>
                  <a:t>Wind operation range in ZVS ZCS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13A794EC-7537-4778-89DE-A17B0BF25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838200"/>
                <a:ext cx="8434388" cy="2590800"/>
              </a:xfrm>
              <a:blipFill>
                <a:blip r:embed="rId3"/>
                <a:stretch>
                  <a:fillRect l="-1156" t="-3529" b="-2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C7F7216E-CC2F-4B4D-ADB1-BB705B210E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14798" y="2186763"/>
            <a:ext cx="3561915" cy="371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CD28C654-F965-44FD-98A0-87348D2470F9}"/>
              </a:ext>
            </a:extLst>
          </p:cNvPr>
          <p:cNvSpPr txBox="1"/>
          <p:nvPr/>
        </p:nvSpPr>
        <p:spPr>
          <a:xfrm>
            <a:off x="857249" y="5934670"/>
            <a:ext cx="902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REF.Ahmad</a:t>
            </a:r>
            <a:r>
              <a:rPr lang="en-US" altLang="zh-TW" dirty="0"/>
              <a:t> </a:t>
            </a:r>
            <a:r>
              <a:rPr lang="en-US" altLang="zh-TW" dirty="0" err="1"/>
              <a:t>Elkhateb</a:t>
            </a:r>
            <a:r>
              <a:rPr lang="en-US" altLang="zh-TW" dirty="0"/>
              <a:t> 2021/01/28</a:t>
            </a:r>
          </a:p>
          <a:p>
            <a:r>
              <a:rPr lang="en-US" altLang="zh-TW" dirty="0"/>
              <a:t>Queen's University Belfast   Soft Switching Hard Switching vs Resonance</a:t>
            </a:r>
          </a:p>
          <a:p>
            <a:r>
              <a:rPr lang="en-US" altLang="zh-TW" dirty="0"/>
              <a:t>https://www.youtube.com/watch?v=SXfsH-oxSAk&amp;t=0s</a:t>
            </a:r>
            <a:endParaRPr lang="zh-TW" alt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B96E1471-7D3A-4272-822B-4DEDDA941E64}"/>
              </a:ext>
            </a:extLst>
          </p:cNvPr>
          <p:cNvGrpSpPr/>
          <p:nvPr/>
        </p:nvGrpSpPr>
        <p:grpSpPr>
          <a:xfrm>
            <a:off x="377825" y="3389301"/>
            <a:ext cx="5035549" cy="2485833"/>
            <a:chOff x="331787" y="3361280"/>
            <a:chExt cx="5035549" cy="2485833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76F34500-631C-4803-B3B9-B31724CD9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015"/>
            <a:stretch/>
          </p:blipFill>
          <p:spPr>
            <a:xfrm>
              <a:off x="1986462" y="3361280"/>
              <a:ext cx="3380874" cy="2485833"/>
            </a:xfrm>
            <a:prstGeom prst="rect">
              <a:avLst/>
            </a:prstGeom>
          </p:spPr>
        </p:pic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DD9998D1-3024-4709-A2E1-4658A457814D}"/>
                </a:ext>
              </a:extLst>
            </p:cNvPr>
            <p:cNvGrpSpPr/>
            <p:nvPr/>
          </p:nvGrpSpPr>
          <p:grpSpPr>
            <a:xfrm>
              <a:off x="331787" y="3666629"/>
              <a:ext cx="1266826" cy="1855299"/>
              <a:chOff x="333375" y="3558129"/>
              <a:chExt cx="1266826" cy="1855299"/>
            </a:xfrm>
          </p:grpSpPr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53B78832-A3B7-47AA-8104-A6B2C87069EC}"/>
                  </a:ext>
                </a:extLst>
              </p:cNvPr>
              <p:cNvCxnSpPr/>
              <p:nvPr/>
            </p:nvCxnSpPr>
            <p:spPr bwMode="auto">
              <a:xfrm>
                <a:off x="1038225" y="3705225"/>
                <a:ext cx="0" cy="136207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D0AA817E-1C15-459E-8CEF-1E9D6EC05D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199" y="4092521"/>
                <a:ext cx="0" cy="58748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12F806E1-3D21-4AF2-9F54-F1D50D3F96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38225" y="4841928"/>
                <a:ext cx="56197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8BBDB13F-6455-42D4-9D15-A7B2ACA980D0}"/>
                  </a:ext>
                </a:extLst>
              </p:cNvPr>
              <p:cNvCxnSpPr/>
              <p:nvPr/>
            </p:nvCxnSpPr>
            <p:spPr bwMode="auto">
              <a:xfrm>
                <a:off x="1590676" y="4841928"/>
                <a:ext cx="0" cy="5715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107926D3-3B40-480A-93FC-B29B5C6A6E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28700" y="4143374"/>
                <a:ext cx="56197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8AA350A0-6A39-4EFF-9C1D-83CFAD65FC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590676" y="3558129"/>
                <a:ext cx="9525" cy="60806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46A1B495-28FF-4112-8114-4AE6661870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33375" y="4363983"/>
                <a:ext cx="523874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1680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43D47-62CD-4590-B4E8-53261AC5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mode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B5D145-83AC-41B3-BCF6-47891870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Pattern A (hard turn on)</a:t>
            </a:r>
            <a:r>
              <a:rPr lang="zh-TW" altLang="en-US" dirty="0"/>
              <a:t> </a:t>
            </a:r>
            <a:r>
              <a:rPr lang="en-US" altLang="zh-TW" dirty="0"/>
              <a:t>light load/ V1&gt;V2</a:t>
            </a:r>
          </a:p>
          <a:p>
            <a:r>
              <a:rPr lang="en-US" altLang="zh-TW" dirty="0"/>
              <a:t>Pattern B (hard turn on) light load/V2&gt;V1</a:t>
            </a:r>
          </a:p>
          <a:p>
            <a:r>
              <a:rPr lang="en-US" altLang="zh-TW" dirty="0"/>
              <a:t>Pattern C (ZVS</a:t>
            </a:r>
            <a:r>
              <a:rPr lang="zh-TW" altLang="en-US" dirty="0"/>
              <a:t> </a:t>
            </a:r>
            <a:r>
              <a:rPr lang="en-US" altLang="zh-TW" dirty="0"/>
              <a:t>ZCS state) high load/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21173A-17F6-44FD-8C96-D3494475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B5F96E-877D-4B11-B6A6-CABFE165EE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1292" y="2503110"/>
            <a:ext cx="4486907" cy="3379500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84C95FE2-C502-4AF2-8939-20A0F1F7247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1787" y="2205582"/>
            <a:ext cx="3807559" cy="397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79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5F2C3-2EC0-41F5-B489-4A8EE553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 A Operation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5F242D-71D0-41E4-8B93-57359EF44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673" y="643955"/>
                <a:ext cx="9151765" cy="1431275"/>
              </a:xfrm>
            </p:spPr>
            <p:txBody>
              <a:bodyPr/>
              <a:lstStyle/>
              <a:p>
                <a:r>
                  <a:rPr lang="en-US" altLang="zh-TW" dirty="0"/>
                  <a:t>State(a) light load/ V1&gt;V2 State(b)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𝑑𝑖𝑜𝑑𝑒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𝑑𝑖𝑜𝑑𝑒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𝑜𝑛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5F242D-71D0-41E4-8B93-57359EF44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73" y="643955"/>
                <a:ext cx="9151765" cy="1431275"/>
              </a:xfrm>
              <a:blipFill>
                <a:blip r:embed="rId3"/>
                <a:stretch>
                  <a:fillRect l="-1066" t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53ECD8-A3A8-47BB-BE68-CAA2EF17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67D351-1AEF-4EB6-99E4-B5A7B824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36" y="1961504"/>
            <a:ext cx="4591423" cy="34582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D1F0A4-9984-417F-8615-64BAECA04C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00"/>
          <a:stretch/>
        </p:blipFill>
        <p:spPr>
          <a:xfrm>
            <a:off x="321061" y="1851025"/>
            <a:ext cx="3495675" cy="50069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F4035C5-4D9D-4195-88BC-2E13BD81B339}"/>
              </a:ext>
            </a:extLst>
          </p:cNvPr>
          <p:cNvSpPr/>
          <p:nvPr/>
        </p:nvSpPr>
        <p:spPr bwMode="auto">
          <a:xfrm>
            <a:off x="5314950" y="1281260"/>
            <a:ext cx="186531" cy="4818708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7F92632-9ED3-4946-96D6-57927C679092}"/>
              </a:ext>
            </a:extLst>
          </p:cNvPr>
          <p:cNvGrpSpPr/>
          <p:nvPr/>
        </p:nvGrpSpPr>
        <p:grpSpPr>
          <a:xfrm>
            <a:off x="4038760" y="1747661"/>
            <a:ext cx="4369399" cy="5213701"/>
            <a:chOff x="3794739" y="1190919"/>
            <a:chExt cx="4613420" cy="545118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FBEC34D-B558-4D9C-9E36-3B4383B98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4739" y="1190919"/>
              <a:ext cx="4613420" cy="5451180"/>
            </a:xfrm>
            <a:prstGeom prst="rect">
              <a:avLst/>
            </a:prstGeom>
          </p:spPr>
        </p:pic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42E8F5B-B938-4353-8F6B-087B00D039B8}"/>
                </a:ext>
              </a:extLst>
            </p:cNvPr>
            <p:cNvSpPr/>
            <p:nvPr/>
          </p:nvSpPr>
          <p:spPr bwMode="auto">
            <a:xfrm>
              <a:off x="7075488" y="4229100"/>
              <a:ext cx="616314" cy="50482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9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64B22-F39D-4FA2-BFE1-64E71E25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 A Operation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E88730-0C82-4EA0-85E8-811AF8C10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838201"/>
                <a:ext cx="8434388" cy="569914"/>
              </a:xfrm>
            </p:spPr>
            <p:txBody>
              <a:bodyPr/>
              <a:lstStyle/>
              <a:p>
                <a:r>
                  <a:rPr lang="en-US" altLang="zh-TW" dirty="0"/>
                  <a:t>State(b)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21 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𝐼𝐺𝐵𝑇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𝑜𝑛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Purpose : create ZCS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21 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E88730-0C82-4EA0-85E8-811AF8C10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838201"/>
                <a:ext cx="8434388" cy="569914"/>
              </a:xfrm>
              <a:blipFill>
                <a:blip r:embed="rId3"/>
                <a:stretch>
                  <a:fillRect l="-1156" t="-16129" b="-924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3B8FEF-EEBD-4130-BFD4-8EADB126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B533DB-BE42-451E-A5E1-37026EF8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790" y="2265777"/>
            <a:ext cx="4591423" cy="34582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25AE39-07D7-4EF9-9A34-A70C67C92255}"/>
              </a:ext>
            </a:extLst>
          </p:cNvPr>
          <p:cNvSpPr/>
          <p:nvPr/>
        </p:nvSpPr>
        <p:spPr bwMode="auto">
          <a:xfrm>
            <a:off x="5927371" y="1201091"/>
            <a:ext cx="186531" cy="4818708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F8E75A-E120-4009-A471-689D00D96B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818" y="1818472"/>
            <a:ext cx="33051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6D2E9-0434-4FB4-97A3-935D8A87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 A Operation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0BB65A7-252E-4EE8-95CE-B732B5E94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078" y="833611"/>
                <a:ext cx="8434388" cy="569913"/>
              </a:xfrm>
            </p:spPr>
            <p:txBody>
              <a:bodyPr/>
              <a:lstStyle/>
              <a:p>
                <a:r>
                  <a:rPr lang="en-US" altLang="zh-TW" dirty="0"/>
                  <a:t>State(c)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𝑑𝑖𝑜𝑑𝑒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𝐼𝐺𝐵𝑇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𝑜𝑛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0BB65A7-252E-4EE8-95CE-B732B5E94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078" y="833611"/>
                <a:ext cx="8434388" cy="569913"/>
              </a:xfrm>
              <a:blipFill>
                <a:blip r:embed="rId2"/>
                <a:stretch>
                  <a:fillRect l="-1156" t="-16129" b="-1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D84E24-461D-40D1-A568-9C1231F0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3C27F1-FEC6-446D-827E-2D3A0E0B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43" y="2588686"/>
            <a:ext cx="4591423" cy="34582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391691-F9F0-4FCD-9E8C-3C2A053321A6}"/>
              </a:ext>
            </a:extLst>
          </p:cNvPr>
          <p:cNvSpPr/>
          <p:nvPr/>
        </p:nvSpPr>
        <p:spPr bwMode="auto">
          <a:xfrm>
            <a:off x="6246564" y="1514822"/>
            <a:ext cx="539826" cy="4818708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7548D8-0A58-4993-8BDD-819AFDE7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17" y="1751685"/>
            <a:ext cx="3165915" cy="51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137574</TotalTime>
  <Words>808</Words>
  <Application>Microsoft Office PowerPoint</Application>
  <PresentationFormat>如螢幕大小 (4:3)</PresentationFormat>
  <Paragraphs>124</Paragraphs>
  <Slides>21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新細明體</vt:lpstr>
      <vt:lpstr>標楷體</vt:lpstr>
      <vt:lpstr>Arial</vt:lpstr>
      <vt:lpstr>Avenir Next LT Pro</vt:lpstr>
      <vt:lpstr>Calibri</vt:lpstr>
      <vt:lpstr>Cambria Math</vt:lpstr>
      <vt:lpstr>Courier New</vt:lpstr>
      <vt:lpstr>Helvetica</vt:lpstr>
      <vt:lpstr>Symbol</vt:lpstr>
      <vt:lpstr>Times New Roman</vt:lpstr>
      <vt:lpstr>larc</vt:lpstr>
      <vt:lpstr>A Consideration of Bidirectional Superposed Dual Active Bridge DC-DC Converter</vt:lpstr>
      <vt:lpstr>Introduction</vt:lpstr>
      <vt:lpstr>Traditional Converter</vt:lpstr>
      <vt:lpstr>Traditional Converter</vt:lpstr>
      <vt:lpstr>Proposed Converter</vt:lpstr>
      <vt:lpstr>Operation mode </vt:lpstr>
      <vt:lpstr>Pattern A Operation Analysis</vt:lpstr>
      <vt:lpstr>Pattern A Operation Analysis</vt:lpstr>
      <vt:lpstr>Pattern A Operation Analysis</vt:lpstr>
      <vt:lpstr>AC output current waveforms</vt:lpstr>
      <vt:lpstr>Experiment Result Conversion Efficiency</vt:lpstr>
      <vt:lpstr>Experiment Result Conversion Efficiency</vt:lpstr>
      <vt:lpstr>Experiment Result Conversion Efficiency</vt:lpstr>
      <vt:lpstr>Conclusion</vt:lpstr>
      <vt:lpstr>Backup</vt:lpstr>
      <vt:lpstr>PFC</vt:lpstr>
      <vt:lpstr>OBC</vt:lpstr>
      <vt:lpstr>PowerPoint 簡報</vt:lpstr>
      <vt:lpstr>PowerPoint 簡報</vt:lpstr>
      <vt:lpstr>PowerPoint 簡報</vt:lpstr>
      <vt:lpstr>脈波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user</cp:lastModifiedBy>
  <cp:revision>5880</cp:revision>
  <dcterms:created xsi:type="dcterms:W3CDTF">2018-10-07T16:26:11Z</dcterms:created>
  <dcterms:modified xsi:type="dcterms:W3CDTF">2021-06-30T19:39:16Z</dcterms:modified>
</cp:coreProperties>
</file>