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1373" r:id="rId2"/>
    <p:sldId id="1416" r:id="rId3"/>
    <p:sldId id="1417" r:id="rId4"/>
    <p:sldId id="1418" r:id="rId5"/>
    <p:sldId id="1419" r:id="rId6"/>
    <p:sldId id="1420" r:id="rId7"/>
    <p:sldId id="1421" r:id="rId8"/>
    <p:sldId id="1422" r:id="rId9"/>
    <p:sldId id="1423" r:id="rId10"/>
    <p:sldId id="1425" r:id="rId11"/>
    <p:sldId id="1424" r:id="rId12"/>
    <p:sldId id="142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 autoAdjust="0"/>
    <p:restoredTop sz="78049" autoAdjust="0"/>
  </p:normalViewPr>
  <p:slideViewPr>
    <p:cSldViewPr snapToGrid="0">
      <p:cViewPr varScale="1">
        <p:scale>
          <a:sx n="89" d="100"/>
          <a:sy n="89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77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 dirty="0"/>
              <a:t>2021/07/16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72652" y="983332"/>
            <a:ext cx="9889303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72390-71CE-4256-A64E-4903B524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phase shift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77044-BEC4-4100-B493-41CD1DED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638300"/>
          </a:xfrm>
        </p:spPr>
        <p:txBody>
          <a:bodyPr/>
          <a:lstStyle/>
          <a:p>
            <a:r>
              <a:rPr lang="en-US" altLang="zh-TW" dirty="0"/>
              <a:t>{D1 D4 } pair switch at different time </a:t>
            </a:r>
          </a:p>
          <a:p>
            <a:pPr lvl="1"/>
            <a:r>
              <a:rPr lang="en-US" altLang="zh-TW" dirty="0"/>
              <a:t>shift phase:D1</a:t>
            </a:r>
          </a:p>
          <a:p>
            <a:r>
              <a:rPr lang="en-US" altLang="zh-TW" dirty="0"/>
              <a:t>Primary and secondary switch at different time </a:t>
            </a:r>
          </a:p>
          <a:p>
            <a:pPr lvl="1"/>
            <a:r>
              <a:rPr lang="en-US" altLang="zh-TW" dirty="0"/>
              <a:t>shift phase:D2</a:t>
            </a:r>
          </a:p>
          <a:p>
            <a:r>
              <a:rPr lang="en-US" altLang="zh-TW" dirty="0"/>
              <a:t>Constraint:</a:t>
            </a:r>
          </a:p>
          <a:p>
            <a:pPr lvl="1"/>
            <a:r>
              <a:rPr lang="en-US" altLang="zh-TW" dirty="0"/>
              <a:t>k&gt;=1 Buck converter</a:t>
            </a:r>
          </a:p>
          <a:p>
            <a:pPr lvl="1"/>
            <a:r>
              <a:rPr lang="en-US" altLang="zh-TW" dirty="0"/>
              <a:t>0&lt;=D1,D2&lt;=1</a:t>
            </a:r>
          </a:p>
          <a:p>
            <a:pPr lvl="1"/>
            <a:r>
              <a:rPr lang="en-US" altLang="zh-TW" dirty="0"/>
              <a:t>0&lt;=D1+D2&lt;=1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1FB6A7-CE8D-49D6-B6BE-381031A8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9C766-7785-4681-AB5F-191EA1FE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4700" y="3429000"/>
            <a:ext cx="5667374" cy="2647089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D1D1078B-6095-4886-A812-93A6F8A7DE99}"/>
              </a:ext>
            </a:extLst>
          </p:cNvPr>
          <p:cNvGrpSpPr/>
          <p:nvPr/>
        </p:nvGrpSpPr>
        <p:grpSpPr>
          <a:xfrm>
            <a:off x="4838700" y="3429000"/>
            <a:ext cx="1390650" cy="1636066"/>
            <a:chOff x="1524000" y="3057956"/>
            <a:chExt cx="1390650" cy="16360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25C7E9-E9BD-4AD5-8C78-FB7F7BE3A224}"/>
                </a:ext>
              </a:extLst>
            </p:cNvPr>
            <p:cNvSpPr/>
            <p:nvPr/>
          </p:nvSpPr>
          <p:spPr bwMode="auto">
            <a:xfrm>
              <a:off x="1524000" y="3057956"/>
              <a:ext cx="647700" cy="466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BC8AD4-9989-4660-A3FF-413453D849D9}"/>
                </a:ext>
              </a:extLst>
            </p:cNvPr>
            <p:cNvSpPr/>
            <p:nvPr/>
          </p:nvSpPr>
          <p:spPr bwMode="auto">
            <a:xfrm>
              <a:off x="2266950" y="4227728"/>
              <a:ext cx="647700" cy="466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49B6EC4-1D86-4E62-BF7B-221452103BA0}"/>
              </a:ext>
            </a:extLst>
          </p:cNvPr>
          <p:cNvGrpSpPr/>
          <p:nvPr/>
        </p:nvGrpSpPr>
        <p:grpSpPr>
          <a:xfrm>
            <a:off x="4838700" y="3566897"/>
            <a:ext cx="3171825" cy="1498169"/>
            <a:chOff x="-2752724" y="3642842"/>
            <a:chExt cx="3171825" cy="149816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A5EF09-8F94-4023-A22F-806726DDBD8E}"/>
                </a:ext>
              </a:extLst>
            </p:cNvPr>
            <p:cNvSpPr/>
            <p:nvPr/>
          </p:nvSpPr>
          <p:spPr bwMode="auto">
            <a:xfrm>
              <a:off x="-2752724" y="4674717"/>
              <a:ext cx="647700" cy="466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EFC1A0-CF46-4993-AFC8-C29C9030163A}"/>
                </a:ext>
              </a:extLst>
            </p:cNvPr>
            <p:cNvSpPr/>
            <p:nvPr/>
          </p:nvSpPr>
          <p:spPr bwMode="auto">
            <a:xfrm>
              <a:off x="-276225" y="3642842"/>
              <a:ext cx="695326" cy="466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8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45A09-C26B-4FA7-8A1C-448BC049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phase shift control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618F7-14AC-4216-82C5-4FEDDE9B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0EC9D7-BD78-4CA3-9526-291CF7557D03}"/>
              </a:ext>
            </a:extLst>
          </p:cNvPr>
          <p:cNvSpPr/>
          <p:nvPr/>
        </p:nvSpPr>
        <p:spPr>
          <a:xfrm>
            <a:off x="431800" y="5845085"/>
            <a:ext cx="10610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Extended-Phase-Shift Control of Isolated Bidirectional DC–DC Converter for Power</a:t>
            </a:r>
          </a:p>
          <a:p>
            <a:r>
              <a:rPr lang="en-US" altLang="zh-TW" dirty="0"/>
              <a:t>Distribution in Microgrid</a:t>
            </a:r>
          </a:p>
          <a:p>
            <a:r>
              <a:rPr lang="en-US" altLang="zh-TW" dirty="0"/>
              <a:t>Biao Zhao</a:t>
            </a:r>
            <a:r>
              <a:rPr lang="en-US" altLang="zh-TW" i="1" dirty="0"/>
              <a:t>, Student Member, IEEE</a:t>
            </a:r>
            <a:r>
              <a:rPr lang="en-US" altLang="zh-TW" dirty="0"/>
              <a:t>, </a:t>
            </a:r>
            <a:r>
              <a:rPr lang="en-US" altLang="zh-TW" dirty="0" err="1"/>
              <a:t>Qingguang</a:t>
            </a:r>
            <a:r>
              <a:rPr lang="en-US" altLang="zh-TW" dirty="0"/>
              <a:t> Yu</a:t>
            </a:r>
            <a:r>
              <a:rPr lang="en-US" altLang="zh-TW" i="1" dirty="0"/>
              <a:t>, Member, IEEE</a:t>
            </a:r>
            <a:r>
              <a:rPr lang="en-US" altLang="zh-TW" dirty="0"/>
              <a:t>, and </a:t>
            </a:r>
            <a:r>
              <a:rPr lang="en-US" altLang="zh-TW" dirty="0" err="1"/>
              <a:t>Weixin</a:t>
            </a:r>
            <a:r>
              <a:rPr lang="en-US" altLang="zh-TW" dirty="0"/>
              <a:t> Sun</a:t>
            </a:r>
          </a:p>
          <a:p>
            <a:r>
              <a:rPr lang="en-US" altLang="zh-TW" dirty="0"/>
              <a:t>2011/11 accepted by IEEE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142B603-BC6A-43B3-B050-D8B28B5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2860676" cy="384231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633921C0-6FDD-4CB2-92B9-068578CF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44690" y="722313"/>
            <a:ext cx="2799111" cy="552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8A1464-1E3D-4EAF-AB89-B28B2CE2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09778" y="2492482"/>
            <a:ext cx="3751263" cy="2416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2689AD-835A-430F-BA44-64A1B26764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4916" y="785800"/>
            <a:ext cx="3282956" cy="5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6AF91-1DE2-4984-B2ED-6FB8FCE6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different way control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B122B-96CC-4ED6-9527-E1F8918A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991061"/>
          </a:xfrm>
        </p:spPr>
        <p:txBody>
          <a:bodyPr/>
          <a:lstStyle/>
          <a:p>
            <a:r>
              <a:rPr lang="en-US" altLang="zh-TW" dirty="0" err="1"/>
              <a:t>Tranmission</a:t>
            </a:r>
            <a:r>
              <a:rPr lang="en-US" altLang="zh-TW" dirty="0"/>
              <a:t> power equation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028541-E22E-4FCD-AF7A-05986E78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14716C3D-2A50-4DF6-BB96-E6E1CB76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5320" y="1346863"/>
            <a:ext cx="3057228" cy="103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E09574-55EB-495C-AAF1-B415236D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109374"/>
            <a:ext cx="4025514" cy="19124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5A7DC0-04B8-407C-9820-0A822E3551D3}"/>
              </a:ext>
            </a:extLst>
          </p:cNvPr>
          <p:cNvSpPr txBox="1"/>
          <p:nvPr/>
        </p:nvSpPr>
        <p:spPr>
          <a:xfrm>
            <a:off x="3647077" y="135494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D1=0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57D51E-12E6-4394-9572-72D41114999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88878" y="1749331"/>
            <a:ext cx="612981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42B7EA30-BF81-4F36-BF55-5F44ECEB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92" y="2445565"/>
            <a:ext cx="8924308" cy="3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4B91C-22CA-4649-AA80-32235413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Converter(Traditional)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60561-BB89-41CB-86DA-3BAB915F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5108575" cy="642841"/>
          </a:xfrm>
        </p:spPr>
        <p:txBody>
          <a:bodyPr/>
          <a:lstStyle/>
          <a:p>
            <a:r>
              <a:rPr lang="en-US" altLang="zh-TW" dirty="0"/>
              <a:t>Circuit operation: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E4A8C4-3F81-4856-A02C-A35920E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6E3C61-AF60-473A-A874-BC581BE91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b="19574"/>
          <a:stretch/>
        </p:blipFill>
        <p:spPr>
          <a:xfrm>
            <a:off x="730820" y="1483196"/>
            <a:ext cx="4005897" cy="21458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C648FF-331B-4F4D-918F-81D656E5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b="12210"/>
          <a:stretch/>
        </p:blipFill>
        <p:spPr>
          <a:xfrm>
            <a:off x="5387311" y="1278801"/>
            <a:ext cx="2506533" cy="3126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1092350-C665-462A-B83E-E206CEF19901}"/>
              </a:ext>
            </a:extLst>
          </p:cNvPr>
          <p:cNvSpPr txBox="1"/>
          <p:nvPr/>
        </p:nvSpPr>
        <p:spPr>
          <a:xfrm>
            <a:off x="742505" y="6227062"/>
            <a:ext cx="657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Israel Ben Gurion University of the Negev Shmuel Ben-Yaakov</a:t>
            </a:r>
          </a:p>
          <a:p>
            <a:r>
              <a:rPr lang="en-US" altLang="zh-TW" dirty="0"/>
              <a:t>open source </a:t>
            </a:r>
            <a:r>
              <a:rPr lang="en-US" altLang="zh-TW" dirty="0" err="1"/>
              <a:t>cource</a:t>
            </a:r>
            <a:r>
              <a:rPr lang="en-US" altLang="zh-TW" dirty="0"/>
              <a:t> 2016/11/20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042D339-D197-4C0E-8E23-6BD376D8A5A6}"/>
              </a:ext>
            </a:extLst>
          </p:cNvPr>
          <p:cNvGrpSpPr/>
          <p:nvPr/>
        </p:nvGrpSpPr>
        <p:grpSpPr>
          <a:xfrm>
            <a:off x="595181" y="3578921"/>
            <a:ext cx="3852468" cy="2097704"/>
            <a:chOff x="648686" y="3572513"/>
            <a:chExt cx="3852468" cy="209770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235524BD-CA07-49BE-8DD6-050D4A10C99D}"/>
                </a:ext>
              </a:extLst>
            </p:cNvPr>
            <p:cNvGrpSpPr/>
            <p:nvPr/>
          </p:nvGrpSpPr>
          <p:grpSpPr>
            <a:xfrm>
              <a:off x="648686" y="3572513"/>
              <a:ext cx="3787922" cy="2097704"/>
              <a:chOff x="174245" y="3411745"/>
              <a:chExt cx="3787922" cy="2097704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EAD2314F-CB13-45B0-89FC-0D1887718934}"/>
                  </a:ext>
                </a:extLst>
              </p:cNvPr>
              <p:cNvGrpSpPr/>
              <p:nvPr/>
            </p:nvGrpSpPr>
            <p:grpSpPr>
              <a:xfrm>
                <a:off x="1333948" y="3744938"/>
                <a:ext cx="2628219" cy="1591652"/>
                <a:chOff x="2108498" y="3629051"/>
                <a:chExt cx="2628219" cy="159165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277F6E3-9433-4385-B706-06E9B3593E05}"/>
                    </a:ext>
                  </a:extLst>
                </p:cNvPr>
                <p:cNvSpPr/>
                <p:nvPr/>
              </p:nvSpPr>
              <p:spPr bwMode="auto">
                <a:xfrm>
                  <a:off x="2108498" y="3972739"/>
                  <a:ext cx="776818" cy="432698"/>
                </a:xfrm>
                <a:prstGeom prst="rect">
                  <a:avLst/>
                </a:prstGeom>
                <a:solidFill>
                  <a:schemeClr val="tx2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5" name="直線單箭頭接點 14">
                  <a:extLst>
                    <a:ext uri="{FF2B5EF4-FFF2-40B4-BE49-F238E27FC236}">
                      <a16:creationId xmlns:a16="http://schemas.microsoft.com/office/drawing/2014/main" id="{5474B37D-9583-49B8-A361-946E8BC47729}"/>
                    </a:ext>
                  </a:extLst>
                </p:cNvPr>
                <p:cNvCxnSpPr/>
                <p:nvPr/>
              </p:nvCxnSpPr>
              <p:spPr bwMode="auto">
                <a:xfrm>
                  <a:off x="2108499" y="4405437"/>
                  <a:ext cx="2628218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直線單箭頭接點 15">
                  <a:extLst>
                    <a:ext uri="{FF2B5EF4-FFF2-40B4-BE49-F238E27FC236}">
                      <a16:creationId xmlns:a16="http://schemas.microsoft.com/office/drawing/2014/main" id="{D28B6E46-B47A-439F-97C2-22DEF0163B9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108499" y="3629051"/>
                  <a:ext cx="0" cy="778541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221D5F-3B9A-4940-8D53-7B7B17682921}"/>
                    </a:ext>
                  </a:extLst>
                </p:cNvPr>
                <p:cNvSpPr/>
                <p:nvPr/>
              </p:nvSpPr>
              <p:spPr bwMode="auto">
                <a:xfrm>
                  <a:off x="2873675" y="4438556"/>
                  <a:ext cx="478062" cy="782147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7F63DADD-1FE5-4959-86FD-03983D3411A3}"/>
                      </a:ext>
                    </a:extLst>
                  </p:cNvPr>
                  <p:cNvSpPr txBox="1"/>
                  <p:nvPr/>
                </p:nvSpPr>
                <p:spPr>
                  <a:xfrm>
                    <a:off x="174245" y="3926874"/>
                    <a:ext cx="10008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7F63DADD-1FE5-4959-86FD-03983D3411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245" y="3926874"/>
                    <a:ext cx="100085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B6FDF07E-9BBB-474F-A053-5AFC9A7B5B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33947" y="4498504"/>
                <a:ext cx="0" cy="94486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34734C0-321F-4EC6-AEE9-00D1340B9C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246" y="3411745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34734C0-321F-4EC6-AEE9-00D1340B9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246" y="3411745"/>
                    <a:ext cx="46782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16063C4F-19EF-4017-B925-CD4847FCD7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69" y="5140117"/>
                    <a:ext cx="6946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16063C4F-19EF-4017-B925-CD4847FCD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69" y="5140117"/>
                    <a:ext cx="6946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AAEAFC6-5473-413E-94A4-D79653D9C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36877" y="5345096"/>
                <a:ext cx="250557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36E04D89-2C21-47C1-9A66-09BEE20B2B57}"/>
                    </a:ext>
                  </a:extLst>
                </p:cNvPr>
                <p:cNvSpPr txBox="1"/>
                <p:nvPr/>
              </p:nvSpPr>
              <p:spPr>
                <a:xfrm>
                  <a:off x="4155354" y="4703936"/>
                  <a:ext cx="3458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36E04D89-2C21-47C1-9A66-09BEE20B2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354" y="4703936"/>
                  <a:ext cx="345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B3B8929-8FAB-4880-A94D-F35EBA11B764}"/>
                  </a:ext>
                </a:extLst>
              </p:cNvPr>
              <p:cNvSpPr txBox="1"/>
              <p:nvPr/>
            </p:nvSpPr>
            <p:spPr>
              <a:xfrm>
                <a:off x="5387311" y="4626546"/>
                <a:ext cx="240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nVin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Vo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ton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B3B8929-8FAB-4880-A94D-F35EBA11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11" y="4626546"/>
                <a:ext cx="2403350" cy="276999"/>
              </a:xfrm>
              <a:prstGeom prst="rect">
                <a:avLst/>
              </a:prstGeom>
              <a:blipFill>
                <a:blip r:embed="rId8"/>
                <a:stretch>
                  <a:fillRect l="-508" r="-254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CA2D0-AC28-4BB4-92E0-BC97B42AD8F1}"/>
                  </a:ext>
                </a:extLst>
              </p:cNvPr>
              <p:cNvSpPr/>
              <p:nvPr/>
            </p:nvSpPr>
            <p:spPr>
              <a:xfrm>
                <a:off x="5346569" y="4995891"/>
                <a:ext cx="1977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TW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Vo</m:t>
                          </m:r>
                        </m:e>
                      </m:d>
                      <m:r>
                        <a:rPr lang="en-US" altLang="zh-TW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tof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1CA2D0-AC28-4BB4-92E0-BC97B42AD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69" y="4995891"/>
                <a:ext cx="19775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2748EE9-BA35-43A6-97DE-D6C3548DEE47}"/>
                  </a:ext>
                </a:extLst>
              </p:cNvPr>
              <p:cNvSpPr txBox="1"/>
              <p:nvPr/>
            </p:nvSpPr>
            <p:spPr>
              <a:xfrm>
                <a:off x="5346569" y="5396671"/>
                <a:ext cx="1322734" cy="590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ton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Don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2748EE9-BA35-43A6-97DE-D6C3548D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69" y="5396671"/>
                <a:ext cx="1322734" cy="590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3C95E2-02EE-4609-859C-E0339CC71D00}"/>
                  </a:ext>
                </a:extLst>
              </p:cNvPr>
              <p:cNvSpPr/>
              <p:nvPr/>
            </p:nvSpPr>
            <p:spPr>
              <a:xfrm>
                <a:off x="5482058" y="4835426"/>
                <a:ext cx="2506533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Vo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Vin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Don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3C95E2-02EE-4609-859C-E0339CC71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58" y="4835426"/>
                <a:ext cx="2506533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94384-B35F-4B4A-A9A8-9F2CFA6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mechanism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EDB8F-6E1B-4FBE-93C7-22AC7021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A034A008-DC51-4885-9B33-CBA054EE4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Lm</a:t>
                </a:r>
                <a:r>
                  <a:rPr lang="en-US" altLang="zh-TW" dirty="0"/>
                  <a:t> inductance will keep charging </a:t>
                </a:r>
              </a:p>
              <a:p>
                <a:pPr lvl="2"/>
                <a:r>
                  <a:rPr lang="en-US" altLang="zh-TW" sz="1800" dirty="0"/>
                  <a:t>V=L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zh-TW" altLang="en-US" sz="1800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A034A008-DC51-4885-9B33-CBA054EE4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1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BE818ABC-B475-49DD-BCEC-9643456A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r="4348" b="22996"/>
          <a:stretch/>
        </p:blipFill>
        <p:spPr bwMode="auto">
          <a:xfrm>
            <a:off x="159715" y="2039136"/>
            <a:ext cx="2993061" cy="22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F3919D-C2DA-4E16-9CF5-D2104E8D5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 r="4378" b="15883"/>
          <a:stretch/>
        </p:blipFill>
        <p:spPr>
          <a:xfrm>
            <a:off x="3152776" y="1871307"/>
            <a:ext cx="4959734" cy="25635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8439A10-3DAE-4D42-AE5E-DFF6E3C44A25}"/>
              </a:ext>
            </a:extLst>
          </p:cNvPr>
          <p:cNvSpPr txBox="1"/>
          <p:nvPr/>
        </p:nvSpPr>
        <p:spPr>
          <a:xfrm>
            <a:off x="685800" y="6076211"/>
            <a:ext cx="657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Israel Ben Gurion University of the Negev Shmuel Ben-Yaakov</a:t>
            </a:r>
          </a:p>
          <a:p>
            <a:r>
              <a:rPr lang="en-US" altLang="zh-TW" dirty="0"/>
              <a:t>open source </a:t>
            </a:r>
            <a:r>
              <a:rPr lang="en-US" altLang="zh-TW" dirty="0" err="1"/>
              <a:t>cource</a:t>
            </a:r>
            <a:r>
              <a:rPr lang="en-US" altLang="zh-TW" dirty="0"/>
              <a:t> 2016/11/20</a:t>
            </a:r>
          </a:p>
          <a:p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DB36B7A-76A2-4D65-83C6-36CA2D237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7151058" y="3941822"/>
            <a:ext cx="0" cy="986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A6EA62-BB56-4895-B57A-8388ED0E6E01}"/>
              </a:ext>
            </a:extLst>
          </p:cNvPr>
          <p:cNvSpPr txBox="1"/>
          <p:nvPr/>
        </p:nvSpPr>
        <p:spPr>
          <a:xfrm>
            <a:off x="6668051" y="504877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ZCS for next state</a:t>
            </a:r>
          </a:p>
          <a:p>
            <a:r>
              <a:rPr lang="en-US" altLang="zh-TW" dirty="0"/>
              <a:t>soft switching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2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53353-3D44-49B1-BD34-CDE977C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winding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B7C78A-523F-4539-BE0C-4932554E7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Reset requirement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Doff</m:t>
                    </m:r>
                    <m:f>
                      <m:fPr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Vreset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Vin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Don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Cons: require 2 source voltage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B7C78A-523F-4539-BE0C-4932554E7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DB99BE-8358-4800-A281-1D153735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0418A6-FBBA-4F76-8D01-4F01C216C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b="17849"/>
          <a:stretch/>
        </p:blipFill>
        <p:spPr>
          <a:xfrm>
            <a:off x="859166" y="2105025"/>
            <a:ext cx="6551283" cy="244792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A5DAD3D-5602-4BD4-8883-18725D9FE1B5}"/>
              </a:ext>
            </a:extLst>
          </p:cNvPr>
          <p:cNvSpPr txBox="1"/>
          <p:nvPr/>
        </p:nvSpPr>
        <p:spPr>
          <a:xfrm>
            <a:off x="830891" y="5550465"/>
            <a:ext cx="657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Israel Ben Gurion University of the Negev Shmuel Ben-Yaakov</a:t>
            </a:r>
          </a:p>
          <a:p>
            <a:r>
              <a:rPr lang="en-US" altLang="zh-TW" dirty="0"/>
              <a:t>open source </a:t>
            </a:r>
            <a:r>
              <a:rPr lang="en-US" altLang="zh-TW" dirty="0" err="1"/>
              <a:t>cource</a:t>
            </a:r>
            <a:r>
              <a:rPr lang="en-US" altLang="zh-TW" dirty="0"/>
              <a:t> 2016/11/20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0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F6295-FF5C-40C3-8DFF-266D97F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winding (same source)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3D8FD9A-A829-4842-837C-BB492CBA1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805" y="838200"/>
                <a:ext cx="8434388" cy="5341938"/>
              </a:xfrm>
            </p:spPr>
            <p:txBody>
              <a:bodyPr/>
              <a:lstStyle/>
              <a:p>
                <a:r>
                  <a:rPr lang="en-US" altLang="zh-TW" dirty="0"/>
                  <a:t>Reset requirement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off</m:t>
                        </m:r>
                      </m:sub>
                    </m:sSub>
                    <m:f>
                      <m:fPr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Vin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f>
                      <m:f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Vin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zh-TW" b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Don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Doff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3D8FD9A-A829-4842-837C-BB492CBA1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05" y="838200"/>
                <a:ext cx="8434388" cy="5341938"/>
              </a:xfrm>
              <a:blipFill>
                <a:blip r:embed="rId3"/>
                <a:stretch>
                  <a:fillRect l="-1156" t="-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976455-084F-4411-B6B1-AD8CD411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098CAB-3603-485C-8068-18F825B3B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b="17716"/>
          <a:stretch/>
        </p:blipFill>
        <p:spPr>
          <a:xfrm>
            <a:off x="1862136" y="1443037"/>
            <a:ext cx="5419725" cy="29860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577539-BDA8-407F-89DC-B7B65C235502}"/>
              </a:ext>
            </a:extLst>
          </p:cNvPr>
          <p:cNvSpPr txBox="1"/>
          <p:nvPr/>
        </p:nvSpPr>
        <p:spPr>
          <a:xfrm>
            <a:off x="495930" y="5463649"/>
            <a:ext cx="6579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Israel Ben Gurion University of the Negev Shmuel Ben-Yaakov</a:t>
            </a:r>
          </a:p>
          <a:p>
            <a:r>
              <a:rPr lang="en-US" altLang="zh-TW" dirty="0"/>
              <a:t>open source </a:t>
            </a:r>
            <a:r>
              <a:rPr lang="en-US" altLang="zh-TW" dirty="0" err="1"/>
              <a:t>cource</a:t>
            </a:r>
            <a:r>
              <a:rPr lang="en-US" altLang="zh-TW" dirty="0"/>
              <a:t> 2016/11/20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5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BE5A1-92B6-4B97-A90A-76225704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Converter VS DAB-IBDC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FD2FE-7C3D-43DF-BD4D-D01ECF30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3122140"/>
            <a:ext cx="8334375" cy="3057998"/>
          </a:xfrm>
        </p:spPr>
        <p:txBody>
          <a:bodyPr/>
          <a:lstStyle/>
          <a:p>
            <a:r>
              <a:rPr lang="en-US" altLang="zh-TW" dirty="0"/>
              <a:t>DAB-IBDC has smaller filter size</a:t>
            </a:r>
          </a:p>
          <a:p>
            <a:r>
              <a:rPr lang="en-US" altLang="zh-TW" dirty="0"/>
              <a:t>New material (Sic </a:t>
            </a:r>
            <a:r>
              <a:rPr lang="en-US" altLang="zh-TW" dirty="0" err="1"/>
              <a:t>GaN</a:t>
            </a:r>
            <a:r>
              <a:rPr lang="en-US" altLang="zh-TW" dirty="0"/>
              <a:t>) make DAB-IBDC feasible for eliminating LF transformers from PCS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D6B322-577C-4650-A32D-7FD63D4C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209DEB-3F76-47F1-8DA3-4DEBEAA8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2850" y="838200"/>
            <a:ext cx="5619750" cy="22839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696B07-EABF-44B4-A620-F36BF7E26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b="19574"/>
          <a:stretch/>
        </p:blipFill>
        <p:spPr>
          <a:xfrm>
            <a:off x="283145" y="931683"/>
            <a:ext cx="3698305" cy="19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9AD1F-3D1F-4134-BBC0-A0ADD335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b="0" dirty="0"/>
              <a:t>Transmission Power Characterization</a:t>
            </a:r>
            <a:endParaRPr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C6A1D-A631-454C-97A6-68F7CBF1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SPS(single phase shift control)</a:t>
            </a:r>
          </a:p>
          <a:p>
            <a:r>
              <a:rPr lang="en-US" altLang="zh-TW" dirty="0"/>
              <a:t>EPS(Extended phase shift control)</a:t>
            </a:r>
          </a:p>
          <a:p>
            <a:r>
              <a:rPr lang="en-US" altLang="zh-TW" dirty="0"/>
              <a:t>DPS(Dual phase shift control)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667459-BF8F-486F-B13B-26FF2111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46375A-AB12-433B-B2A9-F7E1C6A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4" y="2487772"/>
            <a:ext cx="8552329" cy="26926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5E9821E-8B3D-4DC4-9747-7D32AE3735F1}"/>
              </a:ext>
            </a:extLst>
          </p:cNvPr>
          <p:cNvSpPr txBox="1"/>
          <p:nvPr/>
        </p:nvSpPr>
        <p:spPr>
          <a:xfrm>
            <a:off x="625644" y="5647167"/>
            <a:ext cx="8884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Overview of Dual-Active-Bridge Isolated Bidirectional DC–DC Converter for</a:t>
            </a:r>
          </a:p>
          <a:p>
            <a:r>
              <a:rPr lang="en-US" altLang="zh-TW" dirty="0"/>
              <a:t>High-Frequency-Link Power-Conversion System 2014/8 accepted by IEEE</a:t>
            </a:r>
          </a:p>
          <a:p>
            <a:r>
              <a:rPr lang="en-US" altLang="zh-TW" dirty="0"/>
              <a:t>B. Zhao, Q. Song, W. Liu and Y. Sun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8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3511D-8242-43AB-B488-49CA8DF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phase shift control(traditional)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C44CB-D68C-42D3-A92A-70528D6E4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199"/>
                <a:ext cx="8537575" cy="4224119"/>
              </a:xfrm>
            </p:spPr>
            <p:txBody>
              <a:bodyPr/>
              <a:lstStyle/>
              <a:p>
                <a:r>
                  <a:rPr lang="en-US" altLang="zh-TW" dirty="0"/>
                  <a:t>0 </a:t>
                </a:r>
                <a:r>
                  <a:rPr lang="en-US" altLang="zh-TW" i="1" dirty="0"/>
                  <a:t>≤ D ≤ </a:t>
                </a:r>
                <a:r>
                  <a:rPr lang="en-US" altLang="zh-TW" dirty="0"/>
                  <a:t>1( D represent the 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altLang="zh-TW" dirty="0"/>
                  <a:t>in T period)</a:t>
                </a:r>
              </a:p>
              <a:p>
                <a:r>
                  <a:rPr lang="en-US" altLang="zh-TW" i="1" dirty="0"/>
                  <a:t>V</a:t>
                </a:r>
                <a:r>
                  <a:rPr lang="en-US" altLang="zh-TW" dirty="0"/>
                  <a:t>1 </a:t>
                </a:r>
                <a:r>
                  <a:rPr lang="en-US" altLang="zh-TW" i="1" dirty="0"/>
                  <a:t>≥ nV</a:t>
                </a:r>
                <a:r>
                  <a:rPr lang="en-US" altLang="zh-TW" dirty="0"/>
                  <a:t>2 (voltage bucking)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C44CB-D68C-42D3-A92A-70528D6E4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199"/>
                <a:ext cx="8537575" cy="4224119"/>
              </a:xfrm>
              <a:blipFill>
                <a:blip r:embed="rId2"/>
                <a:stretch>
                  <a:fillRect l="-1142" t="-2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4C125-EC70-43B4-B432-50E356B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1F35AC-DD45-499A-8D85-DFFE3A8B7680}"/>
              </a:ext>
            </a:extLst>
          </p:cNvPr>
          <p:cNvSpPr txBox="1"/>
          <p:nvPr/>
        </p:nvSpPr>
        <p:spPr>
          <a:xfrm>
            <a:off x="377825" y="5153620"/>
            <a:ext cx="892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Extended-Phase-Shift Control of Isolated Bidirectional DC–DC Converter for Power</a:t>
            </a:r>
          </a:p>
          <a:p>
            <a:r>
              <a:rPr lang="en-US" altLang="zh-TW" dirty="0"/>
              <a:t>Distribution in Microgrid</a:t>
            </a:r>
          </a:p>
          <a:p>
            <a:r>
              <a:rPr lang="en-US" altLang="zh-TW" dirty="0"/>
              <a:t>Biao Zhao</a:t>
            </a:r>
            <a:r>
              <a:rPr lang="en-US" altLang="zh-TW" i="1" dirty="0"/>
              <a:t>, Student Member, IEEE</a:t>
            </a:r>
            <a:r>
              <a:rPr lang="en-US" altLang="zh-TW" dirty="0"/>
              <a:t>, </a:t>
            </a:r>
            <a:r>
              <a:rPr lang="en-US" altLang="zh-TW" dirty="0" err="1"/>
              <a:t>Qingguang</a:t>
            </a:r>
            <a:r>
              <a:rPr lang="en-US" altLang="zh-TW" dirty="0"/>
              <a:t> Yu</a:t>
            </a:r>
            <a:r>
              <a:rPr lang="en-US" altLang="zh-TW" i="1" dirty="0"/>
              <a:t>, Member, IEEE</a:t>
            </a:r>
            <a:r>
              <a:rPr lang="en-US" altLang="zh-TW" dirty="0"/>
              <a:t>, and </a:t>
            </a:r>
            <a:r>
              <a:rPr lang="en-US" altLang="zh-TW" dirty="0" err="1"/>
              <a:t>Weixin</a:t>
            </a:r>
            <a:r>
              <a:rPr lang="en-US" altLang="zh-TW" dirty="0"/>
              <a:t> Sun</a:t>
            </a:r>
          </a:p>
          <a:p>
            <a:r>
              <a:rPr lang="en-US" altLang="zh-TW" dirty="0"/>
              <a:t>2011/11 accepted by IEEE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7D0318-48B2-41AB-A5F4-0EA1D7ED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05455"/>
            <a:ext cx="5667374" cy="26470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9AFCD1-0F3E-4773-8DC1-02DC2DF2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3550" y="2105455"/>
            <a:ext cx="3371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3511D-8242-43AB-B488-49CA8DF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phase shift control(traditional)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4C125-EC70-43B4-B432-50E356B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1F35AC-DD45-499A-8D85-DFFE3A8B7680}"/>
              </a:ext>
            </a:extLst>
          </p:cNvPr>
          <p:cNvSpPr txBox="1"/>
          <p:nvPr/>
        </p:nvSpPr>
        <p:spPr>
          <a:xfrm>
            <a:off x="377825" y="5153620"/>
            <a:ext cx="892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Extended-Phase-Shift Control of Isolated Bidirectional DC–DC Converter for Power</a:t>
            </a:r>
          </a:p>
          <a:p>
            <a:r>
              <a:rPr lang="en-US" altLang="zh-TW" dirty="0"/>
              <a:t>Distribution in Microgrid</a:t>
            </a:r>
          </a:p>
          <a:p>
            <a:r>
              <a:rPr lang="en-US" altLang="zh-TW" dirty="0"/>
              <a:t>Biao Zhao</a:t>
            </a:r>
            <a:r>
              <a:rPr lang="en-US" altLang="zh-TW" i="1" dirty="0"/>
              <a:t>, Student Member, IEEE</a:t>
            </a:r>
            <a:r>
              <a:rPr lang="en-US" altLang="zh-TW" dirty="0"/>
              <a:t>, </a:t>
            </a:r>
            <a:r>
              <a:rPr lang="en-US" altLang="zh-TW" dirty="0" err="1"/>
              <a:t>Qingguang</a:t>
            </a:r>
            <a:r>
              <a:rPr lang="en-US" altLang="zh-TW" dirty="0"/>
              <a:t> Yu</a:t>
            </a:r>
            <a:r>
              <a:rPr lang="en-US" altLang="zh-TW" i="1" dirty="0"/>
              <a:t>, Member, IEEE</a:t>
            </a:r>
            <a:r>
              <a:rPr lang="en-US" altLang="zh-TW" dirty="0"/>
              <a:t>, and </a:t>
            </a:r>
            <a:r>
              <a:rPr lang="en-US" altLang="zh-TW" dirty="0" err="1"/>
              <a:t>Weixin</a:t>
            </a:r>
            <a:r>
              <a:rPr lang="en-US" altLang="zh-TW" dirty="0"/>
              <a:t> Sun</a:t>
            </a:r>
          </a:p>
          <a:p>
            <a:r>
              <a:rPr lang="en-US" altLang="zh-TW" dirty="0"/>
              <a:t>2011/11 accepted by IEEE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9FEAA4-B00C-430E-BDB1-2FC1EE88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1932" y="647700"/>
            <a:ext cx="3099162" cy="4629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26D982-C245-4166-9C18-6C287D3B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74327" y="3882167"/>
            <a:ext cx="3371850" cy="2171700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7F7A9E8-CD05-4624-B26D-815A1A99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44974"/>
            <a:ext cx="7195559" cy="2008784"/>
          </a:xfrm>
        </p:spPr>
        <p:txBody>
          <a:bodyPr/>
          <a:lstStyle/>
          <a:p>
            <a:r>
              <a:rPr lang="en-US" altLang="zh-TW" dirty="0"/>
              <a:t>Constraint</a:t>
            </a:r>
          </a:p>
          <a:p>
            <a:pPr lvl="1"/>
            <a:r>
              <a:rPr lang="en-US" altLang="zh-TW" dirty="0"/>
              <a:t> k&gt;=1(transformer wind ratio)</a:t>
            </a:r>
          </a:p>
          <a:p>
            <a:pPr lvl="1"/>
            <a:r>
              <a:rPr lang="en-US" altLang="zh-TW" dirty="0"/>
              <a:t>0&lt;=D&lt;=1</a:t>
            </a:r>
          </a:p>
          <a:p>
            <a:r>
              <a:rPr lang="en-US" altLang="zh-TW" dirty="0"/>
              <a:t>Transmission power</a:t>
            </a:r>
          </a:p>
          <a:p>
            <a:pPr lvl="1"/>
            <a:r>
              <a:rPr lang="en-US" altLang="zh-TW" dirty="0"/>
              <a:t>(power during </a:t>
            </a:r>
            <a:r>
              <a:rPr lang="en-US" altLang="zh-TW" dirty="0" err="1"/>
              <a:t>Ths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1" name="內容版面配置區 8">
            <a:extLst>
              <a:ext uri="{FF2B5EF4-FFF2-40B4-BE49-F238E27FC236}">
                <a16:creationId xmlns:a16="http://schemas.microsoft.com/office/drawing/2014/main" id="{C81446B7-735C-46CE-AC6D-B15431E32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0248" y="3027233"/>
            <a:ext cx="2698750" cy="91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5254C90-BFB3-49B1-85FE-6114FB84D8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395"/>
          <a:stretch/>
        </p:blipFill>
        <p:spPr>
          <a:xfrm>
            <a:off x="1010185" y="2654685"/>
            <a:ext cx="2965419" cy="26980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F7A8630-4EF3-4590-A7C9-9BF063EDD5AA}"/>
              </a:ext>
            </a:extLst>
          </p:cNvPr>
          <p:cNvSpPr/>
          <p:nvPr/>
        </p:nvSpPr>
        <p:spPr bwMode="auto">
          <a:xfrm>
            <a:off x="7069352" y="647700"/>
            <a:ext cx="1008063" cy="4414619"/>
          </a:xfrm>
          <a:prstGeom prst="rect">
            <a:avLst/>
          </a:prstGeom>
          <a:solidFill>
            <a:schemeClr val="accent4">
              <a:lumMod val="10000"/>
              <a:lumOff val="9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137821</TotalTime>
  <Words>468</Words>
  <Application>Microsoft Office PowerPoint</Application>
  <PresentationFormat>如螢幕大小 (4:3)</PresentationFormat>
  <Paragraphs>90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新細明體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Forward Converter(Traditional)</vt:lpstr>
      <vt:lpstr>Reset mechanism</vt:lpstr>
      <vt:lpstr>Reset winding</vt:lpstr>
      <vt:lpstr>Reset winding (same source)</vt:lpstr>
      <vt:lpstr>Forward Converter VS DAB-IBDC</vt:lpstr>
      <vt:lpstr>Transmission Power Characterization</vt:lpstr>
      <vt:lpstr>Single phase shift control(traditional)</vt:lpstr>
      <vt:lpstr>Single phase shift control(traditional)</vt:lpstr>
      <vt:lpstr>Extended phase shift control</vt:lpstr>
      <vt:lpstr>Extended phase shift control</vt:lpstr>
      <vt:lpstr>2 different way control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5970</cp:revision>
  <dcterms:created xsi:type="dcterms:W3CDTF">2018-10-07T16:26:11Z</dcterms:created>
  <dcterms:modified xsi:type="dcterms:W3CDTF">2021-07-14T20:11:02Z</dcterms:modified>
</cp:coreProperties>
</file>