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sldIdLst>
    <p:sldId id="1373" r:id="rId2"/>
    <p:sldId id="1435" r:id="rId3"/>
    <p:sldId id="1459" r:id="rId4"/>
    <p:sldId id="1458" r:id="rId5"/>
    <p:sldId id="1475" r:id="rId6"/>
    <p:sldId id="1474" r:id="rId7"/>
    <p:sldId id="1473" r:id="rId8"/>
    <p:sldId id="1472" r:id="rId9"/>
    <p:sldId id="1456" r:id="rId10"/>
    <p:sldId id="1469" r:id="rId11"/>
    <p:sldId id="1476" r:id="rId12"/>
    <p:sldId id="1465" r:id="rId13"/>
    <p:sldId id="1466" r:id="rId14"/>
    <p:sldId id="1467" r:id="rId15"/>
    <p:sldId id="1468" r:id="rId16"/>
    <p:sldId id="1477" r:id="rId17"/>
    <p:sldId id="1464" r:id="rId18"/>
    <p:sldId id="1436" r:id="rId19"/>
    <p:sldId id="1437" r:id="rId20"/>
    <p:sldId id="1438" r:id="rId21"/>
    <p:sldId id="1439" r:id="rId22"/>
    <p:sldId id="1440" r:id="rId23"/>
    <p:sldId id="1441" r:id="rId24"/>
    <p:sldId id="1442" r:id="rId25"/>
    <p:sldId id="1443" r:id="rId26"/>
    <p:sldId id="1447" r:id="rId27"/>
    <p:sldId id="1449" r:id="rId28"/>
    <p:sldId id="1450" r:id="rId29"/>
    <p:sldId id="1451" r:id="rId30"/>
    <p:sldId id="1448" r:id="rId31"/>
    <p:sldId id="1444" r:id="rId32"/>
    <p:sldId id="1445" r:id="rId33"/>
    <p:sldId id="1446" r:id="rId34"/>
    <p:sldId id="1452" r:id="rId35"/>
    <p:sldId id="1453" r:id="rId36"/>
    <p:sldId id="1454" r:id="rId37"/>
    <p:sldId id="1455" r:id="rId38"/>
    <p:sldId id="1457" r:id="rId39"/>
    <p:sldId id="1470" r:id="rId40"/>
    <p:sldId id="1471" r:id="rId41"/>
    <p:sldId id="1478" r:id="rId4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jigj-gfmg tung" initials="gt" lastIdx="1" clrIdx="0">
    <p:extLst>
      <p:ext uri="{19B8F6BF-5375-455C-9EA6-DF929625EA0E}">
        <p15:presenceInfo xmlns:p15="http://schemas.microsoft.com/office/powerpoint/2012/main" userId="99cf9b7282c054dd" providerId="Windows Live"/>
      </p:ext>
    </p:extLst>
  </p:cmAuthor>
  <p:cmAuthor id="2" name="CWW" initials="C" lastIdx="2" clrIdx="1">
    <p:extLst>
      <p:ext uri="{19B8F6BF-5375-455C-9EA6-DF929625EA0E}">
        <p15:presenceInfo xmlns:p15="http://schemas.microsoft.com/office/powerpoint/2012/main" userId="CW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99"/>
    <a:srgbClr val="FFFFFF"/>
    <a:srgbClr val="DF7C7C"/>
    <a:srgbClr val="A3CF79"/>
    <a:srgbClr val="E6E6E6"/>
    <a:srgbClr val="DDE2CD"/>
    <a:srgbClr val="FFFF99"/>
    <a:srgbClr val="D4EDFF"/>
    <a:srgbClr val="ADC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7" autoAdjust="0"/>
    <p:restoredTop sz="81967" autoAdjust="0"/>
  </p:normalViewPr>
  <p:slideViewPr>
    <p:cSldViewPr snapToGrid="0">
      <p:cViewPr varScale="1">
        <p:scale>
          <a:sx n="94" d="100"/>
          <a:sy n="94" d="100"/>
        </p:scale>
        <p:origin x="1884" y="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B0E6-5ADD-4734-8226-FB8F9A585011}" type="datetimeFigureOut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6AA6-6680-4EAF-9C7C-D332617C48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355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601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4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49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652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2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91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3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39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load 1 is only used 50% of the time and load 2 is only used the remaining 50% of the time,</a:t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Amps (Load 1) + 10 Amps (Load 2) = 20 Amps (Total Connected Load), then</a:t>
            </a:r>
          </a:p>
          <a:p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Amps (Total Connected Load) x 0.5 (Diversity Factor @ 50%)  = 10 Amps (Maximum Demand).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14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88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38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6AA6-6680-4EAF-9C7C-D332617C4882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3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ltGray">
          <a:xfrm>
            <a:off x="1588" y="279400"/>
            <a:ext cx="8912225" cy="6586538"/>
          </a:xfrm>
          <a:prstGeom prst="rtTriangle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pic>
        <p:nvPicPr>
          <p:cNvPr id="5" name="Picture 5" descr="larc-ht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1096963" y="4413250"/>
            <a:ext cx="1387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03575" y="2924175"/>
            <a:ext cx="259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TW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0" y="3733800"/>
            <a:ext cx="55753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3600">
                <a:solidFill>
                  <a:srgbClr val="6102A2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9208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47ECE6CB-6078-46ED-AA80-4B9B7B320C9C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ln w="9525"/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defRPr kumimoji="1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06097"/>
      </p:ext>
    </p:extLst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11D47-4C42-45CA-B28F-307CAA761D39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342884"/>
      </p:ext>
    </p:extLst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19888" y="152400"/>
            <a:ext cx="2112962" cy="6027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77825" y="152400"/>
            <a:ext cx="6189663" cy="60277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32341-A4CF-45FE-8984-7DA99ABE711A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38107"/>
      </p:ext>
    </p:extLst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E61EC-1AA2-42D1-BA7E-16D796C35177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9D74-7E68-488F-8DC0-0AFD81C31774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471"/>
      </p:ext>
    </p:extLst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77825" y="838200"/>
            <a:ext cx="4140200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0425" y="838200"/>
            <a:ext cx="4141788" cy="5341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B1CD3B-D36B-49D6-B3E8-EDA101F0619C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90382"/>
      </p:ext>
    </p:extLst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B2BD4-73D2-4111-801D-594CCD90AFD9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492306"/>
      </p:ext>
    </p:extLst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6EC72-734B-4FD7-9DF3-B702BB661E1A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10825"/>
      </p:ext>
    </p:extLst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0C259-413A-4F08-A24F-613AF4C6D49F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784435"/>
      </p:ext>
    </p:extLst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00C075-AB8A-43F4-ACE6-0AF5044F9092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67154"/>
      </p:ext>
    </p:extLst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E690-F91E-4B39-9E4B-5AE249E2A24D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65173"/>
      </p:ext>
    </p:extLst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77825" y="838200"/>
            <a:ext cx="8434388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1850" cy="56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8963" y="6461125"/>
            <a:ext cx="18748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53A26CBC-0D7E-4446-847A-A02803CDE270}" type="datetime1">
              <a:rPr lang="zh-TW" altLang="en-US" smtClean="0"/>
              <a:pPr/>
              <a:t>2021/8/29</a:t>
            </a:fld>
            <a:endParaRPr lang="zh-TW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61125"/>
            <a:ext cx="2895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endParaRPr lang="zh-TW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5488" y="6445250"/>
            <a:ext cx="1636712" cy="412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5000"/>
              </a:lnSpc>
              <a:defRPr kumimoji="0" sz="1400">
                <a:solidFill>
                  <a:srgbClr val="990099"/>
                </a:solidFill>
                <a:latin typeface="Courier New" pitchFamily="49" charset="0"/>
              </a:defRPr>
            </a:lvl1pPr>
          </a:lstStyle>
          <a:p>
            <a:fld id="{FC175A1F-17AA-440E-A787-FA438D8C886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31" name="Picture 7" descr="LARCbkg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8F5C8F"/>
              </a:clrFrom>
              <a:clrTo>
                <a:srgbClr val="8F5C8F">
                  <a:alpha val="0"/>
                </a:srgbClr>
              </a:clrTo>
            </a:clrChange>
            <a:lum bright="26000" contrast="24000"/>
            <a:grayscl/>
            <a:biLevel thresh="50000"/>
          </a:blip>
          <a:srcRect/>
          <a:stretch>
            <a:fillRect/>
          </a:stretch>
        </p:blipFill>
        <p:spPr bwMode="auto">
          <a:xfrm>
            <a:off x="0" y="6197600"/>
            <a:ext cx="588963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34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r"/>
  </p:transition>
  <p:hf hdr="0" ftr="0" dt="0"/>
  <p:txStyles>
    <p:titleStyle>
      <a:lvl1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2pPr>
      <a:lvl3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3pPr>
      <a:lvl4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4pPr>
      <a:lvl5pPr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5pPr>
      <a:lvl6pPr marL="4572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6pPr>
      <a:lvl7pPr marL="9144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7pPr>
      <a:lvl8pPr marL="13716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8pPr>
      <a:lvl9pPr marL="1828800" algn="ctr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kumimoji="1" sz="3600" b="1">
          <a:solidFill>
            <a:srgbClr val="CC0099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  <a:ea typeface="新細明體" pitchFamily="18" charset="-120"/>
        </a:defRPr>
      </a:lvl9pPr>
    </p:titleStyle>
    <p:bodyStyle>
      <a:lvl1pPr marL="385763" indent="-385763" algn="l" rtl="0" eaLnBrk="1" fontAlgn="base" hangingPunct="1">
        <a:lnSpc>
          <a:spcPct val="93000"/>
        </a:lnSpc>
        <a:spcBef>
          <a:spcPct val="5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4538" indent="-244475" algn="l" rtl="0" eaLnBrk="1" fontAlgn="base" hangingPunct="1">
        <a:lnSpc>
          <a:spcPct val="88000"/>
        </a:lnSpc>
        <a:spcBef>
          <a:spcPct val="25000"/>
        </a:spcBef>
        <a:spcAft>
          <a:spcPct val="0"/>
        </a:spcAft>
        <a:buClr>
          <a:srgbClr val="AA009A"/>
        </a:buClr>
        <a:buSzPct val="90000"/>
        <a:buFont typeface="Symbol" pitchFamily="18" charset="2"/>
        <a:buChar char="-"/>
        <a:defRPr kumimoji="1" sz="2600">
          <a:solidFill>
            <a:srgbClr val="000000"/>
          </a:solidFill>
          <a:latin typeface="+mn-lt"/>
          <a:ea typeface="+mn-ea"/>
        </a:defRPr>
      </a:lvl2pPr>
      <a:lvl3pPr marL="1146175" indent="-238125" algn="l" rtl="0" eaLnBrk="1" fontAlgn="base" hangingPunct="1">
        <a:lnSpc>
          <a:spcPct val="87000"/>
        </a:lnSpc>
        <a:spcBef>
          <a:spcPct val="10000"/>
        </a:spcBef>
        <a:spcAft>
          <a:spcPct val="0"/>
        </a:spcAft>
        <a:buClr>
          <a:srgbClr val="1908BC"/>
        </a:buClr>
        <a:buFont typeface="Symbol" pitchFamily="18" charset="2"/>
        <a:buChar char="*"/>
        <a:defRPr kumimoji="1" sz="2400">
          <a:solidFill>
            <a:srgbClr val="000000"/>
          </a:solidFill>
          <a:latin typeface="+mn-lt"/>
          <a:ea typeface="+mn-ea"/>
        </a:defRPr>
      </a:lvl3pPr>
      <a:lvl4pPr marL="2032000" indent="-228600" algn="l" rtl="0" eaLnBrk="1" fontAlgn="base" hangingPunct="1">
        <a:spcBef>
          <a:spcPct val="20000"/>
        </a:spcBef>
        <a:spcAft>
          <a:spcPct val="0"/>
        </a:spcAft>
        <a:buClr>
          <a:srgbClr val="2452AE"/>
        </a:buClr>
        <a:buFont typeface="Symbol" pitchFamily="18" charset="2"/>
        <a:buChar char="à"/>
        <a:defRPr kumimoji="1" sz="2200">
          <a:solidFill>
            <a:srgbClr val="000000"/>
          </a:solidFill>
          <a:latin typeface="+mn-lt"/>
          <a:ea typeface="+mn-ea"/>
        </a:defRPr>
      </a:lvl4pPr>
      <a:lvl5pPr marL="24511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9083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33655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8227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42799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2533719" y="4366889"/>
            <a:ext cx="5575300" cy="1752600"/>
          </a:xfrm>
        </p:spPr>
        <p:txBody>
          <a:bodyPr/>
          <a:lstStyle/>
          <a:p>
            <a:pPr algn="l"/>
            <a:r>
              <a:rPr lang="en-US" altLang="zh-TW" sz="2800" dirty="0"/>
              <a:t>Presenter: </a:t>
            </a:r>
            <a:r>
              <a:rPr lang="en-US" altLang="zh-TW" sz="2800" dirty="0" err="1"/>
              <a:t>Kuan</a:t>
            </a:r>
            <a:r>
              <a:rPr lang="en-US" altLang="zh-TW" sz="2800" dirty="0"/>
              <a:t>-</a:t>
            </a:r>
            <a:r>
              <a:rPr lang="en-US" altLang="zh-TW" sz="2800" dirty="0" err="1"/>
              <a:t>Hsun</a:t>
            </a:r>
            <a:r>
              <a:rPr lang="en-US" altLang="zh-TW" sz="2800" dirty="0"/>
              <a:t>-Duh</a:t>
            </a:r>
          </a:p>
          <a:p>
            <a:pPr algn="l"/>
            <a:r>
              <a:rPr lang="en-US" altLang="zh-TW" sz="2800" dirty="0"/>
              <a:t>Advisor: Cheng-Wen Wu</a:t>
            </a:r>
          </a:p>
          <a:p>
            <a:pPr algn="l"/>
            <a:r>
              <a:rPr lang="en-US" altLang="zh-TW" sz="2800" dirty="0"/>
              <a:t>2021/08/26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-372652" y="983332"/>
            <a:ext cx="9889303" cy="682047"/>
          </a:xfrm>
        </p:spPr>
        <p:txBody>
          <a:bodyPr/>
          <a:lstStyle/>
          <a:p>
            <a:r>
              <a:rPr lang="en-US" altLang="zh-TW" dirty="0"/>
              <a:t>Monthly Report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5EC03F-3376-4287-8AB9-EB9279828C43}"/>
              </a:ext>
            </a:extLst>
          </p:cNvPr>
          <p:cNvSpPr txBox="1"/>
          <p:nvPr/>
        </p:nvSpPr>
        <p:spPr>
          <a:xfrm>
            <a:off x="1151068" y="20938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221735"/>
      </p:ext>
    </p:extLst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9A4E2-8EB0-456E-8134-D1439CFF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Harmonic current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9AED5-B3FD-4CA9-A337-C629C626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Origin: nonlinear load(</a:t>
            </a:r>
            <a:r>
              <a:rPr lang="en-US" altLang="zh-TW" dirty="0" err="1"/>
              <a:t>diode,transistor</a:t>
            </a:r>
            <a:r>
              <a:rPr lang="en-US" altLang="zh-TW" dirty="0"/>
              <a:t>……..)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Total Harmonic Distortion (THD)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Reduce method:</a:t>
            </a:r>
          </a:p>
          <a:p>
            <a:pPr lvl="1"/>
            <a:r>
              <a:rPr lang="en-US" altLang="zh-TW" dirty="0"/>
              <a:t> Delta connections control </a:t>
            </a:r>
          </a:p>
          <a:p>
            <a:pPr marL="500063" lvl="1" indent="0">
              <a:buNone/>
            </a:pPr>
            <a:r>
              <a:rPr lang="en-US" altLang="zh-TW" dirty="0"/>
              <a:t>3</a:t>
            </a:r>
            <a:r>
              <a:rPr lang="en-US" altLang="zh-TW" baseline="30000" dirty="0"/>
              <a:t>rd</a:t>
            </a:r>
            <a:r>
              <a:rPr lang="en-US" altLang="zh-TW" dirty="0"/>
              <a:t> harmonic current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682ADE-2D06-4034-B99A-ECA56233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41F84F-8E42-440A-9F8F-B745FF93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6225" y="1406525"/>
            <a:ext cx="3409950" cy="35317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C6597D-1336-4A10-A756-30CC3CA09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671"/>
          <a:stretch/>
        </p:blipFill>
        <p:spPr>
          <a:xfrm>
            <a:off x="942975" y="2404837"/>
            <a:ext cx="3848100" cy="89081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300882-B0C3-4878-976B-61BF81663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4524946"/>
            <a:ext cx="2762250" cy="16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4010C-EE11-4FFE-A786-57385F30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Harmonic current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67656C-D85A-45A8-9A70-0D8C723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199"/>
            <a:ext cx="8434388" cy="3320623"/>
          </a:xfrm>
        </p:spPr>
        <p:txBody>
          <a:bodyPr/>
          <a:lstStyle/>
          <a:p>
            <a:r>
              <a:rPr lang="en-US" altLang="zh-TW" dirty="0"/>
              <a:t>IEEE Standard 519-1922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7E27B-F548-4679-B5F2-4572591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BB0F67-A025-494A-97AC-4F4D55E823F5}"/>
              </a:ext>
            </a:extLst>
          </p:cNvPr>
          <p:cNvSpPr/>
          <p:nvPr/>
        </p:nvSpPr>
        <p:spPr>
          <a:xfrm>
            <a:off x="732810" y="6465073"/>
            <a:ext cx="8324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/>
              <a:t>REF.A new approach to enhance power quality for medium voltage AC drives</a:t>
            </a:r>
          </a:p>
          <a:p>
            <a:r>
              <a:rPr lang="en-US" altLang="zh-TW" sz="1000" dirty="0"/>
              <a:t>P. W. Hammond Jan.-Feb. 1997 </a:t>
            </a:r>
            <a:r>
              <a:rPr lang="en-US" altLang="zh-TW" sz="1000" i="1" dirty="0"/>
              <a:t>IEEE </a:t>
            </a:r>
            <a:r>
              <a:rPr lang="en-US" altLang="zh-TW" sz="1000" dirty="0" err="1"/>
              <a:t>ASIRobicon</a:t>
            </a:r>
            <a:r>
              <a:rPr lang="en-US" altLang="zh-TW" sz="1000" dirty="0"/>
              <a:t> USA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7D78163-4332-485B-8D79-17AA5893E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6" y="1388635"/>
            <a:ext cx="3920812" cy="292288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CEE794F-FBFE-4660-BA42-DB5BA8B12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0031"/>
          <a:stretch/>
        </p:blipFill>
        <p:spPr>
          <a:xfrm>
            <a:off x="458106" y="4610161"/>
            <a:ext cx="4167651" cy="137762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8588EC3-886A-426A-8D32-9E27E4B421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8470" b="19553"/>
          <a:stretch/>
        </p:blipFill>
        <p:spPr>
          <a:xfrm>
            <a:off x="2147673" y="4937875"/>
            <a:ext cx="4019550" cy="10629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712BB17-BB48-4B47-8E96-C8D7E1341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94"/>
          <a:stretch/>
        </p:blipFill>
        <p:spPr>
          <a:xfrm>
            <a:off x="4536787" y="1268148"/>
            <a:ext cx="4410697" cy="3481186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68743395-CD6A-4FBA-BA4A-4D99BFAF9E38}"/>
              </a:ext>
            </a:extLst>
          </p:cNvPr>
          <p:cNvSpPr txBox="1"/>
          <p:nvPr/>
        </p:nvSpPr>
        <p:spPr>
          <a:xfrm>
            <a:off x="582535" y="4150558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point of common coupling (PCC)</a:t>
            </a:r>
          </a:p>
          <a:p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78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7D942-7468-4FD7-9717-1981F66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3F874-915F-4DA5-84B7-4B03DEE8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5349478"/>
            <a:ext cx="8434388" cy="1216735"/>
          </a:xfrm>
        </p:spPr>
        <p:txBody>
          <a:bodyPr/>
          <a:lstStyle/>
          <a:p>
            <a:r>
              <a:rPr lang="en-US" altLang="zh-TW" dirty="0"/>
              <a:t>Controller current</a:t>
            </a:r>
          </a:p>
          <a:p>
            <a:pPr lvl="1"/>
            <a:r>
              <a:rPr lang="en-US" altLang="zh-TW" dirty="0"/>
              <a:t>Gate drive current power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6A6DFD-F9A4-4187-B405-B952EC30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9D9E3903-56ED-44F5-8DDF-B81C1A56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25" y="904226"/>
            <a:ext cx="8434388" cy="171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8">
            <a:extLst>
              <a:ext uri="{FF2B5EF4-FFF2-40B4-BE49-F238E27FC236}">
                <a16:creationId xmlns:a16="http://schemas.microsoft.com/office/drawing/2014/main" id="{1B57A693-ECB0-48F3-8D7A-2048A0255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7772" y="3429000"/>
            <a:ext cx="1348743" cy="110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2D01C9A-2F58-4ECB-9780-46CE2C85CCD9}"/>
              </a:ext>
            </a:extLst>
          </p:cNvPr>
          <p:cNvGrpSpPr/>
          <p:nvPr/>
        </p:nvGrpSpPr>
        <p:grpSpPr>
          <a:xfrm>
            <a:off x="6288709" y="2664697"/>
            <a:ext cx="1348744" cy="2513985"/>
            <a:chOff x="6743700" y="2833620"/>
            <a:chExt cx="1479892" cy="2413000"/>
          </a:xfrm>
        </p:grpSpPr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DE1F63C-AC65-4157-8F61-03614EA27BC1}"/>
                </a:ext>
              </a:extLst>
            </p:cNvPr>
            <p:cNvCxnSpPr/>
            <p:nvPr/>
          </p:nvCxnSpPr>
          <p:spPr bwMode="auto">
            <a:xfrm>
              <a:off x="6743700" y="2833620"/>
              <a:ext cx="0" cy="2413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D39BDAE-7A97-4ED6-8EFD-28D56EC5EAA7}"/>
                </a:ext>
              </a:extLst>
            </p:cNvPr>
            <p:cNvSpPr txBox="1"/>
            <p:nvPr/>
          </p:nvSpPr>
          <p:spPr>
            <a:xfrm>
              <a:off x="6743700" y="3110554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Load current</a:t>
              </a:r>
              <a:endParaRPr lang="zh-TW" altLang="en-US" dirty="0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0A04DD7-2A1E-4550-B5C6-81EAD6DFCE72}"/>
              </a:ext>
            </a:extLst>
          </p:cNvPr>
          <p:cNvGrpSpPr/>
          <p:nvPr/>
        </p:nvGrpSpPr>
        <p:grpSpPr>
          <a:xfrm>
            <a:off x="2799040" y="3240597"/>
            <a:ext cx="1478652" cy="508239"/>
            <a:chOff x="2994474" y="3250961"/>
            <a:chExt cx="1478652" cy="508239"/>
          </a:xfrm>
        </p:grpSpPr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CCED32C6-982F-4723-8AD0-C8A73DE903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0900" y="3759200"/>
              <a:ext cx="108222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FA0DF-8D50-484D-A851-12EA9E806980}"/>
                </a:ext>
              </a:extLst>
            </p:cNvPr>
            <p:cNvSpPr txBox="1"/>
            <p:nvPr/>
          </p:nvSpPr>
          <p:spPr>
            <a:xfrm>
              <a:off x="2994474" y="3250961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tx2"/>
                  </a:solidFill>
                </a:rPr>
                <a:t>rms current</a:t>
              </a:r>
              <a:endParaRPr lang="zh-TW" altLang="en-US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4A5BDE0-35D7-42C4-A63A-8B312B54613F}"/>
              </a:ext>
            </a:extLst>
          </p:cNvPr>
          <p:cNvCxnSpPr/>
          <p:nvPr/>
        </p:nvCxnSpPr>
        <p:spPr bwMode="auto">
          <a:xfrm>
            <a:off x="5283200" y="2848451"/>
            <a:ext cx="0" cy="12167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670B77C-9A22-48EB-B01D-5A9E7A06CE49}"/>
              </a:ext>
            </a:extLst>
          </p:cNvPr>
          <p:cNvSpPr txBox="1"/>
          <p:nvPr/>
        </p:nvSpPr>
        <p:spPr>
          <a:xfrm>
            <a:off x="4493174" y="278699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Switch current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D9A4C86-6C1F-4495-A2F9-8FEA9DDD5A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485" y="2658289"/>
            <a:ext cx="5571793" cy="26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3CD18-C94D-4815-8B55-4B18E9A7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analyze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A62298-4D55-4268-B739-97F2AB8C0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4292600"/>
          </a:xfrm>
        </p:spPr>
        <p:txBody>
          <a:bodyPr/>
          <a:lstStyle/>
          <a:p>
            <a:r>
              <a:rPr lang="en-US" altLang="zh-TW" dirty="0"/>
              <a:t>rms current </a:t>
            </a:r>
          </a:p>
          <a:p>
            <a:pPr lvl="1"/>
            <a:r>
              <a:rPr lang="en-US" altLang="zh-TW" dirty="0"/>
              <a:t>Reduce passive component using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</a:t>
            </a:r>
            <a:r>
              <a:rPr lang="en-US" altLang="zh-TW" u="sng" dirty="0">
                <a:sym typeface="Wingdings" panose="05000000000000000000" pitchFamily="2" charset="2"/>
              </a:rPr>
              <a:t>trade off</a:t>
            </a:r>
            <a:r>
              <a:rPr lang="en-US" altLang="zh-TW" dirty="0">
                <a:sym typeface="Wingdings" panose="05000000000000000000" pitchFamily="2" charset="2"/>
              </a:rPr>
              <a:t> ZVS VCS region become smaller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Switching current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Replace diode as </a:t>
            </a:r>
            <a:r>
              <a:rPr lang="en-US" altLang="zh-TW" dirty="0" err="1">
                <a:sym typeface="Wingdings" panose="05000000000000000000" pitchFamily="2" charset="2"/>
              </a:rPr>
              <a:t>mosfet</a:t>
            </a:r>
            <a:r>
              <a:rPr lang="en-US" altLang="zh-TW" dirty="0">
                <a:sym typeface="Wingdings" panose="05000000000000000000" pitchFamily="2" charset="2"/>
              </a:rPr>
              <a:t> switching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Freq↑  loss↑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Changing duty cycle of switching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Thermal issue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(Temperature↑  </a:t>
            </a:r>
            <a:r>
              <a:rPr lang="en-US" altLang="zh-TW" dirty="0" err="1">
                <a:sym typeface="Wingdings" panose="05000000000000000000" pitchFamily="2" charset="2"/>
              </a:rPr>
              <a:t>mosfet</a:t>
            </a:r>
            <a:r>
              <a:rPr lang="en-US" altLang="zh-TW" dirty="0">
                <a:sym typeface="Wingdings" panose="05000000000000000000" pitchFamily="2" charset="2"/>
              </a:rPr>
              <a:t> resistance↑)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Spice thermal resistance (</a:t>
            </a:r>
            <a:r>
              <a:rPr lang="en-US" altLang="zh-TW" dirty="0" err="1">
                <a:sym typeface="Wingdings" panose="05000000000000000000" pitchFamily="2" charset="2"/>
              </a:rPr>
              <a:t>unit:degree</a:t>
            </a:r>
            <a:r>
              <a:rPr lang="en-US" altLang="zh-TW" dirty="0">
                <a:sym typeface="Wingdings" panose="05000000000000000000" pitchFamily="2" charset="2"/>
              </a:rPr>
              <a:t>/watt)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Controller current(light loading condition)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DCM CCM controlling method (Mode hopping)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57F687-AD83-43C0-9AF8-6C65ABB1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D0E0DC0-498D-45D6-9CE8-76E856E22873}"/>
              </a:ext>
            </a:extLst>
          </p:cNvPr>
          <p:cNvGrpSpPr/>
          <p:nvPr/>
        </p:nvGrpSpPr>
        <p:grpSpPr>
          <a:xfrm>
            <a:off x="-106788" y="838200"/>
            <a:ext cx="8818988" cy="3309937"/>
            <a:chOff x="228600" y="1911055"/>
            <a:chExt cx="8752313" cy="285144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30C332F-EFD3-4C80-AEFE-278F2D8D6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166"/>
            <a:stretch/>
          </p:blipFill>
          <p:spPr>
            <a:xfrm>
              <a:off x="738187" y="1911055"/>
              <a:ext cx="7377113" cy="2419645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B62B0293-8A7A-46D5-8CD5-A6B49FCBCF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8600" y="4076700"/>
              <a:ext cx="8191500" cy="889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4107B31-91D3-4CA4-8940-95BE0A436A18}"/>
                </a:ext>
              </a:extLst>
            </p:cNvPr>
            <p:cNvSpPr txBox="1"/>
            <p:nvPr/>
          </p:nvSpPr>
          <p:spPr>
            <a:xfrm>
              <a:off x="8123178" y="4076700"/>
              <a:ext cx="857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Time</a:t>
              </a:r>
              <a:endParaRPr lang="zh-TW" altLang="en-US" sz="2400" dirty="0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E779EB8B-5D93-40F6-9978-24B2EAFFD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66800" y="1911055"/>
              <a:ext cx="0" cy="285144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19F9AC4-4776-4CF5-865D-2111F27A2EFA}"/>
                    </a:ext>
                  </a:extLst>
                </p:cNvPr>
                <p:cNvSpPr txBox="1"/>
                <p:nvPr/>
              </p:nvSpPr>
              <p:spPr>
                <a:xfrm>
                  <a:off x="1066800" y="2012731"/>
                  <a:ext cx="9364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</m:ctrlPr>
                        </m:sSubPr>
                        <m:e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𝑰</m:t>
                          </m:r>
                        </m:e>
                        <m:sub>
                          <m:r>
                            <a:rPr kumimoji="1" lang="en-US" altLang="zh-TW" sz="2400" b="1" i="1">
                              <a:latin typeface="Cambria Math" panose="02040503050406030204" pitchFamily="18" charset="0"/>
                              <a:ea typeface="新細明體" pitchFamily="18" charset="-120"/>
                            </a:rPr>
                            <m:t>𝑳</m:t>
                          </m:r>
                        </m:sub>
                      </m:sSub>
                      <m:r>
                        <a:rPr kumimoji="1" lang="en-US" altLang="zh-TW" sz="2400" b="1" i="1">
                          <a:latin typeface="Cambria Math" panose="02040503050406030204" pitchFamily="18" charset="0"/>
                          <a:ea typeface="新細明體" pitchFamily="18" charset="-120"/>
                        </a:rPr>
                        <m:t> </m:t>
                      </m:r>
                    </m:oMath>
                  </a14:m>
                  <a:r>
                    <a:rPr lang="en-US" altLang="zh-TW" sz="2400" dirty="0"/>
                    <a:t>(A)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C19F9AC4-4776-4CF5-865D-2111F27A2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012731"/>
                  <a:ext cx="9364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290" t="-7955" r="-8387"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24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38B3-7DBD-4088-A45E-1A78D78A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689"/>
            <a:ext cx="8451850" cy="1056957"/>
          </a:xfrm>
        </p:spPr>
        <p:txBody>
          <a:bodyPr/>
          <a:lstStyle/>
          <a:p>
            <a:r>
              <a:rPr lang="en-US" altLang="zh-TW" dirty="0"/>
              <a:t>Schedule(short term)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37E50C-862B-406D-851B-866B5490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5" y="850900"/>
            <a:ext cx="8880476" cy="4259580"/>
          </a:xfrm>
        </p:spPr>
        <p:txBody>
          <a:bodyPr/>
          <a:lstStyle/>
          <a:p>
            <a:r>
              <a:rPr lang="en-US" altLang="zh-TW" dirty="0"/>
              <a:t>Make a copy design of Pro. F. S. Pai (DC to DC Charger)</a:t>
            </a:r>
          </a:p>
          <a:p>
            <a:pPr lvl="1"/>
            <a:r>
              <a:rPr lang="en-US" altLang="zh-TW" dirty="0" err="1"/>
              <a:t>Ltspice</a:t>
            </a:r>
            <a:r>
              <a:rPr lang="en-US" altLang="zh-TW" dirty="0"/>
              <a:t>…………………………………………………(processing)</a:t>
            </a:r>
          </a:p>
          <a:p>
            <a:pPr lvl="1"/>
            <a:r>
              <a:rPr lang="en-US" altLang="zh-TW" dirty="0"/>
              <a:t>Q3D</a:t>
            </a:r>
          </a:p>
          <a:p>
            <a:r>
              <a:rPr lang="en-US" altLang="zh-TW" dirty="0"/>
              <a:t>Build up the database of </a:t>
            </a:r>
            <a:r>
              <a:rPr lang="en-US" altLang="zh-TW" dirty="0" err="1"/>
              <a:t>Ltspice</a:t>
            </a:r>
            <a:r>
              <a:rPr lang="en-US" altLang="zh-TW" dirty="0"/>
              <a:t> waveform</a:t>
            </a:r>
          </a:p>
          <a:p>
            <a:pPr lvl="1"/>
            <a:r>
              <a:rPr lang="en-US" altLang="zh-TW" dirty="0" err="1"/>
              <a:t>Mysql</a:t>
            </a:r>
            <a:r>
              <a:rPr lang="en-US" altLang="zh-TW" dirty="0"/>
              <a:t> ………………………………………………… (processing)</a:t>
            </a:r>
          </a:p>
          <a:p>
            <a:r>
              <a:rPr lang="en-US" altLang="zh-TW" dirty="0"/>
              <a:t>Build up the power model of different type</a:t>
            </a:r>
          </a:p>
          <a:p>
            <a:pPr lvl="1"/>
            <a:r>
              <a:rPr lang="en-US" altLang="zh-TW" dirty="0"/>
              <a:t>Python code (by waveform information)</a:t>
            </a:r>
          </a:p>
          <a:p>
            <a:pPr lvl="1"/>
            <a:r>
              <a:rPr lang="en-US" altLang="zh-TW" dirty="0"/>
              <a:t>Other analyzing tool (ADET)</a:t>
            </a:r>
          </a:p>
          <a:p>
            <a:r>
              <a:rPr lang="en-US" altLang="zh-TW" dirty="0"/>
              <a:t>Build up the thermal model of different type</a:t>
            </a:r>
          </a:p>
          <a:p>
            <a:pPr lvl="1"/>
            <a:r>
              <a:rPr lang="en-US" altLang="zh-TW" dirty="0"/>
              <a:t>Spice thermal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821C95-A8AE-41ED-877A-07FF25DF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39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ADB7B-7571-49CC-8760-B90DED0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Schedule(Long term)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6CAB4-F92B-4530-981D-5D165BF2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1996440"/>
          </a:xfrm>
        </p:spPr>
        <p:txBody>
          <a:bodyPr/>
          <a:lstStyle/>
          <a:p>
            <a:r>
              <a:rPr lang="en-US" altLang="zh-TW" dirty="0"/>
              <a:t>Under typical condition( Pro. F. S. Pai)</a:t>
            </a:r>
          </a:p>
          <a:p>
            <a:pPr lvl="1"/>
            <a:r>
              <a:rPr lang="en-US" altLang="zh-TW" dirty="0"/>
              <a:t> Try different kinds of </a:t>
            </a:r>
            <a:r>
              <a:rPr lang="en-US" altLang="zh-TW" dirty="0" err="1"/>
              <a:t>architechture</a:t>
            </a:r>
            <a:r>
              <a:rPr lang="en-US" altLang="zh-TW" dirty="0"/>
              <a:t> / different controlling way/new component to analyze different issue on DAB_IBDC_DC converter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pPr lvl="2"/>
            <a:r>
              <a:rPr lang="en-US" altLang="zh-TW" dirty="0"/>
              <a:t>Power</a:t>
            </a:r>
          </a:p>
          <a:p>
            <a:pPr lvl="2"/>
            <a:r>
              <a:rPr lang="en-US" altLang="zh-TW" dirty="0"/>
              <a:t>Thermal</a:t>
            </a:r>
          </a:p>
          <a:p>
            <a:r>
              <a:rPr lang="en-US" altLang="zh-TW" dirty="0"/>
              <a:t>The proposal will discuss with Professor and make adjustment lately</a:t>
            </a:r>
          </a:p>
          <a:p>
            <a:pPr marL="908050" lvl="2" indent="0">
              <a:buNone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DCC614-E0B1-4319-B3CE-76CD33BA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3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FEC72-9536-4955-8E81-58EFB144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4CBF3-831A-428B-AF66-38DE5A28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ITRI</a:t>
            </a:r>
            <a:r>
              <a:rPr lang="zh-TW" altLang="en-US" dirty="0"/>
              <a:t> </a:t>
            </a:r>
            <a:r>
              <a:rPr lang="en-US" altLang="zh-TW" dirty="0"/>
              <a:t>comment</a:t>
            </a:r>
          </a:p>
          <a:p>
            <a:pPr lvl="1"/>
            <a:r>
              <a:rPr lang="zh-TW" altLang="en-US" dirty="0"/>
              <a:t>在相同的規格下 類比電路架構是可是前先預估的</a:t>
            </a:r>
            <a:endParaRPr lang="en-US" altLang="zh-TW" dirty="0"/>
          </a:p>
          <a:p>
            <a:pPr lvl="1"/>
            <a:r>
              <a:rPr lang="zh-TW" altLang="en-US" dirty="0"/>
              <a:t>元件材料上的選擇 相對來說是較少的</a:t>
            </a:r>
            <a:endParaRPr lang="en-US" altLang="zh-TW" dirty="0"/>
          </a:p>
          <a:p>
            <a:pPr lvl="1"/>
            <a:r>
              <a:rPr lang="zh-TW" altLang="en-US" dirty="0"/>
              <a:t>須明確定義出 </a:t>
            </a:r>
            <a:r>
              <a:rPr lang="en-US" altLang="zh-TW"/>
              <a:t>cost function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30E9D-FC5A-45D5-8511-34D26356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1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A48183-E02E-4FA9-A756-8F9526C4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PIC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6EBC8-7963-4DFD-A962-AFD120DC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CCF2413-AE34-4C10-8C1C-DB7B92842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94" y="1780381"/>
            <a:ext cx="4210050" cy="3457575"/>
          </a:xfrm>
        </p:spPr>
      </p:pic>
    </p:spTree>
    <p:extLst>
      <p:ext uri="{BB962C8B-B14F-4D97-AF65-F5344CB8AC3E}">
        <p14:creationId xmlns:p14="http://schemas.microsoft.com/office/powerpoint/2010/main" val="26335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A4EC8-8A32-4DD6-BFAA-C0A5E6CA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9873"/>
            <a:ext cx="8451850" cy="574967"/>
          </a:xfrm>
        </p:spPr>
        <p:txBody>
          <a:bodyPr/>
          <a:lstStyle/>
          <a:p>
            <a:r>
              <a:rPr lang="en-US" altLang="zh-TW" dirty="0"/>
              <a:t>Buck Converter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8D13A-27C5-4E5A-8439-BA872882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4718050"/>
          </a:xfrm>
        </p:spPr>
        <p:txBody>
          <a:bodyPr/>
          <a:lstStyle/>
          <a:p>
            <a:r>
              <a:rPr lang="en-US" altLang="zh-TW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Initial Conditions</a:t>
            </a:r>
            <a:r>
              <a:rPr lang="zh-TW" altLang="en-US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(UIC)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D40323-FDAA-47B3-BC97-29A57BD3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19D6E7-276C-4DEC-A194-A9DA7107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04" y="1301750"/>
            <a:ext cx="5910846" cy="33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2706C-9C41-41D6-8EDC-D877329B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730C4-1522-4500-9FF4-2BC63040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HF noise is induced mainly by the high </a:t>
            </a:r>
            <a:r>
              <a:rPr lang="en-US" altLang="zh-TW" dirty="0" err="1"/>
              <a:t>dV</a:t>
            </a:r>
            <a:r>
              <a:rPr lang="en-US" altLang="zh-TW" dirty="0"/>
              <a:t>/dt of the switch coupling through inductor parasitic capacitance (CL) and equivalent series inductance (ESL).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E6E21-782F-4ADD-8ECB-65D711CC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8D4F3-23D8-4B70-82C4-C7803BF4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E24562-B40D-4C6C-AC90-D35B44EE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 flow</a:t>
            </a:r>
          </a:p>
          <a:p>
            <a:r>
              <a:rPr lang="en-US" altLang="zh-TW" dirty="0"/>
              <a:t>DC_DC converter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pPr lvl="1"/>
            <a:r>
              <a:rPr lang="en-US" altLang="zh-TW" dirty="0"/>
              <a:t>Resonant </a:t>
            </a:r>
            <a:r>
              <a:rPr lang="en-US" altLang="zh-TW" dirty="0" err="1"/>
              <a:t>v.s</a:t>
            </a:r>
            <a:r>
              <a:rPr lang="en-US" altLang="zh-TW" dirty="0"/>
              <a:t>. Non-resonant</a:t>
            </a:r>
          </a:p>
          <a:p>
            <a:pPr lvl="1"/>
            <a:r>
              <a:rPr lang="en-US" altLang="zh-TW" dirty="0"/>
              <a:t>Single phase </a:t>
            </a:r>
            <a:r>
              <a:rPr lang="en-US" altLang="zh-TW" dirty="0" err="1"/>
              <a:t>v.s</a:t>
            </a:r>
            <a:r>
              <a:rPr lang="en-US" altLang="zh-TW" dirty="0"/>
              <a:t> 3 phase transformer</a:t>
            </a:r>
          </a:p>
          <a:p>
            <a:r>
              <a:rPr lang="en-US" altLang="zh-TW" dirty="0"/>
              <a:t>Power analyze</a:t>
            </a:r>
          </a:p>
          <a:p>
            <a:pPr lvl="1"/>
            <a:r>
              <a:rPr lang="en-US" altLang="zh-TW" dirty="0"/>
              <a:t>4 type current cause losses</a:t>
            </a:r>
          </a:p>
          <a:p>
            <a:pPr lvl="1"/>
            <a:r>
              <a:rPr lang="en-US" altLang="zh-TW" dirty="0"/>
              <a:t>DCM CCM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</a:p>
          <a:p>
            <a:r>
              <a:rPr lang="en-US" altLang="zh-TW" dirty="0"/>
              <a:t>Thermal analyze</a:t>
            </a:r>
          </a:p>
          <a:p>
            <a:r>
              <a:rPr lang="en-US" altLang="zh-TW" dirty="0"/>
              <a:t>Schedule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62B17E-F24D-4C4C-B963-9B560C36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2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6E569-5CC7-4FF4-A2F1-C1937E73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B9600-F324-493A-92AC-1CF98924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AF8757-D1C2-4A72-AE49-703C4232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FC4DCA-4F9D-4EA7-A8F1-AF07EE93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52" y="1167296"/>
            <a:ext cx="6092792" cy="4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5B307-F68A-4EEF-9E1C-68094C8A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09417B-EA53-4422-9357-E105666E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7567F-FE49-4345-ADBC-A7CF5665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0E5D6A-3C68-412D-92CB-1FDF89779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8" b="14824"/>
          <a:stretch/>
        </p:blipFill>
        <p:spPr>
          <a:xfrm>
            <a:off x="2030930" y="987425"/>
            <a:ext cx="5510454" cy="39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AE94-DC11-4ABF-B31E-6F56684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ripple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85C32-F0C1-4B78-BBC2-24E6304E4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Casuse</a:t>
            </a:r>
            <a:r>
              <a:rPr lang="en-US" altLang="zh-TW" dirty="0"/>
              <a:t> by parasitic capacitance coupling 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A37962-CAE3-4AD0-B01E-50334A9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23684-921B-403A-A401-4769E2B3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Converter(HV)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251F27-E97D-40B8-8ABF-07C9363CF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250185-7694-4DD3-9247-65289C33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B08876-9949-4A5B-8335-6167C397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4" y="1444365"/>
            <a:ext cx="7777430" cy="41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2273A-9F01-4D5A-BFDE-850C0F27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Converter(LV)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78FC9-2297-4C4A-8357-62F08337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62B1ED-0B77-4439-93DA-91CE0EE3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FA6F99-1CF1-4094-913A-B7A40A68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1409217"/>
            <a:ext cx="8542396" cy="41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2C869-9F37-44A8-94CE-C7586DD3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 IBDC_DC Converter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7F255-633F-4100-849D-EAB62CF5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needed RSER??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452E56-6ADB-4D48-89B4-357457C2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0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9DC1470-229E-4199-BDC3-DC6E5706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/>
          <a:lstStyle/>
          <a:p>
            <a:r>
              <a:rPr lang="en-US" dirty="0" err="1"/>
              <a:t>Mosfet</a:t>
            </a:r>
            <a:r>
              <a:rPr lang="en-US" dirty="0"/>
              <a:t> - power </a:t>
            </a:r>
            <a:r>
              <a:rPr lang="en-US" dirty="0" err="1"/>
              <a:t>mosfet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91B0C6-37A2-4D40-AEFC-612E3B38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3" y="808523"/>
            <a:ext cx="8638938" cy="4751414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87238-791E-4AAF-A12E-9F004F07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5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1658E-81E1-48B4-BB2C-373A32A2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83835"/>
            <a:ext cx="8451850" cy="569913"/>
          </a:xfrm>
        </p:spPr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(2ns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DBBD6-33F0-4908-872B-E33999CD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AE7C9C-5458-466A-8283-9FBC3FF5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628505-15C7-46C2-A93A-F54647FF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018"/>
            <a:ext cx="9144000" cy="38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A29B5-D356-43AD-ABA6-40EEFC5A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( 1ns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E3018-E09D-43A5-A442-BD98EF705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669889"/>
            <a:ext cx="8647917" cy="5510249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09811C-3B56-410C-ABB7-F1A35DBF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5C1106-C732-4DB6-A96A-64DEB67A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5894"/>
            <a:ext cx="9050443" cy="43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47070-7D86-444B-9E89-9608491C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Mosfet-mosfet</a:t>
            </a:r>
            <a:r>
              <a:rPr lang="en-US" altLang="zh-TW" dirty="0"/>
              <a:t>( 5ns delays)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89133-660C-4DCA-A3F0-C91AA750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CC563-7116-4505-8D55-DDE107B2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1E0645-86A8-4416-9527-32427BBE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" y="987426"/>
            <a:ext cx="8924177" cy="500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4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2C888-AFB3-4989-9431-4181B1E1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5F5C1-A3E1-4E06-A816-0DB16F56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4" y="838200"/>
            <a:ext cx="8603615" cy="3484736"/>
          </a:xfrm>
        </p:spPr>
        <p:txBody>
          <a:bodyPr/>
          <a:lstStyle/>
          <a:p>
            <a:r>
              <a:rPr lang="en-US" altLang="zh-TW" dirty="0"/>
              <a:t>User interface produce result waveform</a:t>
            </a:r>
          </a:p>
          <a:p>
            <a:pPr lvl="1"/>
            <a:r>
              <a:rPr lang="en-US" altLang="zh-TW" dirty="0"/>
              <a:t>Different </a:t>
            </a:r>
            <a:r>
              <a:rPr lang="en-US" altLang="zh-TW" dirty="0" err="1"/>
              <a:t>architechture</a:t>
            </a:r>
            <a:endParaRPr lang="en-US" altLang="zh-TW" dirty="0"/>
          </a:p>
          <a:p>
            <a:pPr lvl="1"/>
            <a:r>
              <a:rPr lang="en-US" altLang="zh-TW" dirty="0"/>
              <a:t>Different transistor</a:t>
            </a:r>
          </a:p>
          <a:p>
            <a:pPr lvl="1"/>
            <a:r>
              <a:rPr lang="en-US" altLang="zh-TW" dirty="0"/>
              <a:t>Different control way</a:t>
            </a:r>
          </a:p>
          <a:p>
            <a:r>
              <a:rPr lang="en-US" altLang="zh-TW" dirty="0"/>
              <a:t>Storage system: </a:t>
            </a:r>
            <a:r>
              <a:rPr lang="en-US" altLang="zh-TW" dirty="0" err="1"/>
              <a:t>mysql</a:t>
            </a:r>
            <a:endParaRPr lang="en-US" altLang="zh-TW" dirty="0"/>
          </a:p>
          <a:p>
            <a:r>
              <a:rPr lang="en-US" altLang="zh-TW" dirty="0"/>
              <a:t>Analyze power/thermal</a:t>
            </a:r>
          </a:p>
          <a:p>
            <a:pPr lvl="1"/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different power loss</a:t>
            </a:r>
          </a:p>
          <a:p>
            <a:pPr lvl="1"/>
            <a:r>
              <a:rPr lang="en-US" altLang="zh-TW" dirty="0"/>
              <a:t>Power loss and thermal relationship(researching……)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D04311-11B5-435F-9E7A-E5D9FA68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內容版面配置區 11">
            <a:extLst>
              <a:ext uri="{FF2B5EF4-FFF2-40B4-BE49-F238E27FC236}">
                <a16:creationId xmlns:a16="http://schemas.microsoft.com/office/drawing/2014/main" id="{6CD1D3B4-91B6-45C2-8653-5FAB37D6D6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74" y="4341827"/>
            <a:ext cx="8480426" cy="236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917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CA839-CFF9-4ED0-985F-B6EACCCB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32073-870F-4F49-B10E-DD71E405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IRF6644 power </a:t>
            </a:r>
            <a:r>
              <a:rPr lang="en-US" altLang="zh-TW" dirty="0" err="1"/>
              <a:t>mosfet</a:t>
            </a:r>
            <a:endParaRPr lang="en-US" altLang="zh-TW" dirty="0"/>
          </a:p>
          <a:p>
            <a:r>
              <a:rPr lang="en-US" altLang="zh-TW" dirty="0"/>
              <a:t>SPA11N60C3 </a:t>
            </a:r>
            <a:r>
              <a:rPr lang="en-US" altLang="zh-TW" dirty="0" err="1"/>
              <a:t>mosfet</a:t>
            </a:r>
            <a:endParaRPr lang="en-US" altLang="zh-TW" dirty="0"/>
          </a:p>
          <a:p>
            <a:r>
              <a:rPr lang="en-US" altLang="zh-TW" dirty="0"/>
              <a:t>315712 point in 10 </a:t>
            </a:r>
            <a:r>
              <a:rPr lang="en-US" altLang="zh-TW" dirty="0" err="1"/>
              <a:t>ms</a:t>
            </a:r>
            <a:endParaRPr lang="en-US" altLang="zh-TW" dirty="0"/>
          </a:p>
          <a:p>
            <a:r>
              <a:rPr lang="en-US" altLang="zh-TW" dirty="0"/>
              <a:t>3157.12</a:t>
            </a:r>
          </a:p>
          <a:p>
            <a:r>
              <a:rPr lang="zh-TW" altLang="en-US" dirty="0"/>
              <a:t>取 </a:t>
            </a:r>
            <a:r>
              <a:rPr lang="en-US" altLang="zh-TW" dirty="0"/>
              <a:t>5-6ms</a:t>
            </a:r>
          </a:p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12628.48~~~15785.6</a:t>
            </a:r>
          </a:p>
          <a:p>
            <a:r>
              <a:rPr lang="en-US" altLang="zh-TW" dirty="0">
                <a:solidFill>
                  <a:srgbClr val="202124"/>
                </a:solidFill>
                <a:latin typeface="arial" panose="020B0604020202020204" pitchFamily="34" charset="0"/>
              </a:rPr>
              <a:t>12628-15786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F8FBDB-DE16-4774-ABD1-2DC2A7A3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2DEF8-F6D1-421C-81A0-E393EF96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8F7F1-1DF5-4B9A-8122-C9DA43D3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  <a:r>
              <a:rPr lang="en-US" altLang="zh-TW" dirty="0"/>
              <a:t>:</a:t>
            </a:r>
            <a:r>
              <a:rPr lang="zh-TW" altLang="en-US" dirty="0"/>
              <a:t>以電動腳踏車為主軸 在不同的經濟預算下 尋找出 能讓</a:t>
            </a:r>
            <a:r>
              <a:rPr lang="en-US" altLang="zh-TW" dirty="0"/>
              <a:t>efficiency </a:t>
            </a:r>
            <a:r>
              <a:rPr lang="zh-TW" altLang="en-US" dirty="0"/>
              <a:t>最高的架構以及元件</a:t>
            </a:r>
            <a:endParaRPr lang="en-US" altLang="zh-TW" dirty="0"/>
          </a:p>
          <a:p>
            <a:r>
              <a:rPr lang="zh-TW" altLang="en-US" dirty="0"/>
              <a:t>變因</a:t>
            </a:r>
            <a:r>
              <a:rPr lang="en-US" altLang="zh-TW" dirty="0"/>
              <a:t>1:</a:t>
            </a:r>
            <a:r>
              <a:rPr lang="zh-TW" altLang="en-US" dirty="0"/>
              <a:t>不同的</a:t>
            </a:r>
            <a:r>
              <a:rPr lang="en-US" altLang="zh-TW" dirty="0"/>
              <a:t>chopper </a:t>
            </a:r>
            <a:r>
              <a:rPr lang="zh-TW" altLang="en-US" dirty="0"/>
              <a:t>比較下 為何選擇 </a:t>
            </a:r>
            <a:r>
              <a:rPr lang="en-US" altLang="zh-TW" dirty="0"/>
              <a:t>Dual active bridge</a:t>
            </a:r>
          </a:p>
          <a:p>
            <a:r>
              <a:rPr lang="zh-TW" altLang="en-US" dirty="0"/>
              <a:t>變因</a:t>
            </a:r>
            <a:r>
              <a:rPr lang="en-US" altLang="zh-TW" dirty="0"/>
              <a:t>2:</a:t>
            </a:r>
            <a:r>
              <a:rPr lang="zh-TW" altLang="en-US" dirty="0"/>
              <a:t>引入不同的</a:t>
            </a:r>
            <a:r>
              <a:rPr lang="en-US" altLang="zh-TW" dirty="0"/>
              <a:t>model (Si </a:t>
            </a:r>
            <a:r>
              <a:rPr lang="en-US" altLang="zh-TW" dirty="0" err="1"/>
              <a:t>SiC</a:t>
            </a:r>
            <a:r>
              <a:rPr lang="en-US" altLang="zh-TW" dirty="0"/>
              <a:t> IGBT IGCT)</a:t>
            </a:r>
            <a:r>
              <a:rPr lang="zh-TW" altLang="en-US" dirty="0"/>
              <a:t>為何選擇 </a:t>
            </a:r>
            <a:r>
              <a:rPr lang="en-US" altLang="zh-TW" dirty="0" err="1"/>
              <a:t>SiC</a:t>
            </a:r>
            <a:r>
              <a:rPr lang="en-US" altLang="zh-TW" dirty="0"/>
              <a:t> </a:t>
            </a:r>
            <a:r>
              <a:rPr lang="en-US" altLang="zh-TW" dirty="0" err="1"/>
              <a:t>mosfet</a:t>
            </a:r>
            <a:r>
              <a:rPr lang="en-US" altLang="zh-TW" dirty="0"/>
              <a:t> </a:t>
            </a:r>
            <a:r>
              <a:rPr lang="zh-TW" altLang="en-US" dirty="0"/>
              <a:t>作為</a:t>
            </a:r>
            <a:r>
              <a:rPr lang="en-US" altLang="zh-TW" dirty="0"/>
              <a:t>switching</a:t>
            </a:r>
          </a:p>
          <a:p>
            <a:r>
              <a:rPr lang="zh-TW" altLang="en-US" dirty="0"/>
              <a:t>變因</a:t>
            </a:r>
            <a:r>
              <a:rPr lang="en-US" altLang="zh-TW" dirty="0"/>
              <a:t>3</a:t>
            </a:r>
            <a:r>
              <a:rPr lang="zh-TW" altLang="en-US" dirty="0"/>
              <a:t> 在同為</a:t>
            </a:r>
            <a:r>
              <a:rPr lang="en-US" altLang="zh-TW" dirty="0" err="1"/>
              <a:t>SiC</a:t>
            </a:r>
            <a:r>
              <a:rPr lang="zh-TW" altLang="en-US" dirty="0"/>
              <a:t>元件下不同廠商的比較</a:t>
            </a:r>
            <a:endParaRPr lang="en-US" altLang="zh-TW" dirty="0"/>
          </a:p>
          <a:p>
            <a:r>
              <a:rPr lang="zh-TW" altLang="en-US" dirty="0"/>
              <a:t>比較要素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Power efficiency</a:t>
            </a:r>
          </a:p>
          <a:p>
            <a:pPr lvl="2"/>
            <a:r>
              <a:rPr lang="en-US" altLang="zh-TW" dirty="0"/>
              <a:t>ZVS ZCS</a:t>
            </a:r>
          </a:p>
          <a:p>
            <a:pPr lvl="2"/>
            <a:r>
              <a:rPr lang="en-US" altLang="zh-TW" dirty="0"/>
              <a:t>Zero current sequence(High voltage)</a:t>
            </a:r>
          </a:p>
          <a:p>
            <a:pPr lvl="2"/>
            <a:r>
              <a:rPr lang="en-US" altLang="zh-TW" dirty="0"/>
              <a:t>Harmonic current effect(High voltage)</a:t>
            </a:r>
          </a:p>
          <a:p>
            <a:pPr lvl="2"/>
            <a:r>
              <a:rPr lang="en-US" altLang="zh-TW" dirty="0"/>
              <a:t>Pulse width control</a:t>
            </a:r>
          </a:p>
          <a:p>
            <a:pPr lvl="1"/>
            <a:r>
              <a:rPr lang="en-US" altLang="zh-TW" dirty="0"/>
              <a:t>Price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1EA044-8C63-4956-A997-67CA53F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9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AD7515-4B53-40D2-97C1-49C937E8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C5AEB1-5B82-4FC7-B537-1C7E2BF49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004335"/>
          </a:xfrm>
        </p:spPr>
        <p:txBody>
          <a:bodyPr/>
          <a:lstStyle/>
          <a:p>
            <a:r>
              <a:rPr lang="zh-TW" altLang="en-US" dirty="0"/>
              <a:t>不同的</a:t>
            </a:r>
            <a:r>
              <a:rPr lang="en-US" altLang="zh-TW" dirty="0"/>
              <a:t>chopper </a:t>
            </a:r>
            <a:r>
              <a:rPr lang="zh-TW" altLang="en-US" dirty="0"/>
              <a:t>架構 </a:t>
            </a:r>
            <a:endParaRPr lang="en-US" altLang="zh-TW" dirty="0"/>
          </a:p>
          <a:p>
            <a:pPr lvl="1"/>
            <a:r>
              <a:rPr lang="zh-TW" altLang="en-US" dirty="0"/>
              <a:t>參考</a:t>
            </a:r>
            <a:r>
              <a:rPr lang="en-US" altLang="zh-TW" dirty="0"/>
              <a:t>1---DC-DC-Conver_2015_Power-Electronics-Applied-to-Industrial-Systems-and-Tr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利用 </a:t>
            </a:r>
            <a:r>
              <a:rPr lang="en-US" altLang="zh-TW" dirty="0"/>
              <a:t>LTSPICE</a:t>
            </a:r>
            <a:r>
              <a:rPr lang="zh-TW" altLang="en-US" dirty="0"/>
              <a:t> 搭建出來</a:t>
            </a:r>
            <a:endParaRPr lang="en-US" altLang="zh-TW" dirty="0"/>
          </a:p>
          <a:p>
            <a:r>
              <a:rPr lang="zh-TW" altLang="en-US" dirty="0"/>
              <a:t>不同的</a:t>
            </a:r>
            <a:r>
              <a:rPr lang="en-US" altLang="zh-TW" dirty="0" err="1"/>
              <a:t>SiC</a:t>
            </a:r>
            <a:r>
              <a:rPr lang="en-US" altLang="zh-TW" dirty="0"/>
              <a:t> IGBT</a:t>
            </a:r>
            <a:r>
              <a:rPr lang="zh-TW" altLang="en-US" dirty="0"/>
              <a:t> </a:t>
            </a:r>
            <a:r>
              <a:rPr lang="en-US" altLang="zh-TW" dirty="0"/>
              <a:t>SI</a:t>
            </a:r>
            <a:r>
              <a:rPr lang="zh-TW" altLang="en-US" dirty="0"/>
              <a:t> </a:t>
            </a:r>
            <a:r>
              <a:rPr lang="en-US" altLang="zh-TW" dirty="0" err="1"/>
              <a:t>mosfet</a:t>
            </a:r>
            <a:r>
              <a:rPr lang="en-US" altLang="zh-TW" dirty="0"/>
              <a:t> </a:t>
            </a:r>
            <a:r>
              <a:rPr lang="zh-TW" altLang="en-US" dirty="0"/>
              <a:t>元件</a:t>
            </a:r>
            <a:r>
              <a:rPr lang="en-US" altLang="zh-TW" dirty="0"/>
              <a:t>model </a:t>
            </a:r>
            <a:r>
              <a:rPr lang="zh-TW" altLang="en-US" dirty="0"/>
              <a:t>和</a:t>
            </a:r>
            <a:r>
              <a:rPr lang="en-US" altLang="zh-TW" dirty="0"/>
              <a:t>price </a:t>
            </a:r>
          </a:p>
          <a:p>
            <a:pPr lvl="1"/>
            <a:r>
              <a:rPr lang="zh-TW" altLang="en-US" dirty="0"/>
              <a:t>利用網路爬蟲方式大量從</a:t>
            </a:r>
            <a:r>
              <a:rPr lang="en-US" altLang="zh-TW" dirty="0"/>
              <a:t>ROHM</a:t>
            </a:r>
            <a:r>
              <a:rPr lang="zh-TW" altLang="en-US" dirty="0"/>
              <a:t> </a:t>
            </a:r>
            <a:r>
              <a:rPr lang="en-US" altLang="zh-TW" dirty="0" err="1"/>
              <a:t>infineon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r>
              <a:rPr lang="zh-TW" altLang="en-US" dirty="0"/>
              <a:t>等公司建立後端資料庫</a:t>
            </a:r>
            <a:r>
              <a:rPr lang="en-US" altLang="zh-TW" dirty="0"/>
              <a:t>(good cloud </a:t>
            </a:r>
            <a:r>
              <a:rPr lang="en-US" altLang="zh-TW" dirty="0" err="1"/>
              <a:t>mysql</a:t>
            </a:r>
            <a:r>
              <a:rPr lang="en-US" altLang="zh-TW" dirty="0"/>
              <a:t>)</a:t>
            </a:r>
            <a:r>
              <a:rPr lang="zh-TW" altLang="en-US" dirty="0"/>
              <a:t> 供</a:t>
            </a:r>
            <a:r>
              <a:rPr lang="en-US" altLang="zh-TW" dirty="0"/>
              <a:t>LTSPICE</a:t>
            </a:r>
            <a:r>
              <a:rPr lang="zh-TW" altLang="en-US" dirty="0"/>
              <a:t> 模擬</a:t>
            </a:r>
            <a:endParaRPr lang="en-US" altLang="zh-TW" dirty="0"/>
          </a:p>
          <a:p>
            <a:r>
              <a:rPr lang="en-US" altLang="zh-TW" dirty="0"/>
              <a:t>Power </a:t>
            </a:r>
            <a:r>
              <a:rPr lang="en-US" altLang="zh-TW" dirty="0" err="1"/>
              <a:t>efficieny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monte </a:t>
            </a:r>
            <a:r>
              <a:rPr lang="en-US" altLang="zh-TW" dirty="0" err="1"/>
              <a:t>carlo</a:t>
            </a:r>
            <a:r>
              <a:rPr lang="en-US" altLang="zh-TW" dirty="0"/>
              <a:t> simulation(By python or </a:t>
            </a:r>
            <a:r>
              <a:rPr lang="en-US" altLang="zh-TW" dirty="0" err="1"/>
              <a:t>LTspice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Pulse width control(</a:t>
            </a:r>
            <a:r>
              <a:rPr lang="en-US" altLang="zh-TW" dirty="0" err="1"/>
              <a:t>LTspice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CA4B4-23F2-45CA-AA23-E89F58EF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8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D7B08-D2C7-4567-921E-23DB2B7C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451850" cy="569913"/>
          </a:xfrm>
        </p:spPr>
        <p:txBody>
          <a:bodyPr wrap="square" anchor="ctr">
            <a:normAutofit/>
          </a:bodyPr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29B43A3-F1CA-4D8B-992B-3FA53FA40B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499547"/>
              </p:ext>
            </p:extLst>
          </p:nvPr>
        </p:nvGraphicFramePr>
        <p:xfrm>
          <a:off x="277816" y="941186"/>
          <a:ext cx="8434384" cy="141286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04912">
                  <a:extLst>
                    <a:ext uri="{9D8B030D-6E8A-4147-A177-3AD203B41FA5}">
                      <a16:colId xmlns:a16="http://schemas.microsoft.com/office/drawing/2014/main" val="174884557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9515939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42381966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322373810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112578723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18231202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90719791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Aug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4290"/>
                  </a:ext>
                </a:extLst>
              </a:tr>
              <a:tr h="2767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SUN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MON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TUE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WED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THU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FRI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SAT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14924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22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23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24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25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26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27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28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868152415"/>
                  </a:ext>
                </a:extLst>
              </a:tr>
              <a:tr h="494412">
                <a:tc gridSpan="7"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02082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26243-F8BE-4914-B24B-F7356B8E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5488" y="6445250"/>
            <a:ext cx="1636712" cy="4127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C175A1F-17AA-440E-A787-FA438D8C8862}" type="slidenum">
              <a:rPr lang="zh-TW" altLang="en-US" smtClean="0"/>
              <a:pPr>
                <a:spcAft>
                  <a:spcPts val="600"/>
                </a:spcAft>
              </a:pPr>
              <a:t>33</a:t>
            </a:fld>
            <a:endParaRPr lang="zh-TW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B0F37AE0-8E67-470E-B57C-44707BEB5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30684"/>
              </p:ext>
            </p:extLst>
          </p:nvPr>
        </p:nvGraphicFramePr>
        <p:xfrm>
          <a:off x="277816" y="2727332"/>
          <a:ext cx="8434384" cy="136416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204912">
                  <a:extLst>
                    <a:ext uri="{9D8B030D-6E8A-4147-A177-3AD203B41FA5}">
                      <a16:colId xmlns:a16="http://schemas.microsoft.com/office/drawing/2014/main" val="174884557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95159399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42381966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322373810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112578723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182312024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490719791"/>
                    </a:ext>
                  </a:extLst>
                </a:gridCol>
              </a:tblGrid>
              <a:tr h="275996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Sep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4290"/>
                  </a:ext>
                </a:extLst>
              </a:tr>
              <a:tr h="275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SUN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MON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TUE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WED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THU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FRI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/>
                        <a:t>SAT</a:t>
                      </a:r>
                      <a:endParaRPr lang="zh-TW" altLang="en-US" sz="150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149241292"/>
                  </a:ext>
                </a:extLst>
              </a:tr>
              <a:tr h="2759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29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30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31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3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4</a:t>
                      </a:r>
                      <a:endParaRPr lang="zh-TW" altLang="en-US" sz="1500" dirty="0"/>
                    </a:p>
                  </a:txBody>
                  <a:tcPr marL="77553" marR="77553" marT="38776" marB="38776"/>
                </a:tc>
                <a:extLst>
                  <a:ext uri="{0D108BD9-81ED-4DB2-BD59-A6C34878D82A}">
                    <a16:rowId xmlns:a16="http://schemas.microsoft.com/office/drawing/2014/main" val="3868152415"/>
                  </a:ext>
                </a:extLst>
              </a:tr>
              <a:tr h="445713">
                <a:tc gridSpan="7">
                  <a:txBody>
                    <a:bodyPr/>
                    <a:lstStyle/>
                    <a:p>
                      <a:pPr algn="ctr"/>
                      <a:endParaRPr lang="zh-TW" altLang="en-US" sz="1500" dirty="0"/>
                    </a:p>
                  </a:txBody>
                  <a:tcPr marL="77553" marR="77553" marT="38776" marB="38776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133A3-3CEE-4173-8F1E-B9B859AE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328C9-0423-430A-9123-E2B89971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ED5406-1550-476B-A741-2B55344B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D31844-10F4-48E0-8ED9-8FED3A4A9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887"/>
            <a:ext cx="9144000" cy="18550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AF57D5C-9408-48EE-9881-CD5F40F3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361" y="4167822"/>
            <a:ext cx="1012393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BCF2B-6AD6-4006-A81D-C1C37F4C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99006-4EBB-41C9-A767-F8AE08ED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突波電壓造成元件損壞風險</a:t>
            </a:r>
            <a:endParaRPr lang="en-US" altLang="zh-TW" dirty="0"/>
          </a:p>
          <a:p>
            <a:r>
              <a:rPr lang="en-US" altLang="zh-TW" dirty="0"/>
              <a:t>Power loss </a:t>
            </a:r>
            <a:r>
              <a:rPr lang="zh-TW" altLang="en-US" dirty="0"/>
              <a:t>計算</a:t>
            </a:r>
            <a:r>
              <a:rPr lang="en-US" altLang="zh-TW" dirty="0"/>
              <a:t>(</a:t>
            </a:r>
            <a:r>
              <a:rPr lang="zh-TW" altLang="en-US" dirty="0"/>
              <a:t>計算</a:t>
            </a:r>
            <a:r>
              <a:rPr lang="en-US" altLang="zh-TW" dirty="0"/>
              <a:t>VI</a:t>
            </a:r>
            <a:r>
              <a:rPr lang="zh-TW" altLang="en-US" dirty="0"/>
              <a:t>圖對應面積</a:t>
            </a:r>
            <a:r>
              <a:rPr lang="en-US" altLang="zh-TW" dirty="0"/>
              <a:t>)</a:t>
            </a:r>
          </a:p>
          <a:p>
            <a:r>
              <a:rPr lang="zh-TW" altLang="en-US"/>
              <a:t>漏電感效應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E795F8-B925-4D89-8AFC-42B0CE42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4224D-8938-43FD-9260-0CD17DA0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97DCEB-4FC7-4334-9D00-5D1091F4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Quansient</a:t>
            </a:r>
            <a:r>
              <a:rPr lang="en-US" altLang="zh-TW" dirty="0"/>
              <a:t> current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969D4F-ACAD-4A84-B99D-D4162CAD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8437E-F774-48E8-AF94-BBC5324A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66850"/>
            <a:ext cx="79438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4CD67-8C56-434C-9A3F-0C4A67A9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8D1DA-FC6A-4C3B-BD29-2B474AA7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DCM CCM mode hopping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03C97-E548-43C4-80DC-D159B2C3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8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2491A-9DE0-42D5-963F-19679A0A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8FD6E-E9C3-4F93-BC43-C806F93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SPS_DC_DC</a:t>
            </a:r>
            <a:r>
              <a:rPr lang="zh-TW" altLang="en-US" dirty="0"/>
              <a:t> 有講述到 圖波</a:t>
            </a:r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5E3FB-A53C-47D8-A90B-074C280C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08E67-3F71-49D9-BB9A-EB613B59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931B41-B9C4-4C58-B1F8-41C673CF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Blue line --- secondary side voltage</a:t>
            </a:r>
          </a:p>
          <a:p>
            <a:r>
              <a:rPr lang="en-US" altLang="zh-TW" sz="1600" dirty="0"/>
              <a:t>Red line --- primary side voltage</a:t>
            </a:r>
          </a:p>
          <a:p>
            <a:r>
              <a:rPr lang="en-US" altLang="zh-TW" sz="1600" dirty="0"/>
              <a:t>Pink line --- primary side inductor power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EF301D-B7DB-4023-AE03-636A10A5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6B95F8-07CE-4F21-9417-F0C679AE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32" y="2155327"/>
            <a:ext cx="8434388" cy="3750173"/>
          </a:xfrm>
          <a:prstGeom prst="rect">
            <a:avLst/>
          </a:prstGeom>
        </p:spPr>
      </p:pic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A467E07-B60A-4D23-8054-0C191CFFAEAE}"/>
              </a:ext>
            </a:extLst>
          </p:cNvPr>
          <p:cNvSpPr/>
          <p:nvPr/>
        </p:nvSpPr>
        <p:spPr bwMode="auto">
          <a:xfrm rot="10800000">
            <a:off x="4080614" y="4125679"/>
            <a:ext cx="250085" cy="1523153"/>
          </a:xfrm>
          <a:prstGeom prst="triangle">
            <a:avLst>
              <a:gd name="adj" fmla="val 98951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E2A51A9-31DF-48B6-B35B-A5769A254178}"/>
              </a:ext>
            </a:extLst>
          </p:cNvPr>
          <p:cNvCxnSpPr>
            <a:cxnSpLocks/>
          </p:cNvCxnSpPr>
          <p:nvPr/>
        </p:nvCxnSpPr>
        <p:spPr bwMode="auto">
          <a:xfrm>
            <a:off x="182880" y="4125679"/>
            <a:ext cx="85293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ED2BEBF-79DF-401C-BC67-9A0F2D953168}"/>
              </a:ext>
            </a:extLst>
          </p:cNvPr>
          <p:cNvSpPr txBox="1"/>
          <p:nvPr/>
        </p:nvSpPr>
        <p:spPr>
          <a:xfrm>
            <a:off x="8582660" y="3640460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04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0FA2E-2C33-4959-8D35-15154D8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94" y="44609"/>
            <a:ext cx="8451850" cy="1056957"/>
          </a:xfrm>
        </p:spPr>
        <p:txBody>
          <a:bodyPr/>
          <a:lstStyle/>
          <a:p>
            <a:r>
              <a:rPr lang="en-US" altLang="zh-TW" dirty="0"/>
              <a:t>DC_DC converter </a:t>
            </a:r>
            <a:r>
              <a:rPr lang="en-US" altLang="zh-TW" dirty="0" err="1"/>
              <a:t>architechture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0F3FB-1F75-4D99-8421-09358D4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8E2643AD-ADDF-4072-BF9B-F207699D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904240"/>
            <a:ext cx="8397081" cy="5275898"/>
          </a:xfrm>
        </p:spPr>
        <p:txBody>
          <a:bodyPr/>
          <a:lstStyle/>
          <a:p>
            <a:r>
              <a:rPr lang="en-US" altLang="zh-TW" dirty="0"/>
              <a:t>DAB_IBDC </a:t>
            </a:r>
          </a:p>
          <a:p>
            <a:pPr lvl="1"/>
            <a:r>
              <a:rPr lang="en-US" altLang="zh-TW" dirty="0"/>
              <a:t>LC type</a:t>
            </a:r>
          </a:p>
          <a:p>
            <a:pPr lvl="1"/>
            <a:r>
              <a:rPr lang="en-US" altLang="zh-TW" dirty="0"/>
              <a:t>CLLC type symmetric</a:t>
            </a:r>
          </a:p>
          <a:p>
            <a:pPr lvl="1"/>
            <a:r>
              <a:rPr lang="en-US" altLang="zh-TW" dirty="0"/>
              <a:t>CLLC type asymmetric</a:t>
            </a:r>
          </a:p>
          <a:p>
            <a:pPr lvl="2"/>
            <a:r>
              <a:rPr lang="en-US" altLang="zh-TW" dirty="0"/>
              <a:t>Different ZCS ZVS </a:t>
            </a:r>
          </a:p>
          <a:p>
            <a:pPr marL="908050" lvl="2" indent="0">
              <a:buNone/>
            </a:pPr>
            <a:r>
              <a:rPr lang="en-US" altLang="zh-TW" dirty="0" err="1"/>
              <a:t>Switiching</a:t>
            </a:r>
            <a:r>
              <a:rPr lang="en-US" altLang="zh-TW" dirty="0"/>
              <a:t> range </a:t>
            </a:r>
          </a:p>
          <a:p>
            <a:r>
              <a:rPr lang="en-US" altLang="zh-TW" dirty="0"/>
              <a:t>Power loss</a:t>
            </a:r>
          </a:p>
          <a:p>
            <a:pPr lvl="1"/>
            <a:r>
              <a:rPr lang="en-US" altLang="zh-TW" dirty="0"/>
              <a:t>RMS current dissipates </a:t>
            </a:r>
            <a:br>
              <a:rPr lang="en-US" altLang="zh-TW" dirty="0"/>
            </a:br>
            <a:r>
              <a:rPr lang="en-US" altLang="zh-TW" dirty="0"/>
              <a:t>power through </a:t>
            </a:r>
          </a:p>
          <a:p>
            <a:pPr marL="500063" lvl="1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passive components</a:t>
            </a:r>
          </a:p>
          <a:p>
            <a:r>
              <a:rPr lang="en-US" altLang="zh-TW" dirty="0"/>
              <a:t>Capacitor with </a:t>
            </a:r>
            <a:r>
              <a:rPr lang="en-US" altLang="zh-TW" dirty="0" err="1"/>
              <a:t>bullky</a:t>
            </a:r>
            <a:r>
              <a:rPr lang="en-US" altLang="zh-TW" dirty="0"/>
              <a:t> size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4085453-D3B3-43B0-A24F-D42040F0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701914"/>
            <a:ext cx="4986714" cy="195929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2A663E9-1E99-4C6A-913C-D73C06CC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2522540"/>
            <a:ext cx="4986714" cy="196135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52CBFBCA-59C4-4C75-A866-B2004C97C3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7286" y="4690270"/>
            <a:ext cx="4949792" cy="19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4A9BB-DFB7-40B7-9B64-E5A3BAA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020DB3-E9A7-4AFD-87F0-EDA2983A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29964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1CA515-35FF-44ED-A86B-658F0D56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40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108CD9A-6A7F-46B1-980A-785B2969BB2F}"/>
              </a:ext>
            </a:extLst>
          </p:cNvPr>
          <p:cNvGrpSpPr/>
          <p:nvPr/>
        </p:nvGrpSpPr>
        <p:grpSpPr>
          <a:xfrm>
            <a:off x="182880" y="1596209"/>
            <a:ext cx="8529320" cy="4036910"/>
            <a:chOff x="-67049" y="1059180"/>
            <a:chExt cx="8529320" cy="40369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4A9C24D-7144-4E01-8C30-419BD1BD9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" y="1059180"/>
              <a:ext cx="7921251" cy="4036910"/>
            </a:xfrm>
            <a:prstGeom prst="rect">
              <a:avLst/>
            </a:prstGeom>
          </p:spPr>
        </p:pic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BBCCB8BC-11DB-4F04-B855-D2F6ED05A3A6}"/>
                </a:ext>
              </a:extLst>
            </p:cNvPr>
            <p:cNvSpPr/>
            <p:nvPr/>
          </p:nvSpPr>
          <p:spPr bwMode="auto">
            <a:xfrm rot="10800000">
              <a:off x="3767871" y="3616322"/>
              <a:ext cx="102453" cy="279401"/>
            </a:xfrm>
            <a:prstGeom prst="triangle">
              <a:avLst>
                <a:gd name="adj" fmla="val 98951"/>
              </a:avLst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66D5D77-2CC2-44BC-9391-ECD4F628E7EA}"/>
                </a:ext>
              </a:extLst>
            </p:cNvPr>
            <p:cNvSpPr/>
            <p:nvPr/>
          </p:nvSpPr>
          <p:spPr bwMode="auto">
            <a:xfrm>
              <a:off x="3773425" y="3200789"/>
              <a:ext cx="96899" cy="4155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50E7963-BFCB-4DAD-9777-A15600B168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67049" y="3200789"/>
              <a:ext cx="852932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780A3EFC-7190-4605-864C-0222A86378B5}"/>
                </a:ext>
              </a:extLst>
            </p:cNvPr>
            <p:cNvSpPr/>
            <p:nvPr/>
          </p:nvSpPr>
          <p:spPr bwMode="auto">
            <a:xfrm rot="21444317">
              <a:off x="3869695" y="3208427"/>
              <a:ext cx="268965" cy="126265"/>
            </a:xfrm>
            <a:custGeom>
              <a:avLst/>
              <a:gdLst>
                <a:gd name="connsiteX0" fmla="*/ 0 w 221616"/>
                <a:gd name="connsiteY0" fmla="*/ 127038 h 127038"/>
                <a:gd name="connsiteX1" fmla="*/ 0 w 221616"/>
                <a:gd name="connsiteY1" fmla="*/ 0 h 127038"/>
                <a:gd name="connsiteX2" fmla="*/ 221616 w 221616"/>
                <a:gd name="connsiteY2" fmla="*/ 127038 h 127038"/>
                <a:gd name="connsiteX3" fmla="*/ 0 w 221616"/>
                <a:gd name="connsiteY3" fmla="*/ 127038 h 127038"/>
                <a:gd name="connsiteX0" fmla="*/ 0 w 265995"/>
                <a:gd name="connsiteY0" fmla="*/ 105449 h 105449"/>
                <a:gd name="connsiteX1" fmla="*/ 265995 w 265995"/>
                <a:gd name="connsiteY1" fmla="*/ 0 h 105449"/>
                <a:gd name="connsiteX2" fmla="*/ 221616 w 265995"/>
                <a:gd name="connsiteY2" fmla="*/ 105449 h 105449"/>
                <a:gd name="connsiteX3" fmla="*/ 0 w 265995"/>
                <a:gd name="connsiteY3" fmla="*/ 105449 h 105449"/>
                <a:gd name="connsiteX0" fmla="*/ 0 w 265995"/>
                <a:gd name="connsiteY0" fmla="*/ 119020 h 119020"/>
                <a:gd name="connsiteX1" fmla="*/ 265995 w 265995"/>
                <a:gd name="connsiteY1" fmla="*/ 13571 h 119020"/>
                <a:gd name="connsiteX2" fmla="*/ 14861 w 265995"/>
                <a:gd name="connsiteY2" fmla="*/ 0 h 119020"/>
                <a:gd name="connsiteX3" fmla="*/ 0 w 265995"/>
                <a:gd name="connsiteY3" fmla="*/ 119020 h 119020"/>
                <a:gd name="connsiteX0" fmla="*/ 0 w 263940"/>
                <a:gd name="connsiteY0" fmla="*/ 126265 h 126265"/>
                <a:gd name="connsiteX1" fmla="*/ 263940 w 263940"/>
                <a:gd name="connsiteY1" fmla="*/ 13571 h 126265"/>
                <a:gd name="connsiteX2" fmla="*/ 12806 w 263940"/>
                <a:gd name="connsiteY2" fmla="*/ 0 h 126265"/>
                <a:gd name="connsiteX3" fmla="*/ 0 w 263940"/>
                <a:gd name="connsiteY3" fmla="*/ 126265 h 12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940" h="126265">
                  <a:moveTo>
                    <a:pt x="0" y="126265"/>
                  </a:moveTo>
                  <a:lnTo>
                    <a:pt x="263940" y="13571"/>
                  </a:lnTo>
                  <a:lnTo>
                    <a:pt x="12806" y="0"/>
                  </a:lnTo>
                  <a:lnTo>
                    <a:pt x="0" y="12626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57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24D2-7638-4E3F-A165-026ED673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79D93-BC52-4FD2-9CF3-896501E7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E395E-37B9-4B9E-99D5-6F631AC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6" name="圖片 5" descr="一張含有 文字, 室內, 螢幕擷取畫面 的圖片&#10;&#10;自動產生的描述">
            <a:extLst>
              <a:ext uri="{FF2B5EF4-FFF2-40B4-BE49-F238E27FC236}">
                <a16:creationId xmlns:a16="http://schemas.microsoft.com/office/drawing/2014/main" id="{F3F78529-CBBA-4444-AB95-EC10C39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306"/>
            <a:ext cx="9144000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0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29483-00F1-43B6-8D1A-01BF4EA5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DAB_IBDC design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45C22-1CE0-4458-9F92-8F3F5FBBA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20KW LOAD</a:t>
            </a:r>
          </a:p>
          <a:p>
            <a:r>
              <a:rPr lang="en-US" altLang="zh-TW" dirty="0"/>
              <a:t>800V &lt;DC </a:t>
            </a:r>
            <a:r>
              <a:rPr lang="en-US" altLang="zh-TW" dirty="0" err="1"/>
              <a:t>DC</a:t>
            </a:r>
            <a:r>
              <a:rPr lang="en-US" altLang="zh-TW" dirty="0"/>
              <a:t> converter&gt;570V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E3426E-6784-4DB8-841D-CE084DAB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AC7719-002D-4BF9-8DDB-A36C720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5" y="1971305"/>
            <a:ext cx="8654155" cy="30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D9D5-B4C0-4651-81C2-1EA925D3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563AC-7EC2-4CDD-9EBF-5CFB9197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341938"/>
          </a:xfrm>
        </p:spPr>
        <p:txBody>
          <a:bodyPr/>
          <a:lstStyle/>
          <a:p>
            <a:r>
              <a:rPr lang="en-US" altLang="zh-TW" sz="1600" dirty="0"/>
              <a:t>Blue line ---  primary side voltage</a:t>
            </a:r>
          </a:p>
          <a:p>
            <a:r>
              <a:rPr lang="en-US" altLang="zh-TW" sz="1600" dirty="0"/>
              <a:t>Red line --- secondary side voltage</a:t>
            </a:r>
          </a:p>
          <a:p>
            <a:r>
              <a:rPr lang="en-US" altLang="zh-TW" sz="1600" dirty="0"/>
              <a:t>Dark green line --- primary side inductor current </a:t>
            </a:r>
          </a:p>
          <a:p>
            <a:r>
              <a:rPr lang="en-US" altLang="zh-TW" sz="1600" dirty="0"/>
              <a:t>bright green line --- inductor voltage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142548-FB3C-4DA3-AED4-7B658DEA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CDCC69-B70A-4C8C-B7D4-2348CE51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72" y="2314574"/>
            <a:ext cx="7808128" cy="35623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2208019-55AE-45E3-966B-2049284D70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0480" y="373020"/>
            <a:ext cx="4094322" cy="24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8C6A4-AB31-4A20-B8A0-3F6E23F0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Waveform(D=0.2)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68BCB-47EF-4558-BDB9-0EB4A31B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AE915C-190B-42A3-A299-A416305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793EBD-9396-4CFE-A94A-C3115B794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0" y="1804358"/>
            <a:ext cx="8133715" cy="40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52F7A-05B5-482A-8DCF-675FB736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Waveform(D=0.5)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ECA60-F17B-4B44-B846-29958867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3ED812-6ACE-4778-BFE3-9A23E056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9CBD28-9772-448D-992F-30AE732A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0" y="1474787"/>
            <a:ext cx="7640087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8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50AFA-812F-486A-A65F-5F191ACF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DC_DC converter </a:t>
            </a:r>
            <a:r>
              <a:rPr lang="en-US" altLang="zh-TW" dirty="0" err="1"/>
              <a:t>architechture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1573F-CA84-4ACE-93F5-042070EB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838200"/>
            <a:ext cx="8434388" cy="5146040"/>
          </a:xfrm>
        </p:spPr>
        <p:txBody>
          <a:bodyPr/>
          <a:lstStyle/>
          <a:p>
            <a:r>
              <a:rPr lang="en-US" altLang="zh-TW" dirty="0"/>
              <a:t>Transformer </a:t>
            </a:r>
          </a:p>
          <a:p>
            <a:pPr lvl="1"/>
            <a:r>
              <a:rPr lang="en-US" altLang="zh-TW" dirty="0"/>
              <a:t>Single phase</a:t>
            </a:r>
          </a:p>
          <a:p>
            <a:pPr lvl="1"/>
            <a:r>
              <a:rPr lang="en-US" altLang="zh-TW" dirty="0"/>
              <a:t>Three phase</a:t>
            </a:r>
          </a:p>
          <a:p>
            <a:pPr lvl="2"/>
            <a:r>
              <a:rPr lang="en-US" altLang="zh-TW" dirty="0" err="1"/>
              <a:t>Harmomic</a:t>
            </a:r>
            <a:r>
              <a:rPr lang="en-US" altLang="zh-TW" dirty="0"/>
              <a:t> current effect(HVDCT)</a:t>
            </a:r>
          </a:p>
          <a:p>
            <a:pPr lvl="3"/>
            <a:r>
              <a:rPr lang="en-US" altLang="zh-TW" dirty="0"/>
              <a:t>Delta connections control 3</a:t>
            </a:r>
            <a:r>
              <a:rPr lang="en-US" altLang="zh-TW" baseline="30000" dirty="0"/>
              <a:t>rd</a:t>
            </a:r>
            <a:r>
              <a:rPr lang="en-US" altLang="zh-TW" dirty="0"/>
              <a:t> harmonic current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1803400" lvl="3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Bulky transformer size(magnetic size is 3 times than single phase)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CB721-505B-4CE5-8FC5-319688FF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5A1F-17AA-440E-A787-FA438D8C886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45B742-DC5C-4A2D-AEA9-747400DE53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84" y="2605121"/>
            <a:ext cx="2749843" cy="16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c">
  <a:themeElements>
    <a:clrScheme name="cww 9">
      <a:dk1>
        <a:srgbClr val="003A62"/>
      </a:dk1>
      <a:lt1>
        <a:srgbClr val="FFFFFF"/>
      </a:lt1>
      <a:dk2>
        <a:srgbClr val="06760E"/>
      </a:dk2>
      <a:lt2>
        <a:srgbClr val="457473"/>
      </a:lt2>
      <a:accent1>
        <a:srgbClr val="F9FE3C"/>
      </a:accent1>
      <a:accent2>
        <a:srgbClr val="FF0066"/>
      </a:accent2>
      <a:accent3>
        <a:srgbClr val="FFFFFF"/>
      </a:accent3>
      <a:accent4>
        <a:srgbClr val="003053"/>
      </a:accent4>
      <a:accent5>
        <a:srgbClr val="FBFEAF"/>
      </a:accent5>
      <a:accent6>
        <a:srgbClr val="E7005C"/>
      </a:accent6>
      <a:hlink>
        <a:srgbClr val="2CFFF3"/>
      </a:hlink>
      <a:folHlink>
        <a:srgbClr val="0099FF"/>
      </a:folHlink>
    </a:clrScheme>
    <a:fontScheme name="cww">
      <a:majorFont>
        <a:latin typeface="Helvetica"/>
        <a:ea typeface="新細明體"/>
        <a:cs typeface=""/>
      </a:majorFont>
      <a:minorFont>
        <a:latin typeface="Helvetic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w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w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8">
        <a:dk1>
          <a:srgbClr val="003A62"/>
        </a:dk1>
        <a:lt1>
          <a:srgbClr val="F8F8F8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BFBFB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ww 9">
        <a:dk1>
          <a:srgbClr val="003A62"/>
        </a:dk1>
        <a:lt1>
          <a:srgbClr val="FFFFFF"/>
        </a:lt1>
        <a:dk2>
          <a:srgbClr val="06760E"/>
        </a:dk2>
        <a:lt2>
          <a:srgbClr val="457473"/>
        </a:lt2>
        <a:accent1>
          <a:srgbClr val="F9FE3C"/>
        </a:accent1>
        <a:accent2>
          <a:srgbClr val="FF0066"/>
        </a:accent2>
        <a:accent3>
          <a:srgbClr val="FFFFFF"/>
        </a:accent3>
        <a:accent4>
          <a:srgbClr val="003053"/>
        </a:accent4>
        <a:accent5>
          <a:srgbClr val="FBFEAF"/>
        </a:accent5>
        <a:accent6>
          <a:srgbClr val="E7005C"/>
        </a:accent6>
        <a:hlink>
          <a:srgbClr val="2CFFF3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rc" id="{C3D466D6-DFEE-4B75-9E06-B170DC1C1510}" vid="{E6CA1D00-3B13-4351-8C77-53AF2CBF90D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larc</Template>
  <TotalTime>147237</TotalTime>
  <Words>1018</Words>
  <Application>Microsoft Office PowerPoint</Application>
  <PresentationFormat>如螢幕大小 (4:3)</PresentationFormat>
  <Paragraphs>254</Paragraphs>
  <Slides>41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新細明體</vt:lpstr>
      <vt:lpstr>Arial</vt:lpstr>
      <vt:lpstr>Arial</vt:lpstr>
      <vt:lpstr>Calibri</vt:lpstr>
      <vt:lpstr>Cambria Math</vt:lpstr>
      <vt:lpstr>Courier New</vt:lpstr>
      <vt:lpstr>Helvetica</vt:lpstr>
      <vt:lpstr>Symbol</vt:lpstr>
      <vt:lpstr>Times New Roman</vt:lpstr>
      <vt:lpstr>Wingdings</vt:lpstr>
      <vt:lpstr>larc</vt:lpstr>
      <vt:lpstr>Monthly Report</vt:lpstr>
      <vt:lpstr>Outline</vt:lpstr>
      <vt:lpstr>Experiment flow</vt:lpstr>
      <vt:lpstr>DC_DC converter architechture </vt:lpstr>
      <vt:lpstr>DAB_IBDC design</vt:lpstr>
      <vt:lpstr>Waveform(D=0)</vt:lpstr>
      <vt:lpstr>Waveform(D=0.2)</vt:lpstr>
      <vt:lpstr>Waveform(D=0.5)</vt:lpstr>
      <vt:lpstr>DC_DC converter architechture</vt:lpstr>
      <vt:lpstr>Harmonic current effect</vt:lpstr>
      <vt:lpstr>Harmonic current effect</vt:lpstr>
      <vt:lpstr>Power analyze</vt:lpstr>
      <vt:lpstr>Power analyze</vt:lpstr>
      <vt:lpstr>Schedule(short term) </vt:lpstr>
      <vt:lpstr>Schedule(Long term)</vt:lpstr>
      <vt:lpstr>END</vt:lpstr>
      <vt:lpstr>PIC</vt:lpstr>
      <vt:lpstr>Buck Converter</vt:lpstr>
      <vt:lpstr>PowerPoint 簡報</vt:lpstr>
      <vt:lpstr>LF</vt:lpstr>
      <vt:lpstr>HF</vt:lpstr>
      <vt:lpstr>Output ripple</vt:lpstr>
      <vt:lpstr>DAB IBDC_DC Converter(HV)</vt:lpstr>
      <vt:lpstr>DAB IBDC_DC Converter(LV)</vt:lpstr>
      <vt:lpstr>DAB IBDC_DC Converter</vt:lpstr>
      <vt:lpstr>Mosfet - power mosfet</vt:lpstr>
      <vt:lpstr>Mosfet-mosfet(2ns delays)</vt:lpstr>
      <vt:lpstr>Mosfet-mosfet( 1ns delays)</vt:lpstr>
      <vt:lpstr>Mosfet-mosfet( 5ns delays)</vt:lpstr>
      <vt:lpstr>PowerPoint 簡報</vt:lpstr>
      <vt:lpstr>Proposal</vt:lpstr>
      <vt:lpstr>研究方法</vt:lpstr>
      <vt:lpstr>Schedule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kwhou</dc:creator>
  <cp:lastModifiedBy>杜冠勳</cp:lastModifiedBy>
  <cp:revision>6393</cp:revision>
  <dcterms:created xsi:type="dcterms:W3CDTF">2018-10-07T16:26:11Z</dcterms:created>
  <dcterms:modified xsi:type="dcterms:W3CDTF">2021-08-29T09:01:43Z</dcterms:modified>
</cp:coreProperties>
</file>