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6"/>
  </p:notesMasterIdLst>
  <p:sldIdLst>
    <p:sldId id="1373" r:id="rId2"/>
    <p:sldId id="1435" r:id="rId3"/>
    <p:sldId id="1465" r:id="rId4"/>
    <p:sldId id="1479" r:id="rId5"/>
    <p:sldId id="1480" r:id="rId6"/>
    <p:sldId id="1483" r:id="rId7"/>
    <p:sldId id="1466" r:id="rId8"/>
    <p:sldId id="1491" r:id="rId9"/>
    <p:sldId id="1458" r:id="rId10"/>
    <p:sldId id="1459" r:id="rId11"/>
    <p:sldId id="1467" r:id="rId12"/>
    <p:sldId id="1468" r:id="rId13"/>
    <p:sldId id="1492" r:id="rId14"/>
    <p:sldId id="1481" r:id="rId15"/>
    <p:sldId id="1482" r:id="rId16"/>
    <p:sldId id="1484" r:id="rId17"/>
    <p:sldId id="1456" r:id="rId18"/>
    <p:sldId id="1469" r:id="rId19"/>
    <p:sldId id="1476" r:id="rId20"/>
    <p:sldId id="1464" r:id="rId21"/>
    <p:sldId id="1475" r:id="rId22"/>
    <p:sldId id="1487" r:id="rId23"/>
    <p:sldId id="1489" r:id="rId24"/>
    <p:sldId id="1486" r:id="rId25"/>
    <p:sldId id="1485" r:id="rId26"/>
    <p:sldId id="1488" r:id="rId27"/>
    <p:sldId id="1474" r:id="rId28"/>
    <p:sldId id="1473" r:id="rId29"/>
    <p:sldId id="1472" r:id="rId30"/>
    <p:sldId id="1477" r:id="rId31"/>
    <p:sldId id="1436" r:id="rId32"/>
    <p:sldId id="1437" r:id="rId33"/>
    <p:sldId id="1438" r:id="rId34"/>
    <p:sldId id="1439" r:id="rId35"/>
    <p:sldId id="1440" r:id="rId36"/>
    <p:sldId id="1441" r:id="rId37"/>
    <p:sldId id="1442" r:id="rId38"/>
    <p:sldId id="1443" r:id="rId39"/>
    <p:sldId id="1447" r:id="rId40"/>
    <p:sldId id="1449" r:id="rId41"/>
    <p:sldId id="1450" r:id="rId42"/>
    <p:sldId id="1451" r:id="rId43"/>
    <p:sldId id="1448" r:id="rId44"/>
    <p:sldId id="1444" r:id="rId45"/>
    <p:sldId id="1445" r:id="rId46"/>
    <p:sldId id="1446" r:id="rId47"/>
    <p:sldId id="1452" r:id="rId48"/>
    <p:sldId id="1453" r:id="rId49"/>
    <p:sldId id="1454" r:id="rId50"/>
    <p:sldId id="1455" r:id="rId51"/>
    <p:sldId id="1457" r:id="rId52"/>
    <p:sldId id="1470" r:id="rId53"/>
    <p:sldId id="1471" r:id="rId54"/>
    <p:sldId id="1478" r:id="rId5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jigj-gfmg tung" initials="gt" lastIdx="1" clrIdx="0">
    <p:extLst>
      <p:ext uri="{19B8F6BF-5375-455C-9EA6-DF929625EA0E}">
        <p15:presenceInfo xmlns:p15="http://schemas.microsoft.com/office/powerpoint/2012/main" userId="99cf9b7282c054dd" providerId="Windows Live"/>
      </p:ext>
    </p:extLst>
  </p:cmAuthor>
  <p:cmAuthor id="2" name="CWW" initials="C" lastIdx="2" clrIdx="1">
    <p:extLst>
      <p:ext uri="{19B8F6BF-5375-455C-9EA6-DF929625EA0E}">
        <p15:presenceInfo xmlns:p15="http://schemas.microsoft.com/office/powerpoint/2012/main" userId="CW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0099"/>
    <a:srgbClr val="FFFFFF"/>
    <a:srgbClr val="DF7C7C"/>
    <a:srgbClr val="A3CF79"/>
    <a:srgbClr val="E6E6E6"/>
    <a:srgbClr val="DDE2CD"/>
    <a:srgbClr val="FFFF99"/>
    <a:srgbClr val="D4EDFF"/>
    <a:srgbClr val="ADC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7" autoAdjust="0"/>
    <p:restoredTop sz="81967" autoAdjust="0"/>
  </p:normalViewPr>
  <p:slideViewPr>
    <p:cSldViewPr snapToGrid="0">
      <p:cViewPr varScale="1">
        <p:scale>
          <a:sx n="94" d="100"/>
          <a:sy n="94" d="100"/>
        </p:scale>
        <p:origin x="1884" y="78"/>
      </p:cViewPr>
      <p:guideLst>
        <p:guide orient="horz" pos="2160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CB0E6-5ADD-4734-8226-FB8F9A585011}" type="datetimeFigureOut">
              <a:rPr lang="zh-TW" altLang="en-US" smtClean="0"/>
              <a:pPr/>
              <a:t>2021/9/16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66AA6-6680-4EAF-9C7C-D332617C488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616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355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930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737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391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380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30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601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849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449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652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921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882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021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847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910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195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097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load 1 is only used 50% of the time and load 2 is only used the remaining 50% of the time,</a:t>
            </a:r>
            <a:b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Amps (Load 1) + 10 Amps (Load 2) = 20 Amps (Total Connected Load), then</a:t>
            </a:r>
          </a:p>
          <a:p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 Amps (Total Connected Load) x 0.5 (Diversity Factor @ 50%)  = 10 Amps (Maximum Demand).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145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ltGray">
          <a:xfrm>
            <a:off x="1588" y="279400"/>
            <a:ext cx="8912225" cy="6586538"/>
          </a:xfrm>
          <a:prstGeom prst="rtTriangle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5" name="Picture 5" descr="larc-ht"/>
          <p:cNvPicPr>
            <a:picLocks noChangeAspect="1" noChangeArrowheads="1"/>
          </p:cNvPicPr>
          <p:nvPr/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 bwMode="auto">
          <a:xfrm>
            <a:off x="1096963" y="4413250"/>
            <a:ext cx="13874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203575" y="2924175"/>
            <a:ext cx="2590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TW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14600" y="3733800"/>
            <a:ext cx="55753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3600">
                <a:solidFill>
                  <a:srgbClr val="6102A2"/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920875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ln w="9525"/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kumimoji="1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47ECE6CB-6078-46ED-AA80-4B9B7B320C9C}" type="datetime1">
              <a:rPr lang="zh-TW" altLang="en-US" smtClean="0"/>
              <a:pPr/>
              <a:t>2021/9/16</a:t>
            </a:fld>
            <a:endParaRPr lang="zh-TW" alt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ln w="9525"/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kumimoji="1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ln w="9525"/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kumimoji="1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306097"/>
      </p:ext>
    </p:extLst>
  </p:cSld>
  <p:clrMapOvr>
    <a:masterClrMapping/>
  </p:clrMapOvr>
  <p:transition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11D47-4C42-45CA-B28F-307CAA761D39}" type="datetime1">
              <a:rPr lang="zh-TW" altLang="en-US" smtClean="0"/>
              <a:pPr/>
              <a:t>2021/9/16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342884"/>
      </p:ext>
    </p:extLst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19888" y="152400"/>
            <a:ext cx="2112962" cy="60277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77825" y="152400"/>
            <a:ext cx="6189663" cy="60277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732341-A4CF-45FE-8984-7DA99ABE711A}" type="datetime1">
              <a:rPr lang="zh-TW" altLang="en-US" smtClean="0"/>
              <a:pPr/>
              <a:t>2021/9/16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138107"/>
      </p:ext>
    </p:extLst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3E61EC-1AA2-42D1-BA7E-16D796C35177}" type="datetime1">
              <a:rPr lang="zh-TW" altLang="en-US" smtClean="0"/>
              <a:pPr/>
              <a:t>2021/9/16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85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369D74-7E68-488F-8DC0-0AFD81C31774}" type="datetime1">
              <a:rPr lang="zh-TW" altLang="en-US" smtClean="0"/>
              <a:pPr/>
              <a:t>2021/9/16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74471"/>
      </p:ext>
    </p:extLst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77825" y="838200"/>
            <a:ext cx="4140200" cy="5341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0425" y="838200"/>
            <a:ext cx="4141788" cy="5341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1CD3B-D36B-49D6-B3E8-EDA101F0619C}" type="datetime1">
              <a:rPr lang="zh-TW" altLang="en-US" smtClean="0"/>
              <a:pPr/>
              <a:t>2021/9/16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90382"/>
      </p:ext>
    </p:extLst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7B2BD4-73D2-4111-801D-594CCD90AFD9}" type="datetime1">
              <a:rPr lang="zh-TW" altLang="en-US" smtClean="0"/>
              <a:pPr/>
              <a:t>2021/9/16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492306"/>
      </p:ext>
    </p:extLst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46EC72-734B-4FD7-9DF3-B702BB661E1A}" type="datetime1">
              <a:rPr lang="zh-TW" altLang="en-US" smtClean="0"/>
              <a:pPr/>
              <a:t>2021/9/16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010825"/>
      </p:ext>
    </p:extLst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0C259-413A-4F08-A24F-613AF4C6D49F}" type="datetime1">
              <a:rPr lang="zh-TW" altLang="en-US" smtClean="0"/>
              <a:pPr/>
              <a:t>2021/9/16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784435"/>
      </p:ext>
    </p:extLst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00C075-AB8A-43F4-ACE6-0AF5044F9092}" type="datetime1">
              <a:rPr lang="zh-TW" altLang="en-US" smtClean="0"/>
              <a:pPr/>
              <a:t>2021/9/16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867154"/>
      </p:ext>
    </p:extLst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06E690-F91E-4B39-9E4B-5AE249E2A24D}" type="datetime1">
              <a:rPr lang="zh-TW" altLang="en-US" smtClean="0"/>
              <a:pPr/>
              <a:t>2021/9/16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265173"/>
      </p:ext>
    </p:extLst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377825" y="838200"/>
            <a:ext cx="843438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451850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8963" y="6461125"/>
            <a:ext cx="18748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 kumimoji="0" sz="1400">
                <a:solidFill>
                  <a:srgbClr val="990099"/>
                </a:solidFill>
                <a:latin typeface="Courier New" pitchFamily="49" charset="0"/>
              </a:defRPr>
            </a:lvl1pPr>
          </a:lstStyle>
          <a:p>
            <a:fld id="{53A26CBC-0D7E-4446-847A-A02803CDE270}" type="datetime1">
              <a:rPr lang="zh-TW" altLang="en-US" smtClean="0"/>
              <a:pPr/>
              <a:t>2021/9/16</a:t>
            </a:fld>
            <a:endParaRPr lang="zh-TW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61125"/>
            <a:ext cx="2895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85000"/>
              </a:lnSpc>
              <a:defRPr kumimoji="0" sz="1400">
                <a:solidFill>
                  <a:srgbClr val="990099"/>
                </a:solidFill>
                <a:latin typeface="Courier New" pitchFamily="49" charset="0"/>
              </a:defRPr>
            </a:lvl1pPr>
          </a:lstStyle>
          <a:p>
            <a:endParaRPr lang="zh-TW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75488" y="6445250"/>
            <a:ext cx="1636712" cy="4127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5000"/>
              </a:lnSpc>
              <a:defRPr kumimoji="0" sz="1400">
                <a:solidFill>
                  <a:srgbClr val="990099"/>
                </a:solidFill>
                <a:latin typeface="Courier New" pitchFamily="49" charset="0"/>
              </a:defRPr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31" name="Picture 7" descr="LARCbkg2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8F5C8F"/>
              </a:clrFrom>
              <a:clrTo>
                <a:srgbClr val="8F5C8F">
                  <a:alpha val="0"/>
                </a:srgbClr>
              </a:clrTo>
            </a:clrChange>
            <a:lum bright="26000" contrast="24000"/>
            <a:grayscl/>
            <a:biLevel thresh="50000"/>
          </a:blip>
          <a:srcRect/>
          <a:stretch>
            <a:fillRect/>
          </a:stretch>
        </p:blipFill>
        <p:spPr bwMode="auto">
          <a:xfrm>
            <a:off x="0" y="6197600"/>
            <a:ext cx="588963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342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pull dir="r"/>
  </p:transition>
  <p:hf hdr="0" ftr="0" dt="0"/>
  <p:txStyles>
    <p:titleStyle>
      <a:lvl1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2pPr>
      <a:lvl3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3pPr>
      <a:lvl4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4pPr>
      <a:lvl5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5pPr>
      <a:lvl6pPr marL="4572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6pPr>
      <a:lvl7pPr marL="9144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7pPr>
      <a:lvl8pPr marL="13716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8pPr>
      <a:lvl9pPr marL="18288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9pPr>
    </p:titleStyle>
    <p:bodyStyle>
      <a:lvl1pPr marL="385763" indent="-385763" algn="l" rtl="0" eaLnBrk="1" fontAlgn="base" hangingPunct="1">
        <a:lnSpc>
          <a:spcPct val="93000"/>
        </a:lnSpc>
        <a:spcBef>
          <a:spcPct val="5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kumimoji="1" sz="2800">
          <a:solidFill>
            <a:srgbClr val="000000"/>
          </a:solidFill>
          <a:latin typeface="+mn-lt"/>
          <a:ea typeface="+mn-ea"/>
          <a:cs typeface="+mn-cs"/>
        </a:defRPr>
      </a:lvl1pPr>
      <a:lvl2pPr marL="744538" indent="-244475" algn="l" rtl="0" eaLnBrk="1" fontAlgn="base" hangingPunct="1">
        <a:lnSpc>
          <a:spcPct val="88000"/>
        </a:lnSpc>
        <a:spcBef>
          <a:spcPct val="25000"/>
        </a:spcBef>
        <a:spcAft>
          <a:spcPct val="0"/>
        </a:spcAft>
        <a:buClr>
          <a:srgbClr val="AA009A"/>
        </a:buClr>
        <a:buSzPct val="90000"/>
        <a:buFont typeface="Symbol" pitchFamily="18" charset="2"/>
        <a:buChar char="-"/>
        <a:defRPr kumimoji="1" sz="2600">
          <a:solidFill>
            <a:srgbClr val="000000"/>
          </a:solidFill>
          <a:latin typeface="+mn-lt"/>
          <a:ea typeface="+mn-ea"/>
        </a:defRPr>
      </a:lvl2pPr>
      <a:lvl3pPr marL="1146175" indent="-238125" algn="l" rtl="0" eaLnBrk="1" fontAlgn="base" hangingPunct="1">
        <a:lnSpc>
          <a:spcPct val="87000"/>
        </a:lnSpc>
        <a:spcBef>
          <a:spcPct val="10000"/>
        </a:spcBef>
        <a:spcAft>
          <a:spcPct val="0"/>
        </a:spcAft>
        <a:buClr>
          <a:srgbClr val="1908BC"/>
        </a:buClr>
        <a:buFont typeface="Symbol" pitchFamily="18" charset="2"/>
        <a:buChar char="*"/>
        <a:defRPr kumimoji="1" sz="2400">
          <a:solidFill>
            <a:srgbClr val="000000"/>
          </a:solidFill>
          <a:latin typeface="+mn-lt"/>
          <a:ea typeface="+mn-ea"/>
        </a:defRPr>
      </a:lvl3pPr>
      <a:lvl4pPr marL="2032000" indent="-228600" algn="l" rtl="0" eaLnBrk="1" fontAlgn="base" hangingPunct="1">
        <a:spcBef>
          <a:spcPct val="20000"/>
        </a:spcBef>
        <a:spcAft>
          <a:spcPct val="0"/>
        </a:spcAft>
        <a:buClr>
          <a:srgbClr val="2452AE"/>
        </a:buClr>
        <a:buFont typeface="Symbol" pitchFamily="18" charset="2"/>
        <a:buChar char="à"/>
        <a:defRPr kumimoji="1" sz="2200">
          <a:solidFill>
            <a:srgbClr val="000000"/>
          </a:solidFill>
          <a:latin typeface="+mn-lt"/>
          <a:ea typeface="+mn-ea"/>
        </a:defRPr>
      </a:lvl4pPr>
      <a:lvl5pPr marL="24511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5pPr>
      <a:lvl6pPr marL="29083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6pPr>
      <a:lvl7pPr marL="33655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7pPr>
      <a:lvl8pPr marL="38227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8pPr>
      <a:lvl9pPr marL="42799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sz="quarter" idx="1"/>
          </p:nvPr>
        </p:nvSpPr>
        <p:spPr>
          <a:xfrm>
            <a:off x="2533719" y="4366889"/>
            <a:ext cx="5575300" cy="1752600"/>
          </a:xfrm>
        </p:spPr>
        <p:txBody>
          <a:bodyPr/>
          <a:lstStyle/>
          <a:p>
            <a:pPr algn="l"/>
            <a:r>
              <a:rPr lang="en-US" altLang="zh-TW" sz="2800" dirty="0"/>
              <a:t>Presenter: </a:t>
            </a:r>
            <a:r>
              <a:rPr lang="en-US" altLang="zh-TW" sz="2800" dirty="0" err="1"/>
              <a:t>Kuan</a:t>
            </a:r>
            <a:r>
              <a:rPr lang="en-US" altLang="zh-TW" sz="2800" dirty="0"/>
              <a:t>-</a:t>
            </a:r>
            <a:r>
              <a:rPr lang="en-US" altLang="zh-TW" sz="2800" dirty="0" err="1"/>
              <a:t>Hsun</a:t>
            </a:r>
            <a:r>
              <a:rPr lang="en-US" altLang="zh-TW" sz="2800" dirty="0"/>
              <a:t>-Duh</a:t>
            </a:r>
          </a:p>
          <a:p>
            <a:pPr algn="l"/>
            <a:r>
              <a:rPr lang="en-US" altLang="zh-TW" sz="2800" dirty="0"/>
              <a:t>Advisor: Cheng-Wen Wu</a:t>
            </a:r>
          </a:p>
          <a:p>
            <a:pPr algn="l"/>
            <a:r>
              <a:rPr lang="en-US" altLang="zh-TW" sz="2800" dirty="0"/>
              <a:t>2021/08/26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 sz="quarter"/>
          </p:nvPr>
        </p:nvSpPr>
        <p:spPr>
          <a:xfrm>
            <a:off x="-372652" y="983332"/>
            <a:ext cx="9889303" cy="682047"/>
          </a:xfrm>
        </p:spPr>
        <p:txBody>
          <a:bodyPr/>
          <a:lstStyle/>
          <a:p>
            <a:r>
              <a:rPr lang="en-US" altLang="zh-TW" dirty="0"/>
              <a:t>Monthly Report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55EC03F-3376-4287-8AB9-EB9279828C43}"/>
              </a:ext>
            </a:extLst>
          </p:cNvPr>
          <p:cNvSpPr txBox="1"/>
          <p:nvPr/>
        </p:nvSpPr>
        <p:spPr>
          <a:xfrm>
            <a:off x="1151068" y="20938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5221735"/>
      </p:ext>
    </p:extLst>
  </p:cSld>
  <p:clrMapOvr>
    <a:masterClrMapping/>
  </p:clrMapOvr>
  <p:transition>
    <p:pull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2C888-AFB3-4989-9431-4181B1E1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45F5C1-A3E1-4E06-A816-0DB16F562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4" y="838200"/>
            <a:ext cx="8603615" cy="3484736"/>
          </a:xfrm>
        </p:spPr>
        <p:txBody>
          <a:bodyPr/>
          <a:lstStyle/>
          <a:p>
            <a:r>
              <a:rPr lang="en-US" altLang="zh-TW" dirty="0"/>
              <a:t>User interface produce result waveform</a:t>
            </a:r>
          </a:p>
          <a:p>
            <a:pPr lvl="1"/>
            <a:r>
              <a:rPr lang="en-US" altLang="zh-TW" dirty="0"/>
              <a:t>Different </a:t>
            </a:r>
            <a:r>
              <a:rPr lang="en-US" altLang="zh-TW" dirty="0" err="1"/>
              <a:t>architechture</a:t>
            </a:r>
            <a:endParaRPr lang="en-US" altLang="zh-TW" dirty="0"/>
          </a:p>
          <a:p>
            <a:pPr lvl="1"/>
            <a:r>
              <a:rPr lang="en-US" altLang="zh-TW" dirty="0"/>
              <a:t>Different transistor</a:t>
            </a:r>
          </a:p>
          <a:p>
            <a:pPr lvl="1"/>
            <a:r>
              <a:rPr lang="en-US" altLang="zh-TW" dirty="0"/>
              <a:t>Different control way</a:t>
            </a:r>
          </a:p>
          <a:p>
            <a:r>
              <a:rPr lang="en-US" altLang="zh-TW" dirty="0"/>
              <a:t>Storage system: </a:t>
            </a:r>
            <a:r>
              <a:rPr lang="en-US" altLang="zh-TW" dirty="0" err="1"/>
              <a:t>mysql</a:t>
            </a:r>
            <a:endParaRPr lang="en-US" altLang="zh-TW" dirty="0"/>
          </a:p>
          <a:p>
            <a:r>
              <a:rPr lang="en-US" altLang="zh-TW" dirty="0"/>
              <a:t>Analyze power/thermal</a:t>
            </a:r>
          </a:p>
          <a:p>
            <a:pPr lvl="1"/>
            <a:r>
              <a:rPr lang="en-US" altLang="zh-TW" dirty="0"/>
              <a:t>4</a:t>
            </a:r>
            <a:r>
              <a:rPr lang="zh-TW" altLang="en-US" dirty="0"/>
              <a:t> </a:t>
            </a:r>
            <a:r>
              <a:rPr lang="en-US" altLang="zh-TW" dirty="0"/>
              <a:t>different power loss</a:t>
            </a:r>
          </a:p>
          <a:p>
            <a:pPr lvl="1"/>
            <a:r>
              <a:rPr lang="en-US" altLang="zh-TW" dirty="0"/>
              <a:t>Power loss and thermal relationship(researching……)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D04311-11B5-435F-9E7A-E5D9FA68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5" name="內容版面配置區 11">
            <a:extLst>
              <a:ext uri="{FF2B5EF4-FFF2-40B4-BE49-F238E27FC236}">
                <a16:creationId xmlns:a16="http://schemas.microsoft.com/office/drawing/2014/main" id="{6CD1D3B4-91B6-45C2-8653-5FAB37D6D6B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0320" y="4081477"/>
            <a:ext cx="8480426" cy="2363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917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FC38B3-7DBD-4088-A45E-1A78D78A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9689"/>
            <a:ext cx="8451850" cy="1056957"/>
          </a:xfrm>
        </p:spPr>
        <p:txBody>
          <a:bodyPr/>
          <a:lstStyle/>
          <a:p>
            <a:r>
              <a:rPr lang="en-US" altLang="zh-TW" dirty="0"/>
              <a:t>Schedule(short term)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37E50C-862B-406D-851B-866B5490B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25" y="850900"/>
            <a:ext cx="8880476" cy="4259580"/>
          </a:xfrm>
        </p:spPr>
        <p:txBody>
          <a:bodyPr/>
          <a:lstStyle/>
          <a:p>
            <a:r>
              <a:rPr lang="en-US" altLang="zh-TW" dirty="0"/>
              <a:t>Make a copy design of Pro. F. S. Pai (DC to DC Charger)</a:t>
            </a:r>
          </a:p>
          <a:p>
            <a:pPr lvl="1"/>
            <a:r>
              <a:rPr lang="en-US" altLang="zh-TW" dirty="0" err="1"/>
              <a:t>Ltspice</a:t>
            </a:r>
            <a:r>
              <a:rPr lang="en-US" altLang="zh-TW" dirty="0"/>
              <a:t>…………………………………………………(processing)</a:t>
            </a:r>
          </a:p>
          <a:p>
            <a:pPr lvl="1"/>
            <a:r>
              <a:rPr lang="en-US" altLang="zh-TW" dirty="0"/>
              <a:t>Q3D</a:t>
            </a:r>
          </a:p>
          <a:p>
            <a:r>
              <a:rPr lang="en-US" altLang="zh-TW" dirty="0"/>
              <a:t>Build up the database of </a:t>
            </a:r>
            <a:r>
              <a:rPr lang="en-US" altLang="zh-TW" dirty="0" err="1"/>
              <a:t>Ltspice</a:t>
            </a:r>
            <a:r>
              <a:rPr lang="en-US" altLang="zh-TW" dirty="0"/>
              <a:t> waveform</a:t>
            </a:r>
          </a:p>
          <a:p>
            <a:pPr lvl="1"/>
            <a:r>
              <a:rPr lang="en-US" altLang="zh-TW" dirty="0" err="1"/>
              <a:t>Mysql</a:t>
            </a:r>
            <a:r>
              <a:rPr lang="en-US" altLang="zh-TW" dirty="0"/>
              <a:t> ………………………………………………… (processing)</a:t>
            </a:r>
          </a:p>
          <a:p>
            <a:r>
              <a:rPr lang="en-US" altLang="zh-TW" dirty="0"/>
              <a:t>Build up the power model of different type</a:t>
            </a:r>
          </a:p>
          <a:p>
            <a:pPr lvl="1"/>
            <a:r>
              <a:rPr lang="en-US" altLang="zh-TW" dirty="0"/>
              <a:t>Python code (by waveform information)</a:t>
            </a:r>
          </a:p>
          <a:p>
            <a:pPr lvl="1"/>
            <a:r>
              <a:rPr lang="en-US" altLang="zh-TW" dirty="0"/>
              <a:t>Other analyzing tool (ADET)</a:t>
            </a:r>
          </a:p>
          <a:p>
            <a:r>
              <a:rPr lang="en-US" altLang="zh-TW" dirty="0"/>
              <a:t>Build up the thermal model of different type</a:t>
            </a:r>
          </a:p>
          <a:p>
            <a:pPr lvl="1"/>
            <a:r>
              <a:rPr lang="en-US" altLang="zh-TW" dirty="0"/>
              <a:t>Spice thermal model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821C95-A8AE-41ED-877A-07FF25DF5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39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ADB7B-7571-49CC-8760-B90DED0B5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Schedule(Long term)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C6CAB4-F92B-4530-981D-5D165BF2A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838200"/>
            <a:ext cx="8434388" cy="5314950"/>
          </a:xfrm>
        </p:spPr>
        <p:txBody>
          <a:bodyPr/>
          <a:lstStyle/>
          <a:p>
            <a:r>
              <a:rPr lang="en-US" altLang="zh-TW" dirty="0"/>
              <a:t>Under typical condition( Pro. F. S. Pai)</a:t>
            </a:r>
          </a:p>
          <a:p>
            <a:pPr lvl="1"/>
            <a:r>
              <a:rPr lang="en-US" altLang="zh-TW" dirty="0"/>
              <a:t>Analyzing different issue on DAB_IBDC_DC converter</a:t>
            </a:r>
          </a:p>
          <a:p>
            <a:pPr lvl="2"/>
            <a:r>
              <a:rPr lang="en-US" altLang="zh-TW" dirty="0"/>
              <a:t>different kinds of </a:t>
            </a:r>
            <a:r>
              <a:rPr lang="en-US" altLang="zh-TW" dirty="0" err="1"/>
              <a:t>architechture</a:t>
            </a:r>
            <a:r>
              <a:rPr lang="en-US" altLang="zh-TW" dirty="0"/>
              <a:t> </a:t>
            </a:r>
          </a:p>
          <a:p>
            <a:pPr lvl="2"/>
            <a:r>
              <a:rPr lang="en-US" altLang="zh-TW" dirty="0"/>
              <a:t>different controlling way/new component</a:t>
            </a:r>
          </a:p>
          <a:p>
            <a:pPr lvl="3"/>
            <a:r>
              <a:rPr lang="en-US" altLang="zh-TW" dirty="0"/>
              <a:t>Power</a:t>
            </a:r>
          </a:p>
          <a:p>
            <a:pPr lvl="3"/>
            <a:r>
              <a:rPr lang="en-US" altLang="zh-TW" dirty="0"/>
              <a:t>Thermal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DCC614-E0B1-4319-B3CE-76CD33BA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13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1485B1-1D70-4D37-92A6-10C6B4F43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8F8848-58AE-48DF-92E9-BB8F1FFEA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703338-A3B6-47DC-9DCF-C33A1B25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04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2C6A0C-356F-4D6B-A73C-674FC57C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Power analyze (</a:t>
            </a:r>
            <a:r>
              <a:rPr lang="en-US" altLang="zh-TW" b="0" dirty="0">
                <a:effectLst/>
              </a:rPr>
              <a:t>Inductor Loss)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0FB41C-8623-4473-8581-F701021BB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838200"/>
            <a:ext cx="8434388" cy="1276350"/>
          </a:xfrm>
        </p:spPr>
        <p:txBody>
          <a:bodyPr/>
          <a:lstStyle/>
          <a:p>
            <a:r>
              <a:rPr lang="en-US" altLang="zh-TW" dirty="0" err="1"/>
              <a:t>steinmetz</a:t>
            </a:r>
            <a:r>
              <a:rPr lang="en-US" altLang="zh-TW" dirty="0"/>
              <a:t> equation</a:t>
            </a:r>
          </a:p>
          <a:p>
            <a:r>
              <a:rPr lang="en-US" altLang="zh-TW" dirty="0" err="1"/>
              <a:t>Coilcraft</a:t>
            </a:r>
            <a:r>
              <a:rPr lang="en-US" altLang="zh-TW" dirty="0"/>
              <a:t> tool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71EF47-6BB0-4175-82A2-C6C98273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1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39BF5-9872-4B8F-9A09-89CF8D06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Power analyze (</a:t>
            </a:r>
            <a:r>
              <a:rPr lang="en-US" altLang="zh-TW" b="0" dirty="0">
                <a:effectLst/>
              </a:rPr>
              <a:t>Conduction Loss)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61646E-CDC9-4E34-892B-DAAAF666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476B15-1BB3-4874-94AB-E9F837A4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19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56194-9082-487B-BF1F-8DB109BA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Power analyze (</a:t>
            </a:r>
            <a:r>
              <a:rPr lang="en-US" altLang="zh-TW" b="0" dirty="0">
                <a:effectLst/>
              </a:rPr>
              <a:t>Switching Loss)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2C0074-EBA3-45BF-A615-5066900FA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89EE48-87FA-4750-9E02-EE95F436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088432-8431-4A58-8785-654B95B6473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49539" y="1029299"/>
            <a:ext cx="2916636" cy="175494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89486AD-9C25-4199-9481-ACF3FB320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825" y="3286762"/>
            <a:ext cx="8194405" cy="28023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C555497-C4A6-460B-BD44-49E2209ADE6E}"/>
                  </a:ext>
                </a:extLst>
              </p:cNvPr>
              <p:cNvSpPr txBox="1"/>
              <p:nvPr/>
            </p:nvSpPr>
            <p:spPr>
              <a:xfrm>
                <a:off x="4329525" y="3019225"/>
                <a:ext cx="530987" cy="26753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𝐷𝑜𝑖𝑑𝑒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C555497-C4A6-460B-BD44-49E2209AD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25" y="3019225"/>
                <a:ext cx="530987" cy="267537"/>
              </a:xfrm>
              <a:prstGeom prst="rect">
                <a:avLst/>
              </a:prstGeom>
              <a:blipFill>
                <a:blip r:embed="rId5"/>
                <a:stretch>
                  <a:fillRect r="-34483" b="-409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0E897A1-6C50-474D-AEB7-2CF42C414432}"/>
                  </a:ext>
                </a:extLst>
              </p:cNvPr>
              <p:cNvSpPr txBox="1"/>
              <p:nvPr/>
            </p:nvSpPr>
            <p:spPr>
              <a:xfrm>
                <a:off x="4495418" y="4122491"/>
                <a:ext cx="530987" cy="26753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𝐷𝑜𝑖𝑑𝑒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0E897A1-6C50-474D-AEB7-2CF42C414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418" y="4122491"/>
                <a:ext cx="530987" cy="267537"/>
              </a:xfrm>
              <a:prstGeom prst="rect">
                <a:avLst/>
              </a:prstGeom>
              <a:blipFill>
                <a:blip r:embed="rId6"/>
                <a:stretch>
                  <a:fillRect r="-39773" b="-409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7EA10D1-8E7B-4687-B1C3-C90F71E6665A}"/>
                  </a:ext>
                </a:extLst>
              </p:cNvPr>
              <p:cNvSpPr txBox="1"/>
              <p:nvPr/>
            </p:nvSpPr>
            <p:spPr>
              <a:xfrm>
                <a:off x="4606925" y="4887203"/>
                <a:ext cx="609504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lang="zh-TW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7EA10D1-8E7B-4687-B1C3-C90F71E66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925" y="4887203"/>
                <a:ext cx="609504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D3B30BC9-76EE-43FB-B4C4-B5CC6253BD15}"/>
                  </a:ext>
                </a:extLst>
              </p:cNvPr>
              <p:cNvSpPr txBox="1"/>
              <p:nvPr/>
            </p:nvSpPr>
            <p:spPr>
              <a:xfrm>
                <a:off x="1011141" y="5046605"/>
                <a:ext cx="412605" cy="3583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𝑚𝑜𝑠𝑓𝑒𝑡</m:t>
                          </m:r>
                        </m:sub>
                      </m:sSub>
                    </m:oMath>
                  </m:oMathPara>
                </a14:m>
                <a:endParaRPr lang="zh-TW" alt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D3B30BC9-76EE-43FB-B4C4-B5CC6253B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41" y="5046605"/>
                <a:ext cx="412605" cy="358303"/>
              </a:xfrm>
              <a:prstGeom prst="rect">
                <a:avLst/>
              </a:prstGeom>
              <a:blipFill>
                <a:blip r:embed="rId8"/>
                <a:stretch>
                  <a:fillRect r="-80882" b="-50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931F026-498F-4974-9AD4-D30E0E8310A2}"/>
                  </a:ext>
                </a:extLst>
              </p:cNvPr>
              <p:cNvSpPr txBox="1"/>
              <p:nvPr/>
            </p:nvSpPr>
            <p:spPr>
              <a:xfrm>
                <a:off x="4271151" y="5571938"/>
                <a:ext cx="606520" cy="26753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931F026-498F-4974-9AD4-D30E0E831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151" y="5571938"/>
                <a:ext cx="606520" cy="267537"/>
              </a:xfrm>
              <a:prstGeom prst="rect">
                <a:avLst/>
              </a:prstGeom>
              <a:blipFill>
                <a:blip r:embed="rId9"/>
                <a:stretch>
                  <a:fillRect b="-38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13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50AFA-812F-486A-A65F-5F191ACF4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DC_DC converter </a:t>
            </a:r>
            <a:r>
              <a:rPr lang="en-US" altLang="zh-TW" dirty="0" err="1"/>
              <a:t>architechture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E1573F-CA84-4ACE-93F5-042070EBA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838200"/>
            <a:ext cx="8434388" cy="5146040"/>
          </a:xfrm>
        </p:spPr>
        <p:txBody>
          <a:bodyPr/>
          <a:lstStyle/>
          <a:p>
            <a:r>
              <a:rPr lang="en-US" altLang="zh-TW" dirty="0"/>
              <a:t>Transformer </a:t>
            </a:r>
          </a:p>
          <a:p>
            <a:pPr lvl="1"/>
            <a:r>
              <a:rPr lang="en-US" altLang="zh-TW" dirty="0"/>
              <a:t>Single phase</a:t>
            </a:r>
          </a:p>
          <a:p>
            <a:pPr lvl="1"/>
            <a:r>
              <a:rPr lang="en-US" altLang="zh-TW" dirty="0"/>
              <a:t>Three phase</a:t>
            </a:r>
          </a:p>
          <a:p>
            <a:pPr lvl="2"/>
            <a:r>
              <a:rPr lang="en-US" altLang="zh-TW" dirty="0" err="1"/>
              <a:t>Harmomic</a:t>
            </a:r>
            <a:r>
              <a:rPr lang="en-US" altLang="zh-TW" dirty="0"/>
              <a:t> current effect(HVDCT)</a:t>
            </a:r>
          </a:p>
          <a:p>
            <a:pPr lvl="3"/>
            <a:r>
              <a:rPr lang="en-US" altLang="zh-TW" dirty="0"/>
              <a:t>Delta connections control 3</a:t>
            </a:r>
            <a:r>
              <a:rPr lang="en-US" altLang="zh-TW" baseline="30000" dirty="0"/>
              <a:t>rd</a:t>
            </a:r>
            <a:r>
              <a:rPr lang="en-US" altLang="zh-TW" dirty="0"/>
              <a:t> harmonic current</a:t>
            </a:r>
          </a:p>
          <a:p>
            <a:pPr lvl="3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marL="1803400" lvl="3" indent="0">
              <a:buNone/>
            </a:pPr>
            <a:endParaRPr lang="en-US" altLang="zh-TW" dirty="0"/>
          </a:p>
          <a:p>
            <a:pPr lvl="2"/>
            <a:r>
              <a:rPr lang="en-US" altLang="zh-TW" dirty="0"/>
              <a:t>Bulky transformer size(magnetic size is 3 times than single phase)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DCB721-505B-4CE5-8FC5-319688FF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F45B742-DC5C-4A2D-AEA9-747400DE53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84" y="2605121"/>
            <a:ext cx="2749843" cy="164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5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9A4E2-8EB0-456E-8134-D1439CFF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Harmonic current effect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D9AED5-B3FD-4CA9-A337-C629C626D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Origin: nonlinear load(</a:t>
            </a:r>
            <a:r>
              <a:rPr lang="en-US" altLang="zh-TW" dirty="0" err="1"/>
              <a:t>diode,transistor</a:t>
            </a:r>
            <a:r>
              <a:rPr lang="en-US" altLang="zh-TW" dirty="0"/>
              <a:t>……..)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Total Harmonic Distortion (THD)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Reduce method:</a:t>
            </a:r>
          </a:p>
          <a:p>
            <a:pPr lvl="1"/>
            <a:r>
              <a:rPr lang="en-US" altLang="zh-TW" dirty="0"/>
              <a:t> Delta connections control </a:t>
            </a:r>
          </a:p>
          <a:p>
            <a:pPr marL="500063" lvl="1" indent="0">
              <a:buNone/>
            </a:pPr>
            <a:r>
              <a:rPr lang="en-US" altLang="zh-TW" dirty="0"/>
              <a:t>3</a:t>
            </a:r>
            <a:r>
              <a:rPr lang="en-US" altLang="zh-TW" baseline="30000" dirty="0"/>
              <a:t>rd</a:t>
            </a:r>
            <a:r>
              <a:rPr lang="en-US" altLang="zh-TW" dirty="0"/>
              <a:t> harmonic current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682ADE-2D06-4034-B99A-ECA56233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541F84F-8E42-440A-9F8F-B745FF93E2C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56225" y="1406525"/>
            <a:ext cx="3409950" cy="353173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CC6597D-1336-4A10-A756-30CC3CA097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3671"/>
          <a:stretch/>
        </p:blipFill>
        <p:spPr>
          <a:xfrm>
            <a:off x="942975" y="2404837"/>
            <a:ext cx="3848100" cy="89081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4300882-B0C3-4878-976B-61BF816633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25" y="4524946"/>
            <a:ext cx="2762250" cy="16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3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B4010C-EE11-4FFE-A786-57385F307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Harmonic current effect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67656C-D85A-45A8-9A70-0D8C7235C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838199"/>
            <a:ext cx="8434388" cy="3320623"/>
          </a:xfrm>
        </p:spPr>
        <p:txBody>
          <a:bodyPr/>
          <a:lstStyle/>
          <a:p>
            <a:r>
              <a:rPr lang="en-US" altLang="zh-TW" dirty="0"/>
              <a:t>IEEE Standard 519-1922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77E27B-F548-4679-B5F2-4572591D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BB0F67-A025-494A-97AC-4F4D55E823F5}"/>
              </a:ext>
            </a:extLst>
          </p:cNvPr>
          <p:cNvSpPr/>
          <p:nvPr/>
        </p:nvSpPr>
        <p:spPr>
          <a:xfrm>
            <a:off x="732810" y="6465073"/>
            <a:ext cx="8324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/>
              <a:t>REF.A new approach to enhance power quality for medium voltage AC drives</a:t>
            </a:r>
          </a:p>
          <a:p>
            <a:r>
              <a:rPr lang="en-US" altLang="zh-TW" sz="1000" dirty="0"/>
              <a:t>P. W. Hammond Jan.-Feb. 1997 </a:t>
            </a:r>
            <a:r>
              <a:rPr lang="en-US" altLang="zh-TW" sz="1000" i="1" dirty="0"/>
              <a:t>IEEE </a:t>
            </a:r>
            <a:r>
              <a:rPr lang="en-US" altLang="zh-TW" sz="1000" dirty="0" err="1"/>
              <a:t>ASIRobicon</a:t>
            </a:r>
            <a:r>
              <a:rPr lang="en-US" altLang="zh-TW" sz="1000" dirty="0"/>
              <a:t> USA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77D78163-4332-485B-8D79-17AA5893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16" y="1388635"/>
            <a:ext cx="3920812" cy="2922886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ECEE794F-FBFE-4660-BA42-DB5BA8B122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0031"/>
          <a:stretch/>
        </p:blipFill>
        <p:spPr>
          <a:xfrm>
            <a:off x="458106" y="4610161"/>
            <a:ext cx="4167651" cy="1377628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B8588EC3-886A-426A-8D32-9E27E4B421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8470" b="19553"/>
          <a:stretch/>
        </p:blipFill>
        <p:spPr>
          <a:xfrm>
            <a:off x="2147673" y="4937875"/>
            <a:ext cx="4019550" cy="106298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E712BB17-BB48-4B47-8E96-C8D7E13413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6894"/>
          <a:stretch/>
        </p:blipFill>
        <p:spPr>
          <a:xfrm>
            <a:off x="4536787" y="1268148"/>
            <a:ext cx="4410697" cy="3481186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68743395-CD6A-4FBA-BA4A-4D99BFAF9E38}"/>
              </a:ext>
            </a:extLst>
          </p:cNvPr>
          <p:cNvSpPr txBox="1"/>
          <p:nvPr/>
        </p:nvSpPr>
        <p:spPr>
          <a:xfrm>
            <a:off x="582535" y="4150558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point of common coupling (PCC)</a:t>
            </a:r>
          </a:p>
          <a:p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378386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58D4F3-23D8-4B70-82C4-C7803BF4F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E24562-B40D-4C6C-AC90-D35B44EED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838199"/>
            <a:ext cx="8434388" cy="5314951"/>
          </a:xfrm>
        </p:spPr>
        <p:txBody>
          <a:bodyPr/>
          <a:lstStyle/>
          <a:p>
            <a:r>
              <a:rPr lang="en-US" altLang="zh-TW" dirty="0" err="1"/>
              <a:t>Proposal:Predicting</a:t>
            </a:r>
            <a:r>
              <a:rPr lang="en-US" altLang="zh-TW" dirty="0"/>
              <a:t> temperature model</a:t>
            </a:r>
          </a:p>
          <a:p>
            <a:pPr lvl="1"/>
            <a:r>
              <a:rPr lang="en-US" altLang="zh-TW" dirty="0"/>
              <a:t>Power analyze</a:t>
            </a:r>
          </a:p>
          <a:p>
            <a:pPr lvl="1"/>
            <a:r>
              <a:rPr lang="en-US" altLang="zh-TW" dirty="0"/>
              <a:t>4 type current cause losses</a:t>
            </a:r>
          </a:p>
          <a:p>
            <a:pPr lvl="1"/>
            <a:r>
              <a:rPr lang="en-US" altLang="zh-TW" dirty="0"/>
              <a:t>DCM CCM</a:t>
            </a:r>
            <a:r>
              <a:rPr lang="zh-TW" altLang="en-US" dirty="0"/>
              <a:t> </a:t>
            </a:r>
            <a:r>
              <a:rPr lang="en-US" altLang="zh-TW" dirty="0"/>
              <a:t>control</a:t>
            </a:r>
          </a:p>
          <a:p>
            <a:r>
              <a:rPr lang="en-US" altLang="zh-TW" dirty="0" err="1"/>
              <a:t>Proposal:Analyze</a:t>
            </a:r>
            <a:r>
              <a:rPr lang="en-US" altLang="zh-TW" dirty="0"/>
              <a:t> power loss tool</a:t>
            </a:r>
          </a:p>
          <a:p>
            <a:pPr lvl="1"/>
            <a:r>
              <a:rPr lang="en-US" altLang="zh-TW" dirty="0"/>
              <a:t>DC</a:t>
            </a:r>
            <a:r>
              <a:rPr lang="zh-TW" altLang="en-US" dirty="0"/>
              <a:t> </a:t>
            </a:r>
            <a:r>
              <a:rPr lang="en-US" altLang="zh-TW" dirty="0"/>
              <a:t>DC</a:t>
            </a:r>
            <a:r>
              <a:rPr lang="zh-TW" altLang="en-US" dirty="0"/>
              <a:t> </a:t>
            </a:r>
            <a:r>
              <a:rPr lang="en-US" altLang="zh-TW" dirty="0"/>
              <a:t>converter </a:t>
            </a:r>
            <a:r>
              <a:rPr lang="en-US" altLang="zh-TW" dirty="0" err="1"/>
              <a:t>architechture</a:t>
            </a:r>
            <a:endParaRPr lang="en-US" altLang="zh-TW" dirty="0"/>
          </a:p>
          <a:p>
            <a:pPr lvl="1"/>
            <a:r>
              <a:rPr lang="en-US" altLang="zh-TW" dirty="0"/>
              <a:t>Different component analyze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62B17E-F24D-4C4C-B963-9B560C36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72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A48183-E02E-4FA9-A756-8F9526C4D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49873"/>
            <a:ext cx="8451850" cy="574967"/>
          </a:xfrm>
        </p:spPr>
        <p:txBody>
          <a:bodyPr/>
          <a:lstStyle/>
          <a:p>
            <a:r>
              <a:rPr lang="en-US" altLang="zh-TW" dirty="0"/>
              <a:t>PIC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96EBC8-7963-4DFD-A962-AFD120DC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CCF2413-AE34-4C10-8C1C-DB7B92842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994" y="1780381"/>
            <a:ext cx="4210050" cy="3457575"/>
          </a:xfr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C9A96EC-C469-4F20-8D8D-F8C21A202A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1599"/>
          <a:stretch/>
        </p:blipFill>
        <p:spPr>
          <a:xfrm>
            <a:off x="5863590" y="4782661"/>
            <a:ext cx="1866900" cy="95773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B90BCCC-5CAB-4D99-A5B6-A2CD57D19C3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76575" y="5031727"/>
            <a:ext cx="2990850" cy="16764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902441C-51F1-4B83-AFB2-8A7B31E3A0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66340"/>
            <a:ext cx="9144000" cy="272531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8B3EF7B-757C-4311-8B76-69B58D6472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212563"/>
            <a:ext cx="9144000" cy="443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9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29483-00F1-43B6-8D1A-01BF4EA5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DAB_IBDC design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345C22-1CE0-4458-9F92-8F3F5FBBA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20KW LOAD</a:t>
            </a:r>
          </a:p>
          <a:p>
            <a:r>
              <a:rPr lang="en-US" altLang="zh-TW" dirty="0"/>
              <a:t>800V &lt;DC </a:t>
            </a:r>
            <a:r>
              <a:rPr lang="en-US" altLang="zh-TW" dirty="0" err="1"/>
              <a:t>DC</a:t>
            </a:r>
            <a:r>
              <a:rPr lang="en-US" altLang="zh-TW" dirty="0"/>
              <a:t> converter&gt;570V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E3426E-6784-4DB8-841D-CE084DAB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AC7719-002D-4BF9-8DDB-A36C72024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45" y="1971305"/>
            <a:ext cx="8654155" cy="304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5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7E560A-1CD6-4932-87D6-2F18A69C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0.2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E0DD83-C0A1-42F4-88DC-761B92E61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A4D188-9156-47FD-8F07-0E35240A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128ACA5-921D-4B04-8C5A-5CEEB5EAA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820" y="1134538"/>
            <a:ext cx="9144000" cy="458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7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E42969-7E4A-46C9-A617-4F00A1565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0.5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04A18D-79FF-47B4-B9A7-A7FC7A065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6AFCBA-A5B3-4F27-AD48-07DD4F168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1BE368-4083-4D42-AFEE-0F80C401E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07" y="1395360"/>
            <a:ext cx="8564793" cy="434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2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9BBE51-9D96-44A2-9642-301B8409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B45C62-DB61-4092-8D77-3FC700AE8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95F2B5-C81F-4ECA-8939-C4EFB0FA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8B30CA7-E35D-4E81-B762-333EE9682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4673"/>
            <a:ext cx="9144000" cy="243135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4180BC6-3B67-46DB-87D9-BD93BC35C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" y="4016026"/>
            <a:ext cx="9144000" cy="239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9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48C2FB-6E15-4080-9EB8-D60E2613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3EFE7F-9902-4329-93C5-B8080FFF0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D23E42-E506-4EE3-817D-18AF5CDD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D8015E-7E85-46F0-B849-BBA73C5DE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986754"/>
            <a:ext cx="8749451" cy="244224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D6640D3-3578-4C8A-B519-EAAECEACE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5" y="3762375"/>
            <a:ext cx="8885905" cy="237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0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D2B90-8E99-4FE9-B4DD-04E69E66E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0.5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C9F987-CC8B-4466-9DBB-7EAF079B3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06B020-FB13-4869-AF31-55F3A61C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EAABE58-2891-4415-BF75-3B4ED375B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67" y="722313"/>
            <a:ext cx="8434388" cy="423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0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D7D9D5-B4C0-4651-81C2-1EA925D38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Waveform(D=0)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7563AC-7EC2-4CDD-9EBF-5CFB9197C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838200"/>
            <a:ext cx="8434388" cy="5341938"/>
          </a:xfrm>
        </p:spPr>
        <p:txBody>
          <a:bodyPr/>
          <a:lstStyle/>
          <a:p>
            <a:r>
              <a:rPr lang="en-US" altLang="zh-TW" sz="1600" dirty="0"/>
              <a:t>Blue line ---  primary side voltage</a:t>
            </a:r>
          </a:p>
          <a:p>
            <a:r>
              <a:rPr lang="en-US" altLang="zh-TW" sz="1600" dirty="0"/>
              <a:t>Red line --- secondary side voltage</a:t>
            </a:r>
          </a:p>
          <a:p>
            <a:r>
              <a:rPr lang="en-US" altLang="zh-TW" sz="1600" dirty="0"/>
              <a:t>Dark green line --- primary side inductor current </a:t>
            </a:r>
          </a:p>
          <a:p>
            <a:r>
              <a:rPr lang="en-US" altLang="zh-TW" sz="1600" dirty="0"/>
              <a:t>bright green line --- inductor voltage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142548-FB3C-4DA3-AED4-7B658DEA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BCDCC69-B70A-4C8C-B7D4-2348CE515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72" y="2314574"/>
            <a:ext cx="7808128" cy="356235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2208019-55AE-45E3-966B-2049284D70A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10480" y="373020"/>
            <a:ext cx="4094322" cy="240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D8C6A4-AB31-4A20-B8A0-3F6E23F0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Waveform(D=0.2)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568BCB-47EF-4558-BDB9-0EB4A31B0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AE915C-190B-42A3-A299-A41630524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1793EBD-9396-4CFE-A94A-C3115B794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80" y="1804358"/>
            <a:ext cx="8133715" cy="402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552F7A-05B5-482A-8DCF-675FB736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Waveform(D=0.5)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7ECA60-F17B-4B44-B846-29958867B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3ED812-6ACE-4778-BFE3-9A23E056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09CBD28-9772-448D-992F-30AE732A1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20" y="1474787"/>
            <a:ext cx="7640087" cy="390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8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E7D942-7468-4FD7-9717-1981F661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Power analyze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C3F874-915F-4DA5-84B7-4B03DEE85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5349478"/>
            <a:ext cx="8434388" cy="1216735"/>
          </a:xfrm>
        </p:spPr>
        <p:txBody>
          <a:bodyPr/>
          <a:lstStyle/>
          <a:p>
            <a:r>
              <a:rPr lang="en-US" altLang="zh-TW" dirty="0"/>
              <a:t>Controller current</a:t>
            </a:r>
          </a:p>
          <a:p>
            <a:pPr lvl="1"/>
            <a:r>
              <a:rPr lang="en-US" altLang="zh-TW" dirty="0"/>
              <a:t>Gate drive current power loss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6A6DFD-F9A4-4187-B405-B952EC30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5" name="內容版面配置區 5">
            <a:extLst>
              <a:ext uri="{FF2B5EF4-FFF2-40B4-BE49-F238E27FC236}">
                <a16:creationId xmlns:a16="http://schemas.microsoft.com/office/drawing/2014/main" id="{9D9E3903-56ED-44F5-8DDF-B81C1A564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825" y="904226"/>
            <a:ext cx="8434388" cy="1711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內容版面配置區 8">
            <a:extLst>
              <a:ext uri="{FF2B5EF4-FFF2-40B4-BE49-F238E27FC236}">
                <a16:creationId xmlns:a16="http://schemas.microsoft.com/office/drawing/2014/main" id="{1B57A693-ECB0-48F3-8D7A-2048A0255C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7772" y="3429000"/>
            <a:ext cx="1348743" cy="1107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12D01C9A-2F58-4ECB-9780-46CE2C85CCD9}"/>
              </a:ext>
            </a:extLst>
          </p:cNvPr>
          <p:cNvGrpSpPr/>
          <p:nvPr/>
        </p:nvGrpSpPr>
        <p:grpSpPr>
          <a:xfrm>
            <a:off x="6288709" y="2664697"/>
            <a:ext cx="1348744" cy="2513985"/>
            <a:chOff x="6743700" y="2833620"/>
            <a:chExt cx="1479892" cy="2413000"/>
          </a:xfrm>
        </p:grpSpPr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ADE1F63C-AC65-4157-8F61-03614EA27BC1}"/>
                </a:ext>
              </a:extLst>
            </p:cNvPr>
            <p:cNvCxnSpPr/>
            <p:nvPr/>
          </p:nvCxnSpPr>
          <p:spPr bwMode="auto">
            <a:xfrm>
              <a:off x="6743700" y="2833620"/>
              <a:ext cx="0" cy="2413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2D39BDAE-7A97-4ED6-8EFD-28D56EC5EAA7}"/>
                </a:ext>
              </a:extLst>
            </p:cNvPr>
            <p:cNvSpPr txBox="1"/>
            <p:nvPr/>
          </p:nvSpPr>
          <p:spPr>
            <a:xfrm>
              <a:off x="6743700" y="3110554"/>
              <a:ext cx="147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Load current</a:t>
              </a:r>
              <a:endParaRPr lang="zh-TW" altLang="en-US" dirty="0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00A04DD7-2A1E-4550-B5C6-81EAD6DFCE72}"/>
              </a:ext>
            </a:extLst>
          </p:cNvPr>
          <p:cNvGrpSpPr/>
          <p:nvPr/>
        </p:nvGrpSpPr>
        <p:grpSpPr>
          <a:xfrm>
            <a:off x="2799040" y="3240597"/>
            <a:ext cx="1478652" cy="508239"/>
            <a:chOff x="2994474" y="3250961"/>
            <a:chExt cx="1478652" cy="508239"/>
          </a:xfrm>
        </p:grpSpPr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CCED32C6-982F-4723-8AD0-C8A73DE9033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90900" y="3759200"/>
              <a:ext cx="108222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EF2FA0DF-8D50-484D-A851-12EA9E806980}"/>
                </a:ext>
              </a:extLst>
            </p:cNvPr>
            <p:cNvSpPr txBox="1"/>
            <p:nvPr/>
          </p:nvSpPr>
          <p:spPr>
            <a:xfrm>
              <a:off x="2994474" y="3250961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tx2"/>
                  </a:solidFill>
                </a:rPr>
                <a:t>rms current</a:t>
              </a:r>
              <a:endParaRPr lang="zh-TW" altLang="en-US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4A5BDE0-35D7-42C4-A63A-8B312B54613F}"/>
              </a:ext>
            </a:extLst>
          </p:cNvPr>
          <p:cNvCxnSpPr/>
          <p:nvPr/>
        </p:nvCxnSpPr>
        <p:spPr bwMode="auto">
          <a:xfrm>
            <a:off x="5283200" y="2848451"/>
            <a:ext cx="0" cy="1216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670B77C-9A22-48EB-B01D-5A9E7A06CE49}"/>
              </a:ext>
            </a:extLst>
          </p:cNvPr>
          <p:cNvSpPr txBox="1"/>
          <p:nvPr/>
        </p:nvSpPr>
        <p:spPr>
          <a:xfrm>
            <a:off x="4493174" y="2786996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Switch current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6D9A4C86-6C1F-4495-A2F9-8FEA9DDD5A0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7485" y="2658289"/>
            <a:ext cx="5571793" cy="268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1FEC72-9536-4955-8E81-58EFB144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B4CBF3-831A-428B-AF66-38DE5A283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ITRI</a:t>
            </a:r>
            <a:r>
              <a:rPr lang="zh-TW" altLang="en-US" dirty="0"/>
              <a:t> </a:t>
            </a:r>
            <a:r>
              <a:rPr lang="en-US" altLang="zh-TW" dirty="0"/>
              <a:t>comment</a:t>
            </a:r>
          </a:p>
          <a:p>
            <a:pPr lvl="1"/>
            <a:r>
              <a:rPr lang="zh-TW" altLang="en-US" dirty="0"/>
              <a:t>在相同的規格下 類比電路架構是可是前先預估的</a:t>
            </a:r>
            <a:endParaRPr lang="en-US" altLang="zh-TW" dirty="0"/>
          </a:p>
          <a:p>
            <a:pPr lvl="1"/>
            <a:r>
              <a:rPr lang="zh-TW" altLang="en-US" dirty="0"/>
              <a:t>元件材料上的選擇 相對來說是較少的</a:t>
            </a:r>
            <a:endParaRPr lang="en-US" altLang="zh-TW" dirty="0"/>
          </a:p>
          <a:p>
            <a:pPr lvl="1"/>
            <a:r>
              <a:rPr lang="zh-TW" altLang="en-US" dirty="0"/>
              <a:t>須明確定義出 </a:t>
            </a:r>
            <a:r>
              <a:rPr lang="en-US" altLang="zh-TW"/>
              <a:t>cost function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F30E9D-FC5A-45D5-8511-34D26356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41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AA4EC8-8A32-4DD6-BFAA-C0A5E6CA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49873"/>
            <a:ext cx="8451850" cy="574967"/>
          </a:xfrm>
        </p:spPr>
        <p:txBody>
          <a:bodyPr/>
          <a:lstStyle/>
          <a:p>
            <a:r>
              <a:rPr lang="en-US" altLang="zh-TW" dirty="0"/>
              <a:t>Buck Converter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78D13A-27C5-4E5A-8439-BA872882E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838200"/>
            <a:ext cx="8434388" cy="4718050"/>
          </a:xfrm>
        </p:spPr>
        <p:txBody>
          <a:bodyPr/>
          <a:lstStyle/>
          <a:p>
            <a:r>
              <a:rPr lang="en-US" altLang="zh-TW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Use Initial Conditions</a:t>
            </a:r>
            <a:r>
              <a:rPr lang="zh-TW" alt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altLang="zh-TW" dirty="0">
                <a:solidFill>
                  <a:srgbClr val="202124"/>
                </a:solidFill>
                <a:latin typeface="arial" panose="020B0604020202020204" pitchFamily="34" charset="0"/>
              </a:rPr>
              <a:t>(UIC)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D40323-FDAA-47B3-BC97-29A57BD3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519D6E7-276C-4DEC-A194-A9DA71074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004" y="1301750"/>
            <a:ext cx="5910846" cy="337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8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D2706C-9C41-41D6-8EDC-D877329B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1730C4-1522-4500-9FF4-2BC63040F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HF noise is induced mainly by the high </a:t>
            </a:r>
            <a:r>
              <a:rPr lang="en-US" altLang="zh-TW" dirty="0" err="1"/>
              <a:t>dV</a:t>
            </a:r>
            <a:r>
              <a:rPr lang="en-US" altLang="zh-TW" dirty="0"/>
              <a:t>/dt of the switch coupling through inductor parasitic capacitance (CL) and equivalent series inductance (ESL).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FE6E21-782F-4ADD-8ECB-65D711CC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3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36E569-5CC7-4FF4-A2F1-C1937E73A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LF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3B9600-F324-493A-92AC-1CF989241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AF8757-D1C2-4A72-AE49-703C4232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3FC4DCA-4F9D-4EA7-A8F1-AF07EE93C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052" y="1167296"/>
            <a:ext cx="6092792" cy="4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4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D5B307-F68A-4EEF-9E1C-68094C8A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HF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09417B-EA53-4422-9357-E105666E1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97567F-FE49-4345-ADBC-A7CF5665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70E5D6A-3C68-412D-92CB-1FDF89779B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8" b="14824"/>
          <a:stretch/>
        </p:blipFill>
        <p:spPr>
          <a:xfrm>
            <a:off x="2030930" y="987425"/>
            <a:ext cx="5510454" cy="398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1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3DAE94-DC11-4ABF-B31E-6F566843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ripple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F85C32-F0C1-4B78-BBC2-24E6304E4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Casuse</a:t>
            </a:r>
            <a:r>
              <a:rPr lang="en-US" altLang="zh-TW" dirty="0"/>
              <a:t> by parasitic capacitance coupling ?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3A37962-CAE3-4AD0-B01E-50334A9AA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81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823684-921B-403A-A401-4769E2B32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DAB IBDC_DC Converter(HV)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251F27-E97D-40B8-8ABF-07C9363CF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250185-7694-4DD3-9247-65289C33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CB08876-9949-4A5B-8335-6167C3974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04" y="1444365"/>
            <a:ext cx="7777430" cy="412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2273A-9F01-4D5A-BFDE-850C0F27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DAB IBDC_DC Converter(LV)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D78FC9-2297-4C4A-8357-62F08337B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62B1ED-0B77-4439-93DA-91CE0EE3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BFA6F99-1CF1-4094-913A-B7A40A685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25" y="1409217"/>
            <a:ext cx="8542396" cy="41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8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62C869-9F37-44A8-94CE-C7586DD3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DAB IBDC_DC Converter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07F255-633F-4100-849D-EAB62CF5B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Why needed RSER??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452E56-6ADB-4D48-89B4-357457C2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07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9DC1470-229E-4199-BDC3-DC6E5706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451850" cy="569913"/>
          </a:xfrm>
        </p:spPr>
        <p:txBody>
          <a:bodyPr/>
          <a:lstStyle/>
          <a:p>
            <a:r>
              <a:rPr lang="en-US" dirty="0" err="1"/>
              <a:t>Mosfet</a:t>
            </a:r>
            <a:r>
              <a:rPr lang="en-US" dirty="0"/>
              <a:t> - power </a:t>
            </a:r>
            <a:r>
              <a:rPr lang="en-US" dirty="0" err="1"/>
              <a:t>mosfet</a:t>
            </a: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C91B0C6-37A2-4D40-AEFC-612E3B384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03" y="808523"/>
            <a:ext cx="8638938" cy="4751414"/>
          </a:xfrm>
          <a:prstGeom prst="rect">
            <a:avLst/>
          </a:prstGeom>
          <a:noFill/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587238-791E-4AAF-A12E-9F004F07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5488" y="6445250"/>
            <a:ext cx="1636712" cy="41275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FC175A1F-17AA-440E-A787-FA438D8C8862}" type="slidenum">
              <a:rPr lang="zh-TW" altLang="en-US" smtClean="0"/>
              <a:pPr>
                <a:spcAft>
                  <a:spcPts val="600"/>
                </a:spcAft>
              </a:pPr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50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AA42E4-D397-438B-A2BB-BE818DFC6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49873"/>
            <a:ext cx="8451850" cy="574967"/>
          </a:xfrm>
        </p:spPr>
        <p:txBody>
          <a:bodyPr/>
          <a:lstStyle/>
          <a:p>
            <a:r>
              <a:rPr lang="en-US" altLang="zh-TW" dirty="0"/>
              <a:t>Power analyze (</a:t>
            </a:r>
            <a:r>
              <a:rPr lang="en-US" altLang="zh-TW" b="0" dirty="0">
                <a:effectLst/>
              </a:rPr>
              <a:t>Capacitor Loss)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B4F3B4-1BE8-42F5-AD0C-6663C5F19B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462" y="763600"/>
                <a:ext cx="8313738" cy="2532008"/>
              </a:xfrm>
            </p:spPr>
            <p:txBody>
              <a:bodyPr/>
              <a:lstStyle/>
              <a:p>
                <a:r>
                  <a:rPr lang="en-US" altLang="zh-TW" dirty="0"/>
                  <a:t>Loss caused by ESR</a:t>
                </a:r>
              </a:p>
              <a:p>
                <a:pPr lvl="1"/>
                <a:r>
                  <a:rPr lang="en-US" altLang="zh-TW" dirty="0"/>
                  <a:t>Given tan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ratio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capacitor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an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resistance</m:t>
                        </m:r>
                      </m:e>
                    </m:d>
                  </m:oMath>
                </a14:m>
                <a:endParaRPr lang="en-US" altLang="zh-TW" b="0" dirty="0"/>
              </a:p>
              <a:p>
                <a:pPr lvl="1"/>
                <a:endParaRPr lang="en-US" altLang="zh-TW" dirty="0"/>
              </a:p>
              <a:p>
                <a:r>
                  <a:rPr lang="en-US" altLang="zh-TW" dirty="0"/>
                  <a:t>Loss model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𝑙𝑜𝑠𝑠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𝐸𝑆𝑅</m:t>
                    </m:r>
                  </m:oMath>
                </a14:m>
                <a:endParaRPr lang="en-US" altLang="zh-TW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𝑙𝑜𝑠𝑠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𝑅𝑀𝑆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𝐸𝑆𝑅</m:t>
                    </m:r>
                  </m:oMath>
                </a14:m>
                <a:r>
                  <a:rPr lang="en-US" altLang="zh-TW" b="0" dirty="0"/>
                  <a:t>(relevant to operation </a:t>
                </a:r>
                <a:r>
                  <a:rPr lang="en-US" altLang="zh-TW" b="0" dirty="0" err="1"/>
                  <a:t>freqency</a:t>
                </a:r>
                <a:r>
                  <a:rPr lang="en-US" altLang="zh-TW" b="0" dirty="0"/>
                  <a:t>)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B4F3B4-1BE8-42F5-AD0C-6663C5F19B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462" y="763600"/>
                <a:ext cx="8313738" cy="2532008"/>
              </a:xfrm>
              <a:blipFill>
                <a:blip r:embed="rId3"/>
                <a:stretch>
                  <a:fillRect l="-1173" t="-3365" b="-40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5B9467-512F-4A3E-A59F-F588D3B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56C81D4-A867-4228-811F-05BD5D81BF3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76628" y="509728"/>
            <a:ext cx="2434431" cy="136452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346E9C8-41DA-4E5A-A1E6-8C31A1A2389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1599"/>
          <a:stretch/>
        </p:blipFill>
        <p:spPr>
          <a:xfrm>
            <a:off x="2722509" y="1744738"/>
            <a:ext cx="1673495" cy="858520"/>
          </a:xfrm>
          <a:prstGeom prst="rect">
            <a:avLst/>
          </a:prstGeom>
        </p:spPr>
      </p:pic>
      <p:grpSp>
        <p:nvGrpSpPr>
          <p:cNvPr id="25" name="群組 24">
            <a:extLst>
              <a:ext uri="{FF2B5EF4-FFF2-40B4-BE49-F238E27FC236}">
                <a16:creationId xmlns:a16="http://schemas.microsoft.com/office/drawing/2014/main" id="{5229DC75-DF4B-4369-8365-6FA313B7E770}"/>
              </a:ext>
            </a:extLst>
          </p:cNvPr>
          <p:cNvGrpSpPr/>
          <p:nvPr/>
        </p:nvGrpSpPr>
        <p:grpSpPr>
          <a:xfrm>
            <a:off x="311150" y="3243368"/>
            <a:ext cx="8430565" cy="2422643"/>
            <a:chOff x="-89888" y="2948708"/>
            <a:chExt cx="9233888" cy="265443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CDA0A410-9F22-49E3-A00A-E2F9171CA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1150" y="3318040"/>
              <a:ext cx="8146098" cy="2068214"/>
            </a:xfrm>
            <a:prstGeom prst="rect">
              <a:avLst/>
            </a:prstGeom>
          </p:spPr>
        </p:pic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E47F3C0A-E06D-417D-8FAD-0F07CAC0FA4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82325" y="4968240"/>
              <a:ext cx="554943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72DFE074-196F-48CF-8BA1-87D450526E8E}"/>
                </a:ext>
              </a:extLst>
            </p:cNvPr>
            <p:cNvSpPr txBox="1"/>
            <p:nvPr/>
          </p:nvSpPr>
          <p:spPr>
            <a:xfrm>
              <a:off x="7993300" y="5233814"/>
              <a:ext cx="1150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0000"/>
                  </a:solidFill>
                </a:rPr>
                <a:t>Time(</a:t>
              </a:r>
              <a:r>
                <a:rPr lang="en-US" altLang="zh-TW" dirty="0" err="1">
                  <a:solidFill>
                    <a:srgbClr val="000000"/>
                  </a:solidFill>
                </a:rPr>
                <a:t>ms</a:t>
              </a:r>
              <a:r>
                <a:rPr lang="en-US" altLang="zh-TW" dirty="0">
                  <a:solidFill>
                    <a:srgbClr val="000000"/>
                  </a:solidFill>
                </a:rPr>
                <a:t>)</a:t>
              </a:r>
              <a:endParaRPr lang="zh-TW" altLang="en-US" dirty="0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88A6086-97E7-49C4-AA43-2F091960AA06}"/>
                    </a:ext>
                  </a:extLst>
                </p:cNvPr>
                <p:cNvSpPr txBox="1"/>
                <p:nvPr/>
              </p:nvSpPr>
              <p:spPr>
                <a:xfrm>
                  <a:off x="-89888" y="2948708"/>
                  <a:ext cx="1289120" cy="395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a14:m>
                  <a:r>
                    <a:rPr lang="en-US" altLang="zh-TW" dirty="0">
                      <a:solidFill>
                        <a:srgbClr val="000000"/>
                      </a:solidFill>
                    </a:rPr>
                    <a:t>(A)</a:t>
                  </a: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88A6086-97E7-49C4-AA43-2F091960A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9888" y="2948708"/>
                  <a:ext cx="1289120" cy="395478"/>
                </a:xfrm>
                <a:prstGeom prst="rect">
                  <a:avLst/>
                </a:prstGeom>
                <a:blipFill>
                  <a:blip r:embed="rId7"/>
                  <a:stretch>
                    <a:fillRect t="-8475" b="-2881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50B9692B-0F42-4B39-BA8B-FE06BAD3F86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54672" y="3222838"/>
              <a:ext cx="0" cy="202489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00A78C18-855F-45A5-8F1D-3B78960DC06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54672" y="5233814"/>
              <a:ext cx="8467408" cy="1392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587E9D1-5B8A-4FF6-8769-C4C65024913E}"/>
              </a:ext>
            </a:extLst>
          </p:cNvPr>
          <p:cNvSpPr txBox="1"/>
          <p:nvPr/>
        </p:nvSpPr>
        <p:spPr>
          <a:xfrm>
            <a:off x="4293377" y="5053750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Period</a:t>
            </a:r>
            <a:endParaRPr lang="zh-TW" altLang="en-US" sz="1200" dirty="0"/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15832A3C-8B6C-4F6F-9AB5-BCD9BC0115C9}"/>
              </a:ext>
            </a:extLst>
          </p:cNvPr>
          <p:cNvCxnSpPr>
            <a:cxnSpLocks/>
          </p:cNvCxnSpPr>
          <p:nvPr/>
        </p:nvCxnSpPr>
        <p:spPr bwMode="auto">
          <a:xfrm>
            <a:off x="223520" y="4206240"/>
            <a:ext cx="8696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E02E38C-6A97-49DA-8E01-531944FAEC36}"/>
              </a:ext>
            </a:extLst>
          </p:cNvPr>
          <p:cNvSpPr txBox="1"/>
          <p:nvPr/>
        </p:nvSpPr>
        <p:spPr>
          <a:xfrm>
            <a:off x="8703194" y="418035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0A</a:t>
            </a:r>
            <a:endParaRPr lang="zh-TW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EA1F751-472E-489C-8F92-1D417CB3026D}"/>
              </a:ext>
            </a:extLst>
          </p:cNvPr>
          <p:cNvSpPr/>
          <p:nvPr/>
        </p:nvSpPr>
        <p:spPr bwMode="auto">
          <a:xfrm>
            <a:off x="2452742" y="3861945"/>
            <a:ext cx="3023493" cy="341941"/>
          </a:xfrm>
          <a:custGeom>
            <a:avLst/>
            <a:gdLst>
              <a:gd name="connsiteX0" fmla="*/ 0 w 2946400"/>
              <a:gd name="connsiteY0" fmla="*/ 0 h 315113"/>
              <a:gd name="connsiteX1" fmla="*/ 2946400 w 2946400"/>
              <a:gd name="connsiteY1" fmla="*/ 0 h 315113"/>
              <a:gd name="connsiteX2" fmla="*/ 2946400 w 2946400"/>
              <a:gd name="connsiteY2" fmla="*/ 315113 h 315113"/>
              <a:gd name="connsiteX3" fmla="*/ 0 w 2946400"/>
              <a:gd name="connsiteY3" fmla="*/ 315113 h 315113"/>
              <a:gd name="connsiteX4" fmla="*/ 0 w 2946400"/>
              <a:gd name="connsiteY4" fmla="*/ 0 h 315113"/>
              <a:gd name="connsiteX0" fmla="*/ 0 w 2946400"/>
              <a:gd name="connsiteY0" fmla="*/ 0 h 315113"/>
              <a:gd name="connsiteX1" fmla="*/ 2316480 w 2946400"/>
              <a:gd name="connsiteY1" fmla="*/ 111760 h 315113"/>
              <a:gd name="connsiteX2" fmla="*/ 2946400 w 2946400"/>
              <a:gd name="connsiteY2" fmla="*/ 315113 h 315113"/>
              <a:gd name="connsiteX3" fmla="*/ 0 w 2946400"/>
              <a:gd name="connsiteY3" fmla="*/ 315113 h 315113"/>
              <a:gd name="connsiteX4" fmla="*/ 0 w 2946400"/>
              <a:gd name="connsiteY4" fmla="*/ 0 h 315113"/>
              <a:gd name="connsiteX0" fmla="*/ 0 w 2946400"/>
              <a:gd name="connsiteY0" fmla="*/ 0 h 315113"/>
              <a:gd name="connsiteX1" fmla="*/ 2448560 w 2946400"/>
              <a:gd name="connsiteY1" fmla="*/ 71120 h 315113"/>
              <a:gd name="connsiteX2" fmla="*/ 2946400 w 2946400"/>
              <a:gd name="connsiteY2" fmla="*/ 315113 h 315113"/>
              <a:gd name="connsiteX3" fmla="*/ 0 w 2946400"/>
              <a:gd name="connsiteY3" fmla="*/ 315113 h 315113"/>
              <a:gd name="connsiteX4" fmla="*/ 0 w 2946400"/>
              <a:gd name="connsiteY4" fmla="*/ 0 h 315113"/>
              <a:gd name="connsiteX0" fmla="*/ 71120 w 3017520"/>
              <a:gd name="connsiteY0" fmla="*/ 0 h 325273"/>
              <a:gd name="connsiteX1" fmla="*/ 2519680 w 3017520"/>
              <a:gd name="connsiteY1" fmla="*/ 71120 h 325273"/>
              <a:gd name="connsiteX2" fmla="*/ 3017520 w 3017520"/>
              <a:gd name="connsiteY2" fmla="*/ 315113 h 325273"/>
              <a:gd name="connsiteX3" fmla="*/ 0 w 3017520"/>
              <a:gd name="connsiteY3" fmla="*/ 325273 h 325273"/>
              <a:gd name="connsiteX4" fmla="*/ 71120 w 3017520"/>
              <a:gd name="connsiteY4" fmla="*/ 0 h 325273"/>
              <a:gd name="connsiteX0" fmla="*/ 20320 w 3017520"/>
              <a:gd name="connsiteY0" fmla="*/ 0 h 315113"/>
              <a:gd name="connsiteX1" fmla="*/ 2519680 w 3017520"/>
              <a:gd name="connsiteY1" fmla="*/ 60960 h 315113"/>
              <a:gd name="connsiteX2" fmla="*/ 3017520 w 3017520"/>
              <a:gd name="connsiteY2" fmla="*/ 304953 h 315113"/>
              <a:gd name="connsiteX3" fmla="*/ 0 w 3017520"/>
              <a:gd name="connsiteY3" fmla="*/ 315113 h 315113"/>
              <a:gd name="connsiteX4" fmla="*/ 20320 w 3017520"/>
              <a:gd name="connsiteY4" fmla="*/ 0 h 315113"/>
              <a:gd name="connsiteX0" fmla="*/ 60960 w 3017520"/>
              <a:gd name="connsiteY0" fmla="*/ 0 h 325273"/>
              <a:gd name="connsiteX1" fmla="*/ 2519680 w 3017520"/>
              <a:gd name="connsiteY1" fmla="*/ 71120 h 325273"/>
              <a:gd name="connsiteX2" fmla="*/ 3017520 w 3017520"/>
              <a:gd name="connsiteY2" fmla="*/ 315113 h 325273"/>
              <a:gd name="connsiteX3" fmla="*/ 0 w 3017520"/>
              <a:gd name="connsiteY3" fmla="*/ 325273 h 325273"/>
              <a:gd name="connsiteX4" fmla="*/ 60960 w 3017520"/>
              <a:gd name="connsiteY4" fmla="*/ 0 h 325273"/>
              <a:gd name="connsiteX0" fmla="*/ 60960 w 3017520"/>
              <a:gd name="connsiteY0" fmla="*/ 0 h 325273"/>
              <a:gd name="connsiteX1" fmla="*/ 2519680 w 3017520"/>
              <a:gd name="connsiteY1" fmla="*/ 71120 h 325273"/>
              <a:gd name="connsiteX2" fmla="*/ 3017520 w 3017520"/>
              <a:gd name="connsiteY2" fmla="*/ 315113 h 325273"/>
              <a:gd name="connsiteX3" fmla="*/ 0 w 3017520"/>
              <a:gd name="connsiteY3" fmla="*/ 325273 h 325273"/>
              <a:gd name="connsiteX4" fmla="*/ 60960 w 3017520"/>
              <a:gd name="connsiteY4" fmla="*/ 0 h 325273"/>
              <a:gd name="connsiteX0" fmla="*/ 26412 w 3037741"/>
              <a:gd name="connsiteY0" fmla="*/ 0 h 330035"/>
              <a:gd name="connsiteX1" fmla="*/ 2539901 w 3037741"/>
              <a:gd name="connsiteY1" fmla="*/ 75882 h 330035"/>
              <a:gd name="connsiteX2" fmla="*/ 3037741 w 3037741"/>
              <a:gd name="connsiteY2" fmla="*/ 319875 h 330035"/>
              <a:gd name="connsiteX3" fmla="*/ 20221 w 3037741"/>
              <a:gd name="connsiteY3" fmla="*/ 330035 h 330035"/>
              <a:gd name="connsiteX4" fmla="*/ 26412 w 3037741"/>
              <a:gd name="connsiteY4" fmla="*/ 0 h 330035"/>
              <a:gd name="connsiteX0" fmla="*/ 22038 w 3057272"/>
              <a:gd name="connsiteY0" fmla="*/ 0 h 337179"/>
              <a:gd name="connsiteX1" fmla="*/ 2559432 w 3057272"/>
              <a:gd name="connsiteY1" fmla="*/ 83026 h 337179"/>
              <a:gd name="connsiteX2" fmla="*/ 3057272 w 3057272"/>
              <a:gd name="connsiteY2" fmla="*/ 327019 h 337179"/>
              <a:gd name="connsiteX3" fmla="*/ 39752 w 3057272"/>
              <a:gd name="connsiteY3" fmla="*/ 337179 h 337179"/>
              <a:gd name="connsiteX4" fmla="*/ 22038 w 3057272"/>
              <a:gd name="connsiteY4" fmla="*/ 0 h 337179"/>
              <a:gd name="connsiteX0" fmla="*/ 0 w 3035234"/>
              <a:gd name="connsiteY0" fmla="*/ 0 h 337179"/>
              <a:gd name="connsiteX1" fmla="*/ 2537394 w 3035234"/>
              <a:gd name="connsiteY1" fmla="*/ 83026 h 337179"/>
              <a:gd name="connsiteX2" fmla="*/ 3035234 w 3035234"/>
              <a:gd name="connsiteY2" fmla="*/ 327019 h 337179"/>
              <a:gd name="connsiteX3" fmla="*/ 17714 w 3035234"/>
              <a:gd name="connsiteY3" fmla="*/ 337179 h 337179"/>
              <a:gd name="connsiteX4" fmla="*/ 0 w 3035234"/>
              <a:gd name="connsiteY4" fmla="*/ 0 h 337179"/>
              <a:gd name="connsiteX0" fmla="*/ 19 w 3035253"/>
              <a:gd name="connsiteY0" fmla="*/ 0 h 337179"/>
              <a:gd name="connsiteX1" fmla="*/ 2537413 w 3035253"/>
              <a:gd name="connsiteY1" fmla="*/ 83026 h 337179"/>
              <a:gd name="connsiteX2" fmla="*/ 3035253 w 3035253"/>
              <a:gd name="connsiteY2" fmla="*/ 327019 h 337179"/>
              <a:gd name="connsiteX3" fmla="*/ 17733 w 3035253"/>
              <a:gd name="connsiteY3" fmla="*/ 337179 h 337179"/>
              <a:gd name="connsiteX4" fmla="*/ 19 w 3035253"/>
              <a:gd name="connsiteY4" fmla="*/ 0 h 337179"/>
              <a:gd name="connsiteX0" fmla="*/ 28 w 3035262"/>
              <a:gd name="connsiteY0" fmla="*/ 0 h 341941"/>
              <a:gd name="connsiteX1" fmla="*/ 2537422 w 3035262"/>
              <a:gd name="connsiteY1" fmla="*/ 83026 h 341941"/>
              <a:gd name="connsiteX2" fmla="*/ 3035262 w 3035262"/>
              <a:gd name="connsiteY2" fmla="*/ 327019 h 341941"/>
              <a:gd name="connsiteX3" fmla="*/ 5789 w 3035262"/>
              <a:gd name="connsiteY3" fmla="*/ 341941 h 341941"/>
              <a:gd name="connsiteX4" fmla="*/ 28 w 3035262"/>
              <a:gd name="connsiteY4" fmla="*/ 0 h 341941"/>
              <a:gd name="connsiteX0" fmla="*/ 37 w 3035271"/>
              <a:gd name="connsiteY0" fmla="*/ 0 h 341941"/>
              <a:gd name="connsiteX1" fmla="*/ 2537431 w 3035271"/>
              <a:gd name="connsiteY1" fmla="*/ 83026 h 341941"/>
              <a:gd name="connsiteX2" fmla="*/ 3035271 w 3035271"/>
              <a:gd name="connsiteY2" fmla="*/ 327019 h 341941"/>
              <a:gd name="connsiteX3" fmla="*/ 5798 w 3035271"/>
              <a:gd name="connsiteY3" fmla="*/ 341941 h 341941"/>
              <a:gd name="connsiteX4" fmla="*/ 37 w 3035271"/>
              <a:gd name="connsiteY4" fmla="*/ 0 h 341941"/>
              <a:gd name="connsiteX0" fmla="*/ 58 w 3035292"/>
              <a:gd name="connsiteY0" fmla="*/ 0 h 341941"/>
              <a:gd name="connsiteX1" fmla="*/ 2537452 w 3035292"/>
              <a:gd name="connsiteY1" fmla="*/ 83026 h 341941"/>
              <a:gd name="connsiteX2" fmla="*/ 3035292 w 3035292"/>
              <a:gd name="connsiteY2" fmla="*/ 327019 h 341941"/>
              <a:gd name="connsiteX3" fmla="*/ 5819 w 3035292"/>
              <a:gd name="connsiteY3" fmla="*/ 341941 h 341941"/>
              <a:gd name="connsiteX4" fmla="*/ 58 w 3035292"/>
              <a:gd name="connsiteY4" fmla="*/ 0 h 341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5292" h="341941">
                <a:moveTo>
                  <a:pt x="58" y="0"/>
                </a:moveTo>
                <a:lnTo>
                  <a:pt x="2537452" y="83026"/>
                </a:lnTo>
                <a:lnTo>
                  <a:pt x="3035292" y="327019"/>
                </a:lnTo>
                <a:lnTo>
                  <a:pt x="5819" y="341941"/>
                </a:lnTo>
                <a:cubicBezTo>
                  <a:pt x="11798" y="271617"/>
                  <a:pt x="-961" y="282255"/>
                  <a:pt x="58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5" name="矩形 33">
            <a:extLst>
              <a:ext uri="{FF2B5EF4-FFF2-40B4-BE49-F238E27FC236}">
                <a16:creationId xmlns:a16="http://schemas.microsoft.com/office/drawing/2014/main" id="{18A5BC53-BE23-49AA-A6D4-0DA19CF7C070}"/>
              </a:ext>
            </a:extLst>
          </p:cNvPr>
          <p:cNvSpPr/>
          <p:nvPr/>
        </p:nvSpPr>
        <p:spPr bwMode="auto">
          <a:xfrm>
            <a:off x="5568949" y="4215049"/>
            <a:ext cx="1914421" cy="718661"/>
          </a:xfrm>
          <a:custGeom>
            <a:avLst/>
            <a:gdLst>
              <a:gd name="connsiteX0" fmla="*/ 0 w 3023492"/>
              <a:gd name="connsiteY0" fmla="*/ 0 h 731361"/>
              <a:gd name="connsiteX1" fmla="*/ 3023492 w 3023492"/>
              <a:gd name="connsiteY1" fmla="*/ 0 h 731361"/>
              <a:gd name="connsiteX2" fmla="*/ 3023492 w 3023492"/>
              <a:gd name="connsiteY2" fmla="*/ 731361 h 731361"/>
              <a:gd name="connsiteX3" fmla="*/ 0 w 3023492"/>
              <a:gd name="connsiteY3" fmla="*/ 731361 h 731361"/>
              <a:gd name="connsiteX4" fmla="*/ 0 w 3023492"/>
              <a:gd name="connsiteY4" fmla="*/ 0 h 731361"/>
              <a:gd name="connsiteX0" fmla="*/ 0 w 4631312"/>
              <a:gd name="connsiteY0" fmla="*/ 0 h 746601"/>
              <a:gd name="connsiteX1" fmla="*/ 3023492 w 4631312"/>
              <a:gd name="connsiteY1" fmla="*/ 0 h 746601"/>
              <a:gd name="connsiteX2" fmla="*/ 4631312 w 4631312"/>
              <a:gd name="connsiteY2" fmla="*/ 746601 h 746601"/>
              <a:gd name="connsiteX3" fmla="*/ 0 w 4631312"/>
              <a:gd name="connsiteY3" fmla="*/ 731361 h 746601"/>
              <a:gd name="connsiteX4" fmla="*/ 0 w 4631312"/>
              <a:gd name="connsiteY4" fmla="*/ 0 h 746601"/>
              <a:gd name="connsiteX0" fmla="*/ 0 w 4631312"/>
              <a:gd name="connsiteY0" fmla="*/ 0 h 746601"/>
              <a:gd name="connsiteX1" fmla="*/ 3049686 w 4631312"/>
              <a:gd name="connsiteY1" fmla="*/ 7144 h 746601"/>
              <a:gd name="connsiteX2" fmla="*/ 4631312 w 4631312"/>
              <a:gd name="connsiteY2" fmla="*/ 746601 h 746601"/>
              <a:gd name="connsiteX3" fmla="*/ 0 w 4631312"/>
              <a:gd name="connsiteY3" fmla="*/ 731361 h 746601"/>
              <a:gd name="connsiteX4" fmla="*/ 0 w 4631312"/>
              <a:gd name="connsiteY4" fmla="*/ 0 h 746601"/>
              <a:gd name="connsiteX0" fmla="*/ 0 w 4652743"/>
              <a:gd name="connsiteY0" fmla="*/ 0 h 751363"/>
              <a:gd name="connsiteX1" fmla="*/ 3049686 w 4652743"/>
              <a:gd name="connsiteY1" fmla="*/ 7144 h 751363"/>
              <a:gd name="connsiteX2" fmla="*/ 4652743 w 4652743"/>
              <a:gd name="connsiteY2" fmla="*/ 751363 h 751363"/>
              <a:gd name="connsiteX3" fmla="*/ 0 w 4652743"/>
              <a:gd name="connsiteY3" fmla="*/ 731361 h 751363"/>
              <a:gd name="connsiteX4" fmla="*/ 0 w 4652743"/>
              <a:gd name="connsiteY4" fmla="*/ 0 h 751363"/>
              <a:gd name="connsiteX0" fmla="*/ 0 w 4638455"/>
              <a:gd name="connsiteY0" fmla="*/ 0 h 741838"/>
              <a:gd name="connsiteX1" fmla="*/ 3049686 w 4638455"/>
              <a:gd name="connsiteY1" fmla="*/ 7144 h 741838"/>
              <a:gd name="connsiteX2" fmla="*/ 4638455 w 4638455"/>
              <a:gd name="connsiteY2" fmla="*/ 741838 h 741838"/>
              <a:gd name="connsiteX3" fmla="*/ 0 w 4638455"/>
              <a:gd name="connsiteY3" fmla="*/ 731361 h 741838"/>
              <a:gd name="connsiteX4" fmla="*/ 0 w 4638455"/>
              <a:gd name="connsiteY4" fmla="*/ 0 h 741838"/>
              <a:gd name="connsiteX0" fmla="*/ 0 w 4638455"/>
              <a:gd name="connsiteY0" fmla="*/ 0 h 741838"/>
              <a:gd name="connsiteX1" fmla="*/ 785003 w 4638455"/>
              <a:gd name="connsiteY1" fmla="*/ 794 h 741838"/>
              <a:gd name="connsiteX2" fmla="*/ 4638455 w 4638455"/>
              <a:gd name="connsiteY2" fmla="*/ 741838 h 741838"/>
              <a:gd name="connsiteX3" fmla="*/ 0 w 4638455"/>
              <a:gd name="connsiteY3" fmla="*/ 731361 h 741838"/>
              <a:gd name="connsiteX4" fmla="*/ 0 w 4638455"/>
              <a:gd name="connsiteY4" fmla="*/ 0 h 741838"/>
              <a:gd name="connsiteX0" fmla="*/ 0 w 785003"/>
              <a:gd name="connsiteY0" fmla="*/ 0 h 731361"/>
              <a:gd name="connsiteX1" fmla="*/ 785003 w 785003"/>
              <a:gd name="connsiteY1" fmla="*/ 794 h 731361"/>
              <a:gd name="connsiteX2" fmla="*/ 769623 w 785003"/>
              <a:gd name="connsiteY2" fmla="*/ 710088 h 731361"/>
              <a:gd name="connsiteX3" fmla="*/ 0 w 785003"/>
              <a:gd name="connsiteY3" fmla="*/ 731361 h 731361"/>
              <a:gd name="connsiteX4" fmla="*/ 0 w 785003"/>
              <a:gd name="connsiteY4" fmla="*/ 0 h 731361"/>
              <a:gd name="connsiteX0" fmla="*/ 0 w 785003"/>
              <a:gd name="connsiteY0" fmla="*/ 0 h 731361"/>
              <a:gd name="connsiteX1" fmla="*/ 785003 w 785003"/>
              <a:gd name="connsiteY1" fmla="*/ 794 h 731361"/>
              <a:gd name="connsiteX2" fmla="*/ 724127 w 785003"/>
              <a:gd name="connsiteY2" fmla="*/ 729138 h 731361"/>
              <a:gd name="connsiteX3" fmla="*/ 0 w 785003"/>
              <a:gd name="connsiteY3" fmla="*/ 731361 h 731361"/>
              <a:gd name="connsiteX4" fmla="*/ 0 w 785003"/>
              <a:gd name="connsiteY4" fmla="*/ 0 h 731361"/>
              <a:gd name="connsiteX0" fmla="*/ 0 w 734453"/>
              <a:gd name="connsiteY0" fmla="*/ 0 h 731361"/>
              <a:gd name="connsiteX1" fmla="*/ 734453 w 734453"/>
              <a:gd name="connsiteY1" fmla="*/ 29369 h 731361"/>
              <a:gd name="connsiteX2" fmla="*/ 724127 w 734453"/>
              <a:gd name="connsiteY2" fmla="*/ 729138 h 731361"/>
              <a:gd name="connsiteX3" fmla="*/ 0 w 734453"/>
              <a:gd name="connsiteY3" fmla="*/ 731361 h 731361"/>
              <a:gd name="connsiteX4" fmla="*/ 0 w 734453"/>
              <a:gd name="connsiteY4" fmla="*/ 0 h 731361"/>
              <a:gd name="connsiteX0" fmla="*/ 5055 w 734453"/>
              <a:gd name="connsiteY0" fmla="*/ 1587 h 701992"/>
              <a:gd name="connsiteX1" fmla="*/ 734453 w 734453"/>
              <a:gd name="connsiteY1" fmla="*/ 0 h 701992"/>
              <a:gd name="connsiteX2" fmla="*/ 724127 w 734453"/>
              <a:gd name="connsiteY2" fmla="*/ 699769 h 701992"/>
              <a:gd name="connsiteX3" fmla="*/ 0 w 734453"/>
              <a:gd name="connsiteY3" fmla="*/ 701992 h 701992"/>
              <a:gd name="connsiteX4" fmla="*/ 5055 w 734453"/>
              <a:gd name="connsiteY4" fmla="*/ 1587 h 701992"/>
              <a:gd name="connsiteX0" fmla="*/ 0 w 4099462"/>
              <a:gd name="connsiteY0" fmla="*/ 0 h 716280"/>
              <a:gd name="connsiteX1" fmla="*/ 4099462 w 4099462"/>
              <a:gd name="connsiteY1" fmla="*/ 14288 h 716280"/>
              <a:gd name="connsiteX2" fmla="*/ 4089136 w 4099462"/>
              <a:gd name="connsiteY2" fmla="*/ 714057 h 716280"/>
              <a:gd name="connsiteX3" fmla="*/ 3365009 w 4099462"/>
              <a:gd name="connsiteY3" fmla="*/ 716280 h 716280"/>
              <a:gd name="connsiteX4" fmla="*/ 0 w 4099462"/>
              <a:gd name="connsiteY4" fmla="*/ 0 h 716280"/>
              <a:gd name="connsiteX0" fmla="*/ 0 w 4064076"/>
              <a:gd name="connsiteY0" fmla="*/ 2381 h 701992"/>
              <a:gd name="connsiteX1" fmla="*/ 4064076 w 4064076"/>
              <a:gd name="connsiteY1" fmla="*/ 0 h 701992"/>
              <a:gd name="connsiteX2" fmla="*/ 4053750 w 4064076"/>
              <a:gd name="connsiteY2" fmla="*/ 699769 h 701992"/>
              <a:gd name="connsiteX3" fmla="*/ 3329623 w 4064076"/>
              <a:gd name="connsiteY3" fmla="*/ 701992 h 701992"/>
              <a:gd name="connsiteX4" fmla="*/ 0 w 4064076"/>
              <a:gd name="connsiteY4" fmla="*/ 2381 h 701992"/>
              <a:gd name="connsiteX0" fmla="*/ 0 w 4064076"/>
              <a:gd name="connsiteY0" fmla="*/ 2381 h 718661"/>
              <a:gd name="connsiteX1" fmla="*/ 4064076 w 4064076"/>
              <a:gd name="connsiteY1" fmla="*/ 0 h 718661"/>
              <a:gd name="connsiteX2" fmla="*/ 4053750 w 4064076"/>
              <a:gd name="connsiteY2" fmla="*/ 699769 h 718661"/>
              <a:gd name="connsiteX3" fmla="*/ 3253796 w 4064076"/>
              <a:gd name="connsiteY3" fmla="*/ 718661 h 718661"/>
              <a:gd name="connsiteX4" fmla="*/ 0 w 4064076"/>
              <a:gd name="connsiteY4" fmla="*/ 2381 h 718661"/>
              <a:gd name="connsiteX0" fmla="*/ 0 w 4064076"/>
              <a:gd name="connsiteY0" fmla="*/ 2381 h 718661"/>
              <a:gd name="connsiteX1" fmla="*/ 4064076 w 4064076"/>
              <a:gd name="connsiteY1" fmla="*/ 0 h 718661"/>
              <a:gd name="connsiteX2" fmla="*/ 4053750 w 4064076"/>
              <a:gd name="connsiteY2" fmla="*/ 699769 h 718661"/>
              <a:gd name="connsiteX3" fmla="*/ 3253796 w 4064076"/>
              <a:gd name="connsiteY3" fmla="*/ 718661 h 718661"/>
              <a:gd name="connsiteX4" fmla="*/ 0 w 4064076"/>
              <a:gd name="connsiteY4" fmla="*/ 2381 h 71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4076" h="718661">
                <a:moveTo>
                  <a:pt x="0" y="2381"/>
                </a:moveTo>
                <a:lnTo>
                  <a:pt x="4064076" y="0"/>
                </a:lnTo>
                <a:lnTo>
                  <a:pt x="4053750" y="699769"/>
                </a:lnTo>
                <a:lnTo>
                  <a:pt x="3253796" y="718661"/>
                </a:lnTo>
                <a:cubicBezTo>
                  <a:pt x="2174253" y="496569"/>
                  <a:pt x="1084599" y="241141"/>
                  <a:pt x="0" y="2381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867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91658E-81E1-48B4-BB2C-373A32A25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83835"/>
            <a:ext cx="8451850" cy="569913"/>
          </a:xfrm>
        </p:spPr>
        <p:txBody>
          <a:bodyPr/>
          <a:lstStyle/>
          <a:p>
            <a:r>
              <a:rPr lang="en-US" altLang="zh-TW" dirty="0" err="1"/>
              <a:t>Mosfet-mosfet</a:t>
            </a:r>
            <a:r>
              <a:rPr lang="en-US" altLang="zh-TW" dirty="0"/>
              <a:t>(2ns delays)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EDBBD6-33F0-4908-872B-E33999CD2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AE7C9C-5458-466A-8283-9FBC3FF50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40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C628505-15C7-46C2-A93A-F54647FF0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7018"/>
            <a:ext cx="9144000" cy="388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9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6A29B5-D356-43AD-ABA6-40EEFC5A3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Mosfet-mosfet</a:t>
            </a:r>
            <a:r>
              <a:rPr lang="en-US" altLang="zh-TW" dirty="0"/>
              <a:t>( 1ns delays)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5E3018-E09D-43A5-A442-BD98EF705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4" y="669889"/>
            <a:ext cx="8647917" cy="5510249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09811C-3B56-410C-ABB7-F1A35DBF2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41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65C1106-C732-4DB6-A96A-64DEB67A5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45894"/>
            <a:ext cx="9050443" cy="433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7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347070-7D86-444B-9E89-9608491C5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Mosfet-mosfet</a:t>
            </a:r>
            <a:r>
              <a:rPr lang="en-US" altLang="zh-TW" dirty="0"/>
              <a:t>( 5ns delays)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B89133-660C-4DCA-A3F0-C91AA7500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DCC563-7116-4505-8D55-DDE107B2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42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71E0645-86A8-4416-9527-32427BBE4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55" y="987426"/>
            <a:ext cx="8924177" cy="500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4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1CA839-CFF9-4ED0-985F-B6EACCCB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532073-870F-4F49-B10E-DD71E4054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IRF6644 power </a:t>
            </a:r>
            <a:r>
              <a:rPr lang="en-US" altLang="zh-TW" dirty="0" err="1"/>
              <a:t>mosfet</a:t>
            </a:r>
            <a:endParaRPr lang="en-US" altLang="zh-TW" dirty="0"/>
          </a:p>
          <a:p>
            <a:r>
              <a:rPr lang="en-US" altLang="zh-TW" dirty="0"/>
              <a:t>SPA11N60C3 </a:t>
            </a:r>
            <a:r>
              <a:rPr lang="en-US" altLang="zh-TW" dirty="0" err="1"/>
              <a:t>mosfet</a:t>
            </a:r>
            <a:endParaRPr lang="en-US" altLang="zh-TW" dirty="0"/>
          </a:p>
          <a:p>
            <a:r>
              <a:rPr lang="en-US" altLang="zh-TW" dirty="0"/>
              <a:t>315712 point in 10 </a:t>
            </a:r>
            <a:r>
              <a:rPr lang="en-US" altLang="zh-TW" dirty="0" err="1"/>
              <a:t>ms</a:t>
            </a:r>
            <a:endParaRPr lang="en-US" altLang="zh-TW" dirty="0"/>
          </a:p>
          <a:p>
            <a:r>
              <a:rPr lang="en-US" altLang="zh-TW" dirty="0"/>
              <a:t>3157.12</a:t>
            </a:r>
          </a:p>
          <a:p>
            <a:r>
              <a:rPr lang="zh-TW" altLang="en-US" dirty="0"/>
              <a:t>取 </a:t>
            </a:r>
            <a:r>
              <a:rPr lang="en-US" altLang="zh-TW" dirty="0"/>
              <a:t>5-6ms</a:t>
            </a:r>
          </a:p>
          <a:p>
            <a:r>
              <a:rPr lang="en-US" altLang="zh-TW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12628.48~~~15785.6</a:t>
            </a:r>
          </a:p>
          <a:p>
            <a:r>
              <a:rPr lang="en-US" altLang="zh-TW" dirty="0">
                <a:solidFill>
                  <a:srgbClr val="202124"/>
                </a:solidFill>
                <a:latin typeface="arial" panose="020B0604020202020204" pitchFamily="34" charset="0"/>
              </a:rPr>
              <a:t>12628-15786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F8FBDB-DE16-4774-ABD1-2DC2A7A3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25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32DEF8-F6D1-421C-81A0-E393EF96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98F7F1-1DF5-4B9A-8122-C9DA43D33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目的</a:t>
            </a:r>
            <a:r>
              <a:rPr lang="en-US" altLang="zh-TW" dirty="0"/>
              <a:t>:</a:t>
            </a:r>
            <a:r>
              <a:rPr lang="zh-TW" altLang="en-US" dirty="0"/>
              <a:t>以電動腳踏車為主軸 在不同的經濟預算下 尋找出 能讓</a:t>
            </a:r>
            <a:r>
              <a:rPr lang="en-US" altLang="zh-TW" dirty="0"/>
              <a:t>efficiency </a:t>
            </a:r>
            <a:r>
              <a:rPr lang="zh-TW" altLang="en-US" dirty="0"/>
              <a:t>最高的架構以及元件</a:t>
            </a:r>
            <a:endParaRPr lang="en-US" altLang="zh-TW" dirty="0"/>
          </a:p>
          <a:p>
            <a:r>
              <a:rPr lang="zh-TW" altLang="en-US" dirty="0"/>
              <a:t>變因</a:t>
            </a:r>
            <a:r>
              <a:rPr lang="en-US" altLang="zh-TW" dirty="0"/>
              <a:t>1:</a:t>
            </a:r>
            <a:r>
              <a:rPr lang="zh-TW" altLang="en-US" dirty="0"/>
              <a:t>不同的</a:t>
            </a:r>
            <a:r>
              <a:rPr lang="en-US" altLang="zh-TW" dirty="0"/>
              <a:t>chopper </a:t>
            </a:r>
            <a:r>
              <a:rPr lang="zh-TW" altLang="en-US" dirty="0"/>
              <a:t>比較下 為何選擇 </a:t>
            </a:r>
            <a:r>
              <a:rPr lang="en-US" altLang="zh-TW" dirty="0"/>
              <a:t>Dual active bridge</a:t>
            </a:r>
          </a:p>
          <a:p>
            <a:r>
              <a:rPr lang="zh-TW" altLang="en-US" dirty="0"/>
              <a:t>變因</a:t>
            </a:r>
            <a:r>
              <a:rPr lang="en-US" altLang="zh-TW" dirty="0"/>
              <a:t>2:</a:t>
            </a:r>
            <a:r>
              <a:rPr lang="zh-TW" altLang="en-US" dirty="0"/>
              <a:t>引入不同的</a:t>
            </a:r>
            <a:r>
              <a:rPr lang="en-US" altLang="zh-TW" dirty="0"/>
              <a:t>model (Si </a:t>
            </a:r>
            <a:r>
              <a:rPr lang="en-US" altLang="zh-TW" dirty="0" err="1"/>
              <a:t>SiC</a:t>
            </a:r>
            <a:r>
              <a:rPr lang="en-US" altLang="zh-TW" dirty="0"/>
              <a:t> IGBT IGCT)</a:t>
            </a:r>
            <a:r>
              <a:rPr lang="zh-TW" altLang="en-US" dirty="0"/>
              <a:t>為何選擇 </a:t>
            </a:r>
            <a:r>
              <a:rPr lang="en-US" altLang="zh-TW" dirty="0" err="1"/>
              <a:t>SiC</a:t>
            </a:r>
            <a:r>
              <a:rPr lang="en-US" altLang="zh-TW" dirty="0"/>
              <a:t> </a:t>
            </a:r>
            <a:r>
              <a:rPr lang="en-US" altLang="zh-TW" dirty="0" err="1"/>
              <a:t>mosfet</a:t>
            </a:r>
            <a:r>
              <a:rPr lang="en-US" altLang="zh-TW" dirty="0"/>
              <a:t> </a:t>
            </a:r>
            <a:r>
              <a:rPr lang="zh-TW" altLang="en-US" dirty="0"/>
              <a:t>作為</a:t>
            </a:r>
            <a:r>
              <a:rPr lang="en-US" altLang="zh-TW" dirty="0"/>
              <a:t>switching</a:t>
            </a:r>
          </a:p>
          <a:p>
            <a:r>
              <a:rPr lang="zh-TW" altLang="en-US" dirty="0"/>
              <a:t>變因</a:t>
            </a:r>
            <a:r>
              <a:rPr lang="en-US" altLang="zh-TW" dirty="0"/>
              <a:t>3</a:t>
            </a:r>
            <a:r>
              <a:rPr lang="zh-TW" altLang="en-US" dirty="0"/>
              <a:t> 在同為</a:t>
            </a:r>
            <a:r>
              <a:rPr lang="en-US" altLang="zh-TW" dirty="0" err="1"/>
              <a:t>SiC</a:t>
            </a:r>
            <a:r>
              <a:rPr lang="zh-TW" altLang="en-US" dirty="0"/>
              <a:t>元件下不同廠商的比較</a:t>
            </a:r>
            <a:endParaRPr lang="en-US" altLang="zh-TW" dirty="0"/>
          </a:p>
          <a:p>
            <a:r>
              <a:rPr lang="zh-TW" altLang="en-US" dirty="0"/>
              <a:t>比較要素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Power efficiency</a:t>
            </a:r>
          </a:p>
          <a:p>
            <a:pPr lvl="2"/>
            <a:r>
              <a:rPr lang="en-US" altLang="zh-TW" dirty="0"/>
              <a:t>ZVS ZCS</a:t>
            </a:r>
          </a:p>
          <a:p>
            <a:pPr lvl="2"/>
            <a:r>
              <a:rPr lang="en-US" altLang="zh-TW" dirty="0"/>
              <a:t>Zero current sequence(High voltage)</a:t>
            </a:r>
          </a:p>
          <a:p>
            <a:pPr lvl="2"/>
            <a:r>
              <a:rPr lang="en-US" altLang="zh-TW" dirty="0"/>
              <a:t>Harmonic current effect(High voltage)</a:t>
            </a:r>
          </a:p>
          <a:p>
            <a:pPr lvl="2"/>
            <a:r>
              <a:rPr lang="en-US" altLang="zh-TW" dirty="0"/>
              <a:t>Pulse width control</a:t>
            </a:r>
          </a:p>
          <a:p>
            <a:pPr lvl="1"/>
            <a:r>
              <a:rPr lang="en-US" altLang="zh-TW" dirty="0"/>
              <a:t>Price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1EA044-8C63-4956-A997-67CA53F2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95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AD7515-4B53-40D2-97C1-49C937E8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C5AEB1-5B82-4FC7-B537-1C7E2BF4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838200"/>
            <a:ext cx="8434388" cy="5004335"/>
          </a:xfrm>
        </p:spPr>
        <p:txBody>
          <a:bodyPr/>
          <a:lstStyle/>
          <a:p>
            <a:r>
              <a:rPr lang="zh-TW" altLang="en-US" dirty="0"/>
              <a:t>不同的</a:t>
            </a:r>
            <a:r>
              <a:rPr lang="en-US" altLang="zh-TW" dirty="0"/>
              <a:t>chopper </a:t>
            </a:r>
            <a:r>
              <a:rPr lang="zh-TW" altLang="en-US" dirty="0"/>
              <a:t>架構 </a:t>
            </a:r>
            <a:endParaRPr lang="en-US" altLang="zh-TW" dirty="0"/>
          </a:p>
          <a:p>
            <a:pPr lvl="1"/>
            <a:r>
              <a:rPr lang="zh-TW" altLang="en-US" dirty="0"/>
              <a:t>參考</a:t>
            </a:r>
            <a:r>
              <a:rPr lang="en-US" altLang="zh-TW" dirty="0"/>
              <a:t>1---DC-DC-Conver_2015_Power-Electronics-Applied-to-Industrial-Systems-and-Tr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dirty="0"/>
              <a:t>利用 </a:t>
            </a:r>
            <a:r>
              <a:rPr lang="en-US" altLang="zh-TW" dirty="0"/>
              <a:t>LTSPICE</a:t>
            </a:r>
            <a:r>
              <a:rPr lang="zh-TW" altLang="en-US" dirty="0"/>
              <a:t> 搭建出來</a:t>
            </a:r>
            <a:endParaRPr lang="en-US" altLang="zh-TW" dirty="0"/>
          </a:p>
          <a:p>
            <a:r>
              <a:rPr lang="zh-TW" altLang="en-US" dirty="0"/>
              <a:t>不同的</a:t>
            </a:r>
            <a:r>
              <a:rPr lang="en-US" altLang="zh-TW" dirty="0" err="1"/>
              <a:t>SiC</a:t>
            </a:r>
            <a:r>
              <a:rPr lang="en-US" altLang="zh-TW" dirty="0"/>
              <a:t> IGBT</a:t>
            </a:r>
            <a:r>
              <a:rPr lang="zh-TW" altLang="en-US" dirty="0"/>
              <a:t> </a:t>
            </a:r>
            <a:r>
              <a:rPr lang="en-US" altLang="zh-TW" dirty="0"/>
              <a:t>SI</a:t>
            </a:r>
            <a:r>
              <a:rPr lang="zh-TW" altLang="en-US" dirty="0"/>
              <a:t> </a:t>
            </a:r>
            <a:r>
              <a:rPr lang="en-US" altLang="zh-TW" dirty="0" err="1"/>
              <a:t>mosfet</a:t>
            </a:r>
            <a:r>
              <a:rPr lang="en-US" altLang="zh-TW" dirty="0"/>
              <a:t> </a:t>
            </a:r>
            <a:r>
              <a:rPr lang="zh-TW" altLang="en-US" dirty="0"/>
              <a:t>元件</a:t>
            </a:r>
            <a:r>
              <a:rPr lang="en-US" altLang="zh-TW" dirty="0"/>
              <a:t>model </a:t>
            </a:r>
            <a:r>
              <a:rPr lang="zh-TW" altLang="en-US" dirty="0"/>
              <a:t>和</a:t>
            </a:r>
            <a:r>
              <a:rPr lang="en-US" altLang="zh-TW" dirty="0"/>
              <a:t>price </a:t>
            </a:r>
          </a:p>
          <a:p>
            <a:pPr lvl="1"/>
            <a:r>
              <a:rPr lang="zh-TW" altLang="en-US" dirty="0"/>
              <a:t>利用網路爬蟲方式大量從</a:t>
            </a:r>
            <a:r>
              <a:rPr lang="en-US" altLang="zh-TW" dirty="0"/>
              <a:t>ROHM</a:t>
            </a:r>
            <a:r>
              <a:rPr lang="zh-TW" altLang="en-US" dirty="0"/>
              <a:t> </a:t>
            </a:r>
            <a:r>
              <a:rPr lang="en-US" altLang="zh-TW" dirty="0" err="1"/>
              <a:t>infineon</a:t>
            </a:r>
            <a:r>
              <a:rPr lang="zh-TW" altLang="en-US" dirty="0"/>
              <a:t> </a:t>
            </a:r>
            <a:r>
              <a:rPr lang="en-US" altLang="zh-TW" dirty="0"/>
              <a:t>……</a:t>
            </a:r>
            <a:r>
              <a:rPr lang="zh-TW" altLang="en-US" dirty="0"/>
              <a:t>等公司建立後端資料庫</a:t>
            </a:r>
            <a:r>
              <a:rPr lang="en-US" altLang="zh-TW" dirty="0"/>
              <a:t>(good cloud </a:t>
            </a:r>
            <a:r>
              <a:rPr lang="en-US" altLang="zh-TW" dirty="0" err="1"/>
              <a:t>mysql</a:t>
            </a:r>
            <a:r>
              <a:rPr lang="en-US" altLang="zh-TW" dirty="0"/>
              <a:t>)</a:t>
            </a:r>
            <a:r>
              <a:rPr lang="zh-TW" altLang="en-US" dirty="0"/>
              <a:t> 供</a:t>
            </a:r>
            <a:r>
              <a:rPr lang="en-US" altLang="zh-TW" dirty="0"/>
              <a:t>LTSPICE</a:t>
            </a:r>
            <a:r>
              <a:rPr lang="zh-TW" altLang="en-US" dirty="0"/>
              <a:t> 模擬</a:t>
            </a:r>
            <a:endParaRPr lang="en-US" altLang="zh-TW" dirty="0"/>
          </a:p>
          <a:p>
            <a:r>
              <a:rPr lang="en-US" altLang="zh-TW" dirty="0"/>
              <a:t>Power </a:t>
            </a:r>
            <a:r>
              <a:rPr lang="en-US" altLang="zh-TW" dirty="0" err="1"/>
              <a:t>efficieny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monte </a:t>
            </a:r>
            <a:r>
              <a:rPr lang="en-US" altLang="zh-TW" dirty="0" err="1"/>
              <a:t>carlo</a:t>
            </a:r>
            <a:r>
              <a:rPr lang="en-US" altLang="zh-TW" dirty="0"/>
              <a:t> simulation(By python or </a:t>
            </a:r>
            <a:r>
              <a:rPr lang="en-US" altLang="zh-TW" dirty="0" err="1"/>
              <a:t>LTspice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Pulse width control(</a:t>
            </a:r>
            <a:r>
              <a:rPr lang="en-US" altLang="zh-TW" dirty="0" err="1"/>
              <a:t>LTspice</a:t>
            </a:r>
            <a:r>
              <a:rPr lang="en-US" altLang="zh-TW" dirty="0"/>
              <a:t>)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1CA4B4-23F2-45CA-AA23-E89F58EFF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81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FD7B08-D2C7-4567-921E-23DB2B7C7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451850" cy="569913"/>
          </a:xfrm>
        </p:spPr>
        <p:txBody>
          <a:bodyPr wrap="square" anchor="ctr">
            <a:normAutofit/>
          </a:bodyPr>
          <a:lstStyle/>
          <a:p>
            <a:r>
              <a:rPr lang="en-US" altLang="zh-TW" dirty="0"/>
              <a:t>Schedule</a:t>
            </a:r>
            <a:endParaRPr lang="zh-TW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C29B43A3-F1CA-4D8B-992B-3FA53FA40B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499547"/>
              </p:ext>
            </p:extLst>
          </p:nvPr>
        </p:nvGraphicFramePr>
        <p:xfrm>
          <a:off x="277816" y="941186"/>
          <a:ext cx="8434384" cy="1412868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204912">
                  <a:extLst>
                    <a:ext uri="{9D8B030D-6E8A-4147-A177-3AD203B41FA5}">
                      <a16:colId xmlns:a16="http://schemas.microsoft.com/office/drawing/2014/main" val="1748845579"/>
                    </a:ext>
                  </a:extLst>
                </a:gridCol>
                <a:gridCol w="1204912">
                  <a:extLst>
                    <a:ext uri="{9D8B030D-6E8A-4147-A177-3AD203B41FA5}">
                      <a16:colId xmlns:a16="http://schemas.microsoft.com/office/drawing/2014/main" val="295159399"/>
                    </a:ext>
                  </a:extLst>
                </a:gridCol>
                <a:gridCol w="1204912">
                  <a:extLst>
                    <a:ext uri="{9D8B030D-6E8A-4147-A177-3AD203B41FA5}">
                      <a16:colId xmlns:a16="http://schemas.microsoft.com/office/drawing/2014/main" val="242381966"/>
                    </a:ext>
                  </a:extLst>
                </a:gridCol>
                <a:gridCol w="1204912">
                  <a:extLst>
                    <a:ext uri="{9D8B030D-6E8A-4147-A177-3AD203B41FA5}">
                      <a16:colId xmlns:a16="http://schemas.microsoft.com/office/drawing/2014/main" val="3223738104"/>
                    </a:ext>
                  </a:extLst>
                </a:gridCol>
                <a:gridCol w="1204912">
                  <a:extLst>
                    <a:ext uri="{9D8B030D-6E8A-4147-A177-3AD203B41FA5}">
                      <a16:colId xmlns:a16="http://schemas.microsoft.com/office/drawing/2014/main" val="4112578723"/>
                    </a:ext>
                  </a:extLst>
                </a:gridCol>
                <a:gridCol w="1204912">
                  <a:extLst>
                    <a:ext uri="{9D8B030D-6E8A-4147-A177-3AD203B41FA5}">
                      <a16:colId xmlns:a16="http://schemas.microsoft.com/office/drawing/2014/main" val="182312024"/>
                    </a:ext>
                  </a:extLst>
                </a:gridCol>
                <a:gridCol w="1204912">
                  <a:extLst>
                    <a:ext uri="{9D8B030D-6E8A-4147-A177-3AD203B41FA5}">
                      <a16:colId xmlns:a16="http://schemas.microsoft.com/office/drawing/2014/main" val="490719791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Aug</a:t>
                      </a:r>
                      <a:endParaRPr lang="zh-TW" altLang="en-US" sz="1500" dirty="0"/>
                    </a:p>
                  </a:txBody>
                  <a:tcPr marL="77553" marR="77553" marT="38776" marB="38776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74290"/>
                  </a:ext>
                </a:extLst>
              </a:tr>
              <a:tr h="2767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/>
                        <a:t>SUN</a:t>
                      </a:r>
                      <a:endParaRPr lang="zh-TW" altLang="en-US" sz="1500"/>
                    </a:p>
                  </a:txBody>
                  <a:tcPr marL="77553" marR="77553" marT="38776" marB="38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/>
                        <a:t>MON</a:t>
                      </a:r>
                      <a:endParaRPr lang="zh-TW" altLang="en-US" sz="1500"/>
                    </a:p>
                  </a:txBody>
                  <a:tcPr marL="77553" marR="77553" marT="38776" marB="38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/>
                        <a:t>TUE</a:t>
                      </a:r>
                      <a:endParaRPr lang="zh-TW" altLang="en-US" sz="1500"/>
                    </a:p>
                  </a:txBody>
                  <a:tcPr marL="77553" marR="77553" marT="38776" marB="38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WED</a:t>
                      </a:r>
                      <a:endParaRPr lang="zh-TW" altLang="en-US" sz="1500" dirty="0"/>
                    </a:p>
                  </a:txBody>
                  <a:tcPr marL="77553" marR="77553" marT="38776" marB="38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/>
                        <a:t>THU</a:t>
                      </a:r>
                      <a:endParaRPr lang="zh-TW" altLang="en-US" sz="1500"/>
                    </a:p>
                  </a:txBody>
                  <a:tcPr marL="77553" marR="77553" marT="38776" marB="38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/>
                        <a:t>FRI</a:t>
                      </a:r>
                      <a:endParaRPr lang="zh-TW" altLang="en-US" sz="1500"/>
                    </a:p>
                  </a:txBody>
                  <a:tcPr marL="77553" marR="77553" marT="38776" marB="38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/>
                        <a:t>SAT</a:t>
                      </a:r>
                      <a:endParaRPr lang="zh-TW" altLang="en-US" sz="1500"/>
                    </a:p>
                  </a:txBody>
                  <a:tcPr marL="77553" marR="77553" marT="38776" marB="38776"/>
                </a:tc>
                <a:extLst>
                  <a:ext uri="{0D108BD9-81ED-4DB2-BD59-A6C34878D82A}">
                    <a16:rowId xmlns:a16="http://schemas.microsoft.com/office/drawing/2014/main" val="3149241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/>
                        <a:t>22</a:t>
                      </a:r>
                      <a:endParaRPr lang="zh-TW" altLang="en-US" sz="1500"/>
                    </a:p>
                  </a:txBody>
                  <a:tcPr marL="77553" marR="77553" marT="38776" marB="38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/>
                        <a:t>23</a:t>
                      </a:r>
                      <a:endParaRPr lang="zh-TW" altLang="en-US" sz="1500"/>
                    </a:p>
                  </a:txBody>
                  <a:tcPr marL="77553" marR="77553" marT="38776" marB="38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/>
                        <a:t>24</a:t>
                      </a:r>
                      <a:endParaRPr lang="zh-TW" altLang="en-US" sz="1500"/>
                    </a:p>
                  </a:txBody>
                  <a:tcPr marL="77553" marR="77553" marT="38776" marB="38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25</a:t>
                      </a:r>
                      <a:endParaRPr lang="zh-TW" altLang="en-US" sz="1500" dirty="0"/>
                    </a:p>
                  </a:txBody>
                  <a:tcPr marL="77553" marR="77553" marT="38776" marB="38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/>
                        <a:t>26</a:t>
                      </a:r>
                      <a:endParaRPr lang="zh-TW" altLang="en-US" sz="1500"/>
                    </a:p>
                  </a:txBody>
                  <a:tcPr marL="77553" marR="77553" marT="38776" marB="38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/>
                        <a:t>27</a:t>
                      </a:r>
                      <a:endParaRPr lang="zh-TW" altLang="en-US" sz="1500"/>
                    </a:p>
                  </a:txBody>
                  <a:tcPr marL="77553" marR="77553" marT="38776" marB="38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/>
                        <a:t>28</a:t>
                      </a:r>
                      <a:endParaRPr lang="zh-TW" altLang="en-US" sz="1500"/>
                    </a:p>
                  </a:txBody>
                  <a:tcPr marL="77553" marR="77553" marT="38776" marB="38776"/>
                </a:tc>
                <a:extLst>
                  <a:ext uri="{0D108BD9-81ED-4DB2-BD59-A6C34878D82A}">
                    <a16:rowId xmlns:a16="http://schemas.microsoft.com/office/drawing/2014/main" val="3868152415"/>
                  </a:ext>
                </a:extLst>
              </a:tr>
              <a:tr h="494412">
                <a:tc gridSpan="7"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7553" marR="77553" marT="38776" marB="38776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102082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226243-F8BE-4914-B24B-F7356B8E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5488" y="6445250"/>
            <a:ext cx="1636712" cy="41275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FC175A1F-17AA-440E-A787-FA438D8C8862}" type="slidenum">
              <a:rPr lang="zh-TW" altLang="en-US" smtClean="0"/>
              <a:pPr>
                <a:spcAft>
                  <a:spcPts val="600"/>
                </a:spcAft>
              </a:pPr>
              <a:t>46</a:t>
            </a:fld>
            <a:endParaRPr lang="zh-TW" altLang="en-US"/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B0F37AE0-8E67-470E-B57C-44707BEB5C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5030684"/>
              </p:ext>
            </p:extLst>
          </p:nvPr>
        </p:nvGraphicFramePr>
        <p:xfrm>
          <a:off x="277816" y="2727332"/>
          <a:ext cx="8434384" cy="1364169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204912">
                  <a:extLst>
                    <a:ext uri="{9D8B030D-6E8A-4147-A177-3AD203B41FA5}">
                      <a16:colId xmlns:a16="http://schemas.microsoft.com/office/drawing/2014/main" val="1748845579"/>
                    </a:ext>
                  </a:extLst>
                </a:gridCol>
                <a:gridCol w="1204912">
                  <a:extLst>
                    <a:ext uri="{9D8B030D-6E8A-4147-A177-3AD203B41FA5}">
                      <a16:colId xmlns:a16="http://schemas.microsoft.com/office/drawing/2014/main" val="295159399"/>
                    </a:ext>
                  </a:extLst>
                </a:gridCol>
                <a:gridCol w="1204912">
                  <a:extLst>
                    <a:ext uri="{9D8B030D-6E8A-4147-A177-3AD203B41FA5}">
                      <a16:colId xmlns:a16="http://schemas.microsoft.com/office/drawing/2014/main" val="242381966"/>
                    </a:ext>
                  </a:extLst>
                </a:gridCol>
                <a:gridCol w="1204912">
                  <a:extLst>
                    <a:ext uri="{9D8B030D-6E8A-4147-A177-3AD203B41FA5}">
                      <a16:colId xmlns:a16="http://schemas.microsoft.com/office/drawing/2014/main" val="3223738104"/>
                    </a:ext>
                  </a:extLst>
                </a:gridCol>
                <a:gridCol w="1204912">
                  <a:extLst>
                    <a:ext uri="{9D8B030D-6E8A-4147-A177-3AD203B41FA5}">
                      <a16:colId xmlns:a16="http://schemas.microsoft.com/office/drawing/2014/main" val="4112578723"/>
                    </a:ext>
                  </a:extLst>
                </a:gridCol>
                <a:gridCol w="1204912">
                  <a:extLst>
                    <a:ext uri="{9D8B030D-6E8A-4147-A177-3AD203B41FA5}">
                      <a16:colId xmlns:a16="http://schemas.microsoft.com/office/drawing/2014/main" val="182312024"/>
                    </a:ext>
                  </a:extLst>
                </a:gridCol>
                <a:gridCol w="1204912">
                  <a:extLst>
                    <a:ext uri="{9D8B030D-6E8A-4147-A177-3AD203B41FA5}">
                      <a16:colId xmlns:a16="http://schemas.microsoft.com/office/drawing/2014/main" val="490719791"/>
                    </a:ext>
                  </a:extLst>
                </a:gridCol>
              </a:tblGrid>
              <a:tr h="275996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Sep</a:t>
                      </a:r>
                      <a:endParaRPr lang="zh-TW" altLang="en-US" sz="1500" dirty="0"/>
                    </a:p>
                  </a:txBody>
                  <a:tcPr marL="77553" marR="77553" marT="38776" marB="38776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74290"/>
                  </a:ext>
                </a:extLst>
              </a:tr>
              <a:tr h="2759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/>
                        <a:t>SUN</a:t>
                      </a:r>
                      <a:endParaRPr lang="zh-TW" altLang="en-US" sz="1500"/>
                    </a:p>
                  </a:txBody>
                  <a:tcPr marL="77553" marR="77553" marT="38776" marB="38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/>
                        <a:t>MON</a:t>
                      </a:r>
                      <a:endParaRPr lang="zh-TW" altLang="en-US" sz="1500"/>
                    </a:p>
                  </a:txBody>
                  <a:tcPr marL="77553" marR="77553" marT="38776" marB="38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/>
                        <a:t>TUE</a:t>
                      </a:r>
                      <a:endParaRPr lang="zh-TW" altLang="en-US" sz="1500"/>
                    </a:p>
                  </a:txBody>
                  <a:tcPr marL="77553" marR="77553" marT="38776" marB="38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WED</a:t>
                      </a:r>
                      <a:endParaRPr lang="zh-TW" altLang="en-US" sz="1500" dirty="0"/>
                    </a:p>
                  </a:txBody>
                  <a:tcPr marL="77553" marR="77553" marT="38776" marB="38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/>
                        <a:t>THU</a:t>
                      </a:r>
                      <a:endParaRPr lang="zh-TW" altLang="en-US" sz="1500"/>
                    </a:p>
                  </a:txBody>
                  <a:tcPr marL="77553" marR="77553" marT="38776" marB="38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/>
                        <a:t>FRI</a:t>
                      </a:r>
                      <a:endParaRPr lang="zh-TW" altLang="en-US" sz="1500"/>
                    </a:p>
                  </a:txBody>
                  <a:tcPr marL="77553" marR="77553" marT="38776" marB="38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/>
                        <a:t>SAT</a:t>
                      </a:r>
                      <a:endParaRPr lang="zh-TW" altLang="en-US" sz="1500"/>
                    </a:p>
                  </a:txBody>
                  <a:tcPr marL="77553" marR="77553" marT="38776" marB="38776"/>
                </a:tc>
                <a:extLst>
                  <a:ext uri="{0D108BD9-81ED-4DB2-BD59-A6C34878D82A}">
                    <a16:rowId xmlns:a16="http://schemas.microsoft.com/office/drawing/2014/main" val="3149241292"/>
                  </a:ext>
                </a:extLst>
              </a:tr>
              <a:tr h="2759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29</a:t>
                      </a:r>
                      <a:endParaRPr lang="zh-TW" altLang="en-US" sz="1500" dirty="0"/>
                    </a:p>
                  </a:txBody>
                  <a:tcPr marL="77553" marR="77553" marT="38776" marB="38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30</a:t>
                      </a:r>
                      <a:endParaRPr lang="zh-TW" altLang="en-US" sz="1500" dirty="0"/>
                    </a:p>
                  </a:txBody>
                  <a:tcPr marL="77553" marR="77553" marT="38776" marB="38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31</a:t>
                      </a:r>
                      <a:endParaRPr lang="zh-TW" altLang="en-US" sz="1500" dirty="0"/>
                    </a:p>
                  </a:txBody>
                  <a:tcPr marL="77553" marR="77553" marT="38776" marB="38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7553" marR="77553" marT="38776" marB="38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L="77553" marR="77553" marT="38776" marB="38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3</a:t>
                      </a:r>
                      <a:endParaRPr lang="zh-TW" altLang="en-US" sz="1500" dirty="0"/>
                    </a:p>
                  </a:txBody>
                  <a:tcPr marL="77553" marR="77553" marT="38776" marB="38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4</a:t>
                      </a:r>
                      <a:endParaRPr lang="zh-TW" altLang="en-US" sz="1500" dirty="0"/>
                    </a:p>
                  </a:txBody>
                  <a:tcPr marL="77553" marR="77553" marT="38776" marB="38776"/>
                </a:tc>
                <a:extLst>
                  <a:ext uri="{0D108BD9-81ED-4DB2-BD59-A6C34878D82A}">
                    <a16:rowId xmlns:a16="http://schemas.microsoft.com/office/drawing/2014/main" val="3868152415"/>
                  </a:ext>
                </a:extLst>
              </a:tr>
              <a:tr h="445713">
                <a:tc gridSpan="7"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7553" marR="77553" marT="38776" marB="38776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102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03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5133A3-3CEE-4173-8F1E-B9B859AE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8328C9-0423-430A-9123-E2B89971B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ED5406-1550-476B-A741-2B55344B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47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1D31844-10F4-48E0-8ED9-8FED3A4A9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6887"/>
            <a:ext cx="9144000" cy="185502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AF57D5C-9408-48EE-9881-CD5F40F36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3361" y="4167822"/>
            <a:ext cx="10123931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4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8BCF2B-6AD6-4006-A81D-C1C37F4C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D99006-4EBB-41C9-A767-F8AE08ED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突波電壓造成元件損壞風險</a:t>
            </a:r>
            <a:endParaRPr lang="en-US" altLang="zh-TW" dirty="0"/>
          </a:p>
          <a:p>
            <a:r>
              <a:rPr lang="en-US" altLang="zh-TW" dirty="0"/>
              <a:t>Power loss </a:t>
            </a:r>
            <a:r>
              <a:rPr lang="zh-TW" altLang="en-US" dirty="0"/>
              <a:t>計算</a:t>
            </a:r>
            <a:r>
              <a:rPr lang="en-US" altLang="zh-TW" dirty="0"/>
              <a:t>(</a:t>
            </a:r>
            <a:r>
              <a:rPr lang="zh-TW" altLang="en-US" dirty="0"/>
              <a:t>計算</a:t>
            </a:r>
            <a:r>
              <a:rPr lang="en-US" altLang="zh-TW" dirty="0"/>
              <a:t>VI</a:t>
            </a:r>
            <a:r>
              <a:rPr lang="zh-TW" altLang="en-US" dirty="0"/>
              <a:t>圖對應面積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漏電感效應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E795F8-B925-4D89-8AFC-42B0CE42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44224D-8938-43FD-9260-0CD17DA0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97DCEB-4FC7-4334-9D00-5D1091F4C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Quansient</a:t>
            </a:r>
            <a:r>
              <a:rPr lang="en-US" altLang="zh-TW" dirty="0"/>
              <a:t> current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969D4F-ACAD-4A84-B99D-D4162CADD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49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0B8437E-F774-48E8-AF94-BBC5324A1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466850"/>
            <a:ext cx="79438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6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841E34-FD93-474E-9B45-4AD043F5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Power analyze (</a:t>
            </a:r>
            <a:r>
              <a:rPr lang="en-US" altLang="zh-TW" b="0" dirty="0">
                <a:effectLst/>
              </a:rPr>
              <a:t>Capacitor Loss)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3AD422B-B2C6-4A55-9D08-2B6C911A4E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Component Failure</a:t>
                </a:r>
              </a:p>
              <a:p>
                <a:pPr lvl="1"/>
                <a:r>
                  <a:rPr lang="en-US" altLang="zh-TW" dirty="0"/>
                  <a:t>Electrical Breakdown</a:t>
                </a:r>
              </a:p>
              <a:p>
                <a:pPr lvl="1"/>
                <a:r>
                  <a:rPr lang="en-US" altLang="zh-TW" dirty="0"/>
                  <a:t>Thermal Breakdown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𝑖𝑛𝑖𝑡𝑖𝑎𝑙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𝑙𝑜𝑠𝑠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Spice thermal model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</m:oMath>
                </a14:m>
                <a:r>
                  <a:rPr lang="en-US" altLang="zh-TW" dirty="0"/>
                  <a:t>(</a:t>
                </a:r>
                <a:r>
                  <a:rPr lang="en-US" altLang="zh-TW" dirty="0" err="1"/>
                  <a:t>unit:degree</a:t>
                </a:r>
                <a:r>
                  <a:rPr lang="en-US" altLang="zh-TW" dirty="0"/>
                  <a:t>/watt)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3AD422B-B2C6-4A55-9D08-2B6C911A4E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6" t="-17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1196C2-4A0F-476D-AD67-08B56EC1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03FB17F-8353-40D3-AC9A-45289A34D35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623" y="2771564"/>
            <a:ext cx="5027865" cy="354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04CD67-8C56-434C-9A3F-0C4A67A9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88D1DA-FC6A-4C3B-BD29-2B474AA79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DCM CCM mode hopping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203C97-E548-43C4-80DC-D159B2C35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86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22491A-9DE0-42D5-963F-19679A0A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D8FD6E-E9C3-4F93-BC43-C806F93BB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SPS_DC_DC</a:t>
            </a:r>
            <a:r>
              <a:rPr lang="zh-TW" altLang="en-US" dirty="0"/>
              <a:t> 有講述到 圖波</a:t>
            </a:r>
            <a:r>
              <a:rPr lang="en-US" altLang="zh-TW" dirty="0"/>
              <a:t>???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35E3FB-A53C-47D8-A90B-074C280CC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9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08E67-3F71-49D9-BB9A-EB613B59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931B41-B9C4-4C58-B1F8-41C673CFE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600" dirty="0"/>
              <a:t>Blue line --- secondary side voltage</a:t>
            </a:r>
          </a:p>
          <a:p>
            <a:r>
              <a:rPr lang="en-US" altLang="zh-TW" sz="1600" dirty="0"/>
              <a:t>Red line --- primary side voltage</a:t>
            </a:r>
          </a:p>
          <a:p>
            <a:r>
              <a:rPr lang="en-US" altLang="zh-TW" sz="1600" dirty="0"/>
              <a:t>Pink line --- primary side inductor power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EF301D-B7DB-4023-AE03-636A10A5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52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E6B95F8-07CE-4F21-9417-F0C679AEB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32" y="2155327"/>
            <a:ext cx="8434388" cy="3750173"/>
          </a:xfrm>
          <a:prstGeom prst="rect">
            <a:avLst/>
          </a:prstGeom>
        </p:spPr>
      </p:pic>
      <p:sp>
        <p:nvSpPr>
          <p:cNvPr id="6" name="等腰三角形 5">
            <a:extLst>
              <a:ext uri="{FF2B5EF4-FFF2-40B4-BE49-F238E27FC236}">
                <a16:creationId xmlns:a16="http://schemas.microsoft.com/office/drawing/2014/main" id="{AA467E07-B60A-4D23-8054-0C191CFFAEAE}"/>
              </a:ext>
            </a:extLst>
          </p:cNvPr>
          <p:cNvSpPr/>
          <p:nvPr/>
        </p:nvSpPr>
        <p:spPr bwMode="auto">
          <a:xfrm rot="10800000">
            <a:off x="4080614" y="4125679"/>
            <a:ext cx="250085" cy="1523153"/>
          </a:xfrm>
          <a:prstGeom prst="triangle">
            <a:avLst>
              <a:gd name="adj" fmla="val 98951"/>
            </a:avLst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EE2A51A9-31DF-48B6-B35B-A5769A254178}"/>
              </a:ext>
            </a:extLst>
          </p:cNvPr>
          <p:cNvCxnSpPr>
            <a:cxnSpLocks/>
          </p:cNvCxnSpPr>
          <p:nvPr/>
        </p:nvCxnSpPr>
        <p:spPr bwMode="auto">
          <a:xfrm>
            <a:off x="182880" y="4125679"/>
            <a:ext cx="85293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ED2BEBF-79DF-401C-BC67-9A0F2D953168}"/>
              </a:ext>
            </a:extLst>
          </p:cNvPr>
          <p:cNvSpPr txBox="1"/>
          <p:nvPr/>
        </p:nvSpPr>
        <p:spPr>
          <a:xfrm>
            <a:off x="8582660" y="3640460"/>
            <a:ext cx="62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 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604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74A9BB-DFB7-40B7-9B64-E5A3BAA02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020DB3-E9A7-4AFD-87F0-EDA2983A9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838200"/>
            <a:ext cx="8434388" cy="29964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1CA515-35FF-44ED-A86B-658F0D56D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53</a:t>
            </a:fld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108CD9A-6A7F-46B1-980A-785B2969BB2F}"/>
              </a:ext>
            </a:extLst>
          </p:cNvPr>
          <p:cNvGrpSpPr/>
          <p:nvPr/>
        </p:nvGrpSpPr>
        <p:grpSpPr>
          <a:xfrm>
            <a:off x="182880" y="1596209"/>
            <a:ext cx="8529320" cy="4036910"/>
            <a:chOff x="-67049" y="1059180"/>
            <a:chExt cx="8529320" cy="403691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4A9C24D-7144-4E01-8C30-419BD1BD9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020" y="1059180"/>
              <a:ext cx="7921251" cy="4036910"/>
            </a:xfrm>
            <a:prstGeom prst="rect">
              <a:avLst/>
            </a:prstGeom>
          </p:spPr>
        </p:pic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BBCCB8BC-11DB-4F04-B855-D2F6ED05A3A6}"/>
                </a:ext>
              </a:extLst>
            </p:cNvPr>
            <p:cNvSpPr/>
            <p:nvPr/>
          </p:nvSpPr>
          <p:spPr bwMode="auto">
            <a:xfrm rot="10800000">
              <a:off x="3767871" y="3616322"/>
              <a:ext cx="102453" cy="279401"/>
            </a:xfrm>
            <a:prstGeom prst="triangle">
              <a:avLst>
                <a:gd name="adj" fmla="val 98951"/>
              </a:avLst>
            </a:pr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66D5D77-2CC2-44BC-9391-ECD4F628E7EA}"/>
                </a:ext>
              </a:extLst>
            </p:cNvPr>
            <p:cNvSpPr/>
            <p:nvPr/>
          </p:nvSpPr>
          <p:spPr bwMode="auto">
            <a:xfrm>
              <a:off x="3773425" y="3200789"/>
              <a:ext cx="96899" cy="41553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050E7963-BFCB-4DAD-9777-A15600B168B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67049" y="3200789"/>
              <a:ext cx="852932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直角三角形 9">
              <a:extLst>
                <a:ext uri="{FF2B5EF4-FFF2-40B4-BE49-F238E27FC236}">
                  <a16:creationId xmlns:a16="http://schemas.microsoft.com/office/drawing/2014/main" id="{780A3EFC-7190-4605-864C-0222A86378B5}"/>
                </a:ext>
              </a:extLst>
            </p:cNvPr>
            <p:cNvSpPr/>
            <p:nvPr/>
          </p:nvSpPr>
          <p:spPr bwMode="auto">
            <a:xfrm rot="21444317">
              <a:off x="3869695" y="3208427"/>
              <a:ext cx="268965" cy="126265"/>
            </a:xfrm>
            <a:custGeom>
              <a:avLst/>
              <a:gdLst>
                <a:gd name="connsiteX0" fmla="*/ 0 w 221616"/>
                <a:gd name="connsiteY0" fmla="*/ 127038 h 127038"/>
                <a:gd name="connsiteX1" fmla="*/ 0 w 221616"/>
                <a:gd name="connsiteY1" fmla="*/ 0 h 127038"/>
                <a:gd name="connsiteX2" fmla="*/ 221616 w 221616"/>
                <a:gd name="connsiteY2" fmla="*/ 127038 h 127038"/>
                <a:gd name="connsiteX3" fmla="*/ 0 w 221616"/>
                <a:gd name="connsiteY3" fmla="*/ 127038 h 127038"/>
                <a:gd name="connsiteX0" fmla="*/ 0 w 265995"/>
                <a:gd name="connsiteY0" fmla="*/ 105449 h 105449"/>
                <a:gd name="connsiteX1" fmla="*/ 265995 w 265995"/>
                <a:gd name="connsiteY1" fmla="*/ 0 h 105449"/>
                <a:gd name="connsiteX2" fmla="*/ 221616 w 265995"/>
                <a:gd name="connsiteY2" fmla="*/ 105449 h 105449"/>
                <a:gd name="connsiteX3" fmla="*/ 0 w 265995"/>
                <a:gd name="connsiteY3" fmla="*/ 105449 h 105449"/>
                <a:gd name="connsiteX0" fmla="*/ 0 w 265995"/>
                <a:gd name="connsiteY0" fmla="*/ 119020 h 119020"/>
                <a:gd name="connsiteX1" fmla="*/ 265995 w 265995"/>
                <a:gd name="connsiteY1" fmla="*/ 13571 h 119020"/>
                <a:gd name="connsiteX2" fmla="*/ 14861 w 265995"/>
                <a:gd name="connsiteY2" fmla="*/ 0 h 119020"/>
                <a:gd name="connsiteX3" fmla="*/ 0 w 265995"/>
                <a:gd name="connsiteY3" fmla="*/ 119020 h 119020"/>
                <a:gd name="connsiteX0" fmla="*/ 0 w 263940"/>
                <a:gd name="connsiteY0" fmla="*/ 126265 h 126265"/>
                <a:gd name="connsiteX1" fmla="*/ 263940 w 263940"/>
                <a:gd name="connsiteY1" fmla="*/ 13571 h 126265"/>
                <a:gd name="connsiteX2" fmla="*/ 12806 w 263940"/>
                <a:gd name="connsiteY2" fmla="*/ 0 h 126265"/>
                <a:gd name="connsiteX3" fmla="*/ 0 w 263940"/>
                <a:gd name="connsiteY3" fmla="*/ 126265 h 12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940" h="126265">
                  <a:moveTo>
                    <a:pt x="0" y="126265"/>
                  </a:moveTo>
                  <a:lnTo>
                    <a:pt x="263940" y="13571"/>
                  </a:lnTo>
                  <a:lnTo>
                    <a:pt x="12806" y="0"/>
                  </a:lnTo>
                  <a:lnTo>
                    <a:pt x="0" y="126265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857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D724D2-7638-4E3F-A165-026ED673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279D93-BC52-4FD2-9CF3-896501E75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DE395E-37B9-4B9E-99D5-6F631ACC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54</a:t>
            </a:fld>
            <a:endParaRPr lang="zh-TW" altLang="en-US"/>
          </a:p>
        </p:txBody>
      </p:sp>
      <p:pic>
        <p:nvPicPr>
          <p:cNvPr id="6" name="圖片 5" descr="一張含有 文字, 室內, 螢幕擷取畫面 的圖片&#10;&#10;自動產生的描述">
            <a:extLst>
              <a:ext uri="{FF2B5EF4-FFF2-40B4-BE49-F238E27FC236}">
                <a16:creationId xmlns:a16="http://schemas.microsoft.com/office/drawing/2014/main" id="{F3F78529-CBBA-4444-AB95-EC10C3987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9306"/>
            <a:ext cx="9144000" cy="271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0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7E918-468C-4CC7-86A3-C774F5FE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Power analyze (</a:t>
            </a:r>
            <a:r>
              <a:rPr lang="en-US" altLang="zh-TW" b="0" dirty="0">
                <a:effectLst/>
              </a:rPr>
              <a:t>Switching Loss)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5C91967-566F-4519-9722-0834B91084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7825" y="838200"/>
                <a:ext cx="8334375" cy="2492342"/>
              </a:xfrm>
            </p:spPr>
            <p:txBody>
              <a:bodyPr/>
              <a:lstStyle/>
              <a:p>
                <a:r>
                  <a:rPr lang="en-US" altLang="zh-TW" dirty="0"/>
                  <a:t>Turn-off </a:t>
                </a:r>
                <a:r>
                  <a:rPr lang="en-US" altLang="zh-TW" dirty="0" err="1"/>
                  <a:t>transistion</a:t>
                </a:r>
                <a:endParaRPr lang="en-US" altLang="zh-TW" dirty="0"/>
              </a:p>
              <a:p>
                <a:pPr lvl="1"/>
                <a:r>
                  <a:rPr lang="en-US" altLang="zh-TW" dirty="0"/>
                  <a:t>Voltage &amp; Current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→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Power loss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𝑠𝑤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5C91967-566F-4519-9722-0834B91084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825" y="838200"/>
                <a:ext cx="8334375" cy="2492342"/>
              </a:xfrm>
              <a:blipFill>
                <a:blip r:embed="rId3"/>
                <a:stretch>
                  <a:fillRect l="-1170" t="-36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2FA02F-A784-4332-B656-593CBFEC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6</a:t>
            </a:fld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79F43EF9-5796-4254-A351-DEFC6A34FE87}"/>
              </a:ext>
            </a:extLst>
          </p:cNvPr>
          <p:cNvGrpSpPr/>
          <p:nvPr/>
        </p:nvGrpSpPr>
        <p:grpSpPr>
          <a:xfrm>
            <a:off x="377825" y="3319118"/>
            <a:ext cx="8661400" cy="2902667"/>
            <a:chOff x="567124" y="1689337"/>
            <a:chExt cx="8265726" cy="40071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EE00898-4E5D-44B6-8832-074C399BA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7124" y="1689337"/>
              <a:ext cx="8265726" cy="40071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2151B830-F414-44DE-A2F5-8B5FF9ED61D1}"/>
                    </a:ext>
                  </a:extLst>
                </p:cNvPr>
                <p:cNvSpPr txBox="1"/>
                <p:nvPr/>
              </p:nvSpPr>
              <p:spPr>
                <a:xfrm>
                  <a:off x="4282593" y="4799330"/>
                  <a:ext cx="578813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𝐺𝑆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2151B830-F414-44DE-A2F5-8B5FF9ED6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2593" y="4799330"/>
                  <a:ext cx="578813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86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2D171F75-526D-42BB-8462-592F39A8C323}"/>
                    </a:ext>
                  </a:extLst>
                </p:cNvPr>
                <p:cNvSpPr txBox="1"/>
                <p:nvPr/>
              </p:nvSpPr>
              <p:spPr>
                <a:xfrm>
                  <a:off x="6154460" y="3820554"/>
                  <a:ext cx="581660" cy="46737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2D171F75-526D-42BB-8462-592F39A8C3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4460" y="3820554"/>
                  <a:ext cx="581660" cy="46737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494E2498-7F1E-477A-BE21-98FD26E15D40}"/>
                    </a:ext>
                  </a:extLst>
                </p:cNvPr>
                <p:cNvSpPr txBox="1"/>
                <p:nvPr/>
              </p:nvSpPr>
              <p:spPr>
                <a:xfrm>
                  <a:off x="1585328" y="3977035"/>
                  <a:ext cx="524037" cy="4946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𝑚𝑜𝑠𝑓𝑒𝑡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494E2498-7F1E-477A-BE21-98FD26E15D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5328" y="3977035"/>
                  <a:ext cx="524037" cy="494633"/>
                </a:xfrm>
                <a:prstGeom prst="rect">
                  <a:avLst/>
                </a:prstGeom>
                <a:blipFill>
                  <a:blip r:embed="rId7"/>
                  <a:stretch>
                    <a:fillRect r="-36667" b="-678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5DCA32CF-A553-4DB2-817F-83DE61174CB1}"/>
                    </a:ext>
                  </a:extLst>
                </p:cNvPr>
                <p:cNvSpPr txBox="1"/>
                <p:nvPr/>
              </p:nvSpPr>
              <p:spPr>
                <a:xfrm>
                  <a:off x="4446621" y="2929876"/>
                  <a:ext cx="50673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𝐷𝑜𝑖𝑑𝑒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5DCA32CF-A553-4DB2-817F-83DE61174C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6621" y="2929876"/>
                  <a:ext cx="506730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40230" b="-4090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79DCA250-25EC-4718-9387-E8EDEFF5A0CE}"/>
                    </a:ext>
                  </a:extLst>
                </p:cNvPr>
                <p:cNvSpPr txBox="1"/>
                <p:nvPr/>
              </p:nvSpPr>
              <p:spPr>
                <a:xfrm>
                  <a:off x="3628481" y="1841028"/>
                  <a:ext cx="50673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𝐷𝑜𝑖𝑑𝑒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79DCA250-25EC-4718-9387-E8EDEFF5A0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8481" y="1841028"/>
                  <a:ext cx="506730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34483" b="-4186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F3A7D555-D7F5-4AE6-9A16-B4862218D1C5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95577" y="1247295"/>
            <a:ext cx="3248423" cy="1954578"/>
          </a:xfrm>
          <a:prstGeom prst="rect">
            <a:avLst/>
          </a:prstGeom>
        </p:spPr>
      </p:pic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16657CD-4F4C-4D27-9AD2-F9A7D8148CAB}"/>
              </a:ext>
            </a:extLst>
          </p:cNvPr>
          <p:cNvCxnSpPr>
            <a:cxnSpLocks/>
          </p:cNvCxnSpPr>
          <p:nvPr/>
        </p:nvCxnSpPr>
        <p:spPr bwMode="auto">
          <a:xfrm>
            <a:off x="3585727" y="3062493"/>
            <a:ext cx="0" cy="35243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8C6DDA8-9C32-4FBF-95E6-A7B56968EC26}"/>
                  </a:ext>
                </a:extLst>
              </p:cNvPr>
              <p:cNvSpPr txBox="1"/>
              <p:nvPr/>
            </p:nvSpPr>
            <p:spPr>
              <a:xfrm>
                <a:off x="2881311" y="2742971"/>
                <a:ext cx="1210331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𝑂𝑁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𝑑𝑒𝑙𝑎𝑦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8C6DDA8-9C32-4FBF-95E6-A7B56968E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311" y="2742971"/>
                <a:ext cx="1210331" cy="396006"/>
              </a:xfrm>
              <a:prstGeom prst="rect">
                <a:avLst/>
              </a:prstGeom>
              <a:blipFill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D8AFFC23-890B-48D7-806E-9932169A52CA}"/>
                  </a:ext>
                </a:extLst>
              </p:cNvPr>
              <p:cNvSpPr txBox="1"/>
              <p:nvPr/>
            </p:nvSpPr>
            <p:spPr>
              <a:xfrm>
                <a:off x="4572000" y="2714822"/>
                <a:ext cx="1651413" cy="424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𝑚𝑜𝑠𝑓𝑒𝑡</m:t>
                              </m:r>
                            </m:sub>
                          </m:sSub>
                          <m:r>
                            <a:rPr lang="en-US" altLang="zh-TW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D8AFFC23-890B-48D7-806E-9932169A5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714822"/>
                <a:ext cx="1651413" cy="424155"/>
              </a:xfrm>
              <a:prstGeom prst="rect">
                <a:avLst/>
              </a:prstGeom>
              <a:blipFill>
                <a:blip r:embed="rId1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8224EB92-5951-4E1D-8B32-8AD42AE09256}"/>
              </a:ext>
            </a:extLst>
          </p:cNvPr>
          <p:cNvCxnSpPr>
            <a:cxnSpLocks/>
          </p:cNvCxnSpPr>
          <p:nvPr/>
        </p:nvCxnSpPr>
        <p:spPr bwMode="auto">
          <a:xfrm>
            <a:off x="5007736" y="3062493"/>
            <a:ext cx="0" cy="34479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7937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3CD18-C94D-4815-8B55-4B18E9A7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Power analyze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9A62298-4D55-4268-B739-97F2AB8C0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7825" y="838200"/>
                <a:ext cx="8434388" cy="4724400"/>
              </a:xfrm>
            </p:spPr>
            <p:txBody>
              <a:bodyPr/>
              <a:lstStyle/>
              <a:p>
                <a:r>
                  <a:rPr lang="en-US" altLang="zh-TW" dirty="0"/>
                  <a:t>Load current</a:t>
                </a:r>
              </a:p>
              <a:p>
                <a:pPr lvl="1"/>
                <a:r>
                  <a:rPr lang="en-US" altLang="zh-TW" dirty="0"/>
                  <a:t>Depending on the motor power spec</a:t>
                </a:r>
              </a:p>
              <a:p>
                <a:r>
                  <a:rPr lang="en-US" altLang="zh-TW" dirty="0"/>
                  <a:t>rms current </a:t>
                </a:r>
              </a:p>
              <a:p>
                <a:pPr lvl="1"/>
                <a:r>
                  <a:rPr lang="en-US" altLang="zh-TW" dirty="0"/>
                  <a:t>Reduce passive component using</a:t>
                </a:r>
              </a:p>
              <a:p>
                <a:pPr lvl="1"/>
                <a:r>
                  <a:rPr lang="en-US" altLang="zh-TW" dirty="0"/>
                  <a:t> </a:t>
                </a:r>
                <a:r>
                  <a:rPr lang="en-US" altLang="zh-TW" dirty="0">
                    <a:sym typeface="Wingdings" panose="05000000000000000000" pitchFamily="2" charset="2"/>
                  </a:rPr>
                  <a:t></a:t>
                </a:r>
                <a:r>
                  <a:rPr lang="en-US" altLang="zh-TW" u="sng" dirty="0">
                    <a:sym typeface="Wingdings" panose="05000000000000000000" pitchFamily="2" charset="2"/>
                  </a:rPr>
                  <a:t>trade off</a:t>
                </a:r>
                <a:r>
                  <a:rPr lang="en-US" altLang="zh-TW" dirty="0">
                    <a:sym typeface="Wingdings" panose="05000000000000000000" pitchFamily="2" charset="2"/>
                  </a:rPr>
                  <a:t> ZVS VCS region become smaller</a:t>
                </a:r>
              </a:p>
              <a:p>
                <a:r>
                  <a:rPr lang="en-US" altLang="zh-TW" dirty="0">
                    <a:sym typeface="Wingdings" panose="05000000000000000000" pitchFamily="2" charset="2"/>
                  </a:rPr>
                  <a:t>Switching current</a:t>
                </a:r>
              </a:p>
              <a:p>
                <a:pPr lvl="1"/>
                <a:r>
                  <a:rPr lang="en-US" altLang="zh-TW" dirty="0">
                    <a:sym typeface="Wingdings" panose="05000000000000000000" pitchFamily="2" charset="2"/>
                  </a:rPr>
                  <a:t>Replace diode as </a:t>
                </a:r>
                <a:r>
                  <a:rPr lang="en-US" altLang="zh-TW" dirty="0" err="1">
                    <a:sym typeface="Wingdings" panose="05000000000000000000" pitchFamily="2" charset="2"/>
                  </a:rPr>
                  <a:t>mosfet</a:t>
                </a:r>
                <a:r>
                  <a:rPr lang="en-US" altLang="zh-TW" dirty="0">
                    <a:sym typeface="Wingdings" panose="05000000000000000000" pitchFamily="2" charset="2"/>
                  </a:rPr>
                  <a:t> switching conduction loss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↓</m:t>
                    </m:r>
                  </m:oMath>
                </a14:m>
                <a:endParaRPr lang="en-US" altLang="zh-TW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US" altLang="zh-TW" dirty="0">
                    <a:sym typeface="Wingdings" panose="05000000000000000000" pitchFamily="2" charset="2"/>
                  </a:rPr>
                  <a:t>Freq↑  loss↑</a:t>
                </a:r>
              </a:p>
              <a:p>
                <a:pPr lvl="2"/>
                <a:r>
                  <a:rPr lang="en-US" altLang="zh-TW" dirty="0">
                    <a:sym typeface="Wingdings" panose="05000000000000000000" pitchFamily="2" charset="2"/>
                  </a:rPr>
                  <a:t>Changing duty cycle of switching (operation at ZVS ZCS)</a:t>
                </a:r>
              </a:p>
              <a:p>
                <a:pPr lvl="1"/>
                <a:r>
                  <a:rPr lang="en-US" altLang="zh-TW" dirty="0">
                    <a:sym typeface="Wingdings" panose="05000000000000000000" pitchFamily="2" charset="2"/>
                  </a:rPr>
                  <a:t>Thermal issue</a:t>
                </a:r>
                <a:r>
                  <a:rPr lang="zh-TW" altLang="en-US" dirty="0">
                    <a:sym typeface="Wingdings" panose="05000000000000000000" pitchFamily="2" charset="2"/>
                  </a:rPr>
                  <a:t> </a:t>
                </a:r>
                <a:r>
                  <a:rPr lang="en-US" altLang="zh-TW" dirty="0">
                    <a:sym typeface="Wingdings" panose="05000000000000000000" pitchFamily="2" charset="2"/>
                  </a:rPr>
                  <a:t>(Temperature↑  </a:t>
                </a:r>
                <a:r>
                  <a:rPr lang="en-US" altLang="zh-TW" dirty="0" err="1">
                    <a:sym typeface="Wingdings" panose="05000000000000000000" pitchFamily="2" charset="2"/>
                  </a:rPr>
                  <a:t>mosfet</a:t>
                </a:r>
                <a:r>
                  <a:rPr lang="en-US" altLang="zh-TW" dirty="0">
                    <a:sym typeface="Wingdings" panose="05000000000000000000" pitchFamily="2" charset="2"/>
                  </a:rPr>
                  <a:t> resistance↑)</a:t>
                </a:r>
              </a:p>
              <a:p>
                <a:pPr lvl="2"/>
                <a:r>
                  <a:rPr lang="en-US" altLang="zh-TW" dirty="0">
                    <a:sym typeface="Wingdings" panose="05000000000000000000" pitchFamily="2" charset="2"/>
                  </a:rPr>
                  <a:t>Spice thermal resistance (</a:t>
                </a:r>
                <a:r>
                  <a:rPr lang="en-US" altLang="zh-TW" dirty="0" err="1">
                    <a:sym typeface="Wingdings" panose="05000000000000000000" pitchFamily="2" charset="2"/>
                  </a:rPr>
                  <a:t>unit:degree</a:t>
                </a:r>
                <a:r>
                  <a:rPr lang="en-US" altLang="zh-TW" dirty="0">
                    <a:sym typeface="Wingdings" panose="05000000000000000000" pitchFamily="2" charset="2"/>
                  </a:rPr>
                  <a:t>/watt)</a:t>
                </a:r>
              </a:p>
              <a:p>
                <a:r>
                  <a:rPr lang="en-US" altLang="zh-TW" dirty="0">
                    <a:sym typeface="Wingdings" panose="05000000000000000000" pitchFamily="2" charset="2"/>
                  </a:rPr>
                  <a:t>Controller current(light loading condition)</a:t>
                </a:r>
              </a:p>
              <a:p>
                <a:pPr lvl="1"/>
                <a:r>
                  <a:rPr lang="en-US" altLang="zh-TW" dirty="0">
                    <a:sym typeface="Wingdings" panose="05000000000000000000" pitchFamily="2" charset="2"/>
                  </a:rPr>
                  <a:t>DCM CCM controlling method (Mode hopping)</a:t>
                </a:r>
              </a:p>
              <a:p>
                <a:pPr lvl="2"/>
                <a:r>
                  <a:rPr lang="en-US" altLang="zh-TW" dirty="0">
                    <a:sym typeface="Wingdings" panose="05000000000000000000" pitchFamily="2" charset="2"/>
                  </a:rPr>
                  <a:t>Using in big power supply</a:t>
                </a:r>
              </a:p>
              <a:p>
                <a:pPr lvl="1"/>
                <a:endParaRPr lang="en-US" altLang="zh-TW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9A62298-4D55-4268-B739-97F2AB8C0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825" y="838200"/>
                <a:ext cx="8434388" cy="4724400"/>
              </a:xfrm>
              <a:blipFill>
                <a:blip r:embed="rId2"/>
                <a:stretch>
                  <a:fillRect l="-1156" t="-1935" b="-178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57F687-AD83-43C0-9AF8-6C65ABB1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7</a:t>
            </a:fld>
            <a:endParaRPr lang="zh-TW" altLang="en-US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D0E0DC0-498D-45D6-9CE8-76E856E22873}"/>
              </a:ext>
            </a:extLst>
          </p:cNvPr>
          <p:cNvGrpSpPr/>
          <p:nvPr/>
        </p:nvGrpSpPr>
        <p:grpSpPr>
          <a:xfrm>
            <a:off x="0" y="1604963"/>
            <a:ext cx="8991600" cy="3957637"/>
            <a:chOff x="228600" y="1911055"/>
            <a:chExt cx="8752313" cy="2851445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830C332F-EFD3-4C80-AEFE-278F2D8D6C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4166"/>
            <a:stretch/>
          </p:blipFill>
          <p:spPr>
            <a:xfrm>
              <a:off x="738187" y="1911055"/>
              <a:ext cx="7377113" cy="2419645"/>
            </a:xfrm>
            <a:prstGeom prst="rect">
              <a:avLst/>
            </a:prstGeom>
          </p:spPr>
        </p:pic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B62B0293-8A7A-46D5-8CD5-A6B49FCBCF5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28600" y="4076700"/>
              <a:ext cx="8191500" cy="889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74107B31-91D3-4CA4-8940-95BE0A436A18}"/>
                </a:ext>
              </a:extLst>
            </p:cNvPr>
            <p:cNvSpPr txBox="1"/>
            <p:nvPr/>
          </p:nvSpPr>
          <p:spPr>
            <a:xfrm>
              <a:off x="8123178" y="4076700"/>
              <a:ext cx="8577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Time</a:t>
              </a:r>
              <a:endParaRPr lang="zh-TW" altLang="en-US" sz="2400" dirty="0"/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E779EB8B-5D93-40F6-9978-24B2EAFFD4E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66800" y="1911055"/>
              <a:ext cx="0" cy="285144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C19F9AC4-4776-4CF5-865D-2111F27A2EFA}"/>
                    </a:ext>
                  </a:extLst>
                </p:cNvPr>
                <p:cNvSpPr txBox="1"/>
                <p:nvPr/>
              </p:nvSpPr>
              <p:spPr>
                <a:xfrm>
                  <a:off x="1066800" y="2012731"/>
                  <a:ext cx="93641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2400" b="1" i="1"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</m:ctrlPr>
                        </m:sSubPr>
                        <m:e>
                          <m:r>
                            <a:rPr kumimoji="1" lang="en-US" altLang="zh-TW" sz="2400" b="1" i="1"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  <m:t>𝑰</m:t>
                          </m:r>
                        </m:e>
                        <m:sub>
                          <m:r>
                            <a:rPr kumimoji="1" lang="en-US" altLang="zh-TW" sz="2400" b="1" i="1"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  <m:t>𝑳</m:t>
                          </m:r>
                        </m:sub>
                      </m:sSub>
                      <m:r>
                        <a:rPr kumimoji="1" lang="en-US" altLang="zh-TW" sz="2400" b="1" i="1">
                          <a:latin typeface="Cambria Math" panose="02040503050406030204" pitchFamily="18" charset="0"/>
                          <a:ea typeface="新細明體" pitchFamily="18" charset="-120"/>
                        </a:rPr>
                        <m:t> </m:t>
                      </m:r>
                    </m:oMath>
                  </a14:m>
                  <a:r>
                    <a:rPr lang="en-US" altLang="zh-TW" sz="2400" dirty="0"/>
                    <a:t>(A)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C19F9AC4-4776-4CF5-865D-2111F27A2E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800" y="2012731"/>
                  <a:ext cx="93641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290" t="-7955" r="-8387" b="-1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242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8A6D19-0F31-4579-BA9F-CED69A58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FB5F46-9DC9-4CEC-95D9-90D1BCAC0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Controller</a:t>
            </a:r>
          </a:p>
          <a:p>
            <a:pPr lvl="1"/>
            <a:r>
              <a:rPr lang="en-US" altLang="zh-TW" dirty="0"/>
              <a:t>Input: </a:t>
            </a:r>
            <a:r>
              <a:rPr lang="en-US" altLang="zh-TW" dirty="0" err="1"/>
              <a:t>Componant’s</a:t>
            </a:r>
            <a:r>
              <a:rPr lang="en-US" altLang="zh-TW" dirty="0"/>
              <a:t> voltage &amp; current</a:t>
            </a:r>
          </a:p>
          <a:p>
            <a:pPr lvl="1"/>
            <a:r>
              <a:rPr lang="en-US" altLang="zh-TW" dirty="0"/>
              <a:t>Output : fan-on fan-off signal</a:t>
            </a:r>
          </a:p>
          <a:p>
            <a:pPr lvl="1"/>
            <a:r>
              <a:rPr lang="en-US" altLang="zh-TW" dirty="0"/>
              <a:t>Predicting the temperature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ED0757-876D-4A6F-A0D6-B3D76A510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5" name="內容版面配置區 6">
            <a:extLst>
              <a:ext uri="{FF2B5EF4-FFF2-40B4-BE49-F238E27FC236}">
                <a16:creationId xmlns:a16="http://schemas.microsoft.com/office/drawing/2014/main" id="{F19D83ED-7DFC-417A-8687-0A9DD826C2D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980" y="2792411"/>
            <a:ext cx="3552825" cy="2376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F72833C-77C9-4A1B-AD89-8F2306DD2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727" y="2792412"/>
            <a:ext cx="4333478" cy="3622518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56648C4C-4F9F-47B4-8B80-3A26F01832DD}"/>
              </a:ext>
            </a:extLst>
          </p:cNvPr>
          <p:cNvSpPr/>
          <p:nvPr/>
        </p:nvSpPr>
        <p:spPr bwMode="auto">
          <a:xfrm>
            <a:off x="4134843" y="2792411"/>
            <a:ext cx="4551362" cy="2080965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68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E0FA2E-2C33-4959-8D35-15154D840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094" y="44609"/>
            <a:ext cx="8451850" cy="1056957"/>
          </a:xfrm>
        </p:spPr>
        <p:txBody>
          <a:bodyPr/>
          <a:lstStyle/>
          <a:p>
            <a:r>
              <a:rPr lang="en-US" altLang="zh-TW" dirty="0"/>
              <a:t>DC_DC converter </a:t>
            </a:r>
            <a:r>
              <a:rPr lang="en-US" altLang="zh-TW" dirty="0" err="1"/>
              <a:t>architechture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20F3FB-1F75-4D99-8421-09358D41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8E2643AD-ADDF-4072-BF9B-F207699DB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904240"/>
            <a:ext cx="8397081" cy="5275898"/>
          </a:xfrm>
        </p:spPr>
        <p:txBody>
          <a:bodyPr/>
          <a:lstStyle/>
          <a:p>
            <a:r>
              <a:rPr lang="en-US" altLang="zh-TW" dirty="0"/>
              <a:t>DAB_IBDC </a:t>
            </a:r>
          </a:p>
          <a:p>
            <a:pPr lvl="1"/>
            <a:r>
              <a:rPr lang="en-US" altLang="zh-TW" dirty="0"/>
              <a:t>LC type</a:t>
            </a:r>
          </a:p>
          <a:p>
            <a:pPr lvl="1"/>
            <a:r>
              <a:rPr lang="en-US" altLang="zh-TW" dirty="0"/>
              <a:t>CLLC type symmetric</a:t>
            </a:r>
          </a:p>
          <a:p>
            <a:pPr lvl="1"/>
            <a:r>
              <a:rPr lang="en-US" altLang="zh-TW" dirty="0"/>
              <a:t>CLLC type asymmetric</a:t>
            </a:r>
          </a:p>
          <a:p>
            <a:pPr lvl="2"/>
            <a:r>
              <a:rPr lang="en-US" altLang="zh-TW" dirty="0"/>
              <a:t>Different ZCS ZVS </a:t>
            </a:r>
          </a:p>
          <a:p>
            <a:pPr marL="908050" lvl="2" indent="0">
              <a:buNone/>
            </a:pPr>
            <a:r>
              <a:rPr lang="en-US" altLang="zh-TW" dirty="0" err="1"/>
              <a:t>Switiching</a:t>
            </a:r>
            <a:r>
              <a:rPr lang="en-US" altLang="zh-TW" dirty="0"/>
              <a:t> range </a:t>
            </a:r>
          </a:p>
          <a:p>
            <a:r>
              <a:rPr lang="en-US" altLang="zh-TW" dirty="0"/>
              <a:t>Power loss</a:t>
            </a:r>
          </a:p>
          <a:p>
            <a:pPr lvl="1"/>
            <a:r>
              <a:rPr lang="en-US" altLang="zh-TW" dirty="0"/>
              <a:t>RMS current dissipates </a:t>
            </a:r>
            <a:br>
              <a:rPr lang="en-US" altLang="zh-TW" dirty="0"/>
            </a:br>
            <a:r>
              <a:rPr lang="en-US" altLang="zh-TW" dirty="0"/>
              <a:t>power through </a:t>
            </a:r>
          </a:p>
          <a:p>
            <a:pPr marL="500063" lvl="1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passive components</a:t>
            </a:r>
          </a:p>
          <a:p>
            <a:r>
              <a:rPr lang="en-US" altLang="zh-TW" dirty="0"/>
              <a:t>Capacitor with </a:t>
            </a:r>
            <a:r>
              <a:rPr lang="en-US" altLang="zh-TW" dirty="0" err="1"/>
              <a:t>bullky</a:t>
            </a:r>
            <a:r>
              <a:rPr lang="en-US" altLang="zh-TW" dirty="0"/>
              <a:t> size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14085453-D3B3-43B0-A24F-D42040F0B7B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57286" y="701914"/>
            <a:ext cx="4986714" cy="1959292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32A663E9-1E99-4C6A-913C-D73C06CC061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57286" y="2522540"/>
            <a:ext cx="4986714" cy="1961355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52CBFBCA-59C4-4C75-A866-B2004C97C33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57286" y="4690270"/>
            <a:ext cx="4949792" cy="196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7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arc">
  <a:themeElements>
    <a:clrScheme name="cww 9">
      <a:dk1>
        <a:srgbClr val="003A62"/>
      </a:dk1>
      <a:lt1>
        <a:srgbClr val="FFFFFF"/>
      </a:lt1>
      <a:dk2>
        <a:srgbClr val="06760E"/>
      </a:dk2>
      <a:lt2>
        <a:srgbClr val="457473"/>
      </a:lt2>
      <a:accent1>
        <a:srgbClr val="F9FE3C"/>
      </a:accent1>
      <a:accent2>
        <a:srgbClr val="FF0066"/>
      </a:accent2>
      <a:accent3>
        <a:srgbClr val="FFFFFF"/>
      </a:accent3>
      <a:accent4>
        <a:srgbClr val="003053"/>
      </a:accent4>
      <a:accent5>
        <a:srgbClr val="FBFEAF"/>
      </a:accent5>
      <a:accent6>
        <a:srgbClr val="E7005C"/>
      </a:accent6>
      <a:hlink>
        <a:srgbClr val="2CFFF3"/>
      </a:hlink>
      <a:folHlink>
        <a:srgbClr val="0099FF"/>
      </a:folHlink>
    </a:clrScheme>
    <a:fontScheme name="cww">
      <a:majorFont>
        <a:latin typeface="Helvetica"/>
        <a:ea typeface="新細明體"/>
        <a:cs typeface=""/>
      </a:majorFont>
      <a:minorFont>
        <a:latin typeface="Helvetic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cw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w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8">
        <a:dk1>
          <a:srgbClr val="003A62"/>
        </a:dk1>
        <a:lt1>
          <a:srgbClr val="F8F8F8"/>
        </a:lt1>
        <a:dk2>
          <a:srgbClr val="06760E"/>
        </a:dk2>
        <a:lt2>
          <a:srgbClr val="457473"/>
        </a:lt2>
        <a:accent1>
          <a:srgbClr val="F9FE3C"/>
        </a:accent1>
        <a:accent2>
          <a:srgbClr val="FF0066"/>
        </a:accent2>
        <a:accent3>
          <a:srgbClr val="FBFBFB"/>
        </a:accent3>
        <a:accent4>
          <a:srgbClr val="003053"/>
        </a:accent4>
        <a:accent5>
          <a:srgbClr val="FBFEAF"/>
        </a:accent5>
        <a:accent6>
          <a:srgbClr val="E7005C"/>
        </a:accent6>
        <a:hlink>
          <a:srgbClr val="2CFFF3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9">
        <a:dk1>
          <a:srgbClr val="003A62"/>
        </a:dk1>
        <a:lt1>
          <a:srgbClr val="FFFFFF"/>
        </a:lt1>
        <a:dk2>
          <a:srgbClr val="06760E"/>
        </a:dk2>
        <a:lt2>
          <a:srgbClr val="457473"/>
        </a:lt2>
        <a:accent1>
          <a:srgbClr val="F9FE3C"/>
        </a:accent1>
        <a:accent2>
          <a:srgbClr val="FF0066"/>
        </a:accent2>
        <a:accent3>
          <a:srgbClr val="FFFFFF"/>
        </a:accent3>
        <a:accent4>
          <a:srgbClr val="003053"/>
        </a:accent4>
        <a:accent5>
          <a:srgbClr val="FBFEAF"/>
        </a:accent5>
        <a:accent6>
          <a:srgbClr val="E7005C"/>
        </a:accent6>
        <a:hlink>
          <a:srgbClr val="2CFFF3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arc" id="{C3D466D6-DFEE-4B75-9E06-B170DC1C1510}" vid="{E6CA1D00-3B13-4351-8C77-53AF2CBF90D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larc</Template>
  <TotalTime>149538</TotalTime>
  <Words>1189</Words>
  <Application>Microsoft Office PowerPoint</Application>
  <PresentationFormat>如螢幕大小 (4:3)</PresentationFormat>
  <Paragraphs>321</Paragraphs>
  <Slides>54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54</vt:i4>
      </vt:variant>
    </vt:vector>
  </HeadingPairs>
  <TitlesOfParts>
    <vt:vector size="65" baseType="lpstr">
      <vt:lpstr>新細明體</vt:lpstr>
      <vt:lpstr>Arial</vt:lpstr>
      <vt:lpstr>Arial</vt:lpstr>
      <vt:lpstr>Calibri</vt:lpstr>
      <vt:lpstr>Cambria Math</vt:lpstr>
      <vt:lpstr>Courier New</vt:lpstr>
      <vt:lpstr>Helvetica</vt:lpstr>
      <vt:lpstr>Symbol</vt:lpstr>
      <vt:lpstr>Times New Roman</vt:lpstr>
      <vt:lpstr>Wingdings</vt:lpstr>
      <vt:lpstr>larc</vt:lpstr>
      <vt:lpstr>Monthly Report</vt:lpstr>
      <vt:lpstr>Outline</vt:lpstr>
      <vt:lpstr>Power analyze</vt:lpstr>
      <vt:lpstr>Power analyze (Capacitor Loss)</vt:lpstr>
      <vt:lpstr>Power analyze (Capacitor Loss)</vt:lpstr>
      <vt:lpstr>Power analyze (Switching Loss)</vt:lpstr>
      <vt:lpstr>Power analyze</vt:lpstr>
      <vt:lpstr>Proposal</vt:lpstr>
      <vt:lpstr>DC_DC converter architechture </vt:lpstr>
      <vt:lpstr>Proposal</vt:lpstr>
      <vt:lpstr>Schedule(short term) </vt:lpstr>
      <vt:lpstr>Schedule(Long term)</vt:lpstr>
      <vt:lpstr>END</vt:lpstr>
      <vt:lpstr>Power analyze (Inductor Loss)</vt:lpstr>
      <vt:lpstr>Power analyze (Conduction Loss)</vt:lpstr>
      <vt:lpstr>Power analyze (Switching Loss)</vt:lpstr>
      <vt:lpstr>DC_DC converter architechture</vt:lpstr>
      <vt:lpstr>Harmonic current effect</vt:lpstr>
      <vt:lpstr>Harmonic current effect</vt:lpstr>
      <vt:lpstr>PIC</vt:lpstr>
      <vt:lpstr>DAB_IBDC design</vt:lpstr>
      <vt:lpstr>0.2</vt:lpstr>
      <vt:lpstr>0.5</vt:lpstr>
      <vt:lpstr>PowerPoint 簡報</vt:lpstr>
      <vt:lpstr>PowerPoint 簡報</vt:lpstr>
      <vt:lpstr>0.5</vt:lpstr>
      <vt:lpstr>Waveform(D=0)</vt:lpstr>
      <vt:lpstr>Waveform(D=0.2)</vt:lpstr>
      <vt:lpstr>Waveform(D=0.5)</vt:lpstr>
      <vt:lpstr>END</vt:lpstr>
      <vt:lpstr>Buck Converter</vt:lpstr>
      <vt:lpstr>PowerPoint 簡報</vt:lpstr>
      <vt:lpstr>LF</vt:lpstr>
      <vt:lpstr>HF</vt:lpstr>
      <vt:lpstr>Output ripple</vt:lpstr>
      <vt:lpstr>DAB IBDC_DC Converter(HV)</vt:lpstr>
      <vt:lpstr>DAB IBDC_DC Converter(LV)</vt:lpstr>
      <vt:lpstr>DAB IBDC_DC Converter</vt:lpstr>
      <vt:lpstr>Mosfet - power mosfet</vt:lpstr>
      <vt:lpstr>Mosfet-mosfet(2ns delays)</vt:lpstr>
      <vt:lpstr>Mosfet-mosfet( 1ns delays)</vt:lpstr>
      <vt:lpstr>Mosfet-mosfet( 5ns delays)</vt:lpstr>
      <vt:lpstr>PowerPoint 簡報</vt:lpstr>
      <vt:lpstr>Proposal</vt:lpstr>
      <vt:lpstr>研究方法</vt:lpstr>
      <vt:lpstr>Schedule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kwhou</dc:creator>
  <cp:lastModifiedBy>杜冠勳</cp:lastModifiedBy>
  <cp:revision>6485</cp:revision>
  <dcterms:created xsi:type="dcterms:W3CDTF">2018-10-07T16:26:11Z</dcterms:created>
  <dcterms:modified xsi:type="dcterms:W3CDTF">2021-09-17T10:27:51Z</dcterms:modified>
</cp:coreProperties>
</file>