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1373" r:id="rId2"/>
    <p:sldId id="1486" r:id="rId3"/>
    <p:sldId id="1465" r:id="rId4"/>
    <p:sldId id="1479" r:id="rId5"/>
    <p:sldId id="1466" r:id="rId6"/>
    <p:sldId id="1467" r:id="rId7"/>
    <p:sldId id="1468" r:id="rId8"/>
    <p:sldId id="1489" r:id="rId9"/>
    <p:sldId id="1491" r:id="rId10"/>
    <p:sldId id="1469" r:id="rId11"/>
    <p:sldId id="1470" r:id="rId12"/>
    <p:sldId id="1471" r:id="rId13"/>
    <p:sldId id="1473" r:id="rId14"/>
    <p:sldId id="1480" r:id="rId15"/>
    <p:sldId id="1487" r:id="rId16"/>
    <p:sldId id="1481" r:id="rId17"/>
    <p:sldId id="1488" r:id="rId18"/>
    <p:sldId id="1482" r:id="rId19"/>
    <p:sldId id="1483" r:id="rId20"/>
    <p:sldId id="1492" r:id="rId21"/>
    <p:sldId id="1484" r:id="rId22"/>
    <p:sldId id="1485" r:id="rId23"/>
    <p:sldId id="1495" r:id="rId24"/>
    <p:sldId id="1472"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jigj-gfmg tung" initials="gt" lastIdx="1" clrIdx="0">
    <p:extLst>
      <p:ext uri="{19B8F6BF-5375-455C-9EA6-DF929625EA0E}">
        <p15:presenceInfo xmlns:p15="http://schemas.microsoft.com/office/powerpoint/2012/main" userId="99cf9b7282c054dd" providerId="Windows Live"/>
      </p:ext>
    </p:extLst>
  </p:cmAuthor>
  <p:cmAuthor id="2" name="CWW" initials="C" lastIdx="2" clrIdx="1">
    <p:extLst>
      <p:ext uri="{19B8F6BF-5375-455C-9EA6-DF929625EA0E}">
        <p15:presenceInfo xmlns:p15="http://schemas.microsoft.com/office/powerpoint/2012/main" userId="CW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99"/>
    <a:srgbClr val="FFFFFF"/>
    <a:srgbClr val="DF7C7C"/>
    <a:srgbClr val="A3CF79"/>
    <a:srgbClr val="E6E6E6"/>
    <a:srgbClr val="DDE2CD"/>
    <a:srgbClr val="FFFF99"/>
    <a:srgbClr val="D4EDFF"/>
    <a:srgbClr val="ADCF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0" autoAdjust="0"/>
    <p:restoredTop sz="82084" autoAdjust="0"/>
  </p:normalViewPr>
  <p:slideViewPr>
    <p:cSldViewPr snapToGrid="0">
      <p:cViewPr>
        <p:scale>
          <a:sx n="100" d="100"/>
          <a:sy n="100" d="100"/>
        </p:scale>
        <p:origin x="1182" y="-18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CB0E6-5ADD-4734-8226-FB8F9A585011}" type="datetimeFigureOut">
              <a:rPr lang="zh-TW" altLang="en-US" smtClean="0"/>
              <a:pPr/>
              <a:t>2021/9/16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66AA6-6680-4EAF-9C7C-D332617C4882}" type="slidenum">
              <a:rPr lang="zh-TW" altLang="en-US" smtClean="0"/>
              <a:pPr/>
              <a:t>‹#›</a:t>
            </a:fld>
            <a:endParaRPr lang="zh-TW" altLang="en-US"/>
          </a:p>
        </p:txBody>
      </p:sp>
    </p:spTree>
    <p:extLst>
      <p:ext uri="{BB962C8B-B14F-4D97-AF65-F5344CB8AC3E}">
        <p14:creationId xmlns:p14="http://schemas.microsoft.com/office/powerpoint/2010/main" val="261161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1</a:t>
            </a:fld>
            <a:endParaRPr lang="zh-TW" altLang="en-US"/>
          </a:p>
        </p:txBody>
      </p:sp>
    </p:spTree>
    <p:extLst>
      <p:ext uri="{BB962C8B-B14F-4D97-AF65-F5344CB8AC3E}">
        <p14:creationId xmlns:p14="http://schemas.microsoft.com/office/powerpoint/2010/main" val="3995355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24</a:t>
            </a:fld>
            <a:endParaRPr lang="zh-TW" altLang="en-US"/>
          </a:p>
        </p:txBody>
      </p:sp>
    </p:spTree>
    <p:extLst>
      <p:ext uri="{BB962C8B-B14F-4D97-AF65-F5344CB8AC3E}">
        <p14:creationId xmlns:p14="http://schemas.microsoft.com/office/powerpoint/2010/main" val="267450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9600" dirty="0"/>
              <a:t>MDPI 5th largest publisher overall in terms of journal paper output.</a:t>
            </a:r>
          </a:p>
          <a:p>
            <a:endParaRPr lang="zh-TW" altLang="en-US" sz="9600"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2</a:t>
            </a:fld>
            <a:endParaRPr lang="zh-TW" altLang="en-US"/>
          </a:p>
        </p:txBody>
      </p:sp>
    </p:spTree>
    <p:extLst>
      <p:ext uri="{BB962C8B-B14F-4D97-AF65-F5344CB8AC3E}">
        <p14:creationId xmlns:p14="http://schemas.microsoft.com/office/powerpoint/2010/main" val="308933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3</a:t>
            </a:fld>
            <a:endParaRPr lang="zh-TW" altLang="en-US"/>
          </a:p>
        </p:txBody>
      </p:sp>
    </p:spTree>
    <p:extLst>
      <p:ext uri="{BB962C8B-B14F-4D97-AF65-F5344CB8AC3E}">
        <p14:creationId xmlns:p14="http://schemas.microsoft.com/office/powerpoint/2010/main" val="98388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4</a:t>
            </a:fld>
            <a:endParaRPr lang="zh-TW" altLang="en-US"/>
          </a:p>
        </p:txBody>
      </p:sp>
    </p:spTree>
    <p:extLst>
      <p:ext uri="{BB962C8B-B14F-4D97-AF65-F5344CB8AC3E}">
        <p14:creationId xmlns:p14="http://schemas.microsoft.com/office/powerpoint/2010/main" val="119902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7</a:t>
            </a:fld>
            <a:endParaRPr lang="zh-TW" altLang="en-US"/>
          </a:p>
        </p:txBody>
      </p:sp>
    </p:spTree>
    <p:extLst>
      <p:ext uri="{BB962C8B-B14F-4D97-AF65-F5344CB8AC3E}">
        <p14:creationId xmlns:p14="http://schemas.microsoft.com/office/powerpoint/2010/main" val="337757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02122"/>
                </a:solidFill>
                <a:effectLst/>
                <a:latin typeface="Arial" panose="020B0604020202020204" pitchFamily="34" charset="0"/>
              </a:rPr>
              <a:t>ResearchGate</a:t>
            </a:r>
            <a:r>
              <a:rPr lang="zh-TW" altLang="en-US" b="0" i="0" dirty="0">
                <a:solidFill>
                  <a:srgbClr val="202122"/>
                </a:solidFill>
                <a:effectLst/>
                <a:latin typeface="Arial" panose="020B0604020202020204" pitchFamily="34" charset="0"/>
              </a:rPr>
              <a:t>針對科學專家學者提供一個研究分享平台。研究人員可以以註冊該網站而免費的分享全球各個領域尖端科學專家學者最新科研成果和學術著作，而且能夠按照他們的意願迅速擴大整個研究領域對自己的研究成果的關注。</a:t>
            </a:r>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8</a:t>
            </a:fld>
            <a:endParaRPr lang="zh-TW" altLang="en-US"/>
          </a:p>
        </p:txBody>
      </p:sp>
    </p:spTree>
    <p:extLst>
      <p:ext uri="{BB962C8B-B14F-4D97-AF65-F5344CB8AC3E}">
        <p14:creationId xmlns:p14="http://schemas.microsoft.com/office/powerpoint/2010/main" val="300686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02122"/>
                </a:solidFill>
                <a:effectLst/>
                <a:latin typeface="Arial" panose="020B0604020202020204" pitchFamily="34" charset="0"/>
              </a:rPr>
              <a:t>ResearchGate</a:t>
            </a:r>
            <a:r>
              <a:rPr lang="zh-TW" altLang="en-US" b="0" i="0" dirty="0">
                <a:solidFill>
                  <a:srgbClr val="202122"/>
                </a:solidFill>
                <a:effectLst/>
                <a:latin typeface="Arial" panose="020B0604020202020204" pitchFamily="34" charset="0"/>
              </a:rPr>
              <a:t>針對科學專家學者提供一個研究分享平台。研究人員可以以註冊該網站而免費的分享全球各個領域尖端科學專家學者最新科研成果和學術著作，而且能夠按照他們的意願迅速擴大整個研究領域對自己的研究成果的關注。</a:t>
            </a:r>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9</a:t>
            </a:fld>
            <a:endParaRPr lang="zh-TW" altLang="en-US"/>
          </a:p>
        </p:txBody>
      </p:sp>
    </p:spTree>
    <p:extLst>
      <p:ext uri="{BB962C8B-B14F-4D97-AF65-F5344CB8AC3E}">
        <p14:creationId xmlns:p14="http://schemas.microsoft.com/office/powerpoint/2010/main" val="396106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14</a:t>
            </a:fld>
            <a:endParaRPr lang="zh-TW" altLang="en-US"/>
          </a:p>
        </p:txBody>
      </p:sp>
    </p:spTree>
    <p:extLst>
      <p:ext uri="{BB962C8B-B14F-4D97-AF65-F5344CB8AC3E}">
        <p14:creationId xmlns:p14="http://schemas.microsoft.com/office/powerpoint/2010/main" val="4195635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23</a:t>
            </a:fld>
            <a:endParaRPr lang="zh-TW" altLang="en-US"/>
          </a:p>
        </p:txBody>
      </p:sp>
    </p:spTree>
    <p:extLst>
      <p:ext uri="{BB962C8B-B14F-4D97-AF65-F5344CB8AC3E}">
        <p14:creationId xmlns:p14="http://schemas.microsoft.com/office/powerpoint/2010/main" val="4122332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grayWhite">
      <p:bgPr>
        <a:solidFill>
          <a:schemeClr val="bg1"/>
        </a:solidFill>
        <a:effectLst/>
      </p:bgPr>
    </p:bg>
    <p:spTree>
      <p:nvGrpSpPr>
        <p:cNvPr id="1" name=""/>
        <p:cNvGrpSpPr/>
        <p:nvPr/>
      </p:nvGrpSpPr>
      <p:grpSpPr>
        <a:xfrm>
          <a:off x="0" y="0"/>
          <a:ext cx="0" cy="0"/>
          <a:chOff x="0" y="0"/>
          <a:chExt cx="0" cy="0"/>
        </a:xfrm>
      </p:grpSpPr>
      <p:sp>
        <p:nvSpPr>
          <p:cNvPr id="4" name="AutoShape 2"/>
          <p:cNvSpPr>
            <a:spLocks noChangeArrowheads="1"/>
          </p:cNvSpPr>
          <p:nvPr/>
        </p:nvSpPr>
        <p:spPr bwMode="ltGray">
          <a:xfrm>
            <a:off x="1588" y="279400"/>
            <a:ext cx="8912225" cy="6586538"/>
          </a:xfrm>
          <a:prstGeom prst="rtTriangle">
            <a:avLst/>
          </a:prstGeom>
          <a:noFill/>
          <a:ln w="28575">
            <a:noFill/>
            <a:miter lim="800000"/>
            <a:headEnd/>
            <a:tailEnd/>
          </a:ln>
          <a:effectLst/>
        </p:spPr>
        <p:txBody>
          <a:bodyPr wrap="none" anchor="ctr"/>
          <a:lstStyle/>
          <a:p>
            <a:pPr>
              <a:defRPr/>
            </a:pPr>
            <a:endParaRPr lang="zh-TW" altLang="en-US"/>
          </a:p>
        </p:txBody>
      </p:sp>
      <p:pic>
        <p:nvPicPr>
          <p:cNvPr id="5" name="Picture 5" descr="larc-ht"/>
          <p:cNvPicPr>
            <a:picLocks noChangeAspect="1" noChangeArrowheads="1"/>
          </p:cNvPicPr>
          <p:nvPr/>
        </p:nvPicPr>
        <p:blipFill>
          <a:blip r:embed="rId2" cstate="print">
            <a:lum contrast="20000"/>
          </a:blip>
          <a:srcRect/>
          <a:stretch>
            <a:fillRect/>
          </a:stretch>
        </p:blipFill>
        <p:spPr bwMode="auto">
          <a:xfrm>
            <a:off x="1096963" y="4413250"/>
            <a:ext cx="1387475" cy="1752600"/>
          </a:xfrm>
          <a:prstGeom prst="rect">
            <a:avLst/>
          </a:prstGeom>
          <a:noFill/>
          <a:ln w="9525">
            <a:noFill/>
            <a:miter lim="800000"/>
            <a:headEnd/>
            <a:tailEnd/>
          </a:ln>
        </p:spPr>
      </p:pic>
      <p:sp>
        <p:nvSpPr>
          <p:cNvPr id="6" name="Text Box 7"/>
          <p:cNvSpPr txBox="1">
            <a:spLocks noChangeArrowheads="1"/>
          </p:cNvSpPr>
          <p:nvPr/>
        </p:nvSpPr>
        <p:spPr bwMode="auto">
          <a:xfrm>
            <a:off x="3203575" y="2924175"/>
            <a:ext cx="2590800" cy="366713"/>
          </a:xfrm>
          <a:prstGeom prst="rect">
            <a:avLst/>
          </a:prstGeom>
          <a:noFill/>
          <a:ln w="9525" algn="ctr">
            <a:noFill/>
            <a:miter lim="800000"/>
            <a:headEnd/>
            <a:tailEnd/>
          </a:ln>
          <a:effectLst/>
        </p:spPr>
        <p:txBody>
          <a:bodyPr>
            <a:spAutoFit/>
          </a:bodyPr>
          <a:lstStyle/>
          <a:p>
            <a:pPr>
              <a:defRPr/>
            </a:pPr>
            <a:endParaRPr lang="zh-TW" altLang="zh-TW"/>
          </a:p>
        </p:txBody>
      </p:sp>
      <p:sp>
        <p:nvSpPr>
          <p:cNvPr id="7171" name="Rectangle 3"/>
          <p:cNvSpPr>
            <a:spLocks noGrp="1" noChangeArrowheads="1"/>
          </p:cNvSpPr>
          <p:nvPr>
            <p:ph type="subTitle" sz="quarter" idx="1"/>
          </p:nvPr>
        </p:nvSpPr>
        <p:spPr>
          <a:xfrm>
            <a:off x="2514600" y="3733800"/>
            <a:ext cx="5575300" cy="1752600"/>
          </a:xfrm>
        </p:spPr>
        <p:txBody>
          <a:bodyPr/>
          <a:lstStyle>
            <a:lvl1pPr marL="0" indent="0" algn="ctr">
              <a:buFont typeface="Symbol" pitchFamily="18" charset="2"/>
              <a:buNone/>
              <a:defRPr sz="3600">
                <a:solidFill>
                  <a:srgbClr val="6102A2"/>
                </a:solidFill>
              </a:defRPr>
            </a:lvl1pPr>
          </a:lstStyle>
          <a:p>
            <a:r>
              <a:rPr lang="zh-TW" altLang="en-US"/>
              <a:t>按一下以編輯母片副標題樣式</a:t>
            </a:r>
            <a:endParaRPr lang="en-US" altLang="zh-TW"/>
          </a:p>
        </p:txBody>
      </p:sp>
      <p:sp>
        <p:nvSpPr>
          <p:cNvPr id="7172" name="Rectangle 4"/>
          <p:cNvSpPr>
            <a:spLocks noGrp="1" noChangeArrowheads="1"/>
          </p:cNvSpPr>
          <p:nvPr>
            <p:ph type="ctrTitle" sz="quarter"/>
          </p:nvPr>
        </p:nvSpPr>
        <p:spPr>
          <a:xfrm>
            <a:off x="685800" y="914400"/>
            <a:ext cx="7772400" cy="1920875"/>
          </a:xfrm>
        </p:spPr>
        <p:txBody>
          <a:bodyPr/>
          <a:lstStyle>
            <a:lvl1pPr>
              <a:defRPr sz="4400"/>
            </a:lvl1pPr>
          </a:lstStyle>
          <a:p>
            <a:r>
              <a:rPr lang="zh-TW" altLang="en-US"/>
              <a:t>按一下以編輯母片標題樣式</a:t>
            </a:r>
            <a:endParaRPr lang="en-US" altLang="zh-TW"/>
          </a:p>
        </p:txBody>
      </p:sp>
      <p:sp>
        <p:nvSpPr>
          <p:cNvPr id="7" name="Rectangle 11"/>
          <p:cNvSpPr>
            <a:spLocks noGrp="1" noChangeArrowheads="1"/>
          </p:cNvSpPr>
          <p:nvPr>
            <p:ph type="dt" sz="quarter" idx="10"/>
          </p:nvPr>
        </p:nvSpPr>
        <p:spPr>
          <a:xfrm>
            <a:off x="457200" y="6245225"/>
            <a:ext cx="2133600" cy="476250"/>
          </a:xfrm>
          <a:ln w="9525"/>
        </p:spPr>
        <p:txBody>
          <a:bodyPr/>
          <a:lstStyle>
            <a:lvl1pPr>
              <a:lnSpc>
                <a:spcPct val="100000"/>
              </a:lnSpc>
              <a:spcBef>
                <a:spcPct val="0"/>
              </a:spcBef>
              <a:defRPr kumimoji="1" b="0">
                <a:solidFill>
                  <a:schemeClr val="tx1"/>
                </a:solidFill>
                <a:latin typeface="Arial" charset="0"/>
              </a:defRPr>
            </a:lvl1pPr>
          </a:lstStyle>
          <a:p>
            <a:fld id="{47ECE6CB-6078-46ED-AA80-4B9B7B320C9C}" type="datetime1">
              <a:rPr lang="zh-TW" altLang="en-US" smtClean="0"/>
              <a:pPr/>
              <a:t>2021/9/16</a:t>
            </a:fld>
            <a:endParaRPr lang="zh-TW" altLang="en-US"/>
          </a:p>
        </p:txBody>
      </p:sp>
      <p:sp>
        <p:nvSpPr>
          <p:cNvPr id="8" name="Rectangle 13"/>
          <p:cNvSpPr>
            <a:spLocks noGrp="1" noChangeArrowheads="1"/>
          </p:cNvSpPr>
          <p:nvPr>
            <p:ph type="sldNum" sz="quarter" idx="11"/>
          </p:nvPr>
        </p:nvSpPr>
        <p:spPr>
          <a:xfrm>
            <a:off x="6553200" y="6245225"/>
            <a:ext cx="2133600" cy="476250"/>
          </a:xfrm>
          <a:ln w="9525"/>
        </p:spPr>
        <p:txBody>
          <a:bodyPr/>
          <a:lstStyle>
            <a:lvl1pPr>
              <a:lnSpc>
                <a:spcPct val="100000"/>
              </a:lnSpc>
              <a:spcBef>
                <a:spcPct val="0"/>
              </a:spcBef>
              <a:defRPr kumimoji="1" b="0">
                <a:solidFill>
                  <a:schemeClr val="tx1"/>
                </a:solidFill>
                <a:latin typeface="Arial" charset="0"/>
              </a:defRPr>
            </a:lvl1pPr>
          </a:lstStyle>
          <a:p>
            <a:fld id="{FC175A1F-17AA-440E-A787-FA438D8C8862}" type="slidenum">
              <a:rPr lang="zh-TW" altLang="en-US" smtClean="0"/>
              <a:pPr/>
              <a:t>‹#›</a:t>
            </a:fld>
            <a:endParaRPr lang="zh-TW" altLang="en-US"/>
          </a:p>
        </p:txBody>
      </p:sp>
      <p:sp>
        <p:nvSpPr>
          <p:cNvPr id="9" name="Rectangle 14"/>
          <p:cNvSpPr>
            <a:spLocks noGrp="1" noChangeArrowheads="1"/>
          </p:cNvSpPr>
          <p:nvPr>
            <p:ph type="ftr" sz="quarter" idx="12"/>
          </p:nvPr>
        </p:nvSpPr>
        <p:spPr>
          <a:xfrm>
            <a:off x="3124200" y="6245225"/>
            <a:ext cx="2895600" cy="476250"/>
          </a:xfrm>
          <a:ln w="9525"/>
        </p:spPr>
        <p:txBody>
          <a:bodyPr/>
          <a:lstStyle>
            <a:lvl1pPr>
              <a:lnSpc>
                <a:spcPct val="100000"/>
              </a:lnSpc>
              <a:spcBef>
                <a:spcPct val="0"/>
              </a:spcBef>
              <a:defRPr kumimoji="1" b="0">
                <a:solidFill>
                  <a:schemeClr val="tx1"/>
                </a:solidFill>
                <a:latin typeface="Arial" charset="0"/>
              </a:defRPr>
            </a:lvl1pPr>
          </a:lstStyle>
          <a:p>
            <a:endParaRPr lang="zh-TW" altLang="en-US"/>
          </a:p>
        </p:txBody>
      </p:sp>
    </p:spTree>
    <p:extLst>
      <p:ext uri="{BB962C8B-B14F-4D97-AF65-F5344CB8AC3E}">
        <p14:creationId xmlns:p14="http://schemas.microsoft.com/office/powerpoint/2010/main" val="576306097"/>
      </p:ext>
    </p:extLst>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fld id="{E3411D47-4C42-45CA-B28F-307CAA761D39}" type="datetime1">
              <a:rPr lang="zh-TW" altLang="en-US" smtClean="0"/>
              <a:pPr/>
              <a:t>2021/9/16</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309342884"/>
      </p:ext>
    </p:extLst>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19888" y="152400"/>
            <a:ext cx="2112962" cy="60277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77825" y="152400"/>
            <a:ext cx="6189663" cy="60277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fld id="{E9732341-A4CF-45FE-8984-7DA99ABE711A}" type="datetime1">
              <a:rPr lang="zh-TW" altLang="en-US" smtClean="0"/>
              <a:pPr/>
              <a:t>2021/9/16</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495138107"/>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defRPr sz="2400"/>
            </a:lvl1pPr>
            <a:lvl2pPr>
              <a:defRPr sz="2200"/>
            </a:lvl2pPr>
            <a:lvl3pPr>
              <a:defRPr sz="2000"/>
            </a:lvl3pPr>
            <a:lvl4pPr>
              <a:defRPr sz="1800"/>
            </a:lvl4pPr>
            <a:lvl5pPr>
              <a:defRPr sz="16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4"/>
          <p:cNvSpPr>
            <a:spLocks noGrp="1" noChangeArrowheads="1"/>
          </p:cNvSpPr>
          <p:nvPr>
            <p:ph type="dt" sz="half" idx="10"/>
          </p:nvPr>
        </p:nvSpPr>
        <p:spPr>
          <a:ln/>
        </p:spPr>
        <p:txBody>
          <a:bodyPr/>
          <a:lstStyle>
            <a:lvl1pPr>
              <a:defRPr/>
            </a:lvl1pPr>
          </a:lstStyle>
          <a:p>
            <a:fld id="{E93E61EC-1AA2-42D1-BA7E-16D796C35177}" type="datetime1">
              <a:rPr lang="zh-TW" altLang="en-US" smtClean="0"/>
              <a:pPr/>
              <a:t>2021/9/16</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11585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4"/>
          <p:cNvSpPr>
            <a:spLocks noGrp="1" noChangeArrowheads="1"/>
          </p:cNvSpPr>
          <p:nvPr>
            <p:ph type="dt" sz="half" idx="10"/>
          </p:nvPr>
        </p:nvSpPr>
        <p:spPr>
          <a:ln/>
        </p:spPr>
        <p:txBody>
          <a:bodyPr/>
          <a:lstStyle>
            <a:lvl1pPr>
              <a:defRPr/>
            </a:lvl1pPr>
          </a:lstStyle>
          <a:p>
            <a:fld id="{6A369D74-7E68-488F-8DC0-0AFD81C31774}" type="datetime1">
              <a:rPr lang="zh-TW" altLang="en-US" smtClean="0"/>
              <a:pPr/>
              <a:t>2021/9/16</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323974471"/>
      </p:ext>
    </p:extLst>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77825" y="838200"/>
            <a:ext cx="4140200" cy="534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70425" y="838200"/>
            <a:ext cx="4141788" cy="534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fld id="{A9B1CD3B-D36B-49D6-B3E8-EDA101F0619C}" type="datetime1">
              <a:rPr lang="zh-TW" altLang="en-US" smtClean="0"/>
              <a:pPr/>
              <a:t>2021/9/16</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332390382"/>
      </p:ext>
    </p:extLst>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fld id="{037B2BD4-73D2-4111-801D-594CCD90AFD9}" type="datetime1">
              <a:rPr lang="zh-TW" altLang="en-US" smtClean="0"/>
              <a:pPr/>
              <a:t>2021/9/16</a:t>
            </a:fld>
            <a:endParaRPr lang="zh-TW" altLang="en-US"/>
          </a:p>
        </p:txBody>
      </p:sp>
      <p:sp>
        <p:nvSpPr>
          <p:cNvPr id="8" name="Rectangle 5"/>
          <p:cNvSpPr>
            <a:spLocks noGrp="1" noChangeArrowheads="1"/>
          </p:cNvSpPr>
          <p:nvPr>
            <p:ph type="ftr" sz="quarter" idx="11"/>
          </p:nvPr>
        </p:nvSpPr>
        <p:spPr>
          <a:ln/>
        </p:spPr>
        <p:txBody>
          <a:bodyPr/>
          <a:lstStyle>
            <a:lvl1pPr>
              <a:defRPr/>
            </a:lvl1pPr>
          </a:lstStyle>
          <a:p>
            <a:endParaRPr lang="zh-TW" altLang="en-US"/>
          </a:p>
        </p:txBody>
      </p:sp>
      <p:sp>
        <p:nvSpPr>
          <p:cNvPr id="9"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2771492306"/>
      </p:ext>
    </p:extLst>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fld id="{0146EC72-734B-4FD7-9DF3-B702BB661E1A}" type="datetime1">
              <a:rPr lang="zh-TW" altLang="en-US" smtClean="0"/>
              <a:pPr/>
              <a:t>2021/9/16</a:t>
            </a:fld>
            <a:endParaRPr lang="zh-TW" altLang="en-US"/>
          </a:p>
        </p:txBody>
      </p:sp>
      <p:sp>
        <p:nvSpPr>
          <p:cNvPr id="4" name="Rectangle 5"/>
          <p:cNvSpPr>
            <a:spLocks noGrp="1" noChangeArrowheads="1"/>
          </p:cNvSpPr>
          <p:nvPr>
            <p:ph type="ftr" sz="quarter" idx="11"/>
          </p:nvPr>
        </p:nvSpPr>
        <p:spPr>
          <a:ln/>
        </p:spPr>
        <p:txBody>
          <a:bodyPr/>
          <a:lstStyle>
            <a:lvl1pPr>
              <a:defRPr/>
            </a:lvl1pPr>
          </a:lstStyle>
          <a:p>
            <a:endParaRPr lang="zh-TW" altLang="en-US"/>
          </a:p>
        </p:txBody>
      </p:sp>
      <p:sp>
        <p:nvSpPr>
          <p:cNvPr id="5"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722010825"/>
      </p:ext>
    </p:extLst>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4B0C259-413A-4F08-A24F-613AF4C6D49F}" type="datetime1">
              <a:rPr lang="zh-TW" altLang="en-US" smtClean="0"/>
              <a:pPr/>
              <a:t>2021/9/16</a:t>
            </a:fld>
            <a:endParaRPr lang="zh-TW" altLang="en-US"/>
          </a:p>
        </p:txBody>
      </p:sp>
      <p:sp>
        <p:nvSpPr>
          <p:cNvPr id="3" name="Rectangle 5"/>
          <p:cNvSpPr>
            <a:spLocks noGrp="1" noChangeArrowheads="1"/>
          </p:cNvSpPr>
          <p:nvPr>
            <p:ph type="ftr" sz="quarter" idx="11"/>
          </p:nvPr>
        </p:nvSpPr>
        <p:spPr>
          <a:ln/>
        </p:spPr>
        <p:txBody>
          <a:bodyPr/>
          <a:lstStyle>
            <a:lvl1pPr>
              <a:defRPr/>
            </a:lvl1pPr>
          </a:lstStyle>
          <a:p>
            <a:endParaRPr lang="zh-TW" altLang="en-US"/>
          </a:p>
        </p:txBody>
      </p:sp>
      <p:sp>
        <p:nvSpPr>
          <p:cNvPr id="4"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812784435"/>
      </p:ext>
    </p:extLst>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4"/>
          <p:cNvSpPr>
            <a:spLocks noGrp="1" noChangeArrowheads="1"/>
          </p:cNvSpPr>
          <p:nvPr>
            <p:ph type="dt" sz="half" idx="10"/>
          </p:nvPr>
        </p:nvSpPr>
        <p:spPr>
          <a:ln/>
        </p:spPr>
        <p:txBody>
          <a:bodyPr/>
          <a:lstStyle>
            <a:lvl1pPr>
              <a:defRPr/>
            </a:lvl1pPr>
          </a:lstStyle>
          <a:p>
            <a:fld id="{0900C075-AB8A-43F4-ACE6-0AF5044F9092}" type="datetime1">
              <a:rPr lang="zh-TW" altLang="en-US" smtClean="0"/>
              <a:pPr/>
              <a:t>2021/9/16</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295867154"/>
      </p:ext>
    </p:extLst>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4"/>
          <p:cNvSpPr>
            <a:spLocks noGrp="1" noChangeArrowheads="1"/>
          </p:cNvSpPr>
          <p:nvPr>
            <p:ph type="dt" sz="half" idx="10"/>
          </p:nvPr>
        </p:nvSpPr>
        <p:spPr>
          <a:ln/>
        </p:spPr>
        <p:txBody>
          <a:bodyPr/>
          <a:lstStyle>
            <a:lvl1pPr>
              <a:defRPr/>
            </a:lvl1pPr>
          </a:lstStyle>
          <a:p>
            <a:fld id="{8F06E690-F91E-4B39-9E4B-5AE249E2A24D}" type="datetime1">
              <a:rPr lang="zh-TW" altLang="en-US" smtClean="0"/>
              <a:pPr/>
              <a:t>2021/9/16</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025265173"/>
      </p:ext>
    </p:extLst>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spect="1" noChangeArrowheads="1"/>
          </p:cNvSpPr>
          <p:nvPr>
            <p:ph type="body" idx="1"/>
          </p:nvPr>
        </p:nvSpPr>
        <p:spPr bwMode="auto">
          <a:xfrm>
            <a:off x="377825" y="838200"/>
            <a:ext cx="8434388" cy="5341938"/>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p:txBody>
      </p:sp>
      <p:sp>
        <p:nvSpPr>
          <p:cNvPr id="6147" name="Rectangle 3"/>
          <p:cNvSpPr>
            <a:spLocks noGrp="1" noChangeArrowheads="1"/>
          </p:cNvSpPr>
          <p:nvPr>
            <p:ph type="title"/>
          </p:nvPr>
        </p:nvSpPr>
        <p:spPr bwMode="auto">
          <a:xfrm>
            <a:off x="381000" y="152400"/>
            <a:ext cx="8451850" cy="5699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spAutoFit/>
          </a:bodyPr>
          <a:lstStyle/>
          <a:p>
            <a:pPr lvl="0"/>
            <a:r>
              <a:rPr lang="zh-TW" altLang="en-US"/>
              <a:t>按一下以編輯母片標題樣式</a:t>
            </a:r>
            <a:endParaRPr lang="en-US" altLang="zh-TW"/>
          </a:p>
        </p:txBody>
      </p:sp>
      <p:sp>
        <p:nvSpPr>
          <p:cNvPr id="6148" name="Rectangle 4"/>
          <p:cNvSpPr>
            <a:spLocks noGrp="1" noChangeArrowheads="1"/>
          </p:cNvSpPr>
          <p:nvPr>
            <p:ph type="dt" sz="half" idx="2"/>
          </p:nvPr>
        </p:nvSpPr>
        <p:spPr bwMode="auto">
          <a:xfrm>
            <a:off x="588963" y="6461125"/>
            <a:ext cx="1874837" cy="39687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nSpc>
                <a:spcPct val="85000"/>
              </a:lnSpc>
              <a:defRPr kumimoji="0" sz="1400">
                <a:solidFill>
                  <a:srgbClr val="990099"/>
                </a:solidFill>
                <a:latin typeface="Courier New" pitchFamily="49" charset="0"/>
              </a:defRPr>
            </a:lvl1pPr>
          </a:lstStyle>
          <a:p>
            <a:fld id="{53A26CBC-0D7E-4446-847A-A02803CDE270}" type="datetime1">
              <a:rPr lang="zh-TW" altLang="en-US" smtClean="0"/>
              <a:pPr/>
              <a:t>2021/9/16</a:t>
            </a:fld>
            <a:endParaRPr lang="zh-TW" altLang="en-US"/>
          </a:p>
        </p:txBody>
      </p:sp>
      <p:sp>
        <p:nvSpPr>
          <p:cNvPr id="6149" name="Rectangle 5"/>
          <p:cNvSpPr>
            <a:spLocks noGrp="1" noChangeArrowheads="1"/>
          </p:cNvSpPr>
          <p:nvPr>
            <p:ph type="ftr" sz="quarter" idx="3"/>
          </p:nvPr>
        </p:nvSpPr>
        <p:spPr bwMode="auto">
          <a:xfrm>
            <a:off x="3124200" y="6461125"/>
            <a:ext cx="2895600" cy="39687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lnSpc>
                <a:spcPct val="85000"/>
              </a:lnSpc>
              <a:defRPr kumimoji="0" sz="1400">
                <a:solidFill>
                  <a:srgbClr val="990099"/>
                </a:solidFill>
                <a:latin typeface="Courier New" pitchFamily="49" charset="0"/>
              </a:defRPr>
            </a:lvl1pPr>
          </a:lstStyle>
          <a:p>
            <a:endParaRPr lang="zh-TW" altLang="en-US"/>
          </a:p>
        </p:txBody>
      </p:sp>
      <p:sp>
        <p:nvSpPr>
          <p:cNvPr id="6150" name="Rectangle 6"/>
          <p:cNvSpPr>
            <a:spLocks noGrp="1" noChangeArrowheads="1"/>
          </p:cNvSpPr>
          <p:nvPr>
            <p:ph type="sldNum" sz="quarter" idx="4"/>
          </p:nvPr>
        </p:nvSpPr>
        <p:spPr bwMode="auto">
          <a:xfrm>
            <a:off x="7075488" y="6445250"/>
            <a:ext cx="1636712" cy="41275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lnSpc>
                <a:spcPct val="85000"/>
              </a:lnSpc>
              <a:defRPr kumimoji="0" sz="1400">
                <a:solidFill>
                  <a:srgbClr val="990099"/>
                </a:solidFill>
                <a:latin typeface="Courier New" pitchFamily="49" charset="0"/>
              </a:defRPr>
            </a:lvl1pPr>
          </a:lstStyle>
          <a:p>
            <a:fld id="{FC175A1F-17AA-440E-A787-FA438D8C8862}" type="slidenum">
              <a:rPr lang="zh-TW" altLang="en-US" smtClean="0"/>
              <a:pPr/>
              <a:t>‹#›</a:t>
            </a:fld>
            <a:endParaRPr lang="zh-TW" altLang="en-US"/>
          </a:p>
        </p:txBody>
      </p:sp>
      <p:pic>
        <p:nvPicPr>
          <p:cNvPr id="1031" name="Picture 7" descr="LARCbkg2"/>
          <p:cNvPicPr>
            <a:picLocks noChangeAspect="1" noChangeArrowheads="1"/>
          </p:cNvPicPr>
          <p:nvPr/>
        </p:nvPicPr>
        <p:blipFill>
          <a:blip r:embed="rId13" cstate="print">
            <a:clrChange>
              <a:clrFrom>
                <a:srgbClr val="8F5C8F"/>
              </a:clrFrom>
              <a:clrTo>
                <a:srgbClr val="8F5C8F">
                  <a:alpha val="0"/>
                </a:srgbClr>
              </a:clrTo>
            </a:clrChange>
            <a:lum bright="26000" contrast="24000"/>
            <a:grayscl/>
            <a:biLevel thresh="50000"/>
          </a:blip>
          <a:srcRect/>
          <a:stretch>
            <a:fillRect/>
          </a:stretch>
        </p:blipFill>
        <p:spPr bwMode="auto">
          <a:xfrm>
            <a:off x="0" y="6197600"/>
            <a:ext cx="588963" cy="660400"/>
          </a:xfrm>
          <a:prstGeom prst="rect">
            <a:avLst/>
          </a:prstGeom>
          <a:noFill/>
          <a:ln w="9525">
            <a:noFill/>
            <a:miter lim="800000"/>
            <a:headEnd/>
            <a:tailEnd/>
          </a:ln>
        </p:spPr>
      </p:pic>
    </p:spTree>
    <p:extLst>
      <p:ext uri="{BB962C8B-B14F-4D97-AF65-F5344CB8AC3E}">
        <p14:creationId xmlns:p14="http://schemas.microsoft.com/office/powerpoint/2010/main" val="773423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ll dir="r"/>
  </p:transition>
  <p:hf hdr="0" ftr="0" dt="0"/>
  <p:txStyles>
    <p:titleStyle>
      <a:lvl1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mj-lt"/>
          <a:ea typeface="+mj-ea"/>
          <a:cs typeface="+mj-cs"/>
        </a:defRPr>
      </a:lvl1pPr>
      <a:lvl2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2pPr>
      <a:lvl3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3pPr>
      <a:lvl4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4pPr>
      <a:lvl5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5pPr>
      <a:lvl6pPr marL="4572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6pPr>
      <a:lvl7pPr marL="9144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7pPr>
      <a:lvl8pPr marL="13716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8pPr>
      <a:lvl9pPr marL="18288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9pPr>
    </p:titleStyle>
    <p:bodyStyle>
      <a:lvl1pPr marL="385763" indent="-385763" algn="l" rtl="0" eaLnBrk="1" fontAlgn="base" hangingPunct="1">
        <a:lnSpc>
          <a:spcPct val="93000"/>
        </a:lnSpc>
        <a:spcBef>
          <a:spcPct val="50000"/>
        </a:spcBef>
        <a:spcAft>
          <a:spcPct val="0"/>
        </a:spcAft>
        <a:buClr>
          <a:schemeClr val="tx2"/>
        </a:buClr>
        <a:buFont typeface="Symbol" pitchFamily="18" charset="2"/>
        <a:buChar char="·"/>
        <a:defRPr kumimoji="1" sz="2800">
          <a:solidFill>
            <a:srgbClr val="000000"/>
          </a:solidFill>
          <a:latin typeface="+mn-lt"/>
          <a:ea typeface="+mn-ea"/>
          <a:cs typeface="+mn-cs"/>
        </a:defRPr>
      </a:lvl1pPr>
      <a:lvl2pPr marL="744538" indent="-244475" algn="l" rtl="0" eaLnBrk="1" fontAlgn="base" hangingPunct="1">
        <a:lnSpc>
          <a:spcPct val="88000"/>
        </a:lnSpc>
        <a:spcBef>
          <a:spcPct val="25000"/>
        </a:spcBef>
        <a:spcAft>
          <a:spcPct val="0"/>
        </a:spcAft>
        <a:buClr>
          <a:srgbClr val="AA009A"/>
        </a:buClr>
        <a:buSzPct val="90000"/>
        <a:buFont typeface="Symbol" pitchFamily="18" charset="2"/>
        <a:buChar char="-"/>
        <a:defRPr kumimoji="1" sz="2600">
          <a:solidFill>
            <a:srgbClr val="000000"/>
          </a:solidFill>
          <a:latin typeface="+mn-lt"/>
          <a:ea typeface="+mn-ea"/>
        </a:defRPr>
      </a:lvl2pPr>
      <a:lvl3pPr marL="1146175" indent="-238125" algn="l" rtl="0" eaLnBrk="1" fontAlgn="base" hangingPunct="1">
        <a:lnSpc>
          <a:spcPct val="87000"/>
        </a:lnSpc>
        <a:spcBef>
          <a:spcPct val="10000"/>
        </a:spcBef>
        <a:spcAft>
          <a:spcPct val="0"/>
        </a:spcAft>
        <a:buClr>
          <a:srgbClr val="1908BC"/>
        </a:buClr>
        <a:buFont typeface="Symbol" pitchFamily="18" charset="2"/>
        <a:buChar char="*"/>
        <a:defRPr kumimoji="1" sz="2400">
          <a:solidFill>
            <a:srgbClr val="000000"/>
          </a:solidFill>
          <a:latin typeface="+mn-lt"/>
          <a:ea typeface="+mn-ea"/>
        </a:defRPr>
      </a:lvl3pPr>
      <a:lvl4pPr marL="2032000" indent="-228600" algn="l" rtl="0" eaLnBrk="1" fontAlgn="base" hangingPunct="1">
        <a:spcBef>
          <a:spcPct val="20000"/>
        </a:spcBef>
        <a:spcAft>
          <a:spcPct val="0"/>
        </a:spcAft>
        <a:buClr>
          <a:srgbClr val="2452AE"/>
        </a:buClr>
        <a:buFont typeface="Symbol" pitchFamily="18" charset="2"/>
        <a:buChar char="à"/>
        <a:defRPr kumimoji="1" sz="2200">
          <a:solidFill>
            <a:srgbClr val="000000"/>
          </a:solidFill>
          <a:latin typeface="+mn-lt"/>
          <a:ea typeface="+mn-ea"/>
        </a:defRPr>
      </a:lvl4pPr>
      <a:lvl5pPr marL="24511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5pPr>
      <a:lvl6pPr marL="29083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6pPr>
      <a:lvl7pPr marL="33655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7pPr>
      <a:lvl8pPr marL="38227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8pPr>
      <a:lvl9pPr marL="42799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240.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sz="quarter" idx="1"/>
          </p:nvPr>
        </p:nvSpPr>
        <p:spPr>
          <a:xfrm>
            <a:off x="2533719" y="4366889"/>
            <a:ext cx="5575300" cy="1752600"/>
          </a:xfrm>
        </p:spPr>
        <p:txBody>
          <a:bodyPr/>
          <a:lstStyle/>
          <a:p>
            <a:pPr algn="l"/>
            <a:r>
              <a:rPr lang="en-US" altLang="zh-TW" sz="2800" dirty="0"/>
              <a:t>Presenter: </a:t>
            </a:r>
            <a:r>
              <a:rPr lang="en-US" altLang="zh-TW" sz="2800" dirty="0" err="1"/>
              <a:t>Kuan</a:t>
            </a:r>
            <a:r>
              <a:rPr lang="en-US" altLang="zh-TW" sz="2800" dirty="0"/>
              <a:t>-</a:t>
            </a:r>
            <a:r>
              <a:rPr lang="en-US" altLang="zh-TW" sz="2800" dirty="0" err="1"/>
              <a:t>Hsun</a:t>
            </a:r>
            <a:r>
              <a:rPr lang="en-US" altLang="zh-TW" sz="2800" dirty="0"/>
              <a:t>-Duh</a:t>
            </a:r>
          </a:p>
          <a:p>
            <a:pPr algn="l"/>
            <a:r>
              <a:rPr lang="en-US" altLang="zh-TW" sz="2800" dirty="0"/>
              <a:t>Advisor: Cheng-Wen Wu</a:t>
            </a:r>
          </a:p>
          <a:p>
            <a:pPr algn="l"/>
            <a:r>
              <a:rPr lang="en-US" altLang="zh-TW" sz="2800"/>
              <a:t>2021/09/16</a:t>
            </a:r>
            <a:endParaRPr lang="en-US" altLang="zh-TW" sz="2800" dirty="0"/>
          </a:p>
        </p:txBody>
      </p:sp>
      <p:sp>
        <p:nvSpPr>
          <p:cNvPr id="2" name="標題 1"/>
          <p:cNvSpPr>
            <a:spLocks noGrp="1"/>
          </p:cNvSpPr>
          <p:nvPr>
            <p:ph type="ctrTitle" sz="quarter"/>
          </p:nvPr>
        </p:nvSpPr>
        <p:spPr>
          <a:xfrm>
            <a:off x="-349321" y="983332"/>
            <a:ext cx="9865972" cy="682047"/>
          </a:xfrm>
        </p:spPr>
        <p:txBody>
          <a:bodyPr/>
          <a:lstStyle/>
          <a:p>
            <a:r>
              <a:rPr lang="en-US" altLang="zh-TW" dirty="0"/>
              <a:t>Weekly Report</a:t>
            </a:r>
            <a:endParaRPr lang="zh-TW" altLang="en-US" dirty="0"/>
          </a:p>
        </p:txBody>
      </p:sp>
      <p:sp>
        <p:nvSpPr>
          <p:cNvPr id="4" name="文字方塊 3">
            <a:extLst>
              <a:ext uri="{FF2B5EF4-FFF2-40B4-BE49-F238E27FC236}">
                <a16:creationId xmlns:a16="http://schemas.microsoft.com/office/drawing/2014/main" id="{355EC03F-3376-4287-8AB9-EB9279828C43}"/>
              </a:ext>
            </a:extLst>
          </p:cNvPr>
          <p:cNvSpPr txBox="1"/>
          <p:nvPr/>
        </p:nvSpPr>
        <p:spPr>
          <a:xfrm>
            <a:off x="1151068" y="2093830"/>
            <a:ext cx="184731" cy="369332"/>
          </a:xfrm>
          <a:prstGeom prst="rect">
            <a:avLst/>
          </a:prstGeom>
          <a:noFill/>
        </p:spPr>
        <p:txBody>
          <a:bodyPr wrap="none" rtlCol="0">
            <a:spAutoFit/>
          </a:bodyPr>
          <a:lstStyle/>
          <a:p>
            <a:endParaRPr lang="zh-TW" altLang="en-US" dirty="0"/>
          </a:p>
        </p:txBody>
      </p:sp>
    </p:spTree>
    <p:extLst>
      <p:ext uri="{BB962C8B-B14F-4D97-AF65-F5344CB8AC3E}">
        <p14:creationId xmlns:p14="http://schemas.microsoft.com/office/powerpoint/2010/main" val="2365221735"/>
      </p:ext>
    </p:extLst>
  </p:cSld>
  <p:clrMapOvr>
    <a:masterClrMapping/>
  </p:clrMapOvr>
  <p:transition>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D2621-E9AF-4252-8B89-A0058E65F1B6}"/>
              </a:ext>
            </a:extLst>
          </p:cNvPr>
          <p:cNvSpPr>
            <a:spLocks noGrp="1"/>
          </p:cNvSpPr>
          <p:nvPr>
            <p:ph type="title"/>
          </p:nvPr>
        </p:nvSpPr>
        <p:spPr/>
        <p:txBody>
          <a:bodyPr/>
          <a:lstStyle/>
          <a:p>
            <a:r>
              <a:rPr lang="en-US" altLang="zh-TW" dirty="0"/>
              <a:t>Minimum Backflow Power </a:t>
            </a:r>
            <a:r>
              <a:rPr lang="en-US" altLang="zh-TW" dirty="0" err="1"/>
              <a:t>Conrtrol</a:t>
            </a:r>
            <a:endParaRPr lang="zh-TW" altLang="en-US" dirty="0"/>
          </a:p>
        </p:txBody>
      </p:sp>
      <p:sp>
        <p:nvSpPr>
          <p:cNvPr id="3" name="內容版面配置區 2">
            <a:extLst>
              <a:ext uri="{FF2B5EF4-FFF2-40B4-BE49-F238E27FC236}">
                <a16:creationId xmlns:a16="http://schemas.microsoft.com/office/drawing/2014/main" id="{4B8F9A8E-092F-4A56-8100-8B7D098B2985}"/>
              </a:ext>
            </a:extLst>
          </p:cNvPr>
          <p:cNvSpPr>
            <a:spLocks noGrp="1"/>
          </p:cNvSpPr>
          <p:nvPr>
            <p:ph idx="1"/>
          </p:nvPr>
        </p:nvSpPr>
        <p:spPr>
          <a:xfrm>
            <a:off x="381000" y="1981943"/>
            <a:ext cx="8434388" cy="794856"/>
          </a:xfrm>
        </p:spPr>
        <p:txBody>
          <a:bodyPr/>
          <a:lstStyle/>
          <a:p>
            <a:r>
              <a:rPr lang="en-US" altLang="zh-TW" dirty="0"/>
              <a:t>Mode 4 has maximum k value</a:t>
            </a:r>
          </a:p>
          <a:p>
            <a:r>
              <a:rPr lang="en-US" altLang="zh-TW" dirty="0"/>
              <a:t>widest power range for zero backflow power</a:t>
            </a:r>
            <a:endParaRPr lang="zh-TW" altLang="en-US" dirty="0"/>
          </a:p>
        </p:txBody>
      </p:sp>
      <p:sp>
        <p:nvSpPr>
          <p:cNvPr id="4" name="投影片編號版面配置區 3">
            <a:extLst>
              <a:ext uri="{FF2B5EF4-FFF2-40B4-BE49-F238E27FC236}">
                <a16:creationId xmlns:a16="http://schemas.microsoft.com/office/drawing/2014/main" id="{DB35ABFF-81E6-43FC-8CFA-35EE106FA44E}"/>
              </a:ext>
            </a:extLst>
          </p:cNvPr>
          <p:cNvSpPr>
            <a:spLocks noGrp="1"/>
          </p:cNvSpPr>
          <p:nvPr>
            <p:ph type="sldNum" sz="quarter" idx="12"/>
          </p:nvPr>
        </p:nvSpPr>
        <p:spPr/>
        <p:txBody>
          <a:bodyPr/>
          <a:lstStyle/>
          <a:p>
            <a:fld id="{FC175A1F-17AA-440E-A787-FA438D8C8862}" type="slidenum">
              <a:rPr lang="zh-TW" altLang="en-US" smtClean="0"/>
              <a:pPr/>
              <a:t>10</a:t>
            </a:fld>
            <a:endParaRPr lang="zh-TW" altLang="en-US"/>
          </a:p>
        </p:txBody>
      </p:sp>
      <p:sp>
        <p:nvSpPr>
          <p:cNvPr id="6" name="文字方塊 5">
            <a:extLst>
              <a:ext uri="{FF2B5EF4-FFF2-40B4-BE49-F238E27FC236}">
                <a16:creationId xmlns:a16="http://schemas.microsoft.com/office/drawing/2014/main" id="{904F8CE2-B2BA-4C05-AB37-7B8AEF0A8DCC}"/>
              </a:ext>
            </a:extLst>
          </p:cNvPr>
          <p:cNvSpPr txBox="1"/>
          <p:nvPr/>
        </p:nvSpPr>
        <p:spPr>
          <a:xfrm>
            <a:off x="1063625" y="6366173"/>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p:pic>
        <p:nvPicPr>
          <p:cNvPr id="7" name="圖片 6">
            <a:extLst>
              <a:ext uri="{FF2B5EF4-FFF2-40B4-BE49-F238E27FC236}">
                <a16:creationId xmlns:a16="http://schemas.microsoft.com/office/drawing/2014/main" id="{D149EC30-76FE-4CCC-9579-29771782DC4D}"/>
              </a:ext>
            </a:extLst>
          </p:cNvPr>
          <p:cNvPicPr>
            <a:picLocks noChangeAspect="1"/>
          </p:cNvPicPr>
          <p:nvPr/>
        </p:nvPicPr>
        <p:blipFill rotWithShape="1">
          <a:blip r:embed="rId2">
            <a:clrChange>
              <a:clrFrom>
                <a:srgbClr val="FFFFFF"/>
              </a:clrFrom>
              <a:clrTo>
                <a:srgbClr val="FFFFFF">
                  <a:alpha val="0"/>
                </a:srgbClr>
              </a:clrTo>
            </a:clrChange>
          </a:blip>
          <a:srcRect b="19973"/>
          <a:stretch/>
        </p:blipFill>
        <p:spPr>
          <a:xfrm>
            <a:off x="2019893" y="3042505"/>
            <a:ext cx="4396188" cy="2885562"/>
          </a:xfrm>
          <a:prstGeom prst="rect">
            <a:avLst/>
          </a:prstGeom>
        </p:spPr>
      </p:pic>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8D631F2F-4E9D-4D06-B8B2-638BD8C0547D}"/>
                  </a:ext>
                </a:extLst>
              </p:cNvPr>
              <p:cNvSpPr txBox="1"/>
              <p:nvPr/>
            </p:nvSpPr>
            <p:spPr>
              <a:xfrm>
                <a:off x="495300" y="801131"/>
                <a:ext cx="5528538" cy="981744"/>
              </a:xfrm>
              <a:prstGeom prst="rect">
                <a:avLst/>
              </a:prstGeom>
              <a:noFill/>
              <a:ln w="28575">
                <a:solidFill>
                  <a:srgbClr val="0070C0"/>
                </a:solidFill>
              </a:ln>
            </p:spPr>
            <p:txBody>
              <a:bodyPr wrap="square" rtlCol="0">
                <a:spAutoFit/>
              </a:bodyPr>
              <a:lstStyle/>
              <a:p>
                <a:r>
                  <a:rPr lang="en-US" altLang="zh-TW" b="0" dirty="0">
                    <a:solidFill>
                      <a:srgbClr val="FF0000"/>
                    </a:solidFill>
                    <a:ea typeface="Cambria Math" panose="02040503050406030204" pitchFamily="18" charset="0"/>
                  </a:rPr>
                  <a:t>By transmission power k=</a:t>
                </a:r>
                <a14:m>
                  <m:oMath xmlns:m="http://schemas.openxmlformats.org/officeDocument/2006/math">
                    <m:sSub>
                      <m:sSubPr>
                        <m:ctrlPr>
                          <a:rPr lang="en-US" altLang="zh-TW" b="0" i="1" smtClean="0">
                            <a:solidFill>
                              <a:srgbClr val="FF0000"/>
                            </a:solidFill>
                            <a:latin typeface="Cambria Math" panose="02040503050406030204" pitchFamily="18" charset="0"/>
                            <a:ea typeface="Cambria Math" panose="02040503050406030204" pitchFamily="18" charset="0"/>
                          </a:rPr>
                        </m:ctrlPr>
                      </m:sSubPr>
                      <m:e>
                        <m:r>
                          <a:rPr lang="en-US" altLang="zh-TW" b="0" i="1" smtClean="0">
                            <a:solidFill>
                              <a:srgbClr val="FF0000"/>
                            </a:solidFill>
                            <a:latin typeface="Cambria Math" panose="02040503050406030204" pitchFamily="18" charset="0"/>
                            <a:ea typeface="Cambria Math" panose="02040503050406030204" pitchFamily="18" charset="0"/>
                          </a:rPr>
                          <m:t>𝐷</m:t>
                        </m:r>
                      </m:e>
                      <m:sub>
                        <m:r>
                          <a:rPr lang="en-US" altLang="zh-TW" b="0" i="1" smtClean="0">
                            <a:solidFill>
                              <a:srgbClr val="FF0000"/>
                            </a:solidFill>
                            <a:latin typeface="Cambria Math" panose="02040503050406030204" pitchFamily="18" charset="0"/>
                            <a:ea typeface="Cambria Math" panose="02040503050406030204" pitchFamily="18" charset="0"/>
                          </a:rPr>
                          <m:t>1</m:t>
                        </m:r>
                      </m:sub>
                    </m:sSub>
                    <m:d>
                      <m:dPr>
                        <m:ctrlPr>
                          <a:rPr lang="en-US" altLang="zh-TW" b="0" i="1" smtClean="0">
                            <a:solidFill>
                              <a:srgbClr val="FF0000"/>
                            </a:solidFill>
                            <a:latin typeface="Cambria Math" panose="02040503050406030204" pitchFamily="18" charset="0"/>
                            <a:ea typeface="Cambria Math" panose="02040503050406030204" pitchFamily="18" charset="0"/>
                          </a:rPr>
                        </m:ctrlPr>
                      </m:dPr>
                      <m:e>
                        <m:sSub>
                          <m:sSubPr>
                            <m:ctrlPr>
                              <a:rPr lang="en-US" altLang="zh-TW" b="0" i="1" smtClean="0">
                                <a:solidFill>
                                  <a:srgbClr val="FF0000"/>
                                </a:solidFill>
                                <a:latin typeface="Cambria Math" panose="02040503050406030204" pitchFamily="18" charset="0"/>
                                <a:ea typeface="Cambria Math" panose="02040503050406030204" pitchFamily="18" charset="0"/>
                              </a:rPr>
                            </m:ctrlPr>
                          </m:sSubPr>
                          <m:e>
                            <m:r>
                              <a:rPr lang="en-US" altLang="zh-TW" b="0" i="1" smtClean="0">
                                <a:solidFill>
                                  <a:srgbClr val="FF0000"/>
                                </a:solidFill>
                                <a:latin typeface="Cambria Math" panose="02040503050406030204" pitchFamily="18" charset="0"/>
                                <a:ea typeface="Cambria Math" panose="02040503050406030204" pitchFamily="18" charset="0"/>
                              </a:rPr>
                              <m:t>𝐷</m:t>
                            </m:r>
                          </m:e>
                          <m:sub>
                            <m:r>
                              <a:rPr lang="en-US" altLang="zh-TW" b="0" i="1" smtClean="0">
                                <a:solidFill>
                                  <a:srgbClr val="FF0000"/>
                                </a:solidFill>
                                <a:latin typeface="Cambria Math" panose="02040503050406030204" pitchFamily="18" charset="0"/>
                                <a:ea typeface="Cambria Math" panose="02040503050406030204" pitchFamily="18" charset="0"/>
                              </a:rPr>
                              <m:t>2</m:t>
                            </m:r>
                          </m:sub>
                        </m:sSub>
                        <m:r>
                          <a:rPr lang="en-US" altLang="zh-TW" b="0" i="1" smtClean="0">
                            <a:solidFill>
                              <a:srgbClr val="FF0000"/>
                            </a:solidFill>
                            <a:latin typeface="Cambria Math" panose="02040503050406030204" pitchFamily="18" charset="0"/>
                            <a:ea typeface="Cambria Math" panose="02040503050406030204" pitchFamily="18" charset="0"/>
                          </a:rPr>
                          <m:t>−</m:t>
                        </m:r>
                        <m:sSub>
                          <m:sSubPr>
                            <m:ctrlPr>
                              <a:rPr lang="en-US" altLang="zh-TW" b="0" i="1" smtClean="0">
                                <a:solidFill>
                                  <a:srgbClr val="FF0000"/>
                                </a:solidFill>
                                <a:latin typeface="Cambria Math" panose="02040503050406030204" pitchFamily="18" charset="0"/>
                                <a:ea typeface="Cambria Math" panose="02040503050406030204" pitchFamily="18" charset="0"/>
                              </a:rPr>
                            </m:ctrlPr>
                          </m:sSubPr>
                          <m:e>
                            <m:r>
                              <a:rPr lang="en-US" altLang="zh-TW" b="0" i="1" smtClean="0">
                                <a:solidFill>
                                  <a:srgbClr val="FF0000"/>
                                </a:solidFill>
                                <a:latin typeface="Cambria Math" panose="02040503050406030204" pitchFamily="18" charset="0"/>
                                <a:ea typeface="Cambria Math" panose="02040503050406030204" pitchFamily="18" charset="0"/>
                              </a:rPr>
                              <m:t>𝐷</m:t>
                            </m:r>
                          </m:e>
                          <m:sub>
                            <m:r>
                              <a:rPr lang="en-US" altLang="zh-TW" b="0" i="1" smtClean="0">
                                <a:solidFill>
                                  <a:srgbClr val="FF0000"/>
                                </a:solidFill>
                                <a:latin typeface="Cambria Math" panose="02040503050406030204" pitchFamily="18" charset="0"/>
                                <a:ea typeface="Cambria Math" panose="02040503050406030204" pitchFamily="18" charset="0"/>
                              </a:rPr>
                              <m:t>1</m:t>
                            </m:r>
                          </m:sub>
                        </m:sSub>
                        <m:r>
                          <a:rPr lang="en-US" altLang="zh-TW" b="0" i="1" smtClean="0">
                            <a:solidFill>
                              <a:srgbClr val="FF0000"/>
                            </a:solidFill>
                            <a:latin typeface="Cambria Math" panose="02040503050406030204" pitchFamily="18" charset="0"/>
                            <a:ea typeface="Cambria Math" panose="02040503050406030204" pitchFamily="18" charset="0"/>
                          </a:rPr>
                          <m:t>−∅</m:t>
                        </m:r>
                      </m:e>
                    </m:d>
                  </m:oMath>
                </a14:m>
                <a:endParaRPr lang="en-US" altLang="zh-TW" b="0" dirty="0">
                  <a:solidFill>
                    <a:srgbClr val="FF0000"/>
                  </a:solidFill>
                  <a:ea typeface="Cambria Math" panose="02040503050406030204" pitchFamily="18" charset="0"/>
                </a:endParaRPr>
              </a:p>
              <a:p>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D</m:t>
                        </m:r>
                      </m:e>
                      <m:sub>
                        <m:r>
                          <a:rPr lang="en-US" altLang="zh-TW" i="1">
                            <a:latin typeface="Cambria Math" panose="02040503050406030204" pitchFamily="18" charset="0"/>
                            <a:ea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𝑑</m:t>
                    </m:r>
                    <m:rad>
                      <m:radPr>
                        <m:degHide m:val="on"/>
                        <m:ctrlPr>
                          <a:rPr lang="en-US" altLang="zh-TW" i="1">
                            <a:latin typeface="Cambria Math" panose="02040503050406030204" pitchFamily="18" charset="0"/>
                            <a:ea typeface="Cambria Math" panose="02040503050406030204" pitchFamily="18" charset="0"/>
                          </a:rPr>
                        </m:ctrlPr>
                      </m:radPr>
                      <m:deg/>
                      <m:e>
                        <m:r>
                          <a:rPr lang="en-US" altLang="zh-TW" i="1">
                            <a:latin typeface="Cambria Math" panose="02040503050406030204" pitchFamily="18" charset="0"/>
                            <a:ea typeface="Cambria Math" panose="02040503050406030204" pitchFamily="18" charset="0"/>
                          </a:rPr>
                          <m:t>𝑘</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𝑑</m:t>
                        </m:r>
                        <m:r>
                          <a:rPr lang="en-US" altLang="zh-TW" i="1">
                            <a:latin typeface="Cambria Math" panose="02040503050406030204" pitchFamily="18" charset="0"/>
                            <a:ea typeface="Cambria Math" panose="02040503050406030204" pitchFamily="18" charset="0"/>
                          </a:rPr>
                          <m:t>(1−</m:t>
                        </m:r>
                        <m:r>
                          <a:rPr lang="en-US" altLang="zh-TW" i="1">
                            <a:latin typeface="Cambria Math" panose="02040503050406030204" pitchFamily="18" charset="0"/>
                            <a:ea typeface="Cambria Math" panose="02040503050406030204" pitchFamily="18" charset="0"/>
                          </a:rPr>
                          <m:t>𝑑</m:t>
                        </m:r>
                        <m:r>
                          <a:rPr lang="en-US" altLang="zh-TW" i="1">
                            <a:latin typeface="Cambria Math" panose="02040503050406030204" pitchFamily="18" charset="0"/>
                            <a:ea typeface="Cambria Math" panose="02040503050406030204" pitchFamily="18" charset="0"/>
                          </a:rPr>
                          <m:t>)</m:t>
                        </m:r>
                      </m:e>
                    </m:rad>
                  </m:oMath>
                </a14:m>
                <a:r>
                  <a:rPr lang="en-US" altLang="zh-TW" dirty="0">
                    <a:ea typeface="Cambria Math" panose="02040503050406030204" pitchFamily="18" charset="0"/>
                  </a:rPr>
                  <a:t>;</a:t>
                </a:r>
                <a14:m>
                  <m:oMath xmlns:m="http://schemas.openxmlformats.org/officeDocument/2006/math">
                    <m:sSub>
                      <m:sSubPr>
                        <m:ctrlPr>
                          <a:rPr lang="en-US" altLang="zh-TW" i="1" dirty="0">
                            <a:latin typeface="Cambria Math" panose="02040503050406030204" pitchFamily="18" charset="0"/>
                            <a:ea typeface="Cambria Math" panose="02040503050406030204" pitchFamily="18" charset="0"/>
                          </a:rPr>
                        </m:ctrlPr>
                      </m:sSubPr>
                      <m:e>
                        <m:r>
                          <a:rPr lang="en-US" altLang="zh-TW" i="1" dirty="0">
                            <a:latin typeface="Cambria Math" panose="02040503050406030204" pitchFamily="18" charset="0"/>
                            <a:ea typeface="Cambria Math" panose="02040503050406030204" pitchFamily="18" charset="0"/>
                          </a:rPr>
                          <m:t>𝐷</m:t>
                        </m:r>
                      </m:e>
                      <m:sub>
                        <m:r>
                          <a:rPr lang="en-US" altLang="zh-TW" i="1" dirty="0">
                            <a:latin typeface="Cambria Math" panose="02040503050406030204" pitchFamily="18" charset="0"/>
                            <a:ea typeface="Cambria Math" panose="02040503050406030204" pitchFamily="18" charset="0"/>
                          </a:rPr>
                          <m:t>2</m:t>
                        </m:r>
                      </m:sub>
                    </m:sSub>
                    <m:r>
                      <a:rPr lang="en-US" altLang="zh-TW" i="1" dirty="0">
                        <a:latin typeface="Cambria Math" panose="02040503050406030204" pitchFamily="18" charset="0"/>
                        <a:ea typeface="Cambria Math" panose="02040503050406030204" pitchFamily="18" charset="0"/>
                      </a:rPr>
                      <m:t>=</m:t>
                    </m:r>
                    <m:rad>
                      <m:radPr>
                        <m:degHide m:val="on"/>
                        <m:ctrlPr>
                          <a:rPr lang="en-US" altLang="zh-TW" i="1" dirty="0">
                            <a:latin typeface="Cambria Math" panose="02040503050406030204" pitchFamily="18" charset="0"/>
                            <a:ea typeface="Cambria Math" panose="02040503050406030204" pitchFamily="18" charset="0"/>
                          </a:rPr>
                        </m:ctrlPr>
                      </m:radPr>
                      <m:deg/>
                      <m:e>
                        <m:r>
                          <a:rPr lang="en-US" altLang="zh-TW" i="1" dirty="0">
                            <a:latin typeface="Cambria Math" panose="02040503050406030204" pitchFamily="18" charset="0"/>
                            <a:ea typeface="Cambria Math" panose="02040503050406030204" pitchFamily="18" charset="0"/>
                          </a:rPr>
                          <m:t>𝑘</m:t>
                        </m:r>
                        <m:r>
                          <a:rPr lang="en-US" altLang="zh-TW" i="1" dirty="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𝑑</m:t>
                        </m:r>
                        <m:r>
                          <a:rPr lang="en-US" altLang="zh-TW" i="1" dirty="0">
                            <a:latin typeface="Cambria Math" panose="02040503050406030204" pitchFamily="18" charset="0"/>
                            <a:ea typeface="Cambria Math" panose="02040503050406030204" pitchFamily="18" charset="0"/>
                          </a:rPr>
                          <m:t>(1−</m:t>
                        </m:r>
                        <m:r>
                          <a:rPr lang="en-US" altLang="zh-TW" i="1" dirty="0">
                            <a:latin typeface="Cambria Math" panose="02040503050406030204" pitchFamily="18" charset="0"/>
                            <a:ea typeface="Cambria Math" panose="02040503050406030204" pitchFamily="18" charset="0"/>
                          </a:rPr>
                          <m:t>𝑑</m:t>
                        </m:r>
                        <m:r>
                          <a:rPr lang="en-US" altLang="zh-TW" i="1" dirty="0">
                            <a:latin typeface="Cambria Math" panose="02040503050406030204" pitchFamily="18" charset="0"/>
                            <a:ea typeface="Cambria Math" panose="02040503050406030204" pitchFamily="18" charset="0"/>
                          </a:rPr>
                          <m:t>)</m:t>
                        </m:r>
                      </m:e>
                    </m:rad>
                  </m:oMath>
                </a14:m>
                <a:r>
                  <a:rPr lang="en-US" altLang="zh-TW" b="0" dirty="0">
                    <a:solidFill>
                      <a:srgbClr val="FF0000"/>
                    </a:solidFill>
                    <a:ea typeface="Cambria Math" panose="02040503050406030204" pitchFamily="18" charset="0"/>
                  </a:rPr>
                  <a:t> </a:t>
                </a:r>
                <a:r>
                  <a:rPr lang="en-US" altLang="zh-TW" b="0" dirty="0">
                    <a:ea typeface="Cambria Math" panose="02040503050406030204" pitchFamily="18" charset="0"/>
                  </a:rPr>
                  <a:t>)</a:t>
                </a:r>
              </a:p>
              <a:p>
                <a:r>
                  <a:rPr lang="en-US" altLang="zh-TW" dirty="0">
                    <a:ea typeface="Cambria Math" panose="02040503050406030204" pitchFamily="18" charset="0"/>
                  </a:rPr>
                  <a:t>=&gt;</a:t>
                </a:r>
                <a14:m>
                  <m:oMath xmlns:m="http://schemas.openxmlformats.org/officeDocument/2006/math">
                    <m:sSub>
                      <m:sSubPr>
                        <m:ctrlPr>
                          <a:rPr lang="en-US" altLang="zh-TW"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𝑘</m:t>
                        </m:r>
                      </m:e>
                      <m:sub>
                        <m:r>
                          <a:rPr lang="en-US" altLang="zh-TW" b="0" i="1" smtClean="0">
                            <a:latin typeface="Cambria Math" panose="02040503050406030204" pitchFamily="18" charset="0"/>
                            <a:ea typeface="Cambria Math" panose="02040503050406030204" pitchFamily="18" charset="0"/>
                          </a:rPr>
                          <m:t>𝑚𝑎𝑥</m:t>
                        </m:r>
                      </m:sub>
                    </m:sSub>
                    <m:r>
                      <a:rPr lang="en-US" altLang="zh-TW" b="0" i="1" smtClean="0">
                        <a:latin typeface="Cambria Math" panose="02040503050406030204" pitchFamily="18" charset="0"/>
                        <a:ea typeface="Cambria Math" panose="02040503050406030204" pitchFamily="18" charset="0"/>
                      </a:rPr>
                      <m:t>=</m:t>
                    </m:r>
                  </m:oMath>
                </a14:m>
                <a:r>
                  <a:rPr lang="en-US" altLang="zh-TW" b="0" dirty="0">
                    <a:ea typeface="Cambria Math" panose="02040503050406030204" pitchFamily="18" charset="0"/>
                  </a:rPr>
                  <a:t>d(1-d) when </a:t>
                </a: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𝐷</m:t>
                        </m:r>
                      </m:e>
                      <m:sub>
                        <m:r>
                          <a:rPr lang="en-US" altLang="zh-TW" b="0" i="1" smtClean="0">
                            <a:latin typeface="Cambria Math" panose="02040503050406030204" pitchFamily="18" charset="0"/>
                            <a:ea typeface="Cambria Math" panose="02040503050406030204" pitchFamily="18" charset="0"/>
                          </a:rPr>
                          <m:t>1</m:t>
                        </m:r>
                      </m:sub>
                    </m:sSub>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𝑑</m:t>
                    </m:r>
                    <m:r>
                      <a:rPr lang="en-US" altLang="zh-TW" b="0" i="1" smtClean="0">
                        <a:latin typeface="Cambria Math" panose="02040503050406030204" pitchFamily="18" charset="0"/>
                        <a:ea typeface="Cambria Math" panose="02040503050406030204" pitchFamily="18" charset="0"/>
                      </a:rPr>
                      <m:t> </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𝐷</m:t>
                        </m:r>
                      </m:e>
                      <m:sub>
                        <m:r>
                          <a:rPr lang="en-US" altLang="zh-TW" b="0" i="1" smtClean="0">
                            <a:latin typeface="Cambria Math" panose="02040503050406030204" pitchFamily="18" charset="0"/>
                            <a:ea typeface="Cambria Math" panose="02040503050406030204" pitchFamily="18" charset="0"/>
                          </a:rPr>
                          <m:t>2</m:t>
                        </m:r>
                      </m:sub>
                    </m:sSub>
                    <m:r>
                      <a:rPr lang="en-US" altLang="zh-TW" b="0" i="1" smtClean="0">
                        <a:latin typeface="Cambria Math" panose="02040503050406030204" pitchFamily="18" charset="0"/>
                        <a:ea typeface="Cambria Math" panose="02040503050406030204" pitchFamily="18" charset="0"/>
                      </a:rPr>
                      <m:t>=1</m:t>
                    </m:r>
                  </m:oMath>
                </a14:m>
                <a:endParaRPr lang="en-US" altLang="zh-TW" b="0" dirty="0">
                  <a:ea typeface="Cambria Math" panose="02040503050406030204" pitchFamily="18" charset="0"/>
                </a:endParaRPr>
              </a:p>
            </p:txBody>
          </p:sp>
        </mc:Choice>
        <mc:Fallback xmlns="">
          <p:sp>
            <p:nvSpPr>
              <p:cNvPr id="8" name="文字方塊 7">
                <a:extLst>
                  <a:ext uri="{FF2B5EF4-FFF2-40B4-BE49-F238E27FC236}">
                    <a16:creationId xmlns:a16="http://schemas.microsoft.com/office/drawing/2014/main" id="{8D631F2F-4E9D-4D06-B8B2-638BD8C0547D}"/>
                  </a:ext>
                </a:extLst>
              </p:cNvPr>
              <p:cNvSpPr txBox="1">
                <a:spLocks noRot="1" noChangeAspect="1" noMove="1" noResize="1" noEditPoints="1" noAdjustHandles="1" noChangeArrowheads="1" noChangeShapeType="1" noTextEdit="1"/>
              </p:cNvSpPr>
              <p:nvPr/>
            </p:nvSpPr>
            <p:spPr>
              <a:xfrm>
                <a:off x="495300" y="801131"/>
                <a:ext cx="5528538" cy="981744"/>
              </a:xfrm>
              <a:prstGeom prst="rect">
                <a:avLst/>
              </a:prstGeom>
              <a:blipFill>
                <a:blip r:embed="rId3"/>
                <a:stretch>
                  <a:fillRect l="-658" t="-1807" b="-7229"/>
                </a:stretch>
              </a:blipFill>
              <a:ln w="28575">
                <a:solidFill>
                  <a:srgbClr val="0070C0"/>
                </a:solidFill>
              </a:ln>
            </p:spPr>
            <p:txBody>
              <a:bodyPr/>
              <a:lstStyle/>
              <a:p>
                <a:r>
                  <a:rPr lang="zh-TW" altLang="en-US">
                    <a:noFill/>
                  </a:rPr>
                  <a:t> </a:t>
                </a:r>
              </a:p>
            </p:txBody>
          </p:sp>
        </mc:Fallback>
      </mc:AlternateContent>
      <p:sp>
        <p:nvSpPr>
          <p:cNvPr id="10" name="橢圓 9">
            <a:extLst>
              <a:ext uri="{FF2B5EF4-FFF2-40B4-BE49-F238E27FC236}">
                <a16:creationId xmlns:a16="http://schemas.microsoft.com/office/drawing/2014/main" id="{2504517A-1457-414A-914C-055BF3DF8274}"/>
              </a:ext>
            </a:extLst>
          </p:cNvPr>
          <p:cNvSpPr/>
          <p:nvPr/>
        </p:nvSpPr>
        <p:spPr bwMode="auto">
          <a:xfrm>
            <a:off x="2352675" y="3012343"/>
            <a:ext cx="676276" cy="1428750"/>
          </a:xfrm>
          <a:prstGeom prst="ellipse">
            <a:avLst/>
          </a:prstGeom>
          <a:solidFill>
            <a:schemeClr val="accent1">
              <a:lumMod val="75000"/>
              <a:alpha val="50000"/>
            </a:scheme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08721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4A38E-3DA3-4C02-9ADD-2149051BFADD}"/>
              </a:ext>
            </a:extLst>
          </p:cNvPr>
          <p:cNvSpPr>
            <a:spLocks noGrp="1"/>
          </p:cNvSpPr>
          <p:nvPr>
            <p:ph type="title"/>
          </p:nvPr>
        </p:nvSpPr>
        <p:spPr/>
        <p:txBody>
          <a:bodyPr/>
          <a:lstStyle/>
          <a:p>
            <a:r>
              <a:rPr lang="en-US" altLang="zh-TW" dirty="0"/>
              <a:t>Minimum Backflow Power </a:t>
            </a:r>
            <a:r>
              <a:rPr lang="en-US" altLang="zh-TW" dirty="0" err="1"/>
              <a:t>Conrtrol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567BA8F-B19B-4094-A8E8-2EA258907012}"/>
                  </a:ext>
                </a:extLst>
              </p:cNvPr>
              <p:cNvSpPr>
                <a:spLocks noGrp="1"/>
              </p:cNvSpPr>
              <p:nvPr>
                <p:ph idx="1"/>
              </p:nvPr>
            </p:nvSpPr>
            <p:spPr/>
            <p:txBody>
              <a:bodyPr/>
              <a:lstStyle/>
              <a:p>
                <a:r>
                  <a:rPr lang="en-US" altLang="zh-TW" dirty="0"/>
                  <a:t>High Power Level</a:t>
                </a:r>
              </a:p>
              <a:p>
                <a:pPr lvl="1"/>
                <a:r>
                  <a:rPr lang="en-US" altLang="zh-TW" dirty="0"/>
                  <a:t>Operation in mode 5</a:t>
                </a:r>
              </a:p>
              <a:p>
                <a:pPr lvl="2"/>
                <a:r>
                  <a:rPr lang="en-US" altLang="zh-TW" dirty="0"/>
                  <a:t>GMPBPC</a:t>
                </a:r>
              </a:p>
              <a:p>
                <a:pPr lvl="3"/>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=0</m:t>
                    </m:r>
                  </m:oMath>
                </a14:m>
                <a:r>
                  <a:rPr lang="en-US" altLang="zh-TW" dirty="0"/>
                  <a:t> </a:t>
                </a:r>
                <a14:m>
                  <m:oMath xmlns:m="http://schemas.openxmlformats.org/officeDocument/2006/math">
                    <m:func>
                      <m:funcPr>
                        <m:ctrlPr>
                          <a:rPr lang="en-US" altLang="zh-TW" b="0" i="1" dirty="0" smtClean="0">
                            <a:latin typeface="Cambria Math" panose="02040503050406030204" pitchFamily="18" charset="0"/>
                          </a:rPr>
                        </m:ctrlPr>
                      </m:funcPr>
                      <m:fName>
                        <m:r>
                          <m:rPr>
                            <m:sty m:val="p"/>
                          </m:rPr>
                          <a:rPr lang="en-US" altLang="zh-TW" i="0" dirty="0">
                            <a:latin typeface="Cambria Math" panose="02040503050406030204" pitchFamily="18" charset="0"/>
                          </a:rPr>
                          <m:t>min</m:t>
                        </m:r>
                      </m:fName>
                      <m:e>
                        <m:r>
                          <a:rPr lang="en-US" altLang="zh-TW" b="0" i="1" dirty="0" smtClean="0">
                            <a:latin typeface="Cambria Math" panose="02040503050406030204" pitchFamily="18" charset="0"/>
                          </a:rPr>
                          <m:t> </m:t>
                        </m:r>
                      </m:e>
                    </m:func>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𝑄</m:t>
                        </m:r>
                      </m:e>
                      <m:sub>
                        <m:r>
                          <a:rPr lang="en-US" altLang="zh-TW" b="0" i="1" dirty="0" smtClean="0">
                            <a:latin typeface="Cambria Math" panose="02040503050406030204" pitchFamily="18" charset="0"/>
                          </a:rPr>
                          <m:t>𝑠</m:t>
                        </m:r>
                      </m:sub>
                    </m:sSub>
                    <m:r>
                      <a:rPr lang="en-US" altLang="zh-TW" b="0" i="1" dirty="0" smtClean="0">
                        <a:latin typeface="Cambria Math" panose="02040503050406030204" pitchFamily="18" charset="0"/>
                      </a:rPr>
                      <m:t> </m:t>
                    </m:r>
                  </m:oMath>
                </a14:m>
                <a:endParaRPr lang="en-US" altLang="zh-TW" dirty="0"/>
              </a:p>
              <a:p>
                <a:pPr lvl="2"/>
                <a:r>
                  <a:rPr lang="en-US" altLang="zh-TW" dirty="0"/>
                  <a:t>GMSBPC</a:t>
                </a:r>
                <a:endParaRPr lang="en-US" altLang="zh-TW" b="0" dirty="0"/>
              </a:p>
              <a:p>
                <a:pPr lvl="3"/>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=0</m:t>
                    </m:r>
                  </m:oMath>
                </a14:m>
                <a:r>
                  <a:rPr lang="en-US" altLang="zh-TW" dirty="0"/>
                  <a:t> </a:t>
                </a:r>
                <a14:m>
                  <m:oMath xmlns:m="http://schemas.openxmlformats.org/officeDocument/2006/math">
                    <m:sSub>
                      <m:sSubPr>
                        <m:ctrlPr>
                          <a:rPr lang="en-US" altLang="zh-TW" i="1" dirty="0" smtClean="0">
                            <a:latin typeface="Cambria Math" panose="02040503050406030204" pitchFamily="18" charset="0"/>
                          </a:rPr>
                        </m:ctrlPr>
                      </m:sSubPr>
                      <m:e>
                        <m:func>
                          <m:funcPr>
                            <m:ctrlPr>
                              <a:rPr lang="en-US" altLang="zh-TW" b="0" i="1" dirty="0" smtClean="0">
                                <a:latin typeface="Cambria Math" panose="02040503050406030204" pitchFamily="18" charset="0"/>
                              </a:rPr>
                            </m:ctrlPr>
                          </m:funcPr>
                          <m:fName>
                            <m:r>
                              <m:rPr>
                                <m:sty m:val="p"/>
                              </m:rPr>
                              <a:rPr lang="en-US" altLang="zh-TW" i="0" dirty="0">
                                <a:latin typeface="Cambria Math" panose="02040503050406030204" pitchFamily="18" charset="0"/>
                              </a:rPr>
                              <m:t>min</m:t>
                            </m:r>
                          </m:fName>
                          <m:e>
                            <m:r>
                              <a:rPr lang="en-US" altLang="zh-TW" b="0" i="1" dirty="0" smtClean="0">
                                <a:latin typeface="Cambria Math" panose="02040503050406030204" pitchFamily="18" charset="0"/>
                              </a:rPr>
                              <m:t> </m:t>
                            </m:r>
                          </m:e>
                        </m:func>
                        <m:r>
                          <a:rPr lang="en-US" altLang="zh-TW" b="0" i="1" dirty="0" smtClean="0">
                            <a:latin typeface="Cambria Math" panose="02040503050406030204" pitchFamily="18" charset="0"/>
                          </a:rPr>
                          <m:t>𝑄</m:t>
                        </m:r>
                      </m:e>
                      <m:sub>
                        <m:r>
                          <a:rPr lang="en-US" altLang="zh-TW" b="0" i="1" dirty="0" smtClean="0">
                            <a:latin typeface="Cambria Math" panose="02040503050406030204" pitchFamily="18" charset="0"/>
                          </a:rPr>
                          <m:t>𝑝</m:t>
                        </m:r>
                      </m:sub>
                    </m:sSub>
                  </m:oMath>
                </a14:m>
                <a:endParaRPr lang="en-US" altLang="zh-TW" dirty="0"/>
              </a:p>
              <a:p>
                <a:r>
                  <a:rPr lang="en-US" altLang="zh-TW" dirty="0"/>
                  <a:t>High Power Level</a:t>
                </a:r>
              </a:p>
              <a:p>
                <a:pPr lvl="1"/>
                <a:r>
                  <a:rPr lang="en-US" altLang="zh-TW" dirty="0"/>
                  <a:t>GMBPC</a:t>
                </a:r>
              </a:p>
              <a:p>
                <a:pPr lvl="2"/>
                <a14:m>
                  <m:oMath xmlns:m="http://schemas.openxmlformats.org/officeDocument/2006/math">
                    <m:sSub>
                      <m:sSubPr>
                        <m:ctrlPr>
                          <a:rPr lang="en-US" altLang="zh-TW" b="0" i="1" smtClean="0">
                            <a:latin typeface="Cambria Math" panose="02040503050406030204" pitchFamily="18" charset="0"/>
                          </a:rPr>
                        </m:ctrlPr>
                      </m:sSubPr>
                      <m:e>
                        <m:r>
                          <a:rPr lang="en-US" altLang="zh-TW" i="1" dirty="0">
                            <a:latin typeface="Cambria Math" panose="02040503050406030204" pitchFamily="18" charset="0"/>
                          </a:rPr>
                          <m:t>𝑚𝑖𝑛</m:t>
                        </m:r>
                        <m:r>
                          <m:rPr>
                            <m:nor/>
                          </m:rPr>
                          <a:rPr lang="en-US" altLang="zh-TW" dirty="0"/>
                          <m:t> </m:t>
                        </m:r>
                        <m:r>
                          <a:rPr lang="en-US" altLang="zh-TW" b="0" i="1" dirty="0" smtClean="0">
                            <a:latin typeface="Cambria Math" panose="02040503050406030204" pitchFamily="18" charset="0"/>
                          </a:rPr>
                          <m:t> </m:t>
                        </m:r>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𝑠𝑢𝑚</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m:t>
                    </m:r>
                  </m:oMath>
                </a14:m>
                <a:r>
                  <a:rPr lang="en-US" altLang="zh-TW" dirty="0"/>
                  <a:t>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𝑄</m:t>
                        </m:r>
                      </m:e>
                      <m:sub>
                        <m:r>
                          <a:rPr lang="en-US" altLang="zh-TW" b="0" i="1" dirty="0" smtClean="0">
                            <a:latin typeface="Cambria Math" panose="02040503050406030204" pitchFamily="18" charset="0"/>
                          </a:rPr>
                          <m:t>𝑝</m:t>
                        </m:r>
                      </m:sub>
                    </m:sSub>
                  </m:oMath>
                </a14:m>
                <a:endParaRPr lang="en-US" altLang="zh-TW" dirty="0"/>
              </a:p>
              <a:p>
                <a:pPr lvl="1"/>
                <a:endParaRPr lang="zh-TW" altLang="en-US" dirty="0"/>
              </a:p>
            </p:txBody>
          </p:sp>
        </mc:Choice>
        <mc:Fallback xmlns="">
          <p:sp>
            <p:nvSpPr>
              <p:cNvPr id="3" name="內容版面配置區 2">
                <a:extLst>
                  <a:ext uri="{FF2B5EF4-FFF2-40B4-BE49-F238E27FC236}">
                    <a16:creationId xmlns:a16="http://schemas.microsoft.com/office/drawing/2014/main" id="{D567BA8F-B19B-4094-A8E8-2EA258907012}"/>
                  </a:ext>
                </a:extLst>
              </p:cNvPr>
              <p:cNvSpPr>
                <a:spLocks noGrp="1" noRot="1" noChangeAspect="1" noMove="1" noResize="1" noEditPoints="1" noAdjustHandles="1" noChangeArrowheads="1" noChangeShapeType="1" noTextEdit="1"/>
              </p:cNvSpPr>
              <p:nvPr>
                <p:ph idx="1"/>
              </p:nvPr>
            </p:nvSpPr>
            <p:spPr>
              <a:blipFill>
                <a:blip r:embed="rId2"/>
                <a:stretch>
                  <a:fillRect l="-1156" t="-171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FC9743B-AF06-476F-9B70-CB458B9D79EB}"/>
              </a:ext>
            </a:extLst>
          </p:cNvPr>
          <p:cNvSpPr>
            <a:spLocks noGrp="1"/>
          </p:cNvSpPr>
          <p:nvPr>
            <p:ph type="sldNum" sz="quarter" idx="12"/>
          </p:nvPr>
        </p:nvSpPr>
        <p:spPr/>
        <p:txBody>
          <a:bodyPr/>
          <a:lstStyle/>
          <a:p>
            <a:fld id="{FC175A1F-17AA-440E-A787-FA438D8C8862}" type="slidenum">
              <a:rPr lang="zh-TW" altLang="en-US" smtClean="0"/>
              <a:pPr/>
              <a:t>11</a:t>
            </a:fld>
            <a:endParaRPr lang="zh-TW" altLang="en-US"/>
          </a:p>
        </p:txBody>
      </p:sp>
      <p:sp>
        <p:nvSpPr>
          <p:cNvPr id="5" name="文字方塊 4">
            <a:extLst>
              <a:ext uri="{FF2B5EF4-FFF2-40B4-BE49-F238E27FC236}">
                <a16:creationId xmlns:a16="http://schemas.microsoft.com/office/drawing/2014/main" id="{4A6DF531-B076-4F54-AA65-409AA693AEBC}"/>
              </a:ext>
            </a:extLst>
          </p:cNvPr>
          <p:cNvSpPr txBox="1"/>
          <p:nvPr/>
        </p:nvSpPr>
        <p:spPr>
          <a:xfrm>
            <a:off x="1006475" y="6375459"/>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p:grpSp>
        <p:nvGrpSpPr>
          <p:cNvPr id="6" name="群組 5">
            <a:extLst>
              <a:ext uri="{FF2B5EF4-FFF2-40B4-BE49-F238E27FC236}">
                <a16:creationId xmlns:a16="http://schemas.microsoft.com/office/drawing/2014/main" id="{9586A4F8-E57B-4AD3-80FC-38A275DEF514}"/>
              </a:ext>
            </a:extLst>
          </p:cNvPr>
          <p:cNvGrpSpPr/>
          <p:nvPr/>
        </p:nvGrpSpPr>
        <p:grpSpPr>
          <a:xfrm>
            <a:off x="1578152" y="3676650"/>
            <a:ext cx="6559373" cy="3295650"/>
            <a:chOff x="963789" y="2949036"/>
            <a:chExt cx="7126460" cy="3785136"/>
          </a:xfrm>
        </p:grpSpPr>
        <p:pic>
          <p:nvPicPr>
            <p:cNvPr id="7" name="圖片 6">
              <a:extLst>
                <a:ext uri="{FF2B5EF4-FFF2-40B4-BE49-F238E27FC236}">
                  <a16:creationId xmlns:a16="http://schemas.microsoft.com/office/drawing/2014/main" id="{B23BDD84-1C89-49BB-B0AD-1EDCA57401B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716687" y="2949036"/>
              <a:ext cx="3373562" cy="3785136"/>
            </a:xfrm>
            <a:prstGeom prst="rect">
              <a:avLst/>
            </a:prstGeom>
          </p:spPr>
        </p:pic>
        <p:pic>
          <p:nvPicPr>
            <p:cNvPr id="8" name="圖片 7">
              <a:extLst>
                <a:ext uri="{FF2B5EF4-FFF2-40B4-BE49-F238E27FC236}">
                  <a16:creationId xmlns:a16="http://schemas.microsoft.com/office/drawing/2014/main" id="{58573608-93E8-490F-BB76-E45B1C7CAB7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63789" y="3606144"/>
              <a:ext cx="2642843" cy="1831261"/>
            </a:xfrm>
            <a:prstGeom prst="rect">
              <a:avLst/>
            </a:prstGeom>
          </p:spPr>
        </p:pic>
        <p:cxnSp>
          <p:nvCxnSpPr>
            <p:cNvPr id="9" name="直線單箭頭接點 8">
              <a:extLst>
                <a:ext uri="{FF2B5EF4-FFF2-40B4-BE49-F238E27FC236}">
                  <a16:creationId xmlns:a16="http://schemas.microsoft.com/office/drawing/2014/main" id="{9AAF9597-AAD1-4885-A069-A7F1CEA33B2B}"/>
                </a:ext>
              </a:extLst>
            </p:cNvPr>
            <p:cNvCxnSpPr>
              <a:cxnSpLocks/>
            </p:cNvCxnSpPr>
            <p:nvPr/>
          </p:nvCxnSpPr>
          <p:spPr bwMode="auto">
            <a:xfrm>
              <a:off x="2597934" y="4113346"/>
              <a:ext cx="2879508" cy="163379"/>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cxnSp>
          <p:nvCxnSpPr>
            <p:cNvPr id="10" name="直線單箭頭接點 9">
              <a:extLst>
                <a:ext uri="{FF2B5EF4-FFF2-40B4-BE49-F238E27FC236}">
                  <a16:creationId xmlns:a16="http://schemas.microsoft.com/office/drawing/2014/main" id="{AAEEEDA9-FDE6-4EB7-81BD-3BB96798E2A4}"/>
                </a:ext>
              </a:extLst>
            </p:cNvPr>
            <p:cNvCxnSpPr>
              <a:cxnSpLocks/>
            </p:cNvCxnSpPr>
            <p:nvPr/>
          </p:nvCxnSpPr>
          <p:spPr bwMode="auto">
            <a:xfrm flipV="1">
              <a:off x="2597934" y="4095592"/>
              <a:ext cx="2983716" cy="852366"/>
            </a:xfrm>
            <a:prstGeom prst="straightConnector1">
              <a:avLst/>
            </a:prstGeom>
            <a:solidFill>
              <a:schemeClr val="accent1"/>
            </a:solidFill>
            <a:ln w="38100" cap="flat" cmpd="sng" algn="ctr">
              <a:solidFill>
                <a:srgbClr val="CC0099"/>
              </a:solidFill>
              <a:prstDash val="solid"/>
              <a:round/>
              <a:headEnd type="none" w="med" len="med"/>
              <a:tailEnd type="triangle"/>
            </a:ln>
            <a:effectLst/>
          </p:spPr>
        </p:cxnSp>
      </p:grpSp>
    </p:spTree>
    <p:extLst>
      <p:ext uri="{BB962C8B-B14F-4D97-AF65-F5344CB8AC3E}">
        <p14:creationId xmlns:p14="http://schemas.microsoft.com/office/powerpoint/2010/main" val="180329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85C6A-1E64-4672-A531-466C43E1D83B}"/>
              </a:ext>
            </a:extLst>
          </p:cNvPr>
          <p:cNvSpPr>
            <a:spLocks noGrp="1"/>
          </p:cNvSpPr>
          <p:nvPr>
            <p:ph type="title"/>
          </p:nvPr>
        </p:nvSpPr>
        <p:spPr/>
        <p:txBody>
          <a:bodyPr/>
          <a:lstStyle/>
          <a:p>
            <a:r>
              <a:rPr lang="en-US" altLang="zh-TW" dirty="0"/>
              <a:t>Backflow Simulation Result</a:t>
            </a:r>
            <a:endParaRPr lang="zh-TW" altLang="en-US" dirty="0"/>
          </a:p>
        </p:txBody>
      </p:sp>
      <p:sp>
        <p:nvSpPr>
          <p:cNvPr id="3" name="內容版面配置區 2">
            <a:extLst>
              <a:ext uri="{FF2B5EF4-FFF2-40B4-BE49-F238E27FC236}">
                <a16:creationId xmlns:a16="http://schemas.microsoft.com/office/drawing/2014/main" id="{F8EED725-C1C6-4E3E-BFC2-AFCE3448D53B}"/>
              </a:ext>
            </a:extLst>
          </p:cNvPr>
          <p:cNvSpPr>
            <a:spLocks noGrp="1"/>
          </p:cNvSpPr>
          <p:nvPr>
            <p:ph idx="1"/>
          </p:nvPr>
        </p:nvSpPr>
        <p:spPr>
          <a:xfrm>
            <a:off x="377825" y="838201"/>
            <a:ext cx="8623300" cy="685799"/>
          </a:xfrm>
        </p:spPr>
        <p:txBody>
          <a:bodyPr/>
          <a:lstStyle/>
          <a:p>
            <a:r>
              <a:rPr lang="en-US" altLang="zh-TW" dirty="0"/>
              <a:t>At lower power level reduce backflow power effectively</a:t>
            </a:r>
          </a:p>
          <a:p>
            <a:r>
              <a:rPr lang="en-US" altLang="zh-TW" dirty="0"/>
              <a:t>GMPBPC has worse optimized results than GMSBPC when d &gt;1</a:t>
            </a:r>
          </a:p>
        </p:txBody>
      </p:sp>
      <p:sp>
        <p:nvSpPr>
          <p:cNvPr id="4" name="投影片編號版面配置區 3">
            <a:extLst>
              <a:ext uri="{FF2B5EF4-FFF2-40B4-BE49-F238E27FC236}">
                <a16:creationId xmlns:a16="http://schemas.microsoft.com/office/drawing/2014/main" id="{6B653953-34E0-42EA-89D6-A332C282B850}"/>
              </a:ext>
            </a:extLst>
          </p:cNvPr>
          <p:cNvSpPr>
            <a:spLocks noGrp="1"/>
          </p:cNvSpPr>
          <p:nvPr>
            <p:ph type="sldNum" sz="quarter" idx="12"/>
          </p:nvPr>
        </p:nvSpPr>
        <p:spPr/>
        <p:txBody>
          <a:bodyPr/>
          <a:lstStyle/>
          <a:p>
            <a:fld id="{FC175A1F-17AA-440E-A787-FA438D8C8862}" type="slidenum">
              <a:rPr lang="zh-TW" altLang="en-US" smtClean="0"/>
              <a:pPr/>
              <a:t>12</a:t>
            </a:fld>
            <a:endParaRPr lang="zh-TW" altLang="en-US"/>
          </a:p>
        </p:txBody>
      </p:sp>
      <p:grpSp>
        <p:nvGrpSpPr>
          <p:cNvPr id="14" name="群組 13">
            <a:extLst>
              <a:ext uri="{FF2B5EF4-FFF2-40B4-BE49-F238E27FC236}">
                <a16:creationId xmlns:a16="http://schemas.microsoft.com/office/drawing/2014/main" id="{F08D2570-316C-4022-A132-BEDACC8EDC3E}"/>
              </a:ext>
            </a:extLst>
          </p:cNvPr>
          <p:cNvGrpSpPr/>
          <p:nvPr/>
        </p:nvGrpSpPr>
        <p:grpSpPr>
          <a:xfrm>
            <a:off x="152782" y="2305050"/>
            <a:ext cx="8776774" cy="4766593"/>
            <a:chOff x="306256" y="1524000"/>
            <a:chExt cx="8776774" cy="5547643"/>
          </a:xfrm>
        </p:grpSpPr>
        <p:sp>
          <p:nvSpPr>
            <p:cNvPr id="11" name="文字方塊 10">
              <a:extLst>
                <a:ext uri="{FF2B5EF4-FFF2-40B4-BE49-F238E27FC236}">
                  <a16:creationId xmlns:a16="http://schemas.microsoft.com/office/drawing/2014/main" id="{2C82ACEB-C213-46F1-9F67-1754232B74EC}"/>
                </a:ext>
              </a:extLst>
            </p:cNvPr>
            <p:cNvSpPr txBox="1"/>
            <p:nvPr/>
          </p:nvSpPr>
          <p:spPr>
            <a:xfrm>
              <a:off x="306256" y="2722870"/>
              <a:ext cx="1293944" cy="369332"/>
            </a:xfrm>
            <a:prstGeom prst="rect">
              <a:avLst/>
            </a:prstGeom>
            <a:noFill/>
          </p:spPr>
          <p:txBody>
            <a:bodyPr wrap="none" rtlCol="0">
              <a:spAutoFit/>
            </a:bodyPr>
            <a:lstStyle/>
            <a:p>
              <a:r>
                <a:rPr lang="en-US" altLang="zh-TW" dirty="0"/>
                <a:t>d&gt;1(boost)</a:t>
              </a:r>
              <a:endParaRPr lang="zh-TW" altLang="en-US" dirty="0"/>
            </a:p>
          </p:txBody>
        </p:sp>
        <p:grpSp>
          <p:nvGrpSpPr>
            <p:cNvPr id="12" name="群組 11">
              <a:extLst>
                <a:ext uri="{FF2B5EF4-FFF2-40B4-BE49-F238E27FC236}">
                  <a16:creationId xmlns:a16="http://schemas.microsoft.com/office/drawing/2014/main" id="{310BFD45-6E30-41B0-9EB2-7CC3D03FEAEE}"/>
                </a:ext>
              </a:extLst>
            </p:cNvPr>
            <p:cNvGrpSpPr/>
            <p:nvPr/>
          </p:nvGrpSpPr>
          <p:grpSpPr>
            <a:xfrm>
              <a:off x="1600200" y="1524000"/>
              <a:ext cx="7482830" cy="5547643"/>
              <a:chOff x="-25133" y="1566615"/>
              <a:chExt cx="9108163" cy="5505028"/>
            </a:xfrm>
          </p:grpSpPr>
          <p:pic>
            <p:nvPicPr>
              <p:cNvPr id="6" name="圖片 5">
                <a:extLst>
                  <a:ext uri="{FF2B5EF4-FFF2-40B4-BE49-F238E27FC236}">
                    <a16:creationId xmlns:a16="http://schemas.microsoft.com/office/drawing/2014/main" id="{181C7573-58B9-4704-BD86-7A4BD3AC0CC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3928" y="4223668"/>
                <a:ext cx="8919102" cy="2847975"/>
              </a:xfrm>
              <a:prstGeom prst="rect">
                <a:avLst/>
              </a:prstGeom>
            </p:spPr>
          </p:pic>
          <p:grpSp>
            <p:nvGrpSpPr>
              <p:cNvPr id="10" name="群組 9">
                <a:extLst>
                  <a:ext uri="{FF2B5EF4-FFF2-40B4-BE49-F238E27FC236}">
                    <a16:creationId xmlns:a16="http://schemas.microsoft.com/office/drawing/2014/main" id="{04F7E3EF-32A0-438B-9A68-5404B93F65F7}"/>
                  </a:ext>
                </a:extLst>
              </p:cNvPr>
              <p:cNvGrpSpPr/>
              <p:nvPr/>
            </p:nvGrpSpPr>
            <p:grpSpPr>
              <a:xfrm>
                <a:off x="-25133" y="1566615"/>
                <a:ext cx="8893969" cy="3283446"/>
                <a:chOff x="74612" y="1048459"/>
                <a:chExt cx="8737601" cy="2928071"/>
              </a:xfrm>
            </p:grpSpPr>
            <p:pic>
              <p:nvPicPr>
                <p:cNvPr id="7" name="圖片 6">
                  <a:extLst>
                    <a:ext uri="{FF2B5EF4-FFF2-40B4-BE49-F238E27FC236}">
                      <a16:creationId xmlns:a16="http://schemas.microsoft.com/office/drawing/2014/main" id="{2181173D-068A-44EF-842B-252554F37F0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0349" y="1313571"/>
                  <a:ext cx="8551864" cy="2662959"/>
                </a:xfrm>
                <a:prstGeom prst="rect">
                  <a:avLst/>
                </a:prstGeom>
              </p:spPr>
            </p:pic>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6F11ECA-DA32-4676-B4FE-421E8FFFFF72}"/>
                        </a:ext>
                      </a:extLst>
                    </p:cNvPr>
                    <p:cNvSpPr txBox="1"/>
                    <p:nvPr/>
                  </p:nvSpPr>
                  <p:spPr>
                    <a:xfrm>
                      <a:off x="74612" y="1118197"/>
                      <a:ext cx="770852" cy="390748"/>
                    </a:xfrm>
                    <a:prstGeom prst="rect">
                      <a:avLst/>
                    </a:prstGeom>
                    <a:noFill/>
                  </p:spPr>
                  <p:txBody>
                    <a:bodyPr wrap="none"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𝑝</m:t>
                              </m:r>
                            </m:sub>
                          </m:sSub>
                        </m:oMath>
                      </a14:m>
                      <a:r>
                        <a:rPr lang="en-US" altLang="zh-TW" dirty="0"/>
                        <a:t>(w)</a:t>
                      </a:r>
                      <a:endParaRPr lang="zh-TW" altLang="en-US" dirty="0"/>
                    </a:p>
                  </p:txBody>
                </p:sp>
              </mc:Choice>
              <mc:Fallback xmlns="">
                <p:sp>
                  <p:nvSpPr>
                    <p:cNvPr id="5" name="文字方塊 4">
                      <a:extLst>
                        <a:ext uri="{FF2B5EF4-FFF2-40B4-BE49-F238E27FC236}">
                          <a16:creationId xmlns:a16="http://schemas.microsoft.com/office/drawing/2014/main" id="{D6F11ECA-DA32-4676-B4FE-421E8FFFFF72}"/>
                        </a:ext>
                      </a:extLst>
                    </p:cNvPr>
                    <p:cNvSpPr txBox="1">
                      <a:spLocks noRot="1" noChangeAspect="1" noMove="1" noResize="1" noEditPoints="1" noAdjustHandles="1" noChangeArrowheads="1" noChangeShapeType="1" noTextEdit="1"/>
                    </p:cNvSpPr>
                    <p:nvPr/>
                  </p:nvSpPr>
                  <p:spPr>
                    <a:xfrm>
                      <a:off x="74612" y="1118197"/>
                      <a:ext cx="770852" cy="390748"/>
                    </a:xfrm>
                    <a:prstGeom prst="rect">
                      <a:avLst/>
                    </a:prstGeom>
                    <a:blipFill>
                      <a:blip r:embed="rId4"/>
                      <a:stretch>
                        <a:fillRect l="-1887" t="-8065" r="-27358" b="-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FF25978B-C9B0-4189-8617-FCF76F039C76}"/>
                        </a:ext>
                      </a:extLst>
                    </p:cNvPr>
                    <p:cNvSpPr txBox="1"/>
                    <p:nvPr/>
                  </p:nvSpPr>
                  <p:spPr>
                    <a:xfrm>
                      <a:off x="3151187" y="1048459"/>
                      <a:ext cx="715963" cy="369332"/>
                    </a:xfrm>
                    <a:prstGeom prst="rect">
                      <a:avLst/>
                    </a:prstGeom>
                    <a:noFill/>
                  </p:spPr>
                  <p:txBody>
                    <a:bodyPr wrap="square"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m:t>
                              </m:r>
                            </m:sub>
                          </m:sSub>
                        </m:oMath>
                      </a14:m>
                      <a:r>
                        <a:rPr lang="en-US" altLang="zh-TW" dirty="0"/>
                        <a:t>(w)</a:t>
                      </a:r>
                      <a:endParaRPr lang="zh-TW" altLang="en-US" dirty="0"/>
                    </a:p>
                  </p:txBody>
                </p:sp>
              </mc:Choice>
              <mc:Fallback xmlns="">
                <p:sp>
                  <p:nvSpPr>
                    <p:cNvPr id="8" name="文字方塊 7">
                      <a:extLst>
                        <a:ext uri="{FF2B5EF4-FFF2-40B4-BE49-F238E27FC236}">
                          <a16:creationId xmlns:a16="http://schemas.microsoft.com/office/drawing/2014/main" id="{FF25978B-C9B0-4189-8617-FCF76F039C76}"/>
                        </a:ext>
                      </a:extLst>
                    </p:cNvPr>
                    <p:cNvSpPr txBox="1">
                      <a:spLocks noRot="1" noChangeAspect="1" noMove="1" noResize="1" noEditPoints="1" noAdjustHandles="1" noChangeArrowheads="1" noChangeShapeType="1" noTextEdit="1"/>
                    </p:cNvSpPr>
                    <p:nvPr/>
                  </p:nvSpPr>
                  <p:spPr>
                    <a:xfrm>
                      <a:off x="3151187" y="1048459"/>
                      <a:ext cx="715963" cy="369332"/>
                    </a:xfrm>
                    <a:prstGeom prst="rect">
                      <a:avLst/>
                    </a:prstGeom>
                    <a:blipFill>
                      <a:blip r:embed="rId5"/>
                      <a:stretch>
                        <a:fillRect l="-8081" t="-8475" b="-1050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CB710787-8D1A-4EFC-ABD8-3888B340764E}"/>
                        </a:ext>
                      </a:extLst>
                    </p:cNvPr>
                    <p:cNvSpPr txBox="1"/>
                    <p:nvPr/>
                  </p:nvSpPr>
                  <p:spPr>
                    <a:xfrm>
                      <a:off x="6172873" y="1060502"/>
                      <a:ext cx="1151852" cy="369332"/>
                    </a:xfrm>
                    <a:prstGeom prst="rect">
                      <a:avLst/>
                    </a:prstGeom>
                    <a:noFill/>
                  </p:spPr>
                  <p:txBody>
                    <a:bodyPr wrap="square"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𝑠𝑢𝑚</m:t>
                              </m:r>
                            </m:sub>
                          </m:sSub>
                        </m:oMath>
                      </a14:m>
                      <a:r>
                        <a:rPr lang="en-US" altLang="zh-TW" dirty="0"/>
                        <a:t>(w)</a:t>
                      </a:r>
                      <a:endParaRPr lang="zh-TW" altLang="en-US" dirty="0"/>
                    </a:p>
                  </p:txBody>
                </p:sp>
              </mc:Choice>
              <mc:Fallback xmlns="">
                <p:sp>
                  <p:nvSpPr>
                    <p:cNvPr id="9" name="文字方塊 8">
                      <a:extLst>
                        <a:ext uri="{FF2B5EF4-FFF2-40B4-BE49-F238E27FC236}">
                          <a16:creationId xmlns:a16="http://schemas.microsoft.com/office/drawing/2014/main" id="{CB710787-8D1A-4EFC-ABD8-3888B340764E}"/>
                        </a:ext>
                      </a:extLst>
                    </p:cNvPr>
                    <p:cNvSpPr txBox="1">
                      <a:spLocks noRot="1" noChangeAspect="1" noMove="1" noResize="1" noEditPoints="1" noAdjustHandles="1" noChangeArrowheads="1" noChangeShapeType="1" noTextEdit="1"/>
                    </p:cNvSpPr>
                    <p:nvPr/>
                  </p:nvSpPr>
                  <p:spPr>
                    <a:xfrm>
                      <a:off x="6172873" y="1060502"/>
                      <a:ext cx="1151852" cy="369332"/>
                    </a:xfrm>
                    <a:prstGeom prst="rect">
                      <a:avLst/>
                    </a:prstGeom>
                    <a:blipFill>
                      <a:blip r:embed="rId6"/>
                      <a:stretch>
                        <a:fillRect l="-1266" t="-8475" r="-12658" b="-28814"/>
                      </a:stretch>
                    </a:blipFill>
                  </p:spPr>
                  <p:txBody>
                    <a:bodyPr/>
                    <a:lstStyle/>
                    <a:p>
                      <a:r>
                        <a:rPr lang="zh-TW" altLang="en-US">
                          <a:noFill/>
                        </a:rPr>
                        <a:t> </a:t>
                      </a:r>
                    </a:p>
                  </p:txBody>
                </p:sp>
              </mc:Fallback>
            </mc:AlternateContent>
          </p:grpSp>
        </p:grpSp>
        <p:sp>
          <p:nvSpPr>
            <p:cNvPr id="13" name="文字方塊 12">
              <a:extLst>
                <a:ext uri="{FF2B5EF4-FFF2-40B4-BE49-F238E27FC236}">
                  <a16:creationId xmlns:a16="http://schemas.microsoft.com/office/drawing/2014/main" id="{89D6CFE5-F1EA-4E43-8389-BCA20E10C0EB}"/>
                </a:ext>
              </a:extLst>
            </p:cNvPr>
            <p:cNvSpPr txBox="1"/>
            <p:nvPr/>
          </p:nvSpPr>
          <p:spPr>
            <a:xfrm>
              <a:off x="306256" y="4908093"/>
              <a:ext cx="1217000" cy="369332"/>
            </a:xfrm>
            <a:prstGeom prst="rect">
              <a:avLst/>
            </a:prstGeom>
            <a:noFill/>
          </p:spPr>
          <p:txBody>
            <a:bodyPr wrap="none" rtlCol="0">
              <a:spAutoFit/>
            </a:bodyPr>
            <a:lstStyle/>
            <a:p>
              <a:r>
                <a:rPr lang="en-US" altLang="zh-TW" dirty="0"/>
                <a:t>d&lt;1(buck)</a:t>
              </a:r>
              <a:endParaRPr lang="zh-TW" altLang="en-US" dirty="0"/>
            </a:p>
          </p:txBody>
        </p:sp>
      </p:grpSp>
    </p:spTree>
    <p:extLst>
      <p:ext uri="{BB962C8B-B14F-4D97-AF65-F5344CB8AC3E}">
        <p14:creationId xmlns:p14="http://schemas.microsoft.com/office/powerpoint/2010/main" val="416047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E66868-A617-408E-ADDE-02ED8089D7EC}"/>
              </a:ext>
            </a:extLst>
          </p:cNvPr>
          <p:cNvSpPr>
            <a:spLocks noGrp="1"/>
          </p:cNvSpPr>
          <p:nvPr>
            <p:ph type="title"/>
          </p:nvPr>
        </p:nvSpPr>
        <p:spPr>
          <a:xfrm>
            <a:off x="381000" y="91758"/>
            <a:ext cx="8451850" cy="1056957"/>
          </a:xfrm>
        </p:spPr>
        <p:txBody>
          <a:bodyPr/>
          <a:lstStyle/>
          <a:p>
            <a:r>
              <a:rPr lang="en-US" altLang="zh-TW" dirty="0"/>
              <a:t>GMPBPC </a:t>
            </a:r>
            <a:r>
              <a:rPr lang="en-US" altLang="zh-TW" dirty="0" err="1"/>
              <a:t>v.s</a:t>
            </a:r>
            <a:r>
              <a:rPr lang="en-US" altLang="zh-TW" dirty="0"/>
              <a:t> GMPSPC in rms current result</a:t>
            </a:r>
            <a:endParaRPr lang="zh-TW" altLang="en-US" dirty="0"/>
          </a:p>
        </p:txBody>
      </p:sp>
      <p:sp>
        <p:nvSpPr>
          <p:cNvPr id="3" name="內容版面配置區 2">
            <a:extLst>
              <a:ext uri="{FF2B5EF4-FFF2-40B4-BE49-F238E27FC236}">
                <a16:creationId xmlns:a16="http://schemas.microsoft.com/office/drawing/2014/main" id="{892F4B21-6401-4DCE-87DF-C93ED586D7C7}"/>
              </a:ext>
            </a:extLst>
          </p:cNvPr>
          <p:cNvSpPr>
            <a:spLocks noGrp="1"/>
          </p:cNvSpPr>
          <p:nvPr>
            <p:ph idx="1"/>
          </p:nvPr>
        </p:nvSpPr>
        <p:spPr>
          <a:xfrm>
            <a:off x="381000" y="1046163"/>
            <a:ext cx="8434388" cy="1497012"/>
          </a:xfrm>
        </p:spPr>
        <p:txBody>
          <a:bodyPr/>
          <a:lstStyle/>
          <a:p>
            <a:r>
              <a:rPr lang="en-US" altLang="zh-TW" dirty="0"/>
              <a:t>GMPBPC has worse optimized results than GMSBPC when d &gt;1 in high voltage transmission</a:t>
            </a:r>
          </a:p>
          <a:p>
            <a:pPr lvl="1"/>
            <a:r>
              <a:rPr lang="en-US" altLang="zh-TW" dirty="0"/>
              <a:t>Larger conduction losses arise</a:t>
            </a:r>
          </a:p>
          <a:p>
            <a:endParaRPr lang="zh-TW" altLang="en-US" dirty="0"/>
          </a:p>
        </p:txBody>
      </p:sp>
      <p:sp>
        <p:nvSpPr>
          <p:cNvPr id="4" name="投影片編號版面配置區 3">
            <a:extLst>
              <a:ext uri="{FF2B5EF4-FFF2-40B4-BE49-F238E27FC236}">
                <a16:creationId xmlns:a16="http://schemas.microsoft.com/office/drawing/2014/main" id="{0490FC7D-DDBC-474F-B02D-290B5FAE1D64}"/>
              </a:ext>
            </a:extLst>
          </p:cNvPr>
          <p:cNvSpPr>
            <a:spLocks noGrp="1"/>
          </p:cNvSpPr>
          <p:nvPr>
            <p:ph type="sldNum" sz="quarter" idx="12"/>
          </p:nvPr>
        </p:nvSpPr>
        <p:spPr/>
        <p:txBody>
          <a:bodyPr/>
          <a:lstStyle/>
          <a:p>
            <a:fld id="{FC175A1F-17AA-440E-A787-FA438D8C8862}" type="slidenum">
              <a:rPr lang="zh-TW" altLang="en-US" smtClean="0"/>
              <a:pPr/>
              <a:t>13</a:t>
            </a:fld>
            <a:endParaRPr lang="zh-TW" altLang="en-US"/>
          </a:p>
        </p:txBody>
      </p:sp>
      <p:pic>
        <p:nvPicPr>
          <p:cNvPr id="6" name="圖片 5">
            <a:extLst>
              <a:ext uri="{FF2B5EF4-FFF2-40B4-BE49-F238E27FC236}">
                <a16:creationId xmlns:a16="http://schemas.microsoft.com/office/drawing/2014/main" id="{A1DE61BA-02F9-4A93-A5AF-13CD48165F7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84306" y="2141220"/>
            <a:ext cx="9817156" cy="3933825"/>
          </a:xfrm>
          <a:prstGeom prst="rect">
            <a:avLst/>
          </a:prstGeom>
        </p:spPr>
      </p:pic>
      <p:sp>
        <p:nvSpPr>
          <p:cNvPr id="5" name="橢圓 4">
            <a:extLst>
              <a:ext uri="{FF2B5EF4-FFF2-40B4-BE49-F238E27FC236}">
                <a16:creationId xmlns:a16="http://schemas.microsoft.com/office/drawing/2014/main" id="{24858A92-8D3B-4D71-AA74-13B2E5B8F87B}"/>
              </a:ext>
            </a:extLst>
          </p:cNvPr>
          <p:cNvSpPr/>
          <p:nvPr/>
        </p:nvSpPr>
        <p:spPr bwMode="auto">
          <a:xfrm>
            <a:off x="3011487" y="2243773"/>
            <a:ext cx="1457325" cy="1497012"/>
          </a:xfrm>
          <a:prstGeom prst="ellipse">
            <a:avLst/>
          </a:prstGeom>
          <a:solidFill>
            <a:schemeClr val="accent1">
              <a:alpha val="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7" name="橢圓 6">
            <a:extLst>
              <a:ext uri="{FF2B5EF4-FFF2-40B4-BE49-F238E27FC236}">
                <a16:creationId xmlns:a16="http://schemas.microsoft.com/office/drawing/2014/main" id="{E4665943-D38D-410A-899B-940B584DC2E2}"/>
              </a:ext>
            </a:extLst>
          </p:cNvPr>
          <p:cNvSpPr/>
          <p:nvPr/>
        </p:nvSpPr>
        <p:spPr bwMode="auto">
          <a:xfrm>
            <a:off x="7016805" y="2243772"/>
            <a:ext cx="1457325" cy="1497012"/>
          </a:xfrm>
          <a:prstGeom prst="ellipse">
            <a:avLst/>
          </a:prstGeom>
          <a:solidFill>
            <a:schemeClr val="accent1">
              <a:alpha val="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8" name="文字方塊 7">
            <a:extLst>
              <a:ext uri="{FF2B5EF4-FFF2-40B4-BE49-F238E27FC236}">
                <a16:creationId xmlns:a16="http://schemas.microsoft.com/office/drawing/2014/main" id="{1E4F3F7F-13BF-42BC-9CB3-3D0E3995EF57}"/>
              </a:ext>
            </a:extLst>
          </p:cNvPr>
          <p:cNvSpPr txBox="1"/>
          <p:nvPr/>
        </p:nvSpPr>
        <p:spPr>
          <a:xfrm>
            <a:off x="2262564" y="5705713"/>
            <a:ext cx="748923" cy="369332"/>
          </a:xfrm>
          <a:prstGeom prst="rect">
            <a:avLst/>
          </a:prstGeom>
          <a:noFill/>
        </p:spPr>
        <p:txBody>
          <a:bodyPr wrap="none" rtlCol="0">
            <a:spAutoFit/>
          </a:bodyPr>
          <a:lstStyle/>
          <a:p>
            <a:r>
              <a:rPr lang="en-US" altLang="zh-TW" dirty="0"/>
              <a:t>boost</a:t>
            </a:r>
            <a:endParaRPr lang="zh-TW" altLang="en-US" dirty="0"/>
          </a:p>
        </p:txBody>
      </p:sp>
      <p:sp>
        <p:nvSpPr>
          <p:cNvPr id="9" name="文字方塊 8">
            <a:extLst>
              <a:ext uri="{FF2B5EF4-FFF2-40B4-BE49-F238E27FC236}">
                <a16:creationId xmlns:a16="http://schemas.microsoft.com/office/drawing/2014/main" id="{766E3695-0388-4124-A4EE-4AF5B1F9EA4D}"/>
              </a:ext>
            </a:extLst>
          </p:cNvPr>
          <p:cNvSpPr txBox="1"/>
          <p:nvPr/>
        </p:nvSpPr>
        <p:spPr>
          <a:xfrm>
            <a:off x="6250419" y="5705713"/>
            <a:ext cx="671979" cy="369332"/>
          </a:xfrm>
          <a:prstGeom prst="rect">
            <a:avLst/>
          </a:prstGeom>
          <a:noFill/>
        </p:spPr>
        <p:txBody>
          <a:bodyPr wrap="none" rtlCol="0">
            <a:spAutoFit/>
          </a:bodyPr>
          <a:lstStyle/>
          <a:p>
            <a:r>
              <a:rPr lang="en-US" altLang="zh-TW" dirty="0"/>
              <a:t>buck</a:t>
            </a:r>
            <a:endParaRPr lang="zh-TW" altLang="en-US" dirty="0"/>
          </a:p>
        </p:txBody>
      </p:sp>
    </p:spTree>
    <p:extLst>
      <p:ext uri="{BB962C8B-B14F-4D97-AF65-F5344CB8AC3E}">
        <p14:creationId xmlns:p14="http://schemas.microsoft.com/office/powerpoint/2010/main" val="426858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92629-AF48-4F8B-91D2-4B2ED83B4B05}"/>
              </a:ext>
            </a:extLst>
          </p:cNvPr>
          <p:cNvSpPr>
            <a:spLocks noGrp="1"/>
          </p:cNvSpPr>
          <p:nvPr>
            <p:ph type="title"/>
          </p:nvPr>
        </p:nvSpPr>
        <p:spPr>
          <a:xfrm>
            <a:off x="381000" y="149873"/>
            <a:ext cx="8451850" cy="574967"/>
          </a:xfrm>
        </p:spPr>
        <p:txBody>
          <a:bodyPr/>
          <a:lstStyle/>
          <a:p>
            <a:r>
              <a:rPr lang="en-US" altLang="zh-TW" dirty="0"/>
              <a:t>Non-Active Power Transmission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CD5FE40-C48B-4914-A307-A2E4F0DD5315}"/>
                  </a:ext>
                </a:extLst>
              </p:cNvPr>
              <p:cNvSpPr>
                <a:spLocks noGrp="1"/>
              </p:cNvSpPr>
              <p:nvPr>
                <p:ph idx="1"/>
              </p:nvPr>
            </p:nvSpPr>
            <p:spPr>
              <a:xfrm>
                <a:off x="377825" y="838200"/>
                <a:ext cx="8434388" cy="904875"/>
              </a:xfrm>
            </p:spPr>
            <p:txBody>
              <a:bodyPr/>
              <a:lstStyle/>
              <a:p>
                <a:r>
                  <a:rPr lang="en-US" altLang="zh-TW" dirty="0"/>
                  <a:t>Backflow power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 </m:t>
                    </m:r>
                  </m:oMath>
                </a14:m>
                <a:r>
                  <a:rPr lang="en-US" altLang="zh-TW" dirty="0"/>
                  <a:t>non-Active Power</a:t>
                </a:r>
              </a:p>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𝑝𝑛𝑎</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𝑝𝑒𝑧</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𝑝𝑧</m:t>
                        </m:r>
                      </m:sub>
                    </m:sSub>
                  </m:oMath>
                </a14:m>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BCD5FE40-C48B-4914-A307-A2E4F0DD5315}"/>
                  </a:ext>
                </a:extLst>
              </p:cNvPr>
              <p:cNvSpPr>
                <a:spLocks noGrp="1" noRot="1" noChangeAspect="1" noMove="1" noResize="1" noEditPoints="1" noAdjustHandles="1" noChangeArrowheads="1" noChangeShapeType="1" noTextEdit="1"/>
              </p:cNvSpPr>
              <p:nvPr>
                <p:ph idx="1"/>
              </p:nvPr>
            </p:nvSpPr>
            <p:spPr>
              <a:xfrm>
                <a:off x="377825" y="838200"/>
                <a:ext cx="8434388" cy="904875"/>
              </a:xfrm>
              <a:blipFill>
                <a:blip r:embed="rId3"/>
                <a:stretch>
                  <a:fillRect l="-1156" t="-10135" b="-2297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D789D09-A80C-4DE6-ABE7-0F3DD829012C}"/>
              </a:ext>
            </a:extLst>
          </p:cNvPr>
          <p:cNvSpPr>
            <a:spLocks noGrp="1"/>
          </p:cNvSpPr>
          <p:nvPr>
            <p:ph type="sldNum" sz="quarter" idx="12"/>
          </p:nvPr>
        </p:nvSpPr>
        <p:spPr>
          <a:xfrm>
            <a:off x="6984048" y="6483246"/>
            <a:ext cx="1636712" cy="412750"/>
          </a:xfrm>
        </p:spPr>
        <p:txBody>
          <a:bodyPr/>
          <a:lstStyle/>
          <a:p>
            <a:fld id="{FC175A1F-17AA-440E-A787-FA438D8C8862}" type="slidenum">
              <a:rPr lang="zh-TW" altLang="en-US" smtClean="0"/>
              <a:pPr/>
              <a:t>14</a:t>
            </a:fld>
            <a:endParaRPr lang="zh-TW" altLang="en-US" dirty="0"/>
          </a:p>
        </p:txBody>
      </p:sp>
      <p:sp>
        <p:nvSpPr>
          <p:cNvPr id="9" name="矩形 8">
            <a:extLst>
              <a:ext uri="{FF2B5EF4-FFF2-40B4-BE49-F238E27FC236}">
                <a16:creationId xmlns:a16="http://schemas.microsoft.com/office/drawing/2014/main" id="{5389E4AF-9A55-46B4-8C06-E36C42058BC4}"/>
              </a:ext>
            </a:extLst>
          </p:cNvPr>
          <p:cNvSpPr/>
          <p:nvPr/>
        </p:nvSpPr>
        <p:spPr bwMode="auto">
          <a:xfrm>
            <a:off x="1980190" y="2643885"/>
            <a:ext cx="200083" cy="3204362"/>
          </a:xfrm>
          <a:prstGeom prst="rect">
            <a:avLst/>
          </a:prstGeom>
          <a:solidFill>
            <a:schemeClr val="accent4">
              <a:lumMod val="25000"/>
              <a:lumOff val="75000"/>
              <a:alpha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0" name="矩形 9">
            <a:extLst>
              <a:ext uri="{FF2B5EF4-FFF2-40B4-BE49-F238E27FC236}">
                <a16:creationId xmlns:a16="http://schemas.microsoft.com/office/drawing/2014/main" id="{69F023E9-0831-4AB7-BA5D-37FF4C9E72D4}"/>
              </a:ext>
            </a:extLst>
          </p:cNvPr>
          <p:cNvSpPr/>
          <p:nvPr/>
        </p:nvSpPr>
        <p:spPr bwMode="auto">
          <a:xfrm>
            <a:off x="2651702" y="2643884"/>
            <a:ext cx="200083" cy="3204363"/>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3" name="矩形 12">
            <a:extLst>
              <a:ext uri="{FF2B5EF4-FFF2-40B4-BE49-F238E27FC236}">
                <a16:creationId xmlns:a16="http://schemas.microsoft.com/office/drawing/2014/main" id="{F2FB00EC-60EE-4F2F-A965-B3A7F4A18670}"/>
              </a:ext>
            </a:extLst>
          </p:cNvPr>
          <p:cNvSpPr/>
          <p:nvPr/>
        </p:nvSpPr>
        <p:spPr bwMode="auto">
          <a:xfrm>
            <a:off x="2877979" y="2643884"/>
            <a:ext cx="1240631" cy="3204363"/>
          </a:xfrm>
          <a:prstGeom prst="rect">
            <a:avLst/>
          </a:prstGeom>
          <a:solidFill>
            <a:schemeClr val="accent2">
              <a:alpha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nvGrpSpPr>
          <p:cNvPr id="18" name="群組 17">
            <a:extLst>
              <a:ext uri="{FF2B5EF4-FFF2-40B4-BE49-F238E27FC236}">
                <a16:creationId xmlns:a16="http://schemas.microsoft.com/office/drawing/2014/main" id="{12414DF8-DD3F-4AF6-A231-1463929196F2}"/>
              </a:ext>
            </a:extLst>
          </p:cNvPr>
          <p:cNvGrpSpPr/>
          <p:nvPr/>
        </p:nvGrpSpPr>
        <p:grpSpPr>
          <a:xfrm>
            <a:off x="239524" y="1315920"/>
            <a:ext cx="7920117" cy="5373701"/>
            <a:chOff x="330964" y="1277924"/>
            <a:chExt cx="7920117" cy="5373701"/>
          </a:xfrm>
        </p:grpSpPr>
        <p:pic>
          <p:nvPicPr>
            <p:cNvPr id="11" name="圖片 10">
              <a:extLst>
                <a:ext uri="{FF2B5EF4-FFF2-40B4-BE49-F238E27FC236}">
                  <a16:creationId xmlns:a16="http://schemas.microsoft.com/office/drawing/2014/main" id="{E9BCE23B-EAC4-4CF1-909D-341FBFA6E85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356698" y="1277924"/>
              <a:ext cx="5373701" cy="5373701"/>
            </a:xfrm>
            <a:prstGeom prst="rect">
              <a:avLst/>
            </a:prstGeom>
          </p:spPr>
        </p:pic>
        <p:sp>
          <p:nvSpPr>
            <p:cNvPr id="12" name="文字方塊 11">
              <a:extLst>
                <a:ext uri="{FF2B5EF4-FFF2-40B4-BE49-F238E27FC236}">
                  <a16:creationId xmlns:a16="http://schemas.microsoft.com/office/drawing/2014/main" id="{33B26E6D-AFDB-48BC-B125-77498EDD0973}"/>
                </a:ext>
              </a:extLst>
            </p:cNvPr>
            <p:cNvSpPr txBox="1"/>
            <p:nvPr/>
          </p:nvSpPr>
          <p:spPr>
            <a:xfrm>
              <a:off x="485774" y="2043592"/>
              <a:ext cx="2221678" cy="391418"/>
            </a:xfrm>
            <a:prstGeom prst="rect">
              <a:avLst/>
            </a:prstGeom>
            <a:noFill/>
            <a:ln>
              <a:noFill/>
            </a:ln>
          </p:spPr>
          <p:txBody>
            <a:bodyPr wrap="square" rtlCol="0">
              <a:spAutoFit/>
            </a:bodyPr>
            <a:lstStyle/>
            <a:p>
              <a:r>
                <a:rPr lang="en-US" altLang="zh-TW" dirty="0"/>
                <a:t>Primary side</a:t>
              </a:r>
              <a:endParaRPr lang="zh-TW" altLang="en-US" dirty="0"/>
            </a:p>
          </p:txBody>
        </p:sp>
        <p:sp>
          <p:nvSpPr>
            <p:cNvPr id="15" name="文字方塊 14">
              <a:extLst>
                <a:ext uri="{FF2B5EF4-FFF2-40B4-BE49-F238E27FC236}">
                  <a16:creationId xmlns:a16="http://schemas.microsoft.com/office/drawing/2014/main" id="{BADB5F11-CCB1-4D79-8EE8-0483BAF81CEC}"/>
                </a:ext>
              </a:extLst>
            </p:cNvPr>
            <p:cNvSpPr txBox="1"/>
            <p:nvPr/>
          </p:nvSpPr>
          <p:spPr>
            <a:xfrm>
              <a:off x="4236244" y="2919836"/>
              <a:ext cx="1351652" cy="369332"/>
            </a:xfrm>
            <a:prstGeom prst="rect">
              <a:avLst/>
            </a:prstGeom>
            <a:noFill/>
          </p:spPr>
          <p:txBody>
            <a:bodyPr wrap="none" rtlCol="0">
              <a:spAutoFit/>
            </a:bodyPr>
            <a:lstStyle/>
            <a:p>
              <a:r>
                <a:rPr lang="en-US" altLang="zh-TW" dirty="0">
                  <a:solidFill>
                    <a:srgbClr val="FF0000"/>
                  </a:solidFill>
                </a:rPr>
                <a:t>Zero power</a:t>
              </a:r>
              <a:endParaRPr lang="zh-TW" altLang="en-US" dirty="0">
                <a:solidFill>
                  <a:srgbClr val="FF0000"/>
                </a:solidFill>
              </a:endParaRPr>
            </a:p>
          </p:txBody>
        </p:sp>
        <p:sp>
          <p:nvSpPr>
            <p:cNvPr id="16" name="文字方塊 15">
              <a:extLst>
                <a:ext uri="{FF2B5EF4-FFF2-40B4-BE49-F238E27FC236}">
                  <a16:creationId xmlns:a16="http://schemas.microsoft.com/office/drawing/2014/main" id="{680FD6DB-9B49-44AC-8473-8580A7134929}"/>
                </a:ext>
              </a:extLst>
            </p:cNvPr>
            <p:cNvSpPr txBox="1"/>
            <p:nvPr/>
          </p:nvSpPr>
          <p:spPr>
            <a:xfrm>
              <a:off x="2389540" y="6114018"/>
              <a:ext cx="5861541" cy="369332"/>
            </a:xfrm>
            <a:prstGeom prst="rect">
              <a:avLst/>
            </a:prstGeom>
            <a:noFill/>
          </p:spPr>
          <p:txBody>
            <a:bodyPr wrap="none" rtlCol="0">
              <a:spAutoFit/>
            </a:bodyPr>
            <a:lstStyle/>
            <a:p>
              <a:r>
                <a:rPr lang="en-US" altLang="zh-TW" dirty="0">
                  <a:solidFill>
                    <a:schemeClr val="accent1">
                      <a:lumMod val="50000"/>
                    </a:schemeClr>
                  </a:solidFill>
                </a:rPr>
                <a:t>Positive power(maximum power transmission </a:t>
              </a:r>
              <a:r>
                <a:rPr lang="en-US" altLang="zh-TW" dirty="0" err="1">
                  <a:solidFill>
                    <a:schemeClr val="accent1">
                      <a:lumMod val="50000"/>
                    </a:schemeClr>
                  </a:solidFill>
                </a:rPr>
                <a:t>effciency</a:t>
              </a:r>
              <a:r>
                <a:rPr lang="en-US" altLang="zh-TW" dirty="0">
                  <a:solidFill>
                    <a:schemeClr val="accent1">
                      <a:lumMod val="50000"/>
                    </a:schemeClr>
                  </a:solidFill>
                </a:rPr>
                <a:t>)</a:t>
              </a:r>
              <a:endParaRPr lang="zh-TW" altLang="en-US" dirty="0">
                <a:solidFill>
                  <a:schemeClr val="accent1">
                    <a:lumMod val="50000"/>
                  </a:schemeClr>
                </a:solidFill>
              </a:endParaRPr>
            </a:p>
          </p:txBody>
        </p:sp>
        <p:sp>
          <p:nvSpPr>
            <p:cNvPr id="17" name="文字方塊 16">
              <a:extLst>
                <a:ext uri="{FF2B5EF4-FFF2-40B4-BE49-F238E27FC236}">
                  <a16:creationId xmlns:a16="http://schemas.microsoft.com/office/drawing/2014/main" id="{32DD29EB-7394-46DE-AC6A-F2EBC514A14B}"/>
                </a:ext>
              </a:extLst>
            </p:cNvPr>
            <p:cNvSpPr txBox="1"/>
            <p:nvPr/>
          </p:nvSpPr>
          <p:spPr>
            <a:xfrm>
              <a:off x="330964" y="5285343"/>
              <a:ext cx="1774845" cy="369332"/>
            </a:xfrm>
            <a:prstGeom prst="rect">
              <a:avLst/>
            </a:prstGeom>
            <a:noFill/>
          </p:spPr>
          <p:txBody>
            <a:bodyPr wrap="none" rtlCol="0">
              <a:spAutoFit/>
            </a:bodyPr>
            <a:lstStyle/>
            <a:p>
              <a:r>
                <a:rPr lang="en-US" altLang="zh-TW" dirty="0">
                  <a:solidFill>
                    <a:schemeClr val="tx1">
                      <a:lumMod val="75000"/>
                      <a:lumOff val="25000"/>
                    </a:schemeClr>
                  </a:solidFill>
                </a:rPr>
                <a:t>backflow power</a:t>
              </a:r>
              <a:endParaRPr lang="zh-TW" altLang="en-US" dirty="0">
                <a:solidFill>
                  <a:schemeClr val="tx1">
                    <a:lumMod val="75000"/>
                    <a:lumOff val="25000"/>
                  </a:schemeClr>
                </a:solidFill>
              </a:endParaRPr>
            </a:p>
          </p:txBody>
        </p:sp>
      </p:grpSp>
      <p:sp>
        <p:nvSpPr>
          <p:cNvPr id="21" name="矩形 20">
            <a:extLst>
              <a:ext uri="{FF2B5EF4-FFF2-40B4-BE49-F238E27FC236}">
                <a16:creationId xmlns:a16="http://schemas.microsoft.com/office/drawing/2014/main" id="{986867BD-8E4A-4C02-97FF-383AA26F1F6D}"/>
              </a:ext>
            </a:extLst>
          </p:cNvPr>
          <p:cNvSpPr/>
          <p:nvPr/>
        </p:nvSpPr>
        <p:spPr bwMode="auto">
          <a:xfrm>
            <a:off x="2180274" y="2643885"/>
            <a:ext cx="258762" cy="3204362"/>
          </a:xfrm>
          <a:prstGeom prst="rect">
            <a:avLst/>
          </a:prstGeom>
          <a:solidFill>
            <a:schemeClr val="tx1">
              <a:lumMod val="90000"/>
              <a:lumOff val="10000"/>
              <a:alpha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22" name="橢圓 21">
            <a:extLst>
              <a:ext uri="{FF2B5EF4-FFF2-40B4-BE49-F238E27FC236}">
                <a16:creationId xmlns:a16="http://schemas.microsoft.com/office/drawing/2014/main" id="{633B6564-3F3D-4425-BA65-435667334BDB}"/>
              </a:ext>
            </a:extLst>
          </p:cNvPr>
          <p:cNvSpPr/>
          <p:nvPr/>
        </p:nvSpPr>
        <p:spPr bwMode="auto">
          <a:xfrm>
            <a:off x="1736905" y="3042712"/>
            <a:ext cx="758579" cy="517937"/>
          </a:xfrm>
          <a:prstGeom prst="ellipse">
            <a:avLst/>
          </a:prstGeom>
          <a:no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30" name="橢圓 29">
            <a:extLst>
              <a:ext uri="{FF2B5EF4-FFF2-40B4-BE49-F238E27FC236}">
                <a16:creationId xmlns:a16="http://schemas.microsoft.com/office/drawing/2014/main" id="{84D00E23-23C5-4A60-9A66-ED3A50E72FA7}"/>
              </a:ext>
            </a:extLst>
          </p:cNvPr>
          <p:cNvSpPr/>
          <p:nvPr/>
        </p:nvSpPr>
        <p:spPr bwMode="auto">
          <a:xfrm>
            <a:off x="3052400" y="3466996"/>
            <a:ext cx="758579" cy="517937"/>
          </a:xfrm>
          <a:prstGeom prst="ellipse">
            <a:avLst/>
          </a:prstGeom>
          <a:no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31" name="橢圓 30">
            <a:extLst>
              <a:ext uri="{FF2B5EF4-FFF2-40B4-BE49-F238E27FC236}">
                <a16:creationId xmlns:a16="http://schemas.microsoft.com/office/drawing/2014/main" id="{D62B4643-9036-40DE-B2CD-00065531BB1A}"/>
              </a:ext>
            </a:extLst>
          </p:cNvPr>
          <p:cNvSpPr/>
          <p:nvPr/>
        </p:nvSpPr>
        <p:spPr bwMode="auto">
          <a:xfrm>
            <a:off x="2372453" y="4472085"/>
            <a:ext cx="758579" cy="517937"/>
          </a:xfrm>
          <a:prstGeom prst="ellipse">
            <a:avLst/>
          </a:prstGeom>
          <a:no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5" name="文字方塊 4">
            <a:extLst>
              <a:ext uri="{FF2B5EF4-FFF2-40B4-BE49-F238E27FC236}">
                <a16:creationId xmlns:a16="http://schemas.microsoft.com/office/drawing/2014/main" id="{DB892E59-DA32-4807-9845-C5F6E8576175}"/>
              </a:ext>
            </a:extLst>
          </p:cNvPr>
          <p:cNvSpPr txBox="1"/>
          <p:nvPr/>
        </p:nvSpPr>
        <p:spPr>
          <a:xfrm>
            <a:off x="6431280" y="1137920"/>
            <a:ext cx="184731" cy="369332"/>
          </a:xfrm>
          <a:prstGeom prst="rect">
            <a:avLst/>
          </a:prstGeom>
          <a:noFill/>
        </p:spPr>
        <p:txBody>
          <a:bodyPr wrap="none" rtlCol="0">
            <a:spAutoFit/>
          </a:bodyPr>
          <a:lstStyle/>
          <a:p>
            <a:endParaRPr lang="zh-TW" altLang="en-US" dirty="0"/>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49E829B0-7137-4963-91C2-1F0B5BFCFF44}"/>
                  </a:ext>
                </a:extLst>
              </p:cNvPr>
              <p:cNvSpPr txBox="1"/>
              <p:nvPr/>
            </p:nvSpPr>
            <p:spPr>
              <a:xfrm>
                <a:off x="5228870" y="1771595"/>
                <a:ext cx="3833850" cy="1143390"/>
              </a:xfrm>
              <a:prstGeom prst="rect">
                <a:avLst/>
              </a:prstGeom>
              <a:noFill/>
              <a:ln>
                <a:solidFill>
                  <a:srgbClr val="0070C0"/>
                </a:solidFill>
              </a:ln>
            </p:spPr>
            <p:txBody>
              <a:bodyPr wrap="square" rtlCol="0">
                <a:spAutoFit/>
              </a:bodyPr>
              <a:lstStyle/>
              <a:p>
                <a14:m>
                  <m:oMath xmlns:m="http://schemas.openxmlformats.org/officeDocument/2006/math">
                    <m:sSub>
                      <m:sSubPr>
                        <m:ctrlPr>
                          <a:rPr lang="en-US" altLang="zh-TW" sz="1600" smtClean="0">
                            <a:ea typeface="Cambria Math" panose="02040503050406030204" pitchFamily="18" charset="0"/>
                          </a:rPr>
                        </m:ctrlPr>
                      </m:sSubPr>
                      <m:e>
                        <m:r>
                          <m:rPr>
                            <m:sty m:val="p"/>
                          </m:rPr>
                          <a:rPr lang="en-US" altLang="zh-TW" sz="1600" b="0" i="0">
                            <a:ea typeface="Cambria Math" panose="02040503050406030204" pitchFamily="18" charset="0"/>
                          </a:rPr>
                          <m:t>t</m:t>
                        </m:r>
                      </m:e>
                      <m:sub>
                        <m:r>
                          <m:rPr>
                            <m:sty m:val="p"/>
                          </m:rPr>
                          <a:rPr lang="en-US" altLang="zh-TW" sz="1600" b="0" i="0">
                            <a:ea typeface="Cambria Math" panose="02040503050406030204" pitchFamily="18" charset="0"/>
                          </a:rPr>
                          <m:t>pna</m:t>
                        </m:r>
                      </m:sub>
                    </m:sSub>
                    <m:r>
                      <a:rPr lang="en-US" altLang="zh-TW" sz="1600" b="0" i="0" smtClean="0">
                        <a:ea typeface="Cambria Math" panose="02040503050406030204" pitchFamily="18" charset="0"/>
                      </a:rPr>
                      <m:t> </m:t>
                    </m:r>
                  </m:oMath>
                </a14:m>
                <a:r>
                  <a:rPr lang="en-US" altLang="zh-TW" sz="1600" dirty="0">
                    <a:ea typeface="Cambria Math" panose="02040503050406030204" pitchFamily="18" charset="0"/>
                  </a:rPr>
                  <a:t>: primary non-active power time</a:t>
                </a:r>
              </a:p>
              <a:p>
                <a14:m>
                  <m:oMath xmlns:m="http://schemas.openxmlformats.org/officeDocument/2006/math">
                    <m:sSub>
                      <m:sSubPr>
                        <m:ctrlPr>
                          <a:rPr lang="en-US" altLang="zh-TW" sz="1600">
                            <a:ea typeface="Cambria Math" panose="02040503050406030204" pitchFamily="18" charset="0"/>
                          </a:rPr>
                        </m:ctrlPr>
                      </m:sSubPr>
                      <m:e>
                        <m:r>
                          <m:rPr>
                            <m:sty m:val="p"/>
                          </m:rPr>
                          <a:rPr lang="en-US" altLang="zh-TW" sz="1600" b="0" i="0">
                            <a:ea typeface="Cambria Math" panose="02040503050406030204" pitchFamily="18" charset="0"/>
                          </a:rPr>
                          <m:t>t</m:t>
                        </m:r>
                      </m:e>
                      <m:sub>
                        <m:r>
                          <m:rPr>
                            <m:sty m:val="p"/>
                          </m:rPr>
                          <a:rPr lang="en-US" altLang="zh-TW" sz="1600" b="0" i="0">
                            <a:ea typeface="Cambria Math" panose="02040503050406030204" pitchFamily="18" charset="0"/>
                          </a:rPr>
                          <m:t>pez</m:t>
                        </m:r>
                      </m:sub>
                    </m:sSub>
                    <m:r>
                      <a:rPr lang="en-US" altLang="zh-TW" sz="1600" b="0" i="0" smtClean="0">
                        <a:ea typeface="Cambria Math" panose="02040503050406030204" pitchFamily="18" charset="0"/>
                      </a:rPr>
                      <m:t> </m:t>
                    </m:r>
                  </m:oMath>
                </a14:m>
                <a:r>
                  <a:rPr lang="en-US" altLang="zh-TW" sz="1600" dirty="0">
                    <a:ea typeface="Cambria Math" panose="02040503050406030204" pitchFamily="18" charset="0"/>
                  </a:rPr>
                  <a:t>: primary </a:t>
                </a:r>
                <a:r>
                  <a:rPr lang="en-US" altLang="zh-TW" sz="1600" dirty="0"/>
                  <a:t>equivalent zero power </a:t>
                </a:r>
                <a:r>
                  <a:rPr lang="en-US" altLang="zh-TW" sz="1600" dirty="0">
                    <a:ea typeface="Cambria Math" panose="02040503050406030204" pitchFamily="18" charset="0"/>
                  </a:rPr>
                  <a:t>time</a:t>
                </a:r>
              </a:p>
              <a:p>
                <a:pPr/>
                <a14:m>
                  <m:oMath xmlns:m="http://schemas.openxmlformats.org/officeDocument/2006/math">
                    <m:sSub>
                      <m:sSubPr>
                        <m:ctrlPr>
                          <a:rPr lang="en-US" altLang="zh-TW" sz="1600" i="1" smtClean="0">
                            <a:ea typeface="Cambria Math" panose="02040503050406030204" pitchFamily="18" charset="0"/>
                          </a:rPr>
                        </m:ctrlPr>
                      </m:sSubPr>
                      <m:e>
                        <m:r>
                          <a:rPr lang="en-US" altLang="zh-TW" sz="1600" b="0" i="1" smtClean="0">
                            <a:ea typeface="Cambria Math" panose="02040503050406030204" pitchFamily="18" charset="0"/>
                          </a:rPr>
                          <m:t>𝑡</m:t>
                        </m:r>
                      </m:e>
                      <m:sub>
                        <m:r>
                          <a:rPr lang="en-US" altLang="zh-TW" sz="1600" b="0" i="1" smtClean="0">
                            <a:ea typeface="Cambria Math" panose="02040503050406030204" pitchFamily="18" charset="0"/>
                          </a:rPr>
                          <m:t>𝑝𝑧</m:t>
                        </m:r>
                        <m:r>
                          <a:rPr lang="en-US" altLang="zh-TW" sz="1600" b="0" i="1" smtClean="0">
                            <a:ea typeface="Cambria Math" panose="02040503050406030204" pitchFamily="18" charset="0"/>
                          </a:rPr>
                          <m:t> </m:t>
                        </m:r>
                      </m:sub>
                    </m:sSub>
                    <m:r>
                      <a:rPr lang="en-US" altLang="zh-TW" sz="1600" b="0" i="1" smtClean="0">
                        <a:ea typeface="Cambria Math" panose="02040503050406030204" pitchFamily="18" charset="0"/>
                      </a:rPr>
                      <m:t>  :</m:t>
                    </m:r>
                  </m:oMath>
                </a14:m>
                <a:r>
                  <a:rPr lang="en-US" altLang="zh-TW" sz="1600" dirty="0">
                    <a:ea typeface="Cambria Math" panose="02040503050406030204" pitchFamily="18" charset="0"/>
                  </a:rPr>
                  <a:t> primary zero power time</a:t>
                </a:r>
              </a:p>
              <a:p>
                <a:pPr/>
                <a14:m>
                  <m:oMath xmlns:m="http://schemas.openxmlformats.org/officeDocument/2006/math">
                    <m:sSub>
                      <m:sSubPr>
                        <m:ctrlPr>
                          <a:rPr lang="en-US" altLang="zh-TW" sz="1600" i="1">
                            <a:ea typeface="Cambria Math" panose="02040503050406030204" pitchFamily="18" charset="0"/>
                          </a:rPr>
                        </m:ctrlPr>
                      </m:sSubPr>
                      <m:e>
                        <m:r>
                          <a:rPr lang="en-US" altLang="zh-TW" sz="1600" b="0" i="1">
                            <a:ea typeface="Cambria Math" panose="02040503050406030204" pitchFamily="18" charset="0"/>
                          </a:rPr>
                          <m:t>𝑡</m:t>
                        </m:r>
                      </m:e>
                      <m:sub>
                        <m:r>
                          <a:rPr lang="en-US" altLang="zh-TW" sz="1600" b="0" i="1" smtClean="0">
                            <a:ea typeface="Cambria Math" panose="02040503050406030204" pitchFamily="18" charset="0"/>
                          </a:rPr>
                          <m:t>𝑒</m:t>
                        </m:r>
                        <m:r>
                          <a:rPr lang="en-US" altLang="zh-TW" sz="1600" b="0" i="1">
                            <a:ea typeface="Cambria Math" panose="02040503050406030204" pitchFamily="18" charset="0"/>
                          </a:rPr>
                          <m:t> </m:t>
                        </m:r>
                      </m:sub>
                    </m:sSub>
                    <m:r>
                      <a:rPr lang="en-US" altLang="zh-TW" sz="1600" b="0" i="1">
                        <a:ea typeface="Cambria Math" panose="02040503050406030204" pitchFamily="18" charset="0"/>
                      </a:rPr>
                      <m:t>  </m:t>
                    </m:r>
                    <m:r>
                      <a:rPr lang="en-US" altLang="zh-TW" sz="1600" b="0" i="1" smtClean="0">
                        <a:ea typeface="Cambria Math" panose="02040503050406030204" pitchFamily="18" charset="0"/>
                      </a:rPr>
                      <m:t>  </m:t>
                    </m:r>
                    <m:r>
                      <a:rPr lang="en-US" altLang="zh-TW" sz="1600" b="0" i="1">
                        <a:ea typeface="Cambria Math" panose="02040503050406030204" pitchFamily="18" charset="0"/>
                      </a:rPr>
                      <m:t>:</m:t>
                    </m:r>
                  </m:oMath>
                </a14:m>
                <a:r>
                  <a:rPr lang="zh-TW" altLang="en-US" sz="1600" dirty="0">
                    <a:ea typeface="Cambria Math" panose="02040503050406030204" pitchFamily="18" charset="0"/>
                  </a:rPr>
                  <a:t> </a:t>
                </a:r>
                <a:r>
                  <a:rPr lang="en-US" altLang="zh-TW" sz="1600" dirty="0">
                    <a:ea typeface="Cambria Math" panose="02040503050406030204" pitchFamily="18" charset="0"/>
                  </a:rPr>
                  <a:t>effective power transmission time</a:t>
                </a:r>
              </a:p>
            </p:txBody>
          </p:sp>
        </mc:Choice>
        <mc:Fallback>
          <p:sp>
            <p:nvSpPr>
              <p:cNvPr id="6" name="文字方塊 5">
                <a:extLst>
                  <a:ext uri="{FF2B5EF4-FFF2-40B4-BE49-F238E27FC236}">
                    <a16:creationId xmlns:a16="http://schemas.microsoft.com/office/drawing/2014/main" id="{49E829B0-7137-4963-91C2-1F0B5BFCFF44}"/>
                  </a:ext>
                </a:extLst>
              </p:cNvPr>
              <p:cNvSpPr txBox="1">
                <a:spLocks noRot="1" noChangeAspect="1" noMove="1" noResize="1" noEditPoints="1" noAdjustHandles="1" noChangeArrowheads="1" noChangeShapeType="1" noTextEdit="1"/>
              </p:cNvSpPr>
              <p:nvPr/>
            </p:nvSpPr>
            <p:spPr>
              <a:xfrm>
                <a:off x="5228870" y="1771595"/>
                <a:ext cx="3833850" cy="1143390"/>
              </a:xfrm>
              <a:prstGeom prst="rect">
                <a:avLst/>
              </a:prstGeom>
              <a:blipFill>
                <a:blip r:embed="rId5"/>
                <a:stretch>
                  <a:fillRect t="-1058" b="-5820"/>
                </a:stretch>
              </a:blipFill>
              <a:ln>
                <a:solidFill>
                  <a:srgbClr val="0070C0"/>
                </a:solidFill>
              </a:ln>
            </p:spPr>
            <p:txBody>
              <a:bodyPr/>
              <a:lstStyle/>
              <a:p>
                <a:r>
                  <a:rPr lang="zh-TW" altLang="en-US">
                    <a:noFill/>
                  </a:rPr>
                  <a:t> </a:t>
                </a:r>
              </a:p>
            </p:txBody>
          </p:sp>
        </mc:Fallback>
      </mc:AlternateContent>
    </p:spTree>
    <p:extLst>
      <p:ext uri="{BB962C8B-B14F-4D97-AF65-F5344CB8AC3E}">
        <p14:creationId xmlns:p14="http://schemas.microsoft.com/office/powerpoint/2010/main" val="221276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2"/>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30"/>
                                        </p:tgtEl>
                                      </p:cBhvr>
                                    </p:animEffect>
                                    <p:set>
                                      <p:cBhvr>
                                        <p:cTn id="24" dur="1" fill="hold">
                                          <p:stCondLst>
                                            <p:cond delay="499"/>
                                          </p:stCondLst>
                                        </p:cTn>
                                        <p:tgtEl>
                                          <p:spTgt spid="30"/>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30" grpId="0" animBg="1"/>
      <p:bldP spid="30" grpId="1"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1F989D-ADB3-4FE6-85BA-8FF87609296D}"/>
              </a:ext>
            </a:extLst>
          </p:cNvPr>
          <p:cNvSpPr>
            <a:spLocks noGrp="1"/>
          </p:cNvSpPr>
          <p:nvPr>
            <p:ph type="title"/>
          </p:nvPr>
        </p:nvSpPr>
        <p:spPr/>
        <p:txBody>
          <a:bodyPr/>
          <a:lstStyle/>
          <a:p>
            <a:r>
              <a:rPr lang="en-US" altLang="zh-TW" dirty="0"/>
              <a:t>Non-Active Power Transmission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06EFAE0-BC67-47D3-BE6E-17DE191BD723}"/>
                  </a:ext>
                </a:extLst>
              </p:cNvPr>
              <p:cNvSpPr>
                <a:spLocks noGrp="1"/>
              </p:cNvSpPr>
              <p:nvPr>
                <p:ph idx="1"/>
              </p:nvPr>
            </p:nvSpPr>
            <p:spPr>
              <a:xfrm>
                <a:off x="377825" y="838200"/>
                <a:ext cx="8434388" cy="4109720"/>
              </a:xfrm>
            </p:spPr>
            <p:txBody>
              <a:bodyPr/>
              <a:lstStyle/>
              <a:p>
                <a:r>
                  <a:rPr lang="en-US" altLang="zh-TW" dirty="0"/>
                  <a:t>non-active power transmission time ratio (NTR)</a:t>
                </a:r>
              </a:p>
              <a:p>
                <a:pPr lvl="1"/>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𝛾</m:t>
                        </m:r>
                      </m:e>
                      <m:sub>
                        <m:r>
                          <a:rPr lang="en-US" altLang="zh-TW" i="1">
                            <a:latin typeface="Cambria Math" panose="02040503050406030204" pitchFamily="18" charset="0"/>
                          </a:rPr>
                          <m:t>𝑝</m:t>
                        </m:r>
                      </m:sub>
                    </m:sSub>
                  </m:oMath>
                </a14:m>
                <a:r>
                  <a:rPr lang="en-US" altLang="zh-TW" dirty="0"/>
                  <a:t>=</a:t>
                </a:r>
                <a14:m>
                  <m:oMath xmlns:m="http://schemas.openxmlformats.org/officeDocument/2006/math">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𝑝𝑛𝑎</m:t>
                            </m:r>
                          </m:sub>
                        </m:sSub>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h𝑠</m:t>
                            </m:r>
                          </m:sub>
                        </m:sSub>
                      </m:den>
                    </m:f>
                  </m:oMath>
                </a14:m>
                <a:endParaRPr lang="en-US" altLang="zh-TW" dirty="0"/>
              </a:p>
              <a:p>
                <a:r>
                  <a:rPr lang="en-US" altLang="zh-TW" dirty="0"/>
                  <a:t>effective power transmission time ratio</a:t>
                </a:r>
                <a:r>
                  <a:rPr lang="zh-TW" altLang="en-US" dirty="0"/>
                  <a:t> </a:t>
                </a:r>
                <a:r>
                  <a:rPr lang="en-US" altLang="zh-TW" dirty="0"/>
                  <a:t>primary side (ETR) </a:t>
                </a:r>
              </a:p>
              <a:p>
                <a:pPr lvl="1"/>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i="1">
                            <a:latin typeface="Cambria Math" panose="02040503050406030204" pitchFamily="18" charset="0"/>
                          </a:rPr>
                          <m:t>𝑝</m:t>
                        </m:r>
                      </m:sub>
                    </m:sSub>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1−</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𝑝𝑛𝑎</m:t>
                                </m:r>
                              </m:sub>
                            </m:sSub>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h𝑠</m:t>
                                </m:r>
                              </m:sub>
                            </m:sSub>
                          </m:den>
                        </m:f>
                      </m:e>
                    </m:d>
                    <m:r>
                      <a:rPr lang="en-US" altLang="zh-TW" i="1">
                        <a:latin typeface="Cambria Math" panose="02040503050406030204" pitchFamily="18" charset="0"/>
                      </a:rPr>
                      <m:t>∗</m:t>
                    </m:r>
                    <m:r>
                      <a:rPr lang="en-US" altLang="zh-TW" i="1" smtClean="0">
                        <a:latin typeface="Cambria Math" panose="02040503050406030204" pitchFamily="18" charset="0"/>
                      </a:rPr>
                      <m:t>100%</m:t>
                    </m:r>
                  </m:oMath>
                </a14:m>
                <a:endParaRPr lang="en-US" altLang="zh-TW" dirty="0"/>
              </a:p>
              <a:p>
                <a:r>
                  <a:rPr lang="en-US" altLang="zh-TW" dirty="0"/>
                  <a:t>effective power transmission time ratio</a:t>
                </a:r>
              </a:p>
              <a:p>
                <a:pPr lvl="1"/>
                <a14:m>
                  <m:oMath xmlns:m="http://schemas.openxmlformats.org/officeDocument/2006/math">
                    <m:r>
                      <a:rPr lang="en-US" altLang="zh-TW" b="0" i="1" smtClean="0">
                        <a:latin typeface="Cambria Math" panose="02040503050406030204" pitchFamily="18" charset="0"/>
                      </a:rPr>
                      <m:t> </m:t>
                    </m:r>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b="0" i="1" smtClean="0">
                            <a:latin typeface="Cambria Math" panose="02040503050406030204" pitchFamily="18" charset="0"/>
                          </a:rPr>
                          <m:t>𝑒</m:t>
                        </m:r>
                      </m:sub>
                    </m:sSub>
                    <m:r>
                      <a:rPr lang="en-US" altLang="zh-TW" b="0" i="1" smtClean="0">
                        <a:latin typeface="Cambria Math" panose="02040503050406030204" pitchFamily="18" charset="0"/>
                      </a:rPr>
                      <m:t>  = </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b="0" i="1" smtClean="0">
                                <a:latin typeface="Cambria Math" panose="02040503050406030204" pitchFamily="18" charset="0"/>
                              </a:rPr>
                              <m:t>𝑒</m:t>
                            </m:r>
                          </m:sub>
                        </m:sSub>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h𝑠</m:t>
                            </m:r>
                          </m:sub>
                        </m:sSub>
                      </m:den>
                    </m:f>
                  </m:oMath>
                </a14:m>
                <a:endParaRPr lang="en-US" altLang="zh-TW" dirty="0"/>
              </a:p>
            </p:txBody>
          </p:sp>
        </mc:Choice>
        <mc:Fallback xmlns="">
          <p:sp>
            <p:nvSpPr>
              <p:cNvPr id="3" name="內容版面配置區 2">
                <a:extLst>
                  <a:ext uri="{FF2B5EF4-FFF2-40B4-BE49-F238E27FC236}">
                    <a16:creationId xmlns:a16="http://schemas.microsoft.com/office/drawing/2014/main" id="{406EFAE0-BC67-47D3-BE6E-17DE191BD723}"/>
                  </a:ext>
                </a:extLst>
              </p:cNvPr>
              <p:cNvSpPr>
                <a:spLocks noGrp="1" noRot="1" noChangeAspect="1" noMove="1" noResize="1" noEditPoints="1" noAdjustHandles="1" noChangeArrowheads="1" noChangeShapeType="1" noTextEdit="1"/>
              </p:cNvSpPr>
              <p:nvPr>
                <p:ph idx="1"/>
              </p:nvPr>
            </p:nvSpPr>
            <p:spPr>
              <a:xfrm>
                <a:off x="377825" y="838200"/>
                <a:ext cx="8434388" cy="4109720"/>
              </a:xfrm>
              <a:blipFill>
                <a:blip r:embed="rId2"/>
                <a:stretch>
                  <a:fillRect l="-1156" t="-2226" r="-159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577DD3E-6A61-408A-9B8E-CCB93D5D137C}"/>
              </a:ext>
            </a:extLst>
          </p:cNvPr>
          <p:cNvSpPr>
            <a:spLocks noGrp="1"/>
          </p:cNvSpPr>
          <p:nvPr>
            <p:ph type="sldNum" sz="quarter" idx="12"/>
          </p:nvPr>
        </p:nvSpPr>
        <p:spPr/>
        <p:txBody>
          <a:bodyPr/>
          <a:lstStyle/>
          <a:p>
            <a:fld id="{FC175A1F-17AA-440E-A787-FA438D8C8862}" type="slidenum">
              <a:rPr lang="zh-TW" altLang="en-US" smtClean="0"/>
              <a:pPr/>
              <a:t>15</a:t>
            </a:fld>
            <a:endParaRPr lang="zh-TW" altLang="en-US"/>
          </a:p>
        </p:txBody>
      </p:sp>
      <p:pic>
        <p:nvPicPr>
          <p:cNvPr id="11" name="圖片 10">
            <a:extLst>
              <a:ext uri="{FF2B5EF4-FFF2-40B4-BE49-F238E27FC236}">
                <a16:creationId xmlns:a16="http://schemas.microsoft.com/office/drawing/2014/main" id="{67F53124-024E-40DF-B7A6-7937301EDBD9}"/>
              </a:ext>
            </a:extLst>
          </p:cNvPr>
          <p:cNvPicPr>
            <a:picLocks noChangeAspect="1"/>
          </p:cNvPicPr>
          <p:nvPr/>
        </p:nvPicPr>
        <p:blipFill rotWithShape="1">
          <a:blip r:embed="rId3"/>
          <a:srcRect r="2608" b="8396"/>
          <a:stretch/>
        </p:blipFill>
        <p:spPr>
          <a:xfrm>
            <a:off x="6144211" y="2865120"/>
            <a:ext cx="2688639" cy="2516505"/>
          </a:xfrm>
          <a:prstGeom prst="rect">
            <a:avLst/>
          </a:prstGeom>
        </p:spPr>
      </p:pic>
      <p:sp>
        <p:nvSpPr>
          <p:cNvPr id="5" name="矩形 4">
            <a:extLst>
              <a:ext uri="{FF2B5EF4-FFF2-40B4-BE49-F238E27FC236}">
                <a16:creationId xmlns:a16="http://schemas.microsoft.com/office/drawing/2014/main" id="{DC356868-39EF-4A83-8EA2-AD520517D44A}"/>
              </a:ext>
            </a:extLst>
          </p:cNvPr>
          <p:cNvSpPr/>
          <p:nvPr/>
        </p:nvSpPr>
        <p:spPr>
          <a:xfrm>
            <a:off x="843280" y="6264255"/>
            <a:ext cx="731520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131776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9DBE05-687D-4FAC-B3C9-0A773EEDE98A}"/>
              </a:ext>
            </a:extLst>
          </p:cNvPr>
          <p:cNvSpPr>
            <a:spLocks noGrp="1"/>
          </p:cNvSpPr>
          <p:nvPr>
            <p:ph type="title"/>
          </p:nvPr>
        </p:nvSpPr>
        <p:spPr>
          <a:xfrm>
            <a:off x="381000" y="-37582"/>
            <a:ext cx="8451850" cy="949876"/>
          </a:xfrm>
        </p:spPr>
        <p:txBody>
          <a:bodyPr/>
          <a:lstStyle/>
          <a:p>
            <a:r>
              <a:rPr lang="en-US" altLang="zh-TW" sz="3200" dirty="0"/>
              <a:t>Minimum Non-Active Power Transmission Time Control(MNPC)</a:t>
            </a:r>
            <a:endParaRPr lang="zh-TW" altLang="en-US" sz="32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1F64E27-947E-4B7D-BA8F-CC5DF7932220}"/>
                  </a:ext>
                </a:extLst>
              </p:cNvPr>
              <p:cNvSpPr>
                <a:spLocks noGrp="1"/>
              </p:cNvSpPr>
              <p:nvPr>
                <p:ph idx="1"/>
              </p:nvPr>
            </p:nvSpPr>
            <p:spPr>
              <a:xfrm>
                <a:off x="377825" y="838200"/>
                <a:ext cx="8434388" cy="4486275"/>
              </a:xfrm>
            </p:spPr>
            <p:txBody>
              <a:bodyPr/>
              <a:lstStyle/>
              <a:p>
                <a:r>
                  <a:rPr lang="en-US" altLang="zh-TW" dirty="0"/>
                  <a:t>Object : Maximize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i="1">
                            <a:latin typeface="Cambria Math" panose="02040503050406030204" pitchFamily="18" charset="0"/>
                          </a:rPr>
                          <m:t>𝑒</m:t>
                        </m:r>
                      </m:sub>
                    </m:sSub>
                  </m:oMath>
                </a14:m>
                <a:r>
                  <a:rPr lang="zh-TW" altLang="en-US" dirty="0"/>
                  <a:t> </a:t>
                </a:r>
                <a:r>
                  <a:rPr lang="en-US" altLang="zh-TW" dirty="0"/>
                  <a:t>or Minimize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i="1">
                            <a:latin typeface="Cambria Math" panose="02040503050406030204" pitchFamily="18" charset="0"/>
                          </a:rPr>
                          <m:t>𝑝</m:t>
                        </m:r>
                      </m:sub>
                    </m:sSub>
                  </m:oMath>
                </a14:m>
                <a:endParaRPr lang="zh-TW" altLang="en-US" dirty="0"/>
              </a:p>
            </p:txBody>
          </p:sp>
        </mc:Choice>
        <mc:Fallback xmlns="">
          <p:sp>
            <p:nvSpPr>
              <p:cNvPr id="3" name="內容版面配置區 2">
                <a:extLst>
                  <a:ext uri="{FF2B5EF4-FFF2-40B4-BE49-F238E27FC236}">
                    <a16:creationId xmlns:a16="http://schemas.microsoft.com/office/drawing/2014/main" id="{D1F64E27-947E-4B7D-BA8F-CC5DF7932220}"/>
                  </a:ext>
                </a:extLst>
              </p:cNvPr>
              <p:cNvSpPr>
                <a:spLocks noGrp="1" noRot="1" noChangeAspect="1" noMove="1" noResize="1" noEditPoints="1" noAdjustHandles="1" noChangeArrowheads="1" noChangeShapeType="1" noTextEdit="1"/>
              </p:cNvSpPr>
              <p:nvPr>
                <p:ph idx="1"/>
              </p:nvPr>
            </p:nvSpPr>
            <p:spPr>
              <a:xfrm>
                <a:off x="377825" y="838200"/>
                <a:ext cx="8434388" cy="4486275"/>
              </a:xfrm>
              <a:blipFill>
                <a:blip r:embed="rId2"/>
                <a:stretch>
                  <a:fillRect l="-1156" t="-20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6DD0976-3D9B-48F7-8BC2-16D114339225}"/>
              </a:ext>
            </a:extLst>
          </p:cNvPr>
          <p:cNvSpPr>
            <a:spLocks noGrp="1"/>
          </p:cNvSpPr>
          <p:nvPr>
            <p:ph type="sldNum" sz="quarter" idx="12"/>
          </p:nvPr>
        </p:nvSpPr>
        <p:spPr/>
        <p:txBody>
          <a:bodyPr/>
          <a:lstStyle/>
          <a:p>
            <a:fld id="{FC175A1F-17AA-440E-A787-FA438D8C8862}" type="slidenum">
              <a:rPr lang="zh-TW" altLang="en-US" smtClean="0"/>
              <a:pPr/>
              <a:t>16</a:t>
            </a:fld>
            <a:endParaRPr lang="zh-TW" altLang="en-US"/>
          </a:p>
        </p:txBody>
      </p:sp>
      <p:pic>
        <p:nvPicPr>
          <p:cNvPr id="5" name="圖片 4">
            <a:extLst>
              <a:ext uri="{FF2B5EF4-FFF2-40B4-BE49-F238E27FC236}">
                <a16:creationId xmlns:a16="http://schemas.microsoft.com/office/drawing/2014/main" id="{2A11BAD6-293A-4FB0-9386-39E5B0F76778}"/>
              </a:ext>
            </a:extLst>
          </p:cNvPr>
          <p:cNvPicPr>
            <a:picLocks noChangeAspect="1"/>
          </p:cNvPicPr>
          <p:nvPr/>
        </p:nvPicPr>
        <p:blipFill>
          <a:blip r:embed="rId3"/>
          <a:stretch>
            <a:fillRect/>
          </a:stretch>
        </p:blipFill>
        <p:spPr>
          <a:xfrm>
            <a:off x="709930" y="1675752"/>
            <a:ext cx="7499350" cy="3506495"/>
          </a:xfrm>
          <a:prstGeom prst="rect">
            <a:avLst/>
          </a:prstGeom>
        </p:spPr>
      </p:pic>
      <p:sp>
        <p:nvSpPr>
          <p:cNvPr id="6" name="文字方塊 5">
            <a:extLst>
              <a:ext uri="{FF2B5EF4-FFF2-40B4-BE49-F238E27FC236}">
                <a16:creationId xmlns:a16="http://schemas.microsoft.com/office/drawing/2014/main" id="{3254CED9-A1DA-4EBB-B8FA-79941AE1F894}"/>
              </a:ext>
            </a:extLst>
          </p:cNvPr>
          <p:cNvSpPr txBox="1"/>
          <p:nvPr/>
        </p:nvSpPr>
        <p:spPr>
          <a:xfrm>
            <a:off x="6044437" y="4750810"/>
            <a:ext cx="1031051" cy="369332"/>
          </a:xfrm>
          <a:prstGeom prst="rect">
            <a:avLst/>
          </a:prstGeom>
          <a:noFill/>
        </p:spPr>
        <p:txBody>
          <a:bodyPr wrap="none" rtlCol="0">
            <a:spAutoFit/>
          </a:bodyPr>
          <a:lstStyle/>
          <a:p>
            <a:r>
              <a:rPr lang="en-US" altLang="zh-TW" dirty="0"/>
              <a:t>GMBPC</a:t>
            </a:r>
            <a:endParaRPr lang="zh-TW" altLang="en-US" dirty="0"/>
          </a:p>
        </p:txBody>
      </p:sp>
      <p:sp>
        <p:nvSpPr>
          <p:cNvPr id="7" name="文字方塊 6">
            <a:extLst>
              <a:ext uri="{FF2B5EF4-FFF2-40B4-BE49-F238E27FC236}">
                <a16:creationId xmlns:a16="http://schemas.microsoft.com/office/drawing/2014/main" id="{09F376A3-AF2E-4E13-98B0-07B197708D7B}"/>
              </a:ext>
            </a:extLst>
          </p:cNvPr>
          <p:cNvSpPr txBox="1"/>
          <p:nvPr/>
        </p:nvSpPr>
        <p:spPr>
          <a:xfrm>
            <a:off x="2068512" y="4760958"/>
            <a:ext cx="864339" cy="369332"/>
          </a:xfrm>
          <a:prstGeom prst="rect">
            <a:avLst/>
          </a:prstGeom>
          <a:noFill/>
        </p:spPr>
        <p:txBody>
          <a:bodyPr wrap="none" rtlCol="0">
            <a:spAutoFit/>
          </a:bodyPr>
          <a:lstStyle/>
          <a:p>
            <a:r>
              <a:rPr lang="en-US" altLang="zh-TW" dirty="0"/>
              <a:t>MNPC</a:t>
            </a:r>
            <a:endParaRPr lang="zh-TW" altLang="en-US" dirty="0"/>
          </a:p>
        </p:txBody>
      </p:sp>
      <p:sp>
        <p:nvSpPr>
          <p:cNvPr id="8" name="矩形 7">
            <a:extLst>
              <a:ext uri="{FF2B5EF4-FFF2-40B4-BE49-F238E27FC236}">
                <a16:creationId xmlns:a16="http://schemas.microsoft.com/office/drawing/2014/main" id="{85335ABF-64A0-4DC7-80CE-7A7C3708F114}"/>
              </a:ext>
            </a:extLst>
          </p:cNvPr>
          <p:cNvSpPr/>
          <p:nvPr/>
        </p:nvSpPr>
        <p:spPr>
          <a:xfrm>
            <a:off x="964324" y="6214417"/>
            <a:ext cx="7215352"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184938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62B6E9-35D5-4187-B9DF-27217A017227}"/>
              </a:ext>
            </a:extLst>
          </p:cNvPr>
          <p:cNvSpPr>
            <a:spLocks noGrp="1"/>
          </p:cNvSpPr>
          <p:nvPr>
            <p:ph type="title"/>
          </p:nvPr>
        </p:nvSpPr>
        <p:spPr/>
        <p:txBody>
          <a:bodyPr/>
          <a:lstStyle/>
          <a:p>
            <a:r>
              <a:rPr lang="en-US" altLang="zh-TW" dirty="0"/>
              <a:t>Backflow power comparison</a:t>
            </a:r>
            <a:endParaRPr lang="zh-TW" altLang="en-US" dirty="0"/>
          </a:p>
        </p:txBody>
      </p:sp>
      <p:sp>
        <p:nvSpPr>
          <p:cNvPr id="3" name="內容版面配置區 2">
            <a:extLst>
              <a:ext uri="{FF2B5EF4-FFF2-40B4-BE49-F238E27FC236}">
                <a16:creationId xmlns:a16="http://schemas.microsoft.com/office/drawing/2014/main" id="{4E0CFA72-D66C-4A86-AA88-2887DCE56A74}"/>
              </a:ext>
            </a:extLst>
          </p:cNvPr>
          <p:cNvSpPr>
            <a:spLocks noGrp="1"/>
          </p:cNvSpPr>
          <p:nvPr>
            <p:ph idx="1"/>
          </p:nvPr>
        </p:nvSpPr>
        <p:spPr>
          <a:xfrm>
            <a:off x="377825" y="838200"/>
            <a:ext cx="8434388" cy="1208616"/>
          </a:xfrm>
        </p:spPr>
        <p:txBody>
          <a:bodyPr/>
          <a:lstStyle/>
          <a:p>
            <a:r>
              <a:rPr lang="en-US" altLang="zh-TW" dirty="0"/>
              <a:t>MNPC and GMBPC is much smaller than the backflow power of SPS control especially at lower power level. </a:t>
            </a:r>
            <a:endParaRPr lang="zh-TW" altLang="en-US" dirty="0"/>
          </a:p>
        </p:txBody>
      </p:sp>
      <p:sp>
        <p:nvSpPr>
          <p:cNvPr id="4" name="投影片編號版面配置區 3">
            <a:extLst>
              <a:ext uri="{FF2B5EF4-FFF2-40B4-BE49-F238E27FC236}">
                <a16:creationId xmlns:a16="http://schemas.microsoft.com/office/drawing/2014/main" id="{A6E1A8B3-28AB-4624-B324-94B4AAF4385E}"/>
              </a:ext>
            </a:extLst>
          </p:cNvPr>
          <p:cNvSpPr>
            <a:spLocks noGrp="1"/>
          </p:cNvSpPr>
          <p:nvPr>
            <p:ph type="sldNum" sz="quarter" idx="12"/>
          </p:nvPr>
        </p:nvSpPr>
        <p:spPr/>
        <p:txBody>
          <a:bodyPr/>
          <a:lstStyle/>
          <a:p>
            <a:fld id="{FC175A1F-17AA-440E-A787-FA438D8C8862}" type="slidenum">
              <a:rPr lang="zh-TW" altLang="en-US" smtClean="0"/>
              <a:pPr/>
              <a:t>17</a:t>
            </a:fld>
            <a:endParaRPr lang="zh-TW" altLang="en-US"/>
          </a:p>
        </p:txBody>
      </p:sp>
      <p:pic>
        <p:nvPicPr>
          <p:cNvPr id="5" name="圖片 4">
            <a:extLst>
              <a:ext uri="{FF2B5EF4-FFF2-40B4-BE49-F238E27FC236}">
                <a16:creationId xmlns:a16="http://schemas.microsoft.com/office/drawing/2014/main" id="{09983ABD-16E8-495A-9C35-7AA9CB10A4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0852" y="2326640"/>
            <a:ext cx="9132612" cy="3078480"/>
          </a:xfrm>
          <a:prstGeom prst="rect">
            <a:avLst/>
          </a:prstGeom>
        </p:spPr>
      </p:pic>
      <p:sp>
        <p:nvSpPr>
          <p:cNvPr id="6" name="矩形 5">
            <a:extLst>
              <a:ext uri="{FF2B5EF4-FFF2-40B4-BE49-F238E27FC236}">
                <a16:creationId xmlns:a16="http://schemas.microsoft.com/office/drawing/2014/main" id="{18499380-12FB-4116-815C-CDDE00EE0CC6}"/>
              </a:ext>
            </a:extLst>
          </p:cNvPr>
          <p:cNvSpPr/>
          <p:nvPr/>
        </p:nvSpPr>
        <p:spPr>
          <a:xfrm>
            <a:off x="820508" y="6243935"/>
            <a:ext cx="871728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82797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9055C1-DEC1-42ED-84E0-24D99C51B30C}"/>
              </a:ext>
            </a:extLst>
          </p:cNvPr>
          <p:cNvSpPr>
            <a:spLocks noGrp="1"/>
          </p:cNvSpPr>
          <p:nvPr>
            <p:ph type="title"/>
          </p:nvPr>
        </p:nvSpPr>
        <p:spPr>
          <a:xfrm>
            <a:off x="381000" y="-37582"/>
            <a:ext cx="8451850" cy="949876"/>
          </a:xfrm>
        </p:spPr>
        <p:txBody>
          <a:bodyPr/>
          <a:lstStyle/>
          <a:p>
            <a:r>
              <a:rPr lang="en-US" altLang="zh-TW" sz="3200" dirty="0"/>
              <a:t>Effective Power Transmission Time Ratio Result</a:t>
            </a:r>
            <a:endParaRPr lang="zh-TW" altLang="en-US" sz="3200"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461EA7A-B834-4866-857E-92F181663A13}"/>
                  </a:ext>
                </a:extLst>
              </p:cNvPr>
              <p:cNvSpPr>
                <a:spLocks noGrp="1"/>
              </p:cNvSpPr>
              <p:nvPr>
                <p:ph idx="1"/>
              </p:nvPr>
            </p:nvSpPr>
            <p:spPr>
              <a:xfrm>
                <a:off x="377825" y="838200"/>
                <a:ext cx="8434388" cy="1593565"/>
              </a:xfrm>
            </p:spPr>
            <p:txBody>
              <a:bodyPr/>
              <a:lstStyle/>
              <a:p>
                <a:r>
                  <a:rPr lang="en-US" altLang="zh-TW" dirty="0"/>
                  <a:t>MNPC has a better performance than GMBPC on the reduction of non-active power transmission</a:t>
                </a:r>
              </a:p>
              <a:p>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𝛿</m:t>
                        </m:r>
                      </m:e>
                      <m:sub>
                        <m:r>
                          <a:rPr lang="en-US" altLang="zh-TW" i="1">
                            <a:latin typeface="Cambria Math" panose="02040503050406030204" pitchFamily="18" charset="0"/>
                          </a:rPr>
                          <m:t>𝑒</m:t>
                        </m:r>
                      </m:sub>
                    </m:sSub>
                  </m:oMath>
                </a14:m>
                <a:r>
                  <a:rPr lang="zh-TW" altLang="en-US" dirty="0"/>
                  <a:t> </a:t>
                </a:r>
                <a:r>
                  <a:rPr lang="en-US" altLang="zh-TW" dirty="0"/>
                  <a:t>in GMBPC is even smaller than in SPS control when d approach to 1</a:t>
                </a:r>
                <a:endParaRPr lang="zh-TW" altLang="en-US" dirty="0"/>
              </a:p>
            </p:txBody>
          </p:sp>
        </mc:Choice>
        <mc:Fallback>
          <p:sp>
            <p:nvSpPr>
              <p:cNvPr id="3" name="內容版面配置區 2">
                <a:extLst>
                  <a:ext uri="{FF2B5EF4-FFF2-40B4-BE49-F238E27FC236}">
                    <a16:creationId xmlns:a16="http://schemas.microsoft.com/office/drawing/2014/main" id="{F461EA7A-B834-4866-857E-92F181663A13}"/>
                  </a:ext>
                </a:extLst>
              </p:cNvPr>
              <p:cNvSpPr>
                <a:spLocks noGrp="1" noRot="1" noChangeAspect="1" noMove="1" noResize="1" noEditPoints="1" noAdjustHandles="1" noChangeArrowheads="1" noChangeShapeType="1" noTextEdit="1"/>
              </p:cNvSpPr>
              <p:nvPr>
                <p:ph idx="1"/>
              </p:nvPr>
            </p:nvSpPr>
            <p:spPr>
              <a:xfrm>
                <a:off x="377825" y="838200"/>
                <a:ext cx="8434388" cy="1593565"/>
              </a:xfrm>
              <a:blipFill>
                <a:blip r:embed="rId2"/>
                <a:stretch>
                  <a:fillRect l="-1156" t="-5747" r="-72" b="-1149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C0F8CE5-C877-410B-9B6C-7007F127942D}"/>
              </a:ext>
            </a:extLst>
          </p:cNvPr>
          <p:cNvSpPr>
            <a:spLocks noGrp="1"/>
          </p:cNvSpPr>
          <p:nvPr>
            <p:ph type="sldNum" sz="quarter" idx="12"/>
          </p:nvPr>
        </p:nvSpPr>
        <p:spPr/>
        <p:txBody>
          <a:bodyPr/>
          <a:lstStyle/>
          <a:p>
            <a:fld id="{FC175A1F-17AA-440E-A787-FA438D8C8862}" type="slidenum">
              <a:rPr lang="zh-TW" altLang="en-US" smtClean="0"/>
              <a:pPr/>
              <a:t>18</a:t>
            </a:fld>
            <a:endParaRPr lang="zh-TW" altLang="en-US"/>
          </a:p>
        </p:txBody>
      </p:sp>
      <p:grpSp>
        <p:nvGrpSpPr>
          <p:cNvPr id="13" name="群組 12">
            <a:extLst>
              <a:ext uri="{FF2B5EF4-FFF2-40B4-BE49-F238E27FC236}">
                <a16:creationId xmlns:a16="http://schemas.microsoft.com/office/drawing/2014/main" id="{5434ACB8-2FDD-466D-933D-D1955A87142E}"/>
              </a:ext>
            </a:extLst>
          </p:cNvPr>
          <p:cNvGrpSpPr/>
          <p:nvPr/>
        </p:nvGrpSpPr>
        <p:grpSpPr>
          <a:xfrm>
            <a:off x="367098" y="2457466"/>
            <a:ext cx="8075374" cy="3972460"/>
            <a:chOff x="-110252" y="1706880"/>
            <a:chExt cx="9060724" cy="4663340"/>
          </a:xfrm>
        </p:grpSpPr>
        <p:grpSp>
          <p:nvGrpSpPr>
            <p:cNvPr id="10" name="群組 9">
              <a:extLst>
                <a:ext uri="{FF2B5EF4-FFF2-40B4-BE49-F238E27FC236}">
                  <a16:creationId xmlns:a16="http://schemas.microsoft.com/office/drawing/2014/main" id="{5E39D830-1818-4F37-BF84-CCD6D3B707B9}"/>
                </a:ext>
              </a:extLst>
            </p:cNvPr>
            <p:cNvGrpSpPr/>
            <p:nvPr/>
          </p:nvGrpSpPr>
          <p:grpSpPr>
            <a:xfrm>
              <a:off x="1219199" y="1706880"/>
              <a:ext cx="7731273" cy="4663340"/>
              <a:chOff x="59935" y="1501891"/>
              <a:chExt cx="8870218" cy="5061369"/>
            </a:xfrm>
          </p:grpSpPr>
          <p:pic>
            <p:nvPicPr>
              <p:cNvPr id="5" name="圖片 4">
                <a:extLst>
                  <a:ext uri="{FF2B5EF4-FFF2-40B4-BE49-F238E27FC236}">
                    <a16:creationId xmlns:a16="http://schemas.microsoft.com/office/drawing/2014/main" id="{3908EB13-C236-48D7-A8C0-56BD89BBEFA0}"/>
                  </a:ext>
                </a:extLst>
              </p:cNvPr>
              <p:cNvPicPr>
                <a:picLocks noChangeAspect="1"/>
              </p:cNvPicPr>
              <p:nvPr/>
            </p:nvPicPr>
            <p:blipFill rotWithShape="1">
              <a:blip r:embed="rId3">
                <a:clrChange>
                  <a:clrFrom>
                    <a:srgbClr val="FFFFFF"/>
                  </a:clrFrom>
                  <a:clrTo>
                    <a:srgbClr val="FFFFFF">
                      <a:alpha val="0"/>
                    </a:srgbClr>
                  </a:clrTo>
                </a:clrChange>
              </a:blip>
              <a:srcRect b="9040"/>
              <a:stretch/>
            </p:blipFill>
            <p:spPr>
              <a:xfrm>
                <a:off x="248772" y="1501891"/>
                <a:ext cx="8646456" cy="2592894"/>
              </a:xfrm>
              <a:prstGeom prst="rect">
                <a:avLst/>
              </a:prstGeom>
            </p:spPr>
          </p:pic>
          <p:pic>
            <p:nvPicPr>
              <p:cNvPr id="6" name="圖片 5">
                <a:extLst>
                  <a:ext uri="{FF2B5EF4-FFF2-40B4-BE49-F238E27FC236}">
                    <a16:creationId xmlns:a16="http://schemas.microsoft.com/office/drawing/2014/main" id="{DABDA2E8-307F-460C-98DE-D390A5F3A43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3697" y="3814216"/>
                <a:ext cx="8646456" cy="2749044"/>
              </a:xfrm>
              <a:prstGeom prst="rect">
                <a:avLst/>
              </a:prstGeom>
            </p:spPr>
          </p:pic>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9AFE161A-7356-4DC5-A8B3-38FBDC64FBAD}"/>
                      </a:ext>
                    </a:extLst>
                  </p:cNvPr>
                  <p:cNvSpPr txBox="1"/>
                  <p:nvPr/>
                </p:nvSpPr>
                <p:spPr>
                  <a:xfrm>
                    <a:off x="59935" y="1592702"/>
                    <a:ext cx="635780"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𝑝</m:t>
                              </m:r>
                            </m:sub>
                          </m:sSub>
                        </m:oMath>
                      </m:oMathPara>
                    </a14:m>
                    <a:endParaRPr lang="zh-TW" altLang="en-US" dirty="0"/>
                  </a:p>
                </p:txBody>
              </p:sp>
            </mc:Choice>
            <mc:Fallback xmlns="">
              <p:sp>
                <p:nvSpPr>
                  <p:cNvPr id="7" name="文字方塊 6">
                    <a:extLst>
                      <a:ext uri="{FF2B5EF4-FFF2-40B4-BE49-F238E27FC236}">
                        <a16:creationId xmlns:a16="http://schemas.microsoft.com/office/drawing/2014/main" id="{9AFE161A-7356-4DC5-A8B3-38FBDC64FBAD}"/>
                      </a:ext>
                    </a:extLst>
                  </p:cNvPr>
                  <p:cNvSpPr txBox="1">
                    <a:spLocks noRot="1" noChangeAspect="1" noMove="1" noResize="1" noEditPoints="1" noAdjustHandles="1" noChangeArrowheads="1" noChangeShapeType="1" noTextEdit="1"/>
                  </p:cNvSpPr>
                  <p:nvPr/>
                </p:nvSpPr>
                <p:spPr>
                  <a:xfrm>
                    <a:off x="59935" y="1592702"/>
                    <a:ext cx="635780" cy="390748"/>
                  </a:xfrm>
                  <a:prstGeom prst="rect">
                    <a:avLst/>
                  </a:prstGeom>
                  <a:blipFill>
                    <a:blip r:embed="rId5"/>
                    <a:stretch>
                      <a:fillRect b="-32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8B66C40F-BB70-43F5-9FB2-6561A0C0E75F}"/>
                      </a:ext>
                    </a:extLst>
                  </p:cNvPr>
                  <p:cNvSpPr txBox="1"/>
                  <p:nvPr/>
                </p:nvSpPr>
                <p:spPr>
                  <a:xfrm>
                    <a:off x="2986015" y="1605796"/>
                    <a:ext cx="635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𝑠</m:t>
                              </m:r>
                            </m:sub>
                          </m:sSub>
                        </m:oMath>
                      </m:oMathPara>
                    </a14:m>
                    <a:endParaRPr lang="zh-TW" altLang="en-US" dirty="0"/>
                  </a:p>
                </p:txBody>
              </p:sp>
            </mc:Choice>
            <mc:Fallback xmlns="">
              <p:sp>
                <p:nvSpPr>
                  <p:cNvPr id="8" name="文字方塊 7">
                    <a:extLst>
                      <a:ext uri="{FF2B5EF4-FFF2-40B4-BE49-F238E27FC236}">
                        <a16:creationId xmlns:a16="http://schemas.microsoft.com/office/drawing/2014/main" id="{8B66C40F-BB70-43F5-9FB2-6561A0C0E75F}"/>
                      </a:ext>
                    </a:extLst>
                  </p:cNvPr>
                  <p:cNvSpPr txBox="1">
                    <a:spLocks noRot="1" noChangeAspect="1" noMove="1" noResize="1" noEditPoints="1" noAdjustHandles="1" noChangeArrowheads="1" noChangeShapeType="1" noTextEdit="1"/>
                  </p:cNvSpPr>
                  <p:nvPr/>
                </p:nvSpPr>
                <p:spPr>
                  <a:xfrm>
                    <a:off x="2986015" y="1605796"/>
                    <a:ext cx="635780" cy="369332"/>
                  </a:xfrm>
                  <a:prstGeom prst="rect">
                    <a:avLst/>
                  </a:prstGeom>
                  <a:blipFill>
                    <a:blip r:embed="rId6"/>
                    <a:stretch>
                      <a:fillRect b="-255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E236A916-EC25-420E-A1C7-EBCC4D6719D5}"/>
                      </a:ext>
                    </a:extLst>
                  </p:cNvPr>
                  <p:cNvSpPr txBox="1"/>
                  <p:nvPr/>
                </p:nvSpPr>
                <p:spPr>
                  <a:xfrm>
                    <a:off x="5904816" y="1618206"/>
                    <a:ext cx="6357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𝑒</m:t>
                              </m:r>
                            </m:sub>
                          </m:sSub>
                        </m:oMath>
                      </m:oMathPara>
                    </a14:m>
                    <a:endParaRPr lang="zh-TW" altLang="en-US" dirty="0"/>
                  </a:p>
                </p:txBody>
              </p:sp>
            </mc:Choice>
            <mc:Fallback xmlns="">
              <p:sp>
                <p:nvSpPr>
                  <p:cNvPr id="9" name="文字方塊 8">
                    <a:extLst>
                      <a:ext uri="{FF2B5EF4-FFF2-40B4-BE49-F238E27FC236}">
                        <a16:creationId xmlns:a16="http://schemas.microsoft.com/office/drawing/2014/main" id="{E236A916-EC25-420E-A1C7-EBCC4D6719D5}"/>
                      </a:ext>
                    </a:extLst>
                  </p:cNvPr>
                  <p:cNvSpPr txBox="1">
                    <a:spLocks noRot="1" noChangeAspect="1" noMove="1" noResize="1" noEditPoints="1" noAdjustHandles="1" noChangeArrowheads="1" noChangeShapeType="1" noTextEdit="1"/>
                  </p:cNvSpPr>
                  <p:nvPr/>
                </p:nvSpPr>
                <p:spPr>
                  <a:xfrm>
                    <a:off x="5904816" y="1618206"/>
                    <a:ext cx="635780" cy="369332"/>
                  </a:xfrm>
                  <a:prstGeom prst="rect">
                    <a:avLst/>
                  </a:prstGeom>
                  <a:blipFill>
                    <a:blip r:embed="rId7"/>
                    <a:stretch>
                      <a:fillRect b="-22917"/>
                    </a:stretch>
                  </a:blipFill>
                </p:spPr>
                <p:txBody>
                  <a:bodyPr/>
                  <a:lstStyle/>
                  <a:p>
                    <a:r>
                      <a:rPr lang="zh-TW" altLang="en-US">
                        <a:noFill/>
                      </a:rPr>
                      <a:t> </a:t>
                    </a:r>
                  </a:p>
                </p:txBody>
              </p:sp>
            </mc:Fallback>
          </mc:AlternateContent>
        </p:grpSp>
        <p:sp>
          <p:nvSpPr>
            <p:cNvPr id="11" name="文字方塊 10">
              <a:extLst>
                <a:ext uri="{FF2B5EF4-FFF2-40B4-BE49-F238E27FC236}">
                  <a16:creationId xmlns:a16="http://schemas.microsoft.com/office/drawing/2014/main" id="{4F2A42A8-BB0B-4211-A016-DA9E86A4453F}"/>
                </a:ext>
              </a:extLst>
            </p:cNvPr>
            <p:cNvSpPr txBox="1"/>
            <p:nvPr/>
          </p:nvSpPr>
          <p:spPr>
            <a:xfrm>
              <a:off x="-110252" y="2340524"/>
              <a:ext cx="1669461" cy="433565"/>
            </a:xfrm>
            <a:prstGeom prst="rect">
              <a:avLst/>
            </a:prstGeom>
            <a:noFill/>
          </p:spPr>
          <p:txBody>
            <a:bodyPr wrap="none" rtlCol="0">
              <a:spAutoFit/>
            </a:bodyPr>
            <a:lstStyle/>
            <a:p>
              <a:r>
                <a:rPr lang="en-US" altLang="zh-TW" dirty="0"/>
                <a:t>60V </a:t>
              </a:r>
              <a:r>
                <a:rPr lang="en-US" altLang="zh-TW" dirty="0">
                  <a:sym typeface="Wingdings" panose="05000000000000000000" pitchFamily="2" charset="2"/>
                </a:rPr>
                <a:t> 120V</a:t>
              </a:r>
              <a:endParaRPr lang="zh-TW" altLang="en-US" dirty="0"/>
            </a:p>
          </p:txBody>
        </p:sp>
        <p:sp>
          <p:nvSpPr>
            <p:cNvPr id="12" name="文字方塊 11">
              <a:extLst>
                <a:ext uri="{FF2B5EF4-FFF2-40B4-BE49-F238E27FC236}">
                  <a16:creationId xmlns:a16="http://schemas.microsoft.com/office/drawing/2014/main" id="{C96AD8EE-6CE5-4893-845C-1393DC0D433C}"/>
                </a:ext>
              </a:extLst>
            </p:cNvPr>
            <p:cNvSpPr txBox="1"/>
            <p:nvPr/>
          </p:nvSpPr>
          <p:spPr>
            <a:xfrm>
              <a:off x="2244" y="4628289"/>
              <a:ext cx="207272" cy="433565"/>
            </a:xfrm>
            <a:prstGeom prst="rect">
              <a:avLst/>
            </a:prstGeom>
            <a:noFill/>
          </p:spPr>
          <p:txBody>
            <a:bodyPr wrap="none" rtlCol="0">
              <a:spAutoFit/>
            </a:bodyPr>
            <a:lstStyle/>
            <a:p>
              <a:endParaRPr lang="zh-TW" altLang="en-US" dirty="0"/>
            </a:p>
          </p:txBody>
        </p:sp>
      </p:grpSp>
      <p:sp>
        <p:nvSpPr>
          <p:cNvPr id="14" name="文字方塊 13">
            <a:extLst>
              <a:ext uri="{FF2B5EF4-FFF2-40B4-BE49-F238E27FC236}">
                <a16:creationId xmlns:a16="http://schemas.microsoft.com/office/drawing/2014/main" id="{93258FE6-8088-484B-8F82-7C6181D4AE93}"/>
              </a:ext>
            </a:extLst>
          </p:cNvPr>
          <p:cNvSpPr txBox="1"/>
          <p:nvPr/>
        </p:nvSpPr>
        <p:spPr>
          <a:xfrm>
            <a:off x="377825" y="4920363"/>
            <a:ext cx="1487908" cy="369332"/>
          </a:xfrm>
          <a:prstGeom prst="rect">
            <a:avLst/>
          </a:prstGeom>
          <a:noFill/>
        </p:spPr>
        <p:txBody>
          <a:bodyPr wrap="none" rtlCol="0">
            <a:spAutoFit/>
          </a:bodyPr>
          <a:lstStyle/>
          <a:p>
            <a:r>
              <a:rPr lang="en-US" altLang="zh-TW" dirty="0"/>
              <a:t>80V </a:t>
            </a:r>
            <a:r>
              <a:rPr lang="en-US" altLang="zh-TW" dirty="0">
                <a:sym typeface="Wingdings" panose="05000000000000000000" pitchFamily="2" charset="2"/>
              </a:rPr>
              <a:t> 120V</a:t>
            </a:r>
            <a:endParaRPr lang="zh-TW" altLang="en-US" dirty="0"/>
          </a:p>
        </p:txBody>
      </p:sp>
      <p:sp>
        <p:nvSpPr>
          <p:cNvPr id="16" name="矩形 15">
            <a:extLst>
              <a:ext uri="{FF2B5EF4-FFF2-40B4-BE49-F238E27FC236}">
                <a16:creationId xmlns:a16="http://schemas.microsoft.com/office/drawing/2014/main" id="{02B05481-54F2-484D-B463-5D6A7BE7FB8A}"/>
              </a:ext>
            </a:extLst>
          </p:cNvPr>
          <p:cNvSpPr/>
          <p:nvPr/>
        </p:nvSpPr>
        <p:spPr>
          <a:xfrm>
            <a:off x="701528" y="6214417"/>
            <a:ext cx="685800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186622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A18884-D514-4826-84F9-97E09359B42F}"/>
              </a:ext>
            </a:extLst>
          </p:cNvPr>
          <p:cNvSpPr>
            <a:spLocks noGrp="1"/>
          </p:cNvSpPr>
          <p:nvPr>
            <p:ph type="title"/>
          </p:nvPr>
        </p:nvSpPr>
        <p:spPr/>
        <p:txBody>
          <a:bodyPr/>
          <a:lstStyle/>
          <a:p>
            <a:r>
              <a:rPr lang="en-US" altLang="zh-TW" dirty="0"/>
              <a:t>MNPC </a:t>
            </a:r>
            <a:r>
              <a:rPr lang="en-US" altLang="zh-TW" dirty="0" err="1"/>
              <a:t>v.s</a:t>
            </a:r>
            <a:r>
              <a:rPr lang="zh-TW" altLang="en-US" dirty="0"/>
              <a:t> </a:t>
            </a:r>
            <a:r>
              <a:rPr lang="en-US" altLang="zh-TW" dirty="0"/>
              <a:t>GMBPC</a:t>
            </a:r>
            <a:r>
              <a:rPr lang="zh-TW" altLang="en-US" dirty="0"/>
              <a:t>  </a:t>
            </a:r>
            <a:r>
              <a:rPr lang="en-US" altLang="zh-TW" dirty="0"/>
              <a:t>in rms Current</a:t>
            </a:r>
            <a:endParaRPr lang="zh-TW" altLang="en-US" dirty="0"/>
          </a:p>
        </p:txBody>
      </p:sp>
      <p:sp>
        <p:nvSpPr>
          <p:cNvPr id="3" name="內容版面配置區 2">
            <a:extLst>
              <a:ext uri="{FF2B5EF4-FFF2-40B4-BE49-F238E27FC236}">
                <a16:creationId xmlns:a16="http://schemas.microsoft.com/office/drawing/2014/main" id="{AFF5429E-F5F6-4AD0-B048-6196292B858D}"/>
              </a:ext>
            </a:extLst>
          </p:cNvPr>
          <p:cNvSpPr>
            <a:spLocks noGrp="1"/>
          </p:cNvSpPr>
          <p:nvPr>
            <p:ph idx="1"/>
          </p:nvPr>
        </p:nvSpPr>
        <p:spPr>
          <a:xfrm>
            <a:off x="377825" y="838200"/>
            <a:ext cx="8684895" cy="939800"/>
          </a:xfrm>
        </p:spPr>
        <p:txBody>
          <a:bodyPr/>
          <a:lstStyle/>
          <a:p>
            <a:r>
              <a:rPr lang="en-US" altLang="zh-TW" dirty="0"/>
              <a:t>The current rms of GMBPC are even larger than that of SPS control </a:t>
            </a:r>
            <a:r>
              <a:rPr lang="en-US" altLang="zh-TW" dirty="0" err="1"/>
              <a:t>whn</a:t>
            </a:r>
            <a:r>
              <a:rPr lang="en-US" altLang="zh-TW" dirty="0"/>
              <a:t> d approach to 1</a:t>
            </a:r>
            <a:endParaRPr lang="zh-TW" altLang="en-US" dirty="0"/>
          </a:p>
        </p:txBody>
      </p:sp>
      <p:sp>
        <p:nvSpPr>
          <p:cNvPr id="4" name="投影片編號版面配置區 3">
            <a:extLst>
              <a:ext uri="{FF2B5EF4-FFF2-40B4-BE49-F238E27FC236}">
                <a16:creationId xmlns:a16="http://schemas.microsoft.com/office/drawing/2014/main" id="{9A4E632D-FE73-4B47-9D57-0C7CE263633A}"/>
              </a:ext>
            </a:extLst>
          </p:cNvPr>
          <p:cNvSpPr>
            <a:spLocks noGrp="1"/>
          </p:cNvSpPr>
          <p:nvPr>
            <p:ph type="sldNum" sz="quarter" idx="12"/>
          </p:nvPr>
        </p:nvSpPr>
        <p:spPr/>
        <p:txBody>
          <a:bodyPr/>
          <a:lstStyle/>
          <a:p>
            <a:fld id="{FC175A1F-17AA-440E-A787-FA438D8C8862}" type="slidenum">
              <a:rPr lang="zh-TW" altLang="en-US" smtClean="0"/>
              <a:pPr/>
              <a:t>19</a:t>
            </a:fld>
            <a:endParaRPr lang="zh-TW" altLang="en-US"/>
          </a:p>
        </p:txBody>
      </p:sp>
      <p:grpSp>
        <p:nvGrpSpPr>
          <p:cNvPr id="6" name="群組 5">
            <a:extLst>
              <a:ext uri="{FF2B5EF4-FFF2-40B4-BE49-F238E27FC236}">
                <a16:creationId xmlns:a16="http://schemas.microsoft.com/office/drawing/2014/main" id="{1DE20F49-BC50-4649-BE8C-B5C19653749B}"/>
              </a:ext>
            </a:extLst>
          </p:cNvPr>
          <p:cNvGrpSpPr/>
          <p:nvPr/>
        </p:nvGrpSpPr>
        <p:grpSpPr>
          <a:xfrm>
            <a:off x="557231" y="2159293"/>
            <a:ext cx="7048459" cy="2805351"/>
            <a:chOff x="927443" y="3214449"/>
            <a:chExt cx="7048459" cy="2805351"/>
          </a:xfrm>
        </p:grpSpPr>
        <p:pic>
          <p:nvPicPr>
            <p:cNvPr id="5" name="圖片 4">
              <a:extLst>
                <a:ext uri="{FF2B5EF4-FFF2-40B4-BE49-F238E27FC236}">
                  <a16:creationId xmlns:a16="http://schemas.microsoft.com/office/drawing/2014/main" id="{CB768482-F5B0-47B1-8D5B-B9E85917ABA2}"/>
                </a:ext>
              </a:extLst>
            </p:cNvPr>
            <p:cNvPicPr>
              <a:picLocks noChangeAspect="1"/>
            </p:cNvPicPr>
            <p:nvPr/>
          </p:nvPicPr>
          <p:blipFill rotWithShape="1">
            <a:blip r:embed="rId2">
              <a:clrChange>
                <a:clrFrom>
                  <a:srgbClr val="FFFFFF"/>
                </a:clrFrom>
                <a:clrTo>
                  <a:srgbClr val="FFFFFF">
                    <a:alpha val="0"/>
                  </a:srgbClr>
                </a:clrTo>
              </a:clrChange>
            </a:blip>
            <a:srcRect b="57286"/>
            <a:stretch/>
          </p:blipFill>
          <p:spPr>
            <a:xfrm>
              <a:off x="927443" y="3429000"/>
              <a:ext cx="3111500" cy="2436019"/>
            </a:xfrm>
            <a:prstGeom prst="rect">
              <a:avLst/>
            </a:prstGeom>
          </p:spPr>
        </p:pic>
        <p:sp>
          <p:nvSpPr>
            <p:cNvPr id="7" name="文字方塊 6">
              <a:extLst>
                <a:ext uri="{FF2B5EF4-FFF2-40B4-BE49-F238E27FC236}">
                  <a16:creationId xmlns:a16="http://schemas.microsoft.com/office/drawing/2014/main" id="{EE815307-184D-4762-971A-B99C813D897A}"/>
                </a:ext>
              </a:extLst>
            </p:cNvPr>
            <p:cNvSpPr txBox="1"/>
            <p:nvPr/>
          </p:nvSpPr>
          <p:spPr>
            <a:xfrm>
              <a:off x="1708417" y="3214449"/>
              <a:ext cx="1487908" cy="369332"/>
            </a:xfrm>
            <a:prstGeom prst="rect">
              <a:avLst/>
            </a:prstGeom>
            <a:noFill/>
          </p:spPr>
          <p:txBody>
            <a:bodyPr wrap="none" rtlCol="0">
              <a:spAutoFit/>
            </a:bodyPr>
            <a:lstStyle/>
            <a:p>
              <a:r>
                <a:rPr lang="en-US" altLang="zh-TW" dirty="0"/>
                <a:t>60V </a:t>
              </a:r>
              <a:r>
                <a:rPr lang="en-US" altLang="zh-TW" dirty="0">
                  <a:sym typeface="Wingdings" panose="05000000000000000000" pitchFamily="2" charset="2"/>
                </a:rPr>
                <a:t> 120V</a:t>
              </a:r>
              <a:endParaRPr lang="zh-TW" altLang="en-US" dirty="0"/>
            </a:p>
          </p:txBody>
        </p:sp>
        <p:sp>
          <p:nvSpPr>
            <p:cNvPr id="8" name="文字方塊 7">
              <a:extLst>
                <a:ext uri="{FF2B5EF4-FFF2-40B4-BE49-F238E27FC236}">
                  <a16:creationId xmlns:a16="http://schemas.microsoft.com/office/drawing/2014/main" id="{F9A36509-931D-4E59-BBC0-3CF1E6A862F0}"/>
                </a:ext>
              </a:extLst>
            </p:cNvPr>
            <p:cNvSpPr txBox="1"/>
            <p:nvPr/>
          </p:nvSpPr>
          <p:spPr>
            <a:xfrm>
              <a:off x="5526143" y="3214449"/>
              <a:ext cx="1487908" cy="369332"/>
            </a:xfrm>
            <a:prstGeom prst="rect">
              <a:avLst/>
            </a:prstGeom>
            <a:noFill/>
          </p:spPr>
          <p:txBody>
            <a:bodyPr wrap="none" rtlCol="0">
              <a:spAutoFit/>
            </a:bodyPr>
            <a:lstStyle/>
            <a:p>
              <a:r>
                <a:rPr lang="en-US" altLang="zh-TW" dirty="0"/>
                <a:t>80V </a:t>
              </a:r>
              <a:r>
                <a:rPr lang="en-US" altLang="zh-TW" dirty="0">
                  <a:sym typeface="Wingdings" panose="05000000000000000000" pitchFamily="2" charset="2"/>
                </a:rPr>
                <a:t> 120V</a:t>
              </a:r>
              <a:endParaRPr lang="zh-TW" altLang="en-US" dirty="0"/>
            </a:p>
          </p:txBody>
        </p:sp>
        <p:pic>
          <p:nvPicPr>
            <p:cNvPr id="9" name="圖片 8">
              <a:extLst>
                <a:ext uri="{FF2B5EF4-FFF2-40B4-BE49-F238E27FC236}">
                  <a16:creationId xmlns:a16="http://schemas.microsoft.com/office/drawing/2014/main" id="{DE6BDDBD-1E67-4A46-B868-2ADC1B45BB60}"/>
                </a:ext>
              </a:extLst>
            </p:cNvPr>
            <p:cNvPicPr>
              <a:picLocks noChangeAspect="1"/>
            </p:cNvPicPr>
            <p:nvPr/>
          </p:nvPicPr>
          <p:blipFill rotWithShape="1">
            <a:blip r:embed="rId3">
              <a:clrChange>
                <a:clrFrom>
                  <a:srgbClr val="FFFFFF"/>
                </a:clrFrom>
                <a:clrTo>
                  <a:srgbClr val="FFFFFF">
                    <a:alpha val="0"/>
                  </a:srgbClr>
                </a:clrTo>
              </a:clrChange>
            </a:blip>
            <a:srcRect t="48592" b="9075"/>
            <a:stretch/>
          </p:blipFill>
          <p:spPr>
            <a:xfrm>
              <a:off x="4687583" y="3583781"/>
              <a:ext cx="3288319" cy="2436019"/>
            </a:xfrm>
            <a:prstGeom prst="rect">
              <a:avLst/>
            </a:prstGeom>
          </p:spPr>
        </p:pic>
      </p:grpSp>
      <p:sp>
        <p:nvSpPr>
          <p:cNvPr id="10" name="矩形 9">
            <a:extLst>
              <a:ext uri="{FF2B5EF4-FFF2-40B4-BE49-F238E27FC236}">
                <a16:creationId xmlns:a16="http://schemas.microsoft.com/office/drawing/2014/main" id="{2F2F11C6-BDE1-4AFC-ABE9-9A94D579C1EE}"/>
              </a:ext>
            </a:extLst>
          </p:cNvPr>
          <p:cNvSpPr/>
          <p:nvPr/>
        </p:nvSpPr>
        <p:spPr>
          <a:xfrm>
            <a:off x="730469" y="6243935"/>
            <a:ext cx="961136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Tree>
    <p:extLst>
      <p:ext uri="{BB962C8B-B14F-4D97-AF65-F5344CB8AC3E}">
        <p14:creationId xmlns:p14="http://schemas.microsoft.com/office/powerpoint/2010/main" val="307583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F5E4DB-2E33-4F5F-8384-B16B9A011F3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04E31B3D-2F85-48C0-8886-33113CB70782}"/>
              </a:ext>
            </a:extLst>
          </p:cNvPr>
          <p:cNvSpPr>
            <a:spLocks noGrp="1"/>
          </p:cNvSpPr>
          <p:nvPr>
            <p:ph idx="1"/>
          </p:nvPr>
        </p:nvSpPr>
        <p:spPr>
          <a:xfrm>
            <a:off x="358775" y="523874"/>
            <a:ext cx="8434388" cy="5459711"/>
          </a:xfrm>
        </p:spPr>
        <p:txBody>
          <a:bodyPr/>
          <a:lstStyle/>
          <a:p>
            <a:r>
              <a:rPr lang="en-US" altLang="zh-TW" dirty="0"/>
              <a:t>Power analyzing</a:t>
            </a:r>
          </a:p>
          <a:p>
            <a:pPr lvl="1"/>
            <a:r>
              <a:rPr lang="en-US" altLang="zh-TW" dirty="0"/>
              <a:t>Reactive power loss</a:t>
            </a:r>
          </a:p>
          <a:p>
            <a:r>
              <a:rPr lang="en-US" altLang="zh-TW" dirty="0"/>
              <a:t>TPS</a:t>
            </a:r>
            <a:r>
              <a:rPr lang="zh-TW" altLang="en-US" dirty="0"/>
              <a:t> </a:t>
            </a:r>
            <a:r>
              <a:rPr lang="en-US" altLang="zh-TW" dirty="0"/>
              <a:t>Control</a:t>
            </a:r>
          </a:p>
          <a:p>
            <a:pPr lvl="1"/>
            <a:r>
              <a:rPr lang="en-US" altLang="zh-TW" dirty="0"/>
              <a:t>Backflow Power</a:t>
            </a:r>
          </a:p>
          <a:p>
            <a:pPr lvl="1"/>
            <a:r>
              <a:rPr lang="en-US" altLang="zh-TW" dirty="0"/>
              <a:t>Minimum Backflow Power </a:t>
            </a:r>
            <a:r>
              <a:rPr lang="en-US" altLang="zh-TW" dirty="0" err="1"/>
              <a:t>Conrtrol</a:t>
            </a:r>
            <a:endParaRPr lang="en-US" altLang="zh-TW" dirty="0"/>
          </a:p>
          <a:p>
            <a:pPr lvl="2"/>
            <a:r>
              <a:rPr lang="en-US" altLang="zh-TW" dirty="0"/>
              <a:t>Backflow Simulation Result</a:t>
            </a:r>
          </a:p>
          <a:p>
            <a:pPr lvl="2"/>
            <a:r>
              <a:rPr lang="en-US" altLang="zh-TW" dirty="0"/>
              <a:t>GMPBPC </a:t>
            </a:r>
            <a:r>
              <a:rPr lang="en-US" altLang="zh-TW" dirty="0" err="1"/>
              <a:t>v.s</a:t>
            </a:r>
            <a:r>
              <a:rPr lang="en-US" altLang="zh-TW" dirty="0"/>
              <a:t> GMPSPC in rms current result</a:t>
            </a:r>
          </a:p>
          <a:p>
            <a:pPr lvl="1"/>
            <a:r>
              <a:rPr lang="en-US" altLang="zh-TW" dirty="0"/>
              <a:t>Non-Active Power Transmissions</a:t>
            </a:r>
          </a:p>
          <a:p>
            <a:pPr lvl="1"/>
            <a:r>
              <a:rPr lang="en-US" altLang="zh-TW" sz="2400" dirty="0"/>
              <a:t>Minimum Non-Active Power Transmission Time Control</a:t>
            </a:r>
          </a:p>
          <a:p>
            <a:pPr lvl="2"/>
            <a:r>
              <a:rPr lang="en-US" altLang="zh-TW" sz="2400" dirty="0"/>
              <a:t>Backflow Simulation Result</a:t>
            </a:r>
            <a:endParaRPr lang="en-US" altLang="zh-TW" sz="2200" dirty="0"/>
          </a:p>
          <a:p>
            <a:pPr lvl="2"/>
            <a:r>
              <a:rPr lang="en-US" altLang="zh-TW" dirty="0"/>
              <a:t>Effective Power Transmission Time Ratio Result</a:t>
            </a:r>
          </a:p>
          <a:p>
            <a:pPr lvl="2"/>
            <a:r>
              <a:rPr lang="en-US" altLang="zh-TW" dirty="0"/>
              <a:t>MNPC </a:t>
            </a:r>
            <a:r>
              <a:rPr lang="en-US" altLang="zh-TW" dirty="0" err="1"/>
              <a:t>v.s</a:t>
            </a:r>
            <a:r>
              <a:rPr lang="zh-TW" altLang="en-US" dirty="0"/>
              <a:t> </a:t>
            </a:r>
            <a:r>
              <a:rPr lang="en-US" altLang="zh-TW" dirty="0"/>
              <a:t>GMBPC</a:t>
            </a:r>
            <a:r>
              <a:rPr lang="zh-TW" altLang="en-US" dirty="0"/>
              <a:t>  </a:t>
            </a:r>
            <a:r>
              <a:rPr lang="en-US" altLang="zh-TW" dirty="0"/>
              <a:t>in rms current result</a:t>
            </a:r>
          </a:p>
          <a:p>
            <a:r>
              <a:rPr lang="en-US" altLang="zh-TW" dirty="0"/>
              <a:t>Conclusion</a:t>
            </a:r>
          </a:p>
          <a:p>
            <a:r>
              <a:rPr lang="en-US" altLang="zh-TW" dirty="0"/>
              <a:t>Proposal</a:t>
            </a:r>
          </a:p>
          <a:p>
            <a:pPr lvl="1"/>
            <a:endParaRPr lang="zh-TW" altLang="en-US" dirty="0"/>
          </a:p>
        </p:txBody>
      </p:sp>
      <p:sp>
        <p:nvSpPr>
          <p:cNvPr id="4" name="投影片編號版面配置區 3">
            <a:extLst>
              <a:ext uri="{FF2B5EF4-FFF2-40B4-BE49-F238E27FC236}">
                <a16:creationId xmlns:a16="http://schemas.microsoft.com/office/drawing/2014/main" id="{EF99777D-BCBC-4686-9A83-B8CFB4E53D32}"/>
              </a:ext>
            </a:extLst>
          </p:cNvPr>
          <p:cNvSpPr>
            <a:spLocks noGrp="1"/>
          </p:cNvSpPr>
          <p:nvPr>
            <p:ph type="sldNum" sz="quarter" idx="12"/>
          </p:nvPr>
        </p:nvSpPr>
        <p:spPr/>
        <p:txBody>
          <a:bodyPr/>
          <a:lstStyle/>
          <a:p>
            <a:fld id="{FC175A1F-17AA-440E-A787-FA438D8C8862}" type="slidenum">
              <a:rPr lang="zh-TW" altLang="en-US" smtClean="0"/>
              <a:pPr/>
              <a:t>2</a:t>
            </a:fld>
            <a:endParaRPr lang="zh-TW" altLang="en-US"/>
          </a:p>
        </p:txBody>
      </p:sp>
      <p:sp>
        <p:nvSpPr>
          <p:cNvPr id="5" name="文字方塊 4">
            <a:extLst>
              <a:ext uri="{FF2B5EF4-FFF2-40B4-BE49-F238E27FC236}">
                <a16:creationId xmlns:a16="http://schemas.microsoft.com/office/drawing/2014/main" id="{F501875B-7944-4B35-8B6E-FE709445B522}"/>
              </a:ext>
            </a:extLst>
          </p:cNvPr>
          <p:cNvSpPr txBox="1"/>
          <p:nvPr/>
        </p:nvSpPr>
        <p:spPr>
          <a:xfrm>
            <a:off x="1073150" y="6189960"/>
            <a:ext cx="6861810"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p:spTree>
    <p:extLst>
      <p:ext uri="{BB962C8B-B14F-4D97-AF65-F5344CB8AC3E}">
        <p14:creationId xmlns:p14="http://schemas.microsoft.com/office/powerpoint/2010/main" val="198498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54C314-BF5A-4507-84FC-CECF2F85CC5D}"/>
              </a:ext>
            </a:extLst>
          </p:cNvPr>
          <p:cNvSpPr>
            <a:spLocks noGrp="1"/>
          </p:cNvSpPr>
          <p:nvPr>
            <p:ph type="title"/>
          </p:nvPr>
        </p:nvSpPr>
        <p:spPr/>
        <p:txBody>
          <a:bodyPr/>
          <a:lstStyle/>
          <a:p>
            <a:r>
              <a:rPr lang="en-US" altLang="zh-TW" dirty="0"/>
              <a:t>Implementation</a:t>
            </a:r>
            <a:endParaRPr lang="zh-TW" altLang="en-US" dirty="0"/>
          </a:p>
        </p:txBody>
      </p:sp>
      <p:sp>
        <p:nvSpPr>
          <p:cNvPr id="3" name="內容版面配置區 2">
            <a:extLst>
              <a:ext uri="{FF2B5EF4-FFF2-40B4-BE49-F238E27FC236}">
                <a16:creationId xmlns:a16="http://schemas.microsoft.com/office/drawing/2014/main" id="{EC87EF54-B9BA-4695-BB77-F96F4656623C}"/>
              </a:ext>
            </a:extLst>
          </p:cNvPr>
          <p:cNvSpPr>
            <a:spLocks noGrp="1"/>
          </p:cNvSpPr>
          <p:nvPr>
            <p:ph idx="1"/>
          </p:nvPr>
        </p:nvSpPr>
        <p:spPr/>
        <p:txBody>
          <a:bodyPr/>
          <a:lstStyle/>
          <a:p>
            <a:r>
              <a:rPr lang="en-US" altLang="zh-TW" dirty="0"/>
              <a:t>Experiment flow</a:t>
            </a:r>
            <a:endParaRPr lang="zh-TW" altLang="en-US" dirty="0"/>
          </a:p>
        </p:txBody>
      </p:sp>
      <p:sp>
        <p:nvSpPr>
          <p:cNvPr id="4" name="投影片編號版面配置區 3">
            <a:extLst>
              <a:ext uri="{FF2B5EF4-FFF2-40B4-BE49-F238E27FC236}">
                <a16:creationId xmlns:a16="http://schemas.microsoft.com/office/drawing/2014/main" id="{994AC3C2-A485-49AA-A950-AE1F0FC45728}"/>
              </a:ext>
            </a:extLst>
          </p:cNvPr>
          <p:cNvSpPr>
            <a:spLocks noGrp="1"/>
          </p:cNvSpPr>
          <p:nvPr>
            <p:ph type="sldNum" sz="quarter" idx="12"/>
          </p:nvPr>
        </p:nvSpPr>
        <p:spPr/>
        <p:txBody>
          <a:bodyPr/>
          <a:lstStyle/>
          <a:p>
            <a:fld id="{FC175A1F-17AA-440E-A787-FA438D8C8862}" type="slidenum">
              <a:rPr lang="zh-TW" altLang="en-US" smtClean="0"/>
              <a:pPr/>
              <a:t>20</a:t>
            </a:fld>
            <a:endParaRPr lang="zh-TW" altLang="en-US"/>
          </a:p>
        </p:txBody>
      </p:sp>
      <p:pic>
        <p:nvPicPr>
          <p:cNvPr id="5" name="圖片 4">
            <a:extLst>
              <a:ext uri="{FF2B5EF4-FFF2-40B4-BE49-F238E27FC236}">
                <a16:creationId xmlns:a16="http://schemas.microsoft.com/office/drawing/2014/main" id="{6AAF3255-1C85-485B-93CF-186E7E22EB2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70480" y="2889413"/>
            <a:ext cx="3592195" cy="3555837"/>
          </a:xfrm>
          <a:prstGeom prst="rect">
            <a:avLst/>
          </a:prstGeom>
        </p:spPr>
      </p:pic>
      <p:pic>
        <p:nvPicPr>
          <p:cNvPr id="6" name="圖片 5">
            <a:extLst>
              <a:ext uri="{FF2B5EF4-FFF2-40B4-BE49-F238E27FC236}">
                <a16:creationId xmlns:a16="http://schemas.microsoft.com/office/drawing/2014/main" id="{F778593C-4A05-449B-A1D9-4B615A50B39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54062" y="1391684"/>
            <a:ext cx="7705725" cy="1590675"/>
          </a:xfrm>
          <a:prstGeom prst="rect">
            <a:avLst/>
          </a:prstGeom>
        </p:spPr>
      </p:pic>
    </p:spTree>
    <p:extLst>
      <p:ext uri="{BB962C8B-B14F-4D97-AF65-F5344CB8AC3E}">
        <p14:creationId xmlns:p14="http://schemas.microsoft.com/office/powerpoint/2010/main" val="119736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2C4266-8977-4EA9-A5C9-9AB835B9592E}"/>
              </a:ext>
            </a:extLst>
          </p:cNvPr>
          <p:cNvSpPr>
            <a:spLocks noGrp="1"/>
          </p:cNvSpPr>
          <p:nvPr>
            <p:ph type="title"/>
          </p:nvPr>
        </p:nvSpPr>
        <p:spPr/>
        <p:txBody>
          <a:bodyPr/>
          <a:lstStyle/>
          <a:p>
            <a:r>
              <a:rPr lang="en-US" altLang="zh-TW" dirty="0"/>
              <a:t>Implementation result</a:t>
            </a:r>
            <a:endParaRPr lang="zh-TW" altLang="en-US" dirty="0"/>
          </a:p>
        </p:txBody>
      </p:sp>
      <p:sp>
        <p:nvSpPr>
          <p:cNvPr id="3" name="內容版面配置區 2">
            <a:extLst>
              <a:ext uri="{FF2B5EF4-FFF2-40B4-BE49-F238E27FC236}">
                <a16:creationId xmlns:a16="http://schemas.microsoft.com/office/drawing/2014/main" id="{5973A27E-53AA-4C6E-9708-2740BE83C552}"/>
              </a:ext>
            </a:extLst>
          </p:cNvPr>
          <p:cNvSpPr>
            <a:spLocks noGrp="1"/>
          </p:cNvSpPr>
          <p:nvPr>
            <p:ph idx="1"/>
          </p:nvPr>
        </p:nvSpPr>
        <p:spPr>
          <a:xfrm>
            <a:off x="377825" y="838200"/>
            <a:ext cx="8434388" cy="3945101"/>
          </a:xfrm>
        </p:spPr>
        <p:txBody>
          <a:bodyPr/>
          <a:lstStyle/>
          <a:p>
            <a:endParaRPr lang="zh-TW" altLang="en-US" dirty="0"/>
          </a:p>
        </p:txBody>
      </p:sp>
      <p:sp>
        <p:nvSpPr>
          <p:cNvPr id="4" name="投影片編號版面配置區 3">
            <a:extLst>
              <a:ext uri="{FF2B5EF4-FFF2-40B4-BE49-F238E27FC236}">
                <a16:creationId xmlns:a16="http://schemas.microsoft.com/office/drawing/2014/main" id="{7F765EBF-E0CD-436A-943F-4B5679606F4C}"/>
              </a:ext>
            </a:extLst>
          </p:cNvPr>
          <p:cNvSpPr>
            <a:spLocks noGrp="1"/>
          </p:cNvSpPr>
          <p:nvPr>
            <p:ph type="sldNum" sz="quarter" idx="12"/>
          </p:nvPr>
        </p:nvSpPr>
        <p:spPr/>
        <p:txBody>
          <a:bodyPr/>
          <a:lstStyle/>
          <a:p>
            <a:fld id="{FC175A1F-17AA-440E-A787-FA438D8C8862}" type="slidenum">
              <a:rPr lang="zh-TW" altLang="en-US" smtClean="0"/>
              <a:pPr/>
              <a:t>21</a:t>
            </a:fld>
            <a:endParaRPr lang="zh-TW" altLang="en-US"/>
          </a:p>
        </p:txBody>
      </p:sp>
      <p:pic>
        <p:nvPicPr>
          <p:cNvPr id="6" name="圖片 5">
            <a:extLst>
              <a:ext uri="{FF2B5EF4-FFF2-40B4-BE49-F238E27FC236}">
                <a16:creationId xmlns:a16="http://schemas.microsoft.com/office/drawing/2014/main" id="{D4FEB576-DFF2-455E-B570-291BDDCC7BC6}"/>
              </a:ext>
            </a:extLst>
          </p:cNvPr>
          <p:cNvPicPr>
            <a:picLocks noChangeAspect="1"/>
          </p:cNvPicPr>
          <p:nvPr/>
        </p:nvPicPr>
        <p:blipFill rotWithShape="1">
          <a:blip r:embed="rId2">
            <a:clrChange>
              <a:clrFrom>
                <a:srgbClr val="FFFFFF"/>
              </a:clrFrom>
              <a:clrTo>
                <a:srgbClr val="FFFFFF">
                  <a:alpha val="0"/>
                </a:srgbClr>
              </a:clrTo>
            </a:clrChange>
          </a:blip>
          <a:srcRect b="16589"/>
          <a:stretch/>
        </p:blipFill>
        <p:spPr>
          <a:xfrm>
            <a:off x="785971" y="1606148"/>
            <a:ext cx="7618095" cy="3177153"/>
          </a:xfrm>
          <a:prstGeom prst="rect">
            <a:avLst/>
          </a:prstGeom>
        </p:spPr>
      </p:pic>
      <p:sp>
        <p:nvSpPr>
          <p:cNvPr id="5" name="矩形 4">
            <a:extLst>
              <a:ext uri="{FF2B5EF4-FFF2-40B4-BE49-F238E27FC236}">
                <a16:creationId xmlns:a16="http://schemas.microsoft.com/office/drawing/2014/main" id="{40D04781-CC71-4D3F-A8DF-C7EB23D2D789}"/>
              </a:ext>
            </a:extLst>
          </p:cNvPr>
          <p:cNvSpPr/>
          <p:nvPr/>
        </p:nvSpPr>
        <p:spPr>
          <a:xfrm>
            <a:off x="785971" y="6189960"/>
            <a:ext cx="9103360" cy="461665"/>
          </a:xfrm>
          <a:prstGeom prst="rect">
            <a:avLst/>
          </a:prstGeom>
        </p:spPr>
        <p:txBody>
          <a:bodyPr wrap="square">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endParaRPr lang="zh-TW" altLang="en-US" sz="1200" dirty="0"/>
          </a:p>
        </p:txBody>
      </p:sp>
      <p:sp>
        <p:nvSpPr>
          <p:cNvPr id="7" name="文字方塊 6">
            <a:extLst>
              <a:ext uri="{FF2B5EF4-FFF2-40B4-BE49-F238E27FC236}">
                <a16:creationId xmlns:a16="http://schemas.microsoft.com/office/drawing/2014/main" id="{E32C3632-1596-4D49-9BC9-82A0C3236127}"/>
              </a:ext>
            </a:extLst>
          </p:cNvPr>
          <p:cNvSpPr txBox="1"/>
          <p:nvPr/>
        </p:nvSpPr>
        <p:spPr>
          <a:xfrm>
            <a:off x="5831120" y="4740521"/>
            <a:ext cx="1293944" cy="317334"/>
          </a:xfrm>
          <a:prstGeom prst="rect">
            <a:avLst/>
          </a:prstGeom>
          <a:noFill/>
        </p:spPr>
        <p:txBody>
          <a:bodyPr wrap="none" rtlCol="0">
            <a:spAutoFit/>
          </a:bodyPr>
          <a:lstStyle/>
          <a:p>
            <a:r>
              <a:rPr lang="en-US" altLang="zh-TW" dirty="0"/>
              <a:t>d&gt;1(boost)</a:t>
            </a:r>
            <a:endParaRPr lang="zh-TW" altLang="en-US" dirty="0"/>
          </a:p>
        </p:txBody>
      </p:sp>
      <p:sp>
        <p:nvSpPr>
          <p:cNvPr id="8" name="文字方塊 7">
            <a:extLst>
              <a:ext uri="{FF2B5EF4-FFF2-40B4-BE49-F238E27FC236}">
                <a16:creationId xmlns:a16="http://schemas.microsoft.com/office/drawing/2014/main" id="{31AD6BBF-1523-479B-8A45-B30986A16D55}"/>
              </a:ext>
            </a:extLst>
          </p:cNvPr>
          <p:cNvSpPr txBox="1"/>
          <p:nvPr/>
        </p:nvSpPr>
        <p:spPr>
          <a:xfrm>
            <a:off x="2095882" y="4727822"/>
            <a:ext cx="1217000" cy="317334"/>
          </a:xfrm>
          <a:prstGeom prst="rect">
            <a:avLst/>
          </a:prstGeom>
          <a:noFill/>
        </p:spPr>
        <p:txBody>
          <a:bodyPr wrap="none" rtlCol="0">
            <a:spAutoFit/>
          </a:bodyPr>
          <a:lstStyle/>
          <a:p>
            <a:r>
              <a:rPr lang="en-US" altLang="zh-TW" dirty="0"/>
              <a:t>d&lt;1(buck)</a:t>
            </a:r>
            <a:endParaRPr lang="zh-TW" altLang="en-US" dirty="0"/>
          </a:p>
        </p:txBody>
      </p:sp>
    </p:spTree>
    <p:extLst>
      <p:ext uri="{BB962C8B-B14F-4D97-AF65-F5344CB8AC3E}">
        <p14:creationId xmlns:p14="http://schemas.microsoft.com/office/powerpoint/2010/main" val="251487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8C3F23-E045-4307-B5F8-B6869A72297A}"/>
              </a:ext>
            </a:extLst>
          </p:cNvPr>
          <p:cNvSpPr>
            <a:spLocks noGrp="1"/>
          </p:cNvSpPr>
          <p:nvPr>
            <p:ph type="title"/>
          </p:nvPr>
        </p:nvSpPr>
        <p:spPr>
          <a:xfrm>
            <a:off x="381000" y="149873"/>
            <a:ext cx="8451850" cy="574967"/>
          </a:xfrm>
        </p:spPr>
        <p:txBody>
          <a:bodyPr/>
          <a:lstStyle/>
          <a:p>
            <a:r>
              <a:rPr lang="en-US" altLang="zh-TW" dirty="0"/>
              <a:t>Conclusions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55600A0A-FDF6-487A-89ED-6FD7CB238840}"/>
                  </a:ext>
                </a:extLst>
              </p:cNvPr>
              <p:cNvSpPr>
                <a:spLocks noGrp="1"/>
              </p:cNvSpPr>
              <p:nvPr>
                <p:ph idx="1"/>
              </p:nvPr>
            </p:nvSpPr>
            <p:spPr>
              <a:xfrm>
                <a:off x="377825" y="838199"/>
                <a:ext cx="8434388" cy="3305176"/>
              </a:xfrm>
            </p:spPr>
            <p:txBody>
              <a:bodyPr/>
              <a:lstStyle/>
              <a:p>
                <a:r>
                  <a:rPr lang="en-US" altLang="zh-TW" dirty="0"/>
                  <a:t>MNPC achieves both the maximum effective power transmission time and minimum current stress</a:t>
                </a:r>
              </a:p>
              <a:p>
                <a:r>
                  <a:rPr lang="en-US" altLang="zh-TW" dirty="0"/>
                  <a:t>GMBPC and MNPC are two effective methods when d is far from 1</a:t>
                </a:r>
              </a:p>
              <a:p>
                <a14:m>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𝑒</m:t>
                        </m:r>
                      </m:sub>
                    </m:sSub>
                  </m:oMath>
                </a14:m>
                <a:r>
                  <a:rPr lang="en-US" altLang="zh-TW" dirty="0"/>
                  <a:t>in GMBPC decreases when </a:t>
                </a:r>
                <a14:m>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𝑒</m:t>
                        </m:r>
                      </m:sub>
                    </m:sSub>
                  </m:oMath>
                </a14:m>
                <a:r>
                  <a:rPr lang="en-US" altLang="zh-TW" dirty="0"/>
                  <a:t>approaches to 1 while </a:t>
                </a:r>
                <a14:m>
                  <m:oMath xmlns:m="http://schemas.openxmlformats.org/officeDocument/2006/math">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𝛿</m:t>
                        </m:r>
                      </m:e>
                      <m:sub>
                        <m:r>
                          <a:rPr lang="en-US" altLang="zh-TW" b="0" i="1" smtClean="0">
                            <a:latin typeface="Cambria Math" panose="02040503050406030204" pitchFamily="18" charset="0"/>
                          </a:rPr>
                          <m:t>𝑒</m:t>
                        </m:r>
                      </m:sub>
                    </m:sSub>
                  </m:oMath>
                </a14:m>
                <a:r>
                  <a:rPr lang="en-US" altLang="zh-TW" dirty="0"/>
                  <a:t> in MNPC and SPS increases when d approaches to 1.</a:t>
                </a:r>
              </a:p>
              <a:p>
                <a:r>
                  <a:rPr lang="en-US" altLang="zh-TW" dirty="0"/>
                  <a:t>A prototype is built to verify the effectiveness of theoretical analysis and the proposed control methods</a:t>
                </a:r>
              </a:p>
              <a:p>
                <a:pPr marL="0" indent="0">
                  <a:buNone/>
                </a:pPr>
                <a:endParaRPr lang="zh-TW" altLang="en-US" dirty="0"/>
              </a:p>
            </p:txBody>
          </p:sp>
        </mc:Choice>
        <mc:Fallback>
          <p:sp>
            <p:nvSpPr>
              <p:cNvPr id="3" name="內容版面配置區 2">
                <a:extLst>
                  <a:ext uri="{FF2B5EF4-FFF2-40B4-BE49-F238E27FC236}">
                    <a16:creationId xmlns:a16="http://schemas.microsoft.com/office/drawing/2014/main" id="{55600A0A-FDF6-487A-89ED-6FD7CB238840}"/>
                  </a:ext>
                </a:extLst>
              </p:cNvPr>
              <p:cNvSpPr>
                <a:spLocks noGrp="1" noRot="1" noChangeAspect="1" noMove="1" noResize="1" noEditPoints="1" noAdjustHandles="1" noChangeArrowheads="1" noChangeShapeType="1" noTextEdit="1"/>
              </p:cNvSpPr>
              <p:nvPr>
                <p:ph idx="1"/>
              </p:nvPr>
            </p:nvSpPr>
            <p:spPr>
              <a:xfrm>
                <a:off x="377825" y="838199"/>
                <a:ext cx="8434388" cy="3305176"/>
              </a:xfrm>
              <a:blipFill>
                <a:blip r:embed="rId2"/>
                <a:stretch>
                  <a:fillRect l="-1156" t="-2578" r="-1806" b="-58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7958522-F320-4A8F-81DB-055E970D0B6D}"/>
              </a:ext>
            </a:extLst>
          </p:cNvPr>
          <p:cNvSpPr>
            <a:spLocks noGrp="1"/>
          </p:cNvSpPr>
          <p:nvPr>
            <p:ph type="sldNum" sz="quarter" idx="12"/>
          </p:nvPr>
        </p:nvSpPr>
        <p:spPr/>
        <p:txBody>
          <a:bodyPr/>
          <a:lstStyle/>
          <a:p>
            <a:fld id="{FC175A1F-17AA-440E-A787-FA438D8C8862}" type="slidenum">
              <a:rPr lang="zh-TW" altLang="en-US" smtClean="0"/>
              <a:pPr/>
              <a:t>22</a:t>
            </a:fld>
            <a:endParaRPr lang="zh-TW" altLang="en-US"/>
          </a:p>
        </p:txBody>
      </p:sp>
    </p:spTree>
    <p:extLst>
      <p:ext uri="{BB962C8B-B14F-4D97-AF65-F5344CB8AC3E}">
        <p14:creationId xmlns:p14="http://schemas.microsoft.com/office/powerpoint/2010/main" val="288207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E78CB4D6-038B-434E-93EF-F1B75FA19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9" y="3616913"/>
            <a:ext cx="9144000" cy="2037174"/>
          </a:xfrm>
          <a:prstGeom prst="rect">
            <a:avLst/>
          </a:prstGeom>
        </p:spPr>
      </p:pic>
      <p:sp>
        <p:nvSpPr>
          <p:cNvPr id="2" name="標題 1">
            <a:extLst>
              <a:ext uri="{FF2B5EF4-FFF2-40B4-BE49-F238E27FC236}">
                <a16:creationId xmlns:a16="http://schemas.microsoft.com/office/drawing/2014/main" id="{0756872D-E75E-452D-A6A4-5503F10805C4}"/>
              </a:ext>
            </a:extLst>
          </p:cNvPr>
          <p:cNvSpPr>
            <a:spLocks noGrp="1"/>
          </p:cNvSpPr>
          <p:nvPr>
            <p:ph type="title"/>
          </p:nvPr>
        </p:nvSpPr>
        <p:spPr/>
        <p:txBody>
          <a:bodyPr/>
          <a:lstStyle/>
          <a:p>
            <a:r>
              <a:rPr lang="en-US" altLang="zh-TW" dirty="0"/>
              <a:t>Proposal</a:t>
            </a:r>
            <a:endParaRPr lang="zh-TW" altLang="en-US" dirty="0"/>
          </a:p>
        </p:txBody>
      </p:sp>
      <p:sp>
        <p:nvSpPr>
          <p:cNvPr id="3" name="內容版面配置區 2">
            <a:extLst>
              <a:ext uri="{FF2B5EF4-FFF2-40B4-BE49-F238E27FC236}">
                <a16:creationId xmlns:a16="http://schemas.microsoft.com/office/drawing/2014/main" id="{F0CD1FB1-40E1-4376-8A27-E9BA8AB9294D}"/>
              </a:ext>
            </a:extLst>
          </p:cNvPr>
          <p:cNvSpPr>
            <a:spLocks noGrp="1"/>
          </p:cNvSpPr>
          <p:nvPr>
            <p:ph idx="1"/>
          </p:nvPr>
        </p:nvSpPr>
        <p:spPr>
          <a:xfrm>
            <a:off x="377825" y="838201"/>
            <a:ext cx="8434388" cy="2778712"/>
          </a:xfrm>
        </p:spPr>
        <p:txBody>
          <a:bodyPr/>
          <a:lstStyle/>
          <a:p>
            <a:r>
              <a:rPr lang="en-US" altLang="zh-TW" dirty="0"/>
              <a:t>Build a simulation tool</a:t>
            </a:r>
          </a:p>
          <a:p>
            <a:pPr lvl="1"/>
            <a:r>
              <a:rPr lang="en-US" altLang="zh-TW" dirty="0"/>
              <a:t>Find the best optimization method under specific constraint</a:t>
            </a:r>
          </a:p>
          <a:p>
            <a:r>
              <a:rPr lang="en-US" altLang="zh-TW" dirty="0"/>
              <a:t>Future work</a:t>
            </a:r>
          </a:p>
          <a:p>
            <a:pPr lvl="1"/>
            <a:r>
              <a:rPr lang="en-US" altLang="zh-TW" dirty="0"/>
              <a:t>Algorithm</a:t>
            </a:r>
          </a:p>
          <a:p>
            <a:pPr lvl="1"/>
            <a:r>
              <a:rPr lang="en-US" altLang="zh-TW" dirty="0"/>
              <a:t>Power calculation model</a:t>
            </a:r>
          </a:p>
          <a:p>
            <a:pPr lvl="1"/>
            <a:r>
              <a:rPr lang="en-US" altLang="zh-TW" dirty="0"/>
              <a:t>Scripting </a:t>
            </a:r>
            <a:r>
              <a:rPr lang="en-US" altLang="zh-TW" dirty="0" err="1"/>
              <a:t>ltspice</a:t>
            </a:r>
            <a:endParaRPr lang="en-US" altLang="zh-TW" dirty="0"/>
          </a:p>
          <a:p>
            <a:pPr lvl="1"/>
            <a:r>
              <a:rPr lang="en-US" altLang="zh-TW" dirty="0" err="1"/>
              <a:t>Sql</a:t>
            </a:r>
            <a:r>
              <a:rPr lang="en-US" altLang="zh-TW" dirty="0"/>
              <a:t> database control</a:t>
            </a:r>
          </a:p>
          <a:p>
            <a:pPr lvl="1"/>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70CFE2E9-5C01-4194-92C5-4DA562567CB5}"/>
              </a:ext>
            </a:extLst>
          </p:cNvPr>
          <p:cNvSpPr>
            <a:spLocks noGrp="1"/>
          </p:cNvSpPr>
          <p:nvPr>
            <p:ph type="sldNum" sz="quarter" idx="12"/>
          </p:nvPr>
        </p:nvSpPr>
        <p:spPr/>
        <p:txBody>
          <a:bodyPr/>
          <a:lstStyle/>
          <a:p>
            <a:fld id="{FC175A1F-17AA-440E-A787-FA438D8C8862}" type="slidenum">
              <a:rPr lang="zh-TW" altLang="en-US" smtClean="0"/>
              <a:pPr/>
              <a:t>23</a:t>
            </a:fld>
            <a:endParaRPr lang="zh-TW" altLang="en-US"/>
          </a:p>
        </p:txBody>
      </p:sp>
      <p:sp>
        <p:nvSpPr>
          <p:cNvPr id="7" name="橢圓 6">
            <a:extLst>
              <a:ext uri="{FF2B5EF4-FFF2-40B4-BE49-F238E27FC236}">
                <a16:creationId xmlns:a16="http://schemas.microsoft.com/office/drawing/2014/main" id="{7CED4C75-BD2C-408E-B4D6-E3F6BCB4ED4C}"/>
              </a:ext>
            </a:extLst>
          </p:cNvPr>
          <p:cNvSpPr/>
          <p:nvPr/>
        </p:nvSpPr>
        <p:spPr bwMode="auto">
          <a:xfrm>
            <a:off x="4171950" y="3752850"/>
            <a:ext cx="1114425" cy="1304925"/>
          </a:xfrm>
          <a:prstGeom prst="ellipse">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8" name="橢圓 7">
            <a:extLst>
              <a:ext uri="{FF2B5EF4-FFF2-40B4-BE49-F238E27FC236}">
                <a16:creationId xmlns:a16="http://schemas.microsoft.com/office/drawing/2014/main" id="{D42822DF-4C8B-49AE-AECC-B8F19DB3E520}"/>
              </a:ext>
            </a:extLst>
          </p:cNvPr>
          <p:cNvSpPr/>
          <p:nvPr/>
        </p:nvSpPr>
        <p:spPr bwMode="auto">
          <a:xfrm>
            <a:off x="4049712" y="5143395"/>
            <a:ext cx="1114425" cy="781257"/>
          </a:xfrm>
          <a:prstGeom prst="ellipse">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9" name="橢圓 8">
            <a:extLst>
              <a:ext uri="{FF2B5EF4-FFF2-40B4-BE49-F238E27FC236}">
                <a16:creationId xmlns:a16="http://schemas.microsoft.com/office/drawing/2014/main" id="{EB46B414-32D8-405A-8E9A-DF029F12ECCA}"/>
              </a:ext>
            </a:extLst>
          </p:cNvPr>
          <p:cNvSpPr/>
          <p:nvPr/>
        </p:nvSpPr>
        <p:spPr bwMode="auto">
          <a:xfrm>
            <a:off x="2373313" y="4038600"/>
            <a:ext cx="1227138" cy="1193800"/>
          </a:xfrm>
          <a:prstGeom prst="ellipse">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25252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7"/>
                                        </p:tgtEl>
                                      </p:cBhvr>
                                    </p:animEffect>
                                    <p:anim calcmode="lin" valueType="num">
                                      <p:cBhvr>
                                        <p:cTn id="14" dur="1000"/>
                                        <p:tgtEl>
                                          <p:spTgt spid="7"/>
                                        </p:tgtEl>
                                        <p:attrNameLst>
                                          <p:attrName>ppt_x</p:attrName>
                                        </p:attrNameLst>
                                      </p:cBhvr>
                                      <p:tavLst>
                                        <p:tav tm="0">
                                          <p:val>
                                            <p:strVal val="ppt_x"/>
                                          </p:val>
                                        </p:tav>
                                        <p:tav tm="100000">
                                          <p:val>
                                            <p:strVal val="ppt_x"/>
                                          </p:val>
                                        </p:tav>
                                      </p:tavLst>
                                    </p:anim>
                                    <p:anim calcmode="lin" valueType="num">
                                      <p:cBhvr>
                                        <p:cTn id="15" dur="1000"/>
                                        <p:tgtEl>
                                          <p:spTgt spid="7"/>
                                        </p:tgtEl>
                                        <p:attrNameLst>
                                          <p:attrName>ppt_y</p:attrName>
                                        </p:attrNameLst>
                                      </p:cBhvr>
                                      <p:tavLst>
                                        <p:tav tm="0">
                                          <p:val>
                                            <p:strVal val="ppt_y"/>
                                          </p:val>
                                        </p:tav>
                                        <p:tav tm="100000">
                                          <p:val>
                                            <p:strVal val="ppt_y+.1"/>
                                          </p:val>
                                        </p:tav>
                                      </p:tavLst>
                                    </p:anim>
                                    <p:set>
                                      <p:cBhvr>
                                        <p:cTn id="16" dur="1" fill="hold">
                                          <p:stCondLst>
                                            <p:cond delay="999"/>
                                          </p:stCondLst>
                                        </p:cTn>
                                        <p:tgtEl>
                                          <p:spTgt spid="7"/>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8"/>
                                        </p:tgtEl>
                                      </p:cBhvr>
                                    </p:animEffect>
                                    <p:anim calcmode="lin" valueType="num">
                                      <p:cBhvr>
                                        <p:cTn id="26" dur="1000"/>
                                        <p:tgtEl>
                                          <p:spTgt spid="8"/>
                                        </p:tgtEl>
                                        <p:attrNameLst>
                                          <p:attrName>ppt_x</p:attrName>
                                        </p:attrNameLst>
                                      </p:cBhvr>
                                      <p:tavLst>
                                        <p:tav tm="0">
                                          <p:val>
                                            <p:strVal val="ppt_x"/>
                                          </p:val>
                                        </p:tav>
                                        <p:tav tm="100000">
                                          <p:val>
                                            <p:strVal val="ppt_x"/>
                                          </p:val>
                                        </p:tav>
                                      </p:tavLst>
                                    </p:anim>
                                    <p:anim calcmode="lin" valueType="num">
                                      <p:cBhvr>
                                        <p:cTn id="27" dur="1000"/>
                                        <p:tgtEl>
                                          <p:spTgt spid="8"/>
                                        </p:tgtEl>
                                        <p:attrNameLst>
                                          <p:attrName>ppt_y</p:attrName>
                                        </p:attrNameLst>
                                      </p:cBhvr>
                                      <p:tavLst>
                                        <p:tav tm="0">
                                          <p:val>
                                            <p:strVal val="ppt_y"/>
                                          </p:val>
                                        </p:tav>
                                        <p:tav tm="100000">
                                          <p:val>
                                            <p:strVal val="ppt_y+.1"/>
                                          </p:val>
                                        </p:tav>
                                      </p:tavLst>
                                    </p:anim>
                                    <p:set>
                                      <p:cBhvr>
                                        <p:cTn id="28" dur="1" fill="hold">
                                          <p:stCondLst>
                                            <p:cond delay="999"/>
                                          </p:stCondLst>
                                        </p:cTn>
                                        <p:tgtEl>
                                          <p:spTgt spid="8"/>
                                        </p:tgtEl>
                                        <p:attrNameLst>
                                          <p:attrName>style.visibility</p:attrName>
                                        </p:attrNameLst>
                                      </p:cBhvr>
                                      <p:to>
                                        <p:strVal val="hidden"/>
                                      </p:to>
                                    </p:set>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1" nodeType="clickEffect">
                                  <p:stCondLst>
                                    <p:cond delay="0"/>
                                  </p:stCondLst>
                                  <p:childTnLst>
                                    <p:animEffect transition="out" filter="fade">
                                      <p:cBhvr>
                                        <p:cTn id="37" dur="1000"/>
                                        <p:tgtEl>
                                          <p:spTgt spid="9"/>
                                        </p:tgtEl>
                                      </p:cBhvr>
                                    </p:animEffect>
                                    <p:anim calcmode="lin" valueType="num">
                                      <p:cBhvr>
                                        <p:cTn id="38" dur="1000"/>
                                        <p:tgtEl>
                                          <p:spTgt spid="9"/>
                                        </p:tgtEl>
                                        <p:attrNameLst>
                                          <p:attrName>ppt_x</p:attrName>
                                        </p:attrNameLst>
                                      </p:cBhvr>
                                      <p:tavLst>
                                        <p:tav tm="0">
                                          <p:val>
                                            <p:strVal val="ppt_x"/>
                                          </p:val>
                                        </p:tav>
                                        <p:tav tm="100000">
                                          <p:val>
                                            <p:strVal val="ppt_x"/>
                                          </p:val>
                                        </p:tav>
                                      </p:tavLst>
                                    </p:anim>
                                    <p:anim calcmode="lin" valueType="num">
                                      <p:cBhvr>
                                        <p:cTn id="39" dur="1000"/>
                                        <p:tgtEl>
                                          <p:spTgt spid="9"/>
                                        </p:tgtEl>
                                        <p:attrNameLst>
                                          <p:attrName>ppt_y</p:attrName>
                                        </p:attrNameLst>
                                      </p:cBhvr>
                                      <p:tavLst>
                                        <p:tav tm="0">
                                          <p:val>
                                            <p:strVal val="ppt_y"/>
                                          </p:val>
                                        </p:tav>
                                        <p:tav tm="100000">
                                          <p:val>
                                            <p:strVal val="ppt_y+.1"/>
                                          </p:val>
                                        </p:tav>
                                      </p:tavLst>
                                    </p:anim>
                                    <p:set>
                                      <p:cBhvr>
                                        <p:cTn id="4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773929-C17B-48BF-8A5A-C324176B253D}"/>
              </a:ext>
            </a:extLst>
          </p:cNvPr>
          <p:cNvSpPr>
            <a:spLocks noGrp="1"/>
          </p:cNvSpPr>
          <p:nvPr>
            <p:ph type="title"/>
          </p:nvPr>
        </p:nvSpPr>
        <p:spPr/>
        <p:txBody>
          <a:bodyPr/>
          <a:lstStyle/>
          <a:p>
            <a:r>
              <a:rPr lang="en-US" altLang="zh-TW" dirty="0"/>
              <a:t>Backflow Control Parameter</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8A2D94E-EC42-44FC-ADB6-4F709299AF1A}"/>
                  </a:ext>
                </a:extLst>
              </p:cNvPr>
              <p:cNvSpPr>
                <a:spLocks noGrp="1"/>
              </p:cNvSpPr>
              <p:nvPr>
                <p:ph idx="1"/>
              </p:nvPr>
            </p:nvSpPr>
            <p:spPr>
              <a:xfrm>
                <a:off x="377825" y="838200"/>
                <a:ext cx="8434388" cy="2438400"/>
              </a:xfrm>
            </p:spPr>
            <p:txBody>
              <a:bodyPr/>
              <a:lstStyle/>
              <a:p>
                <a:r>
                  <a:rPr lang="en-US" altLang="zh-TW" dirty="0"/>
                  <a:t>D1 : Primary side  inner phase delay</a:t>
                </a:r>
              </a:p>
              <a:p>
                <a:pPr marL="0" indent="0">
                  <a:buNone/>
                </a:pPr>
                <a:r>
                  <a:rPr lang="en-US" altLang="zh-TW" sz="1600" dirty="0"/>
                  <a:t>	(Q1 </a:t>
                </a:r>
                <a:r>
                  <a:rPr lang="en-US" altLang="zh-TW" sz="1600" dirty="0" err="1"/>
                  <a:t>v.s</a:t>
                </a:r>
                <a:r>
                  <a:rPr lang="en-US" altLang="zh-TW" sz="1600" dirty="0"/>
                  <a:t> Q3)</a:t>
                </a:r>
              </a:p>
              <a:p>
                <a:r>
                  <a:rPr lang="en-US" altLang="zh-TW" dirty="0"/>
                  <a:t>D2</a:t>
                </a:r>
                <a:r>
                  <a:rPr lang="zh-TW" altLang="en-US" dirty="0"/>
                  <a:t> </a:t>
                </a:r>
                <a:r>
                  <a:rPr lang="en-US" altLang="zh-TW" dirty="0"/>
                  <a:t>:</a:t>
                </a:r>
                <a:r>
                  <a:rPr lang="zh-TW" altLang="en-US" dirty="0"/>
                  <a:t> </a:t>
                </a:r>
                <a:r>
                  <a:rPr lang="en-US" altLang="zh-TW" dirty="0"/>
                  <a:t>Secondary side  inner phase delay</a:t>
                </a:r>
              </a:p>
              <a:p>
                <a:pPr marL="0" indent="0">
                  <a:buNone/>
                </a:pPr>
                <a:r>
                  <a:rPr lang="en-US" altLang="zh-TW" sz="1400" dirty="0"/>
                  <a:t>	</a:t>
                </a:r>
                <a:r>
                  <a:rPr lang="en-US" altLang="zh-TW" sz="1600" dirty="0"/>
                  <a:t>(Q5 </a:t>
                </a:r>
                <a:r>
                  <a:rPr lang="en-US" altLang="zh-TW" sz="1600" dirty="0" err="1"/>
                  <a:t>v.s</a:t>
                </a:r>
                <a:r>
                  <a:rPr lang="en-US" altLang="zh-TW" sz="1600" dirty="0"/>
                  <a:t> Q8)</a:t>
                </a:r>
              </a:p>
              <a:p>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en-US" altLang="zh-TW" dirty="0"/>
                  <a:t>   : Transformer phase delay</a:t>
                </a:r>
              </a:p>
            </p:txBody>
          </p:sp>
        </mc:Choice>
        <mc:Fallback xmlns="">
          <p:sp>
            <p:nvSpPr>
              <p:cNvPr id="3" name="內容版面配置區 2">
                <a:extLst>
                  <a:ext uri="{FF2B5EF4-FFF2-40B4-BE49-F238E27FC236}">
                    <a16:creationId xmlns:a16="http://schemas.microsoft.com/office/drawing/2014/main" id="{B8A2D94E-EC42-44FC-ADB6-4F709299AF1A}"/>
                  </a:ext>
                </a:extLst>
              </p:cNvPr>
              <p:cNvSpPr>
                <a:spLocks noGrp="1" noRot="1" noChangeAspect="1" noMove="1" noResize="1" noEditPoints="1" noAdjustHandles="1" noChangeArrowheads="1" noChangeShapeType="1" noTextEdit="1"/>
              </p:cNvSpPr>
              <p:nvPr>
                <p:ph idx="1"/>
              </p:nvPr>
            </p:nvSpPr>
            <p:spPr>
              <a:xfrm>
                <a:off x="377825" y="838200"/>
                <a:ext cx="8434388" cy="2438400"/>
              </a:xfrm>
              <a:blipFill>
                <a:blip r:embed="rId3"/>
                <a:stretch>
                  <a:fillRect l="-1156" t="-375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E92716C-34BB-473D-8F12-57EF6AE6C476}"/>
              </a:ext>
            </a:extLst>
          </p:cNvPr>
          <p:cNvSpPr>
            <a:spLocks noGrp="1"/>
          </p:cNvSpPr>
          <p:nvPr>
            <p:ph type="sldNum" sz="quarter" idx="12"/>
          </p:nvPr>
        </p:nvSpPr>
        <p:spPr/>
        <p:txBody>
          <a:bodyPr/>
          <a:lstStyle/>
          <a:p>
            <a:fld id="{FC175A1F-17AA-440E-A787-FA438D8C8862}" type="slidenum">
              <a:rPr lang="zh-TW" altLang="en-US" smtClean="0"/>
              <a:pPr/>
              <a:t>24</a:t>
            </a:fld>
            <a:endParaRPr lang="zh-TW" altLang="en-US"/>
          </a:p>
        </p:txBody>
      </p:sp>
      <p:grpSp>
        <p:nvGrpSpPr>
          <p:cNvPr id="9" name="群組 8">
            <a:extLst>
              <a:ext uri="{FF2B5EF4-FFF2-40B4-BE49-F238E27FC236}">
                <a16:creationId xmlns:a16="http://schemas.microsoft.com/office/drawing/2014/main" id="{8E0868F2-D392-469C-854F-5D81EC3CEADC}"/>
              </a:ext>
            </a:extLst>
          </p:cNvPr>
          <p:cNvGrpSpPr/>
          <p:nvPr/>
        </p:nvGrpSpPr>
        <p:grpSpPr>
          <a:xfrm>
            <a:off x="100092" y="3209926"/>
            <a:ext cx="9434433" cy="2956208"/>
            <a:chOff x="209867" y="1656080"/>
            <a:chExt cx="9327786" cy="3298039"/>
          </a:xfrm>
        </p:grpSpPr>
        <p:pic>
          <p:nvPicPr>
            <p:cNvPr id="6" name="圖片 5">
              <a:extLst>
                <a:ext uri="{FF2B5EF4-FFF2-40B4-BE49-F238E27FC236}">
                  <a16:creationId xmlns:a16="http://schemas.microsoft.com/office/drawing/2014/main" id="{471DA076-7C7A-4C78-95E1-D29145D6615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09867" y="1656080"/>
              <a:ext cx="9327786" cy="3298039"/>
            </a:xfrm>
            <a:prstGeom prst="rect">
              <a:avLst/>
            </a:prstGeom>
          </p:spPr>
        </p:pic>
        <p:sp>
          <p:nvSpPr>
            <p:cNvPr id="5" name="文字方塊 4">
              <a:extLst>
                <a:ext uri="{FF2B5EF4-FFF2-40B4-BE49-F238E27FC236}">
                  <a16:creationId xmlns:a16="http://schemas.microsoft.com/office/drawing/2014/main" id="{07ABC550-3587-47AE-947A-6AADB1C60306}"/>
                </a:ext>
              </a:extLst>
            </p:cNvPr>
            <p:cNvSpPr txBox="1"/>
            <p:nvPr/>
          </p:nvSpPr>
          <p:spPr>
            <a:xfrm>
              <a:off x="1381125" y="4191000"/>
              <a:ext cx="1184940" cy="369332"/>
            </a:xfrm>
            <a:prstGeom prst="rect">
              <a:avLst/>
            </a:prstGeom>
            <a:noFill/>
          </p:spPr>
          <p:txBody>
            <a:bodyPr wrap="none" rtlCol="0">
              <a:spAutoFit/>
            </a:bodyPr>
            <a:lstStyle/>
            <a:p>
              <a:r>
                <a:rPr lang="en-US" altLang="zh-TW" dirty="0"/>
                <a:t>GMPBPC</a:t>
              </a:r>
              <a:endParaRPr lang="zh-TW" altLang="en-US" dirty="0"/>
            </a:p>
          </p:txBody>
        </p:sp>
        <p:sp>
          <p:nvSpPr>
            <p:cNvPr id="7" name="文字方塊 6">
              <a:extLst>
                <a:ext uri="{FF2B5EF4-FFF2-40B4-BE49-F238E27FC236}">
                  <a16:creationId xmlns:a16="http://schemas.microsoft.com/office/drawing/2014/main" id="{5E6340E0-8932-4A78-8F23-426F66F17E18}"/>
                </a:ext>
              </a:extLst>
            </p:cNvPr>
            <p:cNvSpPr txBox="1"/>
            <p:nvPr/>
          </p:nvSpPr>
          <p:spPr>
            <a:xfrm>
              <a:off x="4281290" y="4191000"/>
              <a:ext cx="1184940" cy="369332"/>
            </a:xfrm>
            <a:prstGeom prst="rect">
              <a:avLst/>
            </a:prstGeom>
            <a:noFill/>
          </p:spPr>
          <p:txBody>
            <a:bodyPr wrap="none" rtlCol="0">
              <a:spAutoFit/>
            </a:bodyPr>
            <a:lstStyle/>
            <a:p>
              <a:r>
                <a:rPr lang="en-US" altLang="zh-TW" dirty="0"/>
                <a:t>GMSBPC</a:t>
              </a:r>
              <a:endParaRPr lang="zh-TW" altLang="en-US" dirty="0"/>
            </a:p>
          </p:txBody>
        </p:sp>
        <p:sp>
          <p:nvSpPr>
            <p:cNvPr id="8" name="文字方塊 7">
              <a:extLst>
                <a:ext uri="{FF2B5EF4-FFF2-40B4-BE49-F238E27FC236}">
                  <a16:creationId xmlns:a16="http://schemas.microsoft.com/office/drawing/2014/main" id="{350E0782-6AF0-4C86-9747-B5F48BE363B8}"/>
                </a:ext>
              </a:extLst>
            </p:cNvPr>
            <p:cNvSpPr txBox="1"/>
            <p:nvPr/>
          </p:nvSpPr>
          <p:spPr>
            <a:xfrm>
              <a:off x="7075488" y="4191000"/>
              <a:ext cx="1031051" cy="369332"/>
            </a:xfrm>
            <a:prstGeom prst="rect">
              <a:avLst/>
            </a:prstGeom>
            <a:noFill/>
          </p:spPr>
          <p:txBody>
            <a:bodyPr wrap="none" rtlCol="0">
              <a:spAutoFit/>
            </a:bodyPr>
            <a:lstStyle/>
            <a:p>
              <a:r>
                <a:rPr lang="en-US" altLang="zh-TW" dirty="0"/>
                <a:t>GMBPC</a:t>
              </a:r>
              <a:endParaRPr lang="zh-TW" altLang="en-US" dirty="0"/>
            </a:p>
          </p:txBody>
        </p:sp>
      </p:grpSp>
      <p:pic>
        <p:nvPicPr>
          <p:cNvPr id="10" name="圖片 9">
            <a:extLst>
              <a:ext uri="{FF2B5EF4-FFF2-40B4-BE49-F238E27FC236}">
                <a16:creationId xmlns:a16="http://schemas.microsoft.com/office/drawing/2014/main" id="{2511469F-4041-41E2-BBB8-2F1F8C97DD0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624133" y="804119"/>
            <a:ext cx="3581700" cy="2132196"/>
          </a:xfrm>
          <a:prstGeom prst="rect">
            <a:avLst/>
          </a:prstGeom>
        </p:spPr>
      </p:pic>
    </p:spTree>
    <p:extLst>
      <p:ext uri="{BB962C8B-B14F-4D97-AF65-F5344CB8AC3E}">
        <p14:creationId xmlns:p14="http://schemas.microsoft.com/office/powerpoint/2010/main" val="74364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7D942-7468-4FD7-9717-1981F661FC1A}"/>
              </a:ext>
            </a:extLst>
          </p:cNvPr>
          <p:cNvSpPr>
            <a:spLocks noGrp="1"/>
          </p:cNvSpPr>
          <p:nvPr>
            <p:ph type="title"/>
          </p:nvPr>
        </p:nvSpPr>
        <p:spPr/>
        <p:txBody>
          <a:bodyPr/>
          <a:lstStyle/>
          <a:p>
            <a:r>
              <a:rPr lang="en-US" altLang="zh-TW" dirty="0"/>
              <a:t>Power analyzing</a:t>
            </a:r>
            <a:endParaRPr lang="zh-TW" altLang="en-US" dirty="0"/>
          </a:p>
        </p:txBody>
      </p:sp>
      <p:sp>
        <p:nvSpPr>
          <p:cNvPr id="3" name="內容版面配置區 2">
            <a:extLst>
              <a:ext uri="{FF2B5EF4-FFF2-40B4-BE49-F238E27FC236}">
                <a16:creationId xmlns:a16="http://schemas.microsoft.com/office/drawing/2014/main" id="{5CC3F874-915F-4DA5-84B7-4B03DEE85222}"/>
              </a:ext>
            </a:extLst>
          </p:cNvPr>
          <p:cNvSpPr>
            <a:spLocks noGrp="1"/>
          </p:cNvSpPr>
          <p:nvPr>
            <p:ph idx="1"/>
          </p:nvPr>
        </p:nvSpPr>
        <p:spPr>
          <a:xfrm>
            <a:off x="354806" y="5343130"/>
            <a:ext cx="8434388" cy="1216735"/>
          </a:xfrm>
        </p:spPr>
        <p:txBody>
          <a:bodyPr/>
          <a:lstStyle/>
          <a:p>
            <a:r>
              <a:rPr lang="en-US" altLang="zh-TW" dirty="0"/>
              <a:t>Switch current(Backflow power)</a:t>
            </a:r>
          </a:p>
          <a:p>
            <a:r>
              <a:rPr lang="en-US" altLang="zh-TW" dirty="0"/>
              <a:t>Rms current (reactive component)</a:t>
            </a:r>
          </a:p>
        </p:txBody>
      </p:sp>
      <p:sp>
        <p:nvSpPr>
          <p:cNvPr id="4" name="投影片編號版面配置區 3">
            <a:extLst>
              <a:ext uri="{FF2B5EF4-FFF2-40B4-BE49-F238E27FC236}">
                <a16:creationId xmlns:a16="http://schemas.microsoft.com/office/drawing/2014/main" id="{4B6A6DFD-F9A4-4187-B405-B952EC30424F}"/>
              </a:ext>
            </a:extLst>
          </p:cNvPr>
          <p:cNvSpPr>
            <a:spLocks noGrp="1"/>
          </p:cNvSpPr>
          <p:nvPr>
            <p:ph type="sldNum" sz="quarter" idx="12"/>
          </p:nvPr>
        </p:nvSpPr>
        <p:spPr/>
        <p:txBody>
          <a:bodyPr/>
          <a:lstStyle/>
          <a:p>
            <a:fld id="{FC175A1F-17AA-440E-A787-FA438D8C8862}" type="slidenum">
              <a:rPr lang="zh-TW" altLang="en-US" smtClean="0"/>
              <a:pPr/>
              <a:t>3</a:t>
            </a:fld>
            <a:endParaRPr lang="zh-TW" altLang="en-US"/>
          </a:p>
        </p:txBody>
      </p:sp>
      <p:pic>
        <p:nvPicPr>
          <p:cNvPr id="5" name="內容版面配置區 5">
            <a:extLst>
              <a:ext uri="{FF2B5EF4-FFF2-40B4-BE49-F238E27FC236}">
                <a16:creationId xmlns:a16="http://schemas.microsoft.com/office/drawing/2014/main" id="{9D9E3903-56ED-44F5-8DDF-B81C1A564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77825" y="904226"/>
            <a:ext cx="8434388" cy="1711974"/>
          </a:xfrm>
          <a:prstGeom prst="rect">
            <a:avLst/>
          </a:prstGeom>
          <a:noFill/>
          <a:ln w="9525">
            <a:noFill/>
            <a:miter lim="800000"/>
            <a:headEnd/>
            <a:tailEnd/>
          </a:ln>
        </p:spPr>
      </p:pic>
      <p:pic>
        <p:nvPicPr>
          <p:cNvPr id="10" name="內容版面配置區 8">
            <a:extLst>
              <a:ext uri="{FF2B5EF4-FFF2-40B4-BE49-F238E27FC236}">
                <a16:creationId xmlns:a16="http://schemas.microsoft.com/office/drawing/2014/main" id="{1B57A693-ECB0-48F3-8D7A-2048A0255CA8}"/>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414391" y="3449243"/>
            <a:ext cx="1237950" cy="1016687"/>
          </a:xfrm>
          <a:prstGeom prst="rect">
            <a:avLst/>
          </a:prstGeom>
          <a:noFill/>
          <a:ln w="9525">
            <a:noFill/>
            <a:miter lim="800000"/>
            <a:headEnd/>
            <a:tailEnd/>
          </a:ln>
        </p:spPr>
      </p:pic>
      <p:grpSp>
        <p:nvGrpSpPr>
          <p:cNvPr id="12" name="群組 11">
            <a:extLst>
              <a:ext uri="{FF2B5EF4-FFF2-40B4-BE49-F238E27FC236}">
                <a16:creationId xmlns:a16="http://schemas.microsoft.com/office/drawing/2014/main" id="{12D01C9A-2F58-4ECB-9780-46CE2C85CCD9}"/>
              </a:ext>
            </a:extLst>
          </p:cNvPr>
          <p:cNvGrpSpPr/>
          <p:nvPr/>
        </p:nvGrpSpPr>
        <p:grpSpPr>
          <a:xfrm>
            <a:off x="6288709" y="2664697"/>
            <a:ext cx="1348744" cy="2513985"/>
            <a:chOff x="6743700" y="2833620"/>
            <a:chExt cx="1479892" cy="2413000"/>
          </a:xfrm>
        </p:grpSpPr>
        <p:cxnSp>
          <p:nvCxnSpPr>
            <p:cNvPr id="9" name="直線單箭頭接點 8">
              <a:extLst>
                <a:ext uri="{FF2B5EF4-FFF2-40B4-BE49-F238E27FC236}">
                  <a16:creationId xmlns:a16="http://schemas.microsoft.com/office/drawing/2014/main" id="{ADE1F63C-AC65-4157-8F61-03614EA27BC1}"/>
                </a:ext>
              </a:extLst>
            </p:cNvPr>
            <p:cNvCxnSpPr/>
            <p:nvPr/>
          </p:nvCxnSpPr>
          <p:spPr bwMode="auto">
            <a:xfrm>
              <a:off x="6743700" y="2833620"/>
              <a:ext cx="0" cy="2413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文字方塊 10">
              <a:extLst>
                <a:ext uri="{FF2B5EF4-FFF2-40B4-BE49-F238E27FC236}">
                  <a16:creationId xmlns:a16="http://schemas.microsoft.com/office/drawing/2014/main" id="{2D39BDAE-7A97-4ED6-8EFD-28D56EC5EAA7}"/>
                </a:ext>
              </a:extLst>
            </p:cNvPr>
            <p:cNvSpPr txBox="1"/>
            <p:nvPr/>
          </p:nvSpPr>
          <p:spPr>
            <a:xfrm>
              <a:off x="6743700" y="3110554"/>
              <a:ext cx="1479892" cy="369332"/>
            </a:xfrm>
            <a:prstGeom prst="rect">
              <a:avLst/>
            </a:prstGeom>
            <a:noFill/>
          </p:spPr>
          <p:txBody>
            <a:bodyPr wrap="none" rtlCol="0">
              <a:spAutoFit/>
            </a:bodyPr>
            <a:lstStyle/>
            <a:p>
              <a:r>
                <a:rPr lang="en-US" altLang="zh-TW" dirty="0"/>
                <a:t>Load current</a:t>
              </a:r>
              <a:endParaRPr lang="zh-TW" altLang="en-US" dirty="0"/>
            </a:p>
          </p:txBody>
        </p:sp>
      </p:grpSp>
      <p:grpSp>
        <p:nvGrpSpPr>
          <p:cNvPr id="19" name="群組 18">
            <a:extLst>
              <a:ext uri="{FF2B5EF4-FFF2-40B4-BE49-F238E27FC236}">
                <a16:creationId xmlns:a16="http://schemas.microsoft.com/office/drawing/2014/main" id="{00A04DD7-2A1E-4550-B5C6-81EAD6DFCE72}"/>
              </a:ext>
            </a:extLst>
          </p:cNvPr>
          <p:cNvGrpSpPr/>
          <p:nvPr/>
        </p:nvGrpSpPr>
        <p:grpSpPr>
          <a:xfrm>
            <a:off x="2799040" y="3240597"/>
            <a:ext cx="1478652" cy="508239"/>
            <a:chOff x="2994474" y="3250961"/>
            <a:chExt cx="1478652" cy="508239"/>
          </a:xfrm>
        </p:grpSpPr>
        <p:cxnSp>
          <p:nvCxnSpPr>
            <p:cNvPr id="14" name="直線單箭頭接點 13">
              <a:extLst>
                <a:ext uri="{FF2B5EF4-FFF2-40B4-BE49-F238E27FC236}">
                  <a16:creationId xmlns:a16="http://schemas.microsoft.com/office/drawing/2014/main" id="{CCED32C6-982F-4723-8AD0-C8A73DE9033E}"/>
                </a:ext>
              </a:extLst>
            </p:cNvPr>
            <p:cNvCxnSpPr>
              <a:cxnSpLocks/>
            </p:cNvCxnSpPr>
            <p:nvPr/>
          </p:nvCxnSpPr>
          <p:spPr bwMode="auto">
            <a:xfrm>
              <a:off x="3390900" y="3759200"/>
              <a:ext cx="1082226" cy="0"/>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
          <p:nvSpPr>
            <p:cNvPr id="17" name="文字方塊 16">
              <a:extLst>
                <a:ext uri="{FF2B5EF4-FFF2-40B4-BE49-F238E27FC236}">
                  <a16:creationId xmlns:a16="http://schemas.microsoft.com/office/drawing/2014/main" id="{EF2FA0DF-8D50-484D-A851-12EA9E806980}"/>
                </a:ext>
              </a:extLst>
            </p:cNvPr>
            <p:cNvSpPr txBox="1"/>
            <p:nvPr/>
          </p:nvSpPr>
          <p:spPr>
            <a:xfrm>
              <a:off x="2994474" y="3250961"/>
              <a:ext cx="1351652" cy="369332"/>
            </a:xfrm>
            <a:prstGeom prst="rect">
              <a:avLst/>
            </a:prstGeom>
            <a:noFill/>
          </p:spPr>
          <p:txBody>
            <a:bodyPr wrap="none" rtlCol="0">
              <a:spAutoFit/>
            </a:bodyPr>
            <a:lstStyle/>
            <a:p>
              <a:r>
                <a:rPr lang="en-US" altLang="zh-TW" dirty="0">
                  <a:solidFill>
                    <a:schemeClr val="tx2"/>
                  </a:solidFill>
                </a:rPr>
                <a:t>rms current</a:t>
              </a:r>
              <a:endParaRPr lang="zh-TW" altLang="en-US" dirty="0">
                <a:solidFill>
                  <a:schemeClr val="tx2"/>
                </a:solidFill>
              </a:endParaRPr>
            </a:p>
          </p:txBody>
        </p:sp>
      </p:grpSp>
      <p:cxnSp>
        <p:nvCxnSpPr>
          <p:cNvPr id="21" name="直線單箭頭接點 20">
            <a:extLst>
              <a:ext uri="{FF2B5EF4-FFF2-40B4-BE49-F238E27FC236}">
                <a16:creationId xmlns:a16="http://schemas.microsoft.com/office/drawing/2014/main" id="{A4A5BDE0-35D7-42C4-A63A-8B312B54613F}"/>
              </a:ext>
            </a:extLst>
          </p:cNvPr>
          <p:cNvCxnSpPr/>
          <p:nvPr/>
        </p:nvCxnSpPr>
        <p:spPr bwMode="auto">
          <a:xfrm>
            <a:off x="5283200" y="2848451"/>
            <a:ext cx="0" cy="121673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2" name="文字方塊 21">
            <a:extLst>
              <a:ext uri="{FF2B5EF4-FFF2-40B4-BE49-F238E27FC236}">
                <a16:creationId xmlns:a16="http://schemas.microsoft.com/office/drawing/2014/main" id="{2670B77C-9A22-48EB-B01D-5A9E7A06CE49}"/>
              </a:ext>
            </a:extLst>
          </p:cNvPr>
          <p:cNvSpPr txBox="1"/>
          <p:nvPr/>
        </p:nvSpPr>
        <p:spPr>
          <a:xfrm>
            <a:off x="4493174" y="2786996"/>
            <a:ext cx="1646605" cy="369332"/>
          </a:xfrm>
          <a:prstGeom prst="rect">
            <a:avLst/>
          </a:prstGeom>
          <a:noFill/>
        </p:spPr>
        <p:txBody>
          <a:bodyPr wrap="none" rtlCol="0">
            <a:spAutoFit/>
          </a:bodyPr>
          <a:lstStyle/>
          <a:p>
            <a:r>
              <a:rPr lang="en-US" altLang="zh-TW" dirty="0">
                <a:solidFill>
                  <a:srgbClr val="FF0000"/>
                </a:solidFill>
              </a:rPr>
              <a:t>Switch current</a:t>
            </a:r>
            <a:endParaRPr lang="zh-TW" altLang="en-US" dirty="0">
              <a:solidFill>
                <a:srgbClr val="FF0000"/>
              </a:solidFill>
            </a:endParaRPr>
          </a:p>
        </p:txBody>
      </p:sp>
      <p:pic>
        <p:nvPicPr>
          <p:cNvPr id="23" name="圖片 22">
            <a:extLst>
              <a:ext uri="{FF2B5EF4-FFF2-40B4-BE49-F238E27FC236}">
                <a16:creationId xmlns:a16="http://schemas.microsoft.com/office/drawing/2014/main" id="{6D9A4C86-6C1F-4495-A2F9-8FEA9DDD5A04}"/>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57485" y="2616200"/>
            <a:ext cx="5571793" cy="2689265"/>
          </a:xfrm>
          <a:prstGeom prst="rect">
            <a:avLst/>
          </a:prstGeom>
        </p:spPr>
      </p:pic>
    </p:spTree>
    <p:extLst>
      <p:ext uri="{BB962C8B-B14F-4D97-AF65-F5344CB8AC3E}">
        <p14:creationId xmlns:p14="http://schemas.microsoft.com/office/powerpoint/2010/main" val="36234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AA42E4-D397-438B-A2BB-BE818DFC64BA}"/>
              </a:ext>
            </a:extLst>
          </p:cNvPr>
          <p:cNvSpPr>
            <a:spLocks noGrp="1"/>
          </p:cNvSpPr>
          <p:nvPr>
            <p:ph type="title"/>
          </p:nvPr>
        </p:nvSpPr>
        <p:spPr>
          <a:xfrm>
            <a:off x="381000" y="149873"/>
            <a:ext cx="8451850" cy="574967"/>
          </a:xfrm>
        </p:spPr>
        <p:txBody>
          <a:bodyPr/>
          <a:lstStyle/>
          <a:p>
            <a:r>
              <a:rPr lang="en-US" altLang="zh-TW" dirty="0"/>
              <a:t>Power analyzing (</a:t>
            </a:r>
            <a:r>
              <a:rPr lang="en-US" altLang="zh-TW" dirty="0">
                <a:effectLst/>
              </a:rPr>
              <a:t>Capacitor Loss)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AB4F3B4-1BE8-42F5-AD0C-6663C5F19BE8}"/>
                  </a:ext>
                </a:extLst>
              </p:cNvPr>
              <p:cNvSpPr>
                <a:spLocks noGrp="1"/>
              </p:cNvSpPr>
              <p:nvPr>
                <p:ph idx="1"/>
              </p:nvPr>
            </p:nvSpPr>
            <p:spPr>
              <a:xfrm>
                <a:off x="398462" y="763600"/>
                <a:ext cx="8304732" cy="2479767"/>
              </a:xfrm>
            </p:spPr>
            <p:txBody>
              <a:bodyPr/>
              <a:lstStyle/>
              <a:p>
                <a:r>
                  <a:rPr lang="en-US" altLang="zh-TW" dirty="0"/>
                  <a:t>Loss caused by ESR</a:t>
                </a:r>
              </a:p>
              <a:p>
                <a:pPr lvl="1"/>
                <a:r>
                  <a:rPr lang="en-US" altLang="zh-TW" dirty="0"/>
                  <a:t>Given tan</a:t>
                </a:r>
                <a14:m>
                  <m:oMath xmlns:m="http://schemas.openxmlformats.org/officeDocument/2006/math">
                    <m:r>
                      <a:rPr lang="zh-TW" altLang="en-US" i="1" smtClean="0">
                        <a:latin typeface="Cambria Math" panose="02040503050406030204" pitchFamily="18" charset="0"/>
                      </a:rPr>
                      <m:t>𝛿</m:t>
                    </m:r>
                    <m:r>
                      <a:rPr lang="en-US" altLang="zh-TW" b="0" i="0" smtClean="0">
                        <a:latin typeface="Cambria Math" panose="02040503050406030204" pitchFamily="18" charset="0"/>
                      </a:rPr>
                      <m:t> </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ratio</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of</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capacitor</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to</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resistance</m:t>
                        </m:r>
                      </m:e>
                    </m:d>
                  </m:oMath>
                </a14:m>
                <a:endParaRPr lang="en-US" altLang="zh-TW" b="0" dirty="0"/>
              </a:p>
              <a:p>
                <a:pPr lvl="1"/>
                <a:endParaRPr lang="en-US" altLang="zh-TW" dirty="0"/>
              </a:p>
              <a:p>
                <a:r>
                  <a:rPr lang="en-US" altLang="zh-TW" dirty="0"/>
                  <a:t>Loss model</a:t>
                </a:r>
              </a:p>
              <a:p>
                <a:pPr lvl="1"/>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𝑙𝑜𝑠𝑠</m:t>
                        </m:r>
                      </m:sub>
                    </m:s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𝑐</m:t>
                        </m:r>
                      </m:sub>
                    </m:sSub>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𝐸𝑆𝑅</m:t>
                    </m:r>
                  </m:oMath>
                </a14:m>
                <a:endParaRPr lang="en-US" altLang="zh-TW" b="0"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𝑙𝑜𝑠𝑠</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𝑡</m:t>
                        </m:r>
                      </m:e>
                    </m:d>
                    <m:r>
                      <a:rPr lang="en-US" altLang="zh-TW">
                        <a:latin typeface="Cambria Math" panose="02040503050406030204" pitchFamily="18" charset="0"/>
                      </a:rPr>
                      <m:t>=</m:t>
                    </m:r>
                    <m:sSup>
                      <m:sSupPr>
                        <m:ctrlPr>
                          <a:rPr lang="en-US" altLang="zh-TW" i="1">
                            <a:latin typeface="Cambria Math" panose="02040503050406030204" pitchFamily="18" charset="0"/>
                          </a:rPr>
                        </m:ctrlPr>
                      </m:sSupPr>
                      <m:e>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𝑐</m:t>
                            </m:r>
                            <m:r>
                              <a:rPr lang="en-US" altLang="zh-TW" b="0" i="1" smtClean="0">
                                <a:latin typeface="Cambria Math" panose="02040503050406030204" pitchFamily="18" charset="0"/>
                              </a:rPr>
                              <m:t>(</m:t>
                            </m:r>
                            <m:r>
                              <a:rPr lang="en-US" altLang="zh-TW" b="0" i="1" smtClean="0">
                                <a:latin typeface="Cambria Math" panose="02040503050406030204" pitchFamily="18" charset="0"/>
                              </a:rPr>
                              <m:t>𝑅𝑀𝑆</m:t>
                            </m:r>
                            <m:r>
                              <a:rPr lang="en-US" altLang="zh-TW" b="0" i="1" smtClean="0">
                                <a:latin typeface="Cambria Math" panose="02040503050406030204" pitchFamily="18" charset="0"/>
                              </a:rPr>
                              <m:t>)</m:t>
                            </m:r>
                          </m:sub>
                        </m:sSub>
                      </m:e>
                      <m:sup>
                        <m:r>
                          <a:rPr lang="en-US" altLang="zh-TW" i="1">
                            <a:latin typeface="Cambria Math" panose="02040503050406030204" pitchFamily="18" charset="0"/>
                          </a:rPr>
                          <m:t>2</m:t>
                        </m:r>
                      </m:sup>
                    </m:sSup>
                    <m:r>
                      <a:rPr lang="en-US" altLang="zh-TW" i="1">
                        <a:latin typeface="Cambria Math" panose="02040503050406030204" pitchFamily="18" charset="0"/>
                      </a:rPr>
                      <m:t>∗</m:t>
                    </m:r>
                    <m:r>
                      <a:rPr lang="en-US" altLang="zh-TW" i="1">
                        <a:latin typeface="Cambria Math" panose="02040503050406030204" pitchFamily="18" charset="0"/>
                      </a:rPr>
                      <m:t>𝐸𝑆𝑅</m:t>
                    </m:r>
                  </m:oMath>
                </a14:m>
                <a:r>
                  <a:rPr lang="en-US" altLang="zh-TW" b="0" dirty="0"/>
                  <a:t>(relevant to operation </a:t>
                </a:r>
                <a:r>
                  <a:rPr lang="en-US" altLang="zh-TW" b="0" dirty="0" err="1"/>
                  <a:t>freqency</a:t>
                </a:r>
                <a:r>
                  <a:rPr lang="en-US" altLang="zh-TW" b="0" dirty="0"/>
                  <a:t>)</a:t>
                </a:r>
              </a:p>
              <a:p>
                <a:pPr lvl="1"/>
                <a:endParaRPr lang="zh-TW" altLang="en-US" dirty="0"/>
              </a:p>
            </p:txBody>
          </p:sp>
        </mc:Choice>
        <mc:Fallback xmlns="">
          <p:sp>
            <p:nvSpPr>
              <p:cNvPr id="3" name="內容版面配置區 2">
                <a:extLst>
                  <a:ext uri="{FF2B5EF4-FFF2-40B4-BE49-F238E27FC236}">
                    <a16:creationId xmlns:a16="http://schemas.microsoft.com/office/drawing/2014/main" id="{8AB4F3B4-1BE8-42F5-AD0C-6663C5F19BE8}"/>
                  </a:ext>
                </a:extLst>
              </p:cNvPr>
              <p:cNvSpPr>
                <a:spLocks noGrp="1" noRot="1" noChangeAspect="1" noMove="1" noResize="1" noEditPoints="1" noAdjustHandles="1" noChangeArrowheads="1" noChangeShapeType="1" noTextEdit="1"/>
              </p:cNvSpPr>
              <p:nvPr>
                <p:ph idx="1"/>
              </p:nvPr>
            </p:nvSpPr>
            <p:spPr>
              <a:xfrm>
                <a:off x="398462" y="763600"/>
                <a:ext cx="8304732" cy="2479767"/>
              </a:xfrm>
              <a:blipFill>
                <a:blip r:embed="rId3"/>
                <a:stretch>
                  <a:fillRect l="-1174" t="-3440" b="-638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55B9467-512F-4A3E-A59F-F588D3BFF376}"/>
              </a:ext>
            </a:extLst>
          </p:cNvPr>
          <p:cNvSpPr>
            <a:spLocks noGrp="1"/>
          </p:cNvSpPr>
          <p:nvPr>
            <p:ph type="sldNum" sz="quarter" idx="12"/>
          </p:nvPr>
        </p:nvSpPr>
        <p:spPr/>
        <p:txBody>
          <a:bodyPr/>
          <a:lstStyle/>
          <a:p>
            <a:fld id="{FC175A1F-17AA-440E-A787-FA438D8C8862}" type="slidenum">
              <a:rPr lang="zh-TW" altLang="en-US" smtClean="0"/>
              <a:pPr/>
              <a:t>4</a:t>
            </a:fld>
            <a:endParaRPr lang="zh-TW" altLang="en-US"/>
          </a:p>
        </p:txBody>
      </p:sp>
      <p:pic>
        <p:nvPicPr>
          <p:cNvPr id="6" name="圖片 5">
            <a:extLst>
              <a:ext uri="{FF2B5EF4-FFF2-40B4-BE49-F238E27FC236}">
                <a16:creationId xmlns:a16="http://schemas.microsoft.com/office/drawing/2014/main" id="{556C81D4-A867-4228-811F-05BD5D81BF3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15814" y="509728"/>
            <a:ext cx="2434431" cy="1364522"/>
          </a:xfrm>
          <a:prstGeom prst="rect">
            <a:avLst/>
          </a:prstGeom>
        </p:spPr>
      </p:pic>
      <p:pic>
        <p:nvPicPr>
          <p:cNvPr id="7" name="圖片 6">
            <a:extLst>
              <a:ext uri="{FF2B5EF4-FFF2-40B4-BE49-F238E27FC236}">
                <a16:creationId xmlns:a16="http://schemas.microsoft.com/office/drawing/2014/main" id="{8346E9C8-41DA-4E5A-A1E6-8C31A1A23893}"/>
              </a:ext>
            </a:extLst>
          </p:cNvPr>
          <p:cNvPicPr>
            <a:picLocks noChangeAspect="1"/>
          </p:cNvPicPr>
          <p:nvPr/>
        </p:nvPicPr>
        <p:blipFill rotWithShape="1">
          <a:blip r:embed="rId5">
            <a:clrChange>
              <a:clrFrom>
                <a:srgbClr val="FFFFFF"/>
              </a:clrFrom>
              <a:clrTo>
                <a:srgbClr val="FFFFFF">
                  <a:alpha val="0"/>
                </a:srgbClr>
              </a:clrTo>
            </a:clrChange>
          </a:blip>
          <a:srcRect b="31599"/>
          <a:stretch/>
        </p:blipFill>
        <p:spPr>
          <a:xfrm>
            <a:off x="2722509" y="1744738"/>
            <a:ext cx="1673495" cy="858520"/>
          </a:xfrm>
          <a:prstGeom prst="rect">
            <a:avLst/>
          </a:prstGeom>
        </p:spPr>
      </p:pic>
      <p:grpSp>
        <p:nvGrpSpPr>
          <p:cNvPr id="25" name="群組 24">
            <a:extLst>
              <a:ext uri="{FF2B5EF4-FFF2-40B4-BE49-F238E27FC236}">
                <a16:creationId xmlns:a16="http://schemas.microsoft.com/office/drawing/2014/main" id="{5229DC75-DF4B-4369-8365-6FA313B7E770}"/>
              </a:ext>
            </a:extLst>
          </p:cNvPr>
          <p:cNvGrpSpPr/>
          <p:nvPr/>
        </p:nvGrpSpPr>
        <p:grpSpPr>
          <a:xfrm>
            <a:off x="311150" y="3243368"/>
            <a:ext cx="8430565" cy="2422643"/>
            <a:chOff x="-89888" y="2948708"/>
            <a:chExt cx="9233888" cy="2654438"/>
          </a:xfrm>
        </p:grpSpPr>
        <p:pic>
          <p:nvPicPr>
            <p:cNvPr id="12" name="圖片 11">
              <a:extLst>
                <a:ext uri="{FF2B5EF4-FFF2-40B4-BE49-F238E27FC236}">
                  <a16:creationId xmlns:a16="http://schemas.microsoft.com/office/drawing/2014/main" id="{CDA0A410-9F22-49E3-A00A-E2F9171CA028}"/>
                </a:ext>
              </a:extLst>
            </p:cNvPr>
            <p:cNvPicPr>
              <a:picLocks noChangeAspect="1"/>
            </p:cNvPicPr>
            <p:nvPr/>
          </p:nvPicPr>
          <p:blipFill>
            <a:blip r:embed="rId6"/>
            <a:stretch>
              <a:fillRect/>
            </a:stretch>
          </p:blipFill>
          <p:spPr>
            <a:xfrm>
              <a:off x="311150" y="3318040"/>
              <a:ext cx="8146098" cy="2068214"/>
            </a:xfrm>
            <a:prstGeom prst="rect">
              <a:avLst/>
            </a:prstGeom>
          </p:spPr>
        </p:pic>
        <p:cxnSp>
          <p:nvCxnSpPr>
            <p:cNvPr id="11" name="直線單箭頭接點 10">
              <a:extLst>
                <a:ext uri="{FF2B5EF4-FFF2-40B4-BE49-F238E27FC236}">
                  <a16:creationId xmlns:a16="http://schemas.microsoft.com/office/drawing/2014/main" id="{E47F3C0A-E06D-417D-8FAD-0F07CAC0FA41}"/>
                </a:ext>
              </a:extLst>
            </p:cNvPr>
            <p:cNvCxnSpPr>
              <a:cxnSpLocks/>
            </p:cNvCxnSpPr>
            <p:nvPr/>
          </p:nvCxnSpPr>
          <p:spPr bwMode="auto">
            <a:xfrm>
              <a:off x="2182325" y="4968240"/>
              <a:ext cx="5549435"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6" name="文字方塊 15">
              <a:extLst>
                <a:ext uri="{FF2B5EF4-FFF2-40B4-BE49-F238E27FC236}">
                  <a16:creationId xmlns:a16="http://schemas.microsoft.com/office/drawing/2014/main" id="{72DFE074-196F-48CF-8BA1-87D450526E8E}"/>
                </a:ext>
              </a:extLst>
            </p:cNvPr>
            <p:cNvSpPr txBox="1"/>
            <p:nvPr/>
          </p:nvSpPr>
          <p:spPr>
            <a:xfrm>
              <a:off x="7993300" y="5233814"/>
              <a:ext cx="1150700" cy="369332"/>
            </a:xfrm>
            <a:prstGeom prst="rect">
              <a:avLst/>
            </a:prstGeom>
            <a:noFill/>
          </p:spPr>
          <p:txBody>
            <a:bodyPr wrap="none" rtlCol="0">
              <a:spAutoFit/>
            </a:bodyPr>
            <a:lstStyle/>
            <a:p>
              <a:r>
                <a:rPr lang="en-US" altLang="zh-TW" dirty="0">
                  <a:solidFill>
                    <a:srgbClr val="000000"/>
                  </a:solidFill>
                </a:rPr>
                <a:t>Time(</a:t>
              </a:r>
              <a:r>
                <a:rPr lang="en-US" altLang="zh-TW" dirty="0" err="1">
                  <a:solidFill>
                    <a:srgbClr val="000000"/>
                  </a:solidFill>
                </a:rPr>
                <a:t>ms</a:t>
              </a:r>
              <a:r>
                <a:rPr lang="en-US" altLang="zh-TW" dirty="0">
                  <a:solidFill>
                    <a:srgbClr val="000000"/>
                  </a:solidFill>
                </a:rPr>
                <a:t>)</a:t>
              </a:r>
              <a:endParaRPr lang="zh-TW" altLang="en-US" dirty="0">
                <a:solidFill>
                  <a:srgbClr val="000000"/>
                </a:solidFill>
              </a:endParaRPr>
            </a:p>
          </p:txBody>
        </p:sp>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488A6086-97E7-49C4-AA43-2F091960AA06}"/>
                    </a:ext>
                  </a:extLst>
                </p:cNvPr>
                <p:cNvSpPr txBox="1"/>
                <p:nvPr/>
              </p:nvSpPr>
              <p:spPr>
                <a:xfrm>
                  <a:off x="-89888" y="2948708"/>
                  <a:ext cx="1289120" cy="395478"/>
                </a:xfrm>
                <a:prstGeom prst="rect">
                  <a:avLst/>
                </a:prstGeom>
                <a:noFill/>
              </p:spPr>
              <p:txBody>
                <a:bodyPr wrap="square" rtlCol="0">
                  <a:spAutoFit/>
                </a:bodyPr>
                <a:lstStyle/>
                <a:p>
                  <a14:m>
                    <m:oMath xmlns:m="http://schemas.openxmlformats.org/officeDocument/2006/math">
                      <m:sSub>
                        <m:sSubPr>
                          <m:ctrlPr>
                            <a:rPr lang="en-US" altLang="zh-TW" i="1" smtClean="0">
                              <a:solidFill>
                                <a:srgbClr val="000000"/>
                              </a:solidFill>
                              <a:latin typeface="Cambria Math" panose="02040503050406030204" pitchFamily="18" charset="0"/>
                            </a:rPr>
                          </m:ctrlPr>
                        </m:sSubPr>
                        <m:e>
                          <m:r>
                            <a:rPr lang="en-US" altLang="zh-TW" b="0" i="1" smtClean="0">
                              <a:solidFill>
                                <a:srgbClr val="000000"/>
                              </a:solidFill>
                              <a:latin typeface="Cambria Math" panose="02040503050406030204" pitchFamily="18" charset="0"/>
                            </a:rPr>
                            <m:t>𝐼</m:t>
                          </m:r>
                        </m:e>
                        <m:sub>
                          <m:r>
                            <a:rPr lang="en-US" altLang="zh-TW" b="0" i="1" smtClean="0">
                              <a:solidFill>
                                <a:srgbClr val="000000"/>
                              </a:solidFill>
                              <a:latin typeface="Cambria Math" panose="02040503050406030204" pitchFamily="18" charset="0"/>
                            </a:rPr>
                            <m:t>𝐶</m:t>
                          </m:r>
                        </m:sub>
                      </m:sSub>
                    </m:oMath>
                  </a14:m>
                  <a:r>
                    <a:rPr lang="en-US" altLang="zh-TW" dirty="0">
                      <a:solidFill>
                        <a:srgbClr val="000000"/>
                      </a:solidFill>
                    </a:rPr>
                    <a:t>(A)</a:t>
                  </a:r>
                  <a:endParaRPr lang="zh-TW" altLang="en-US" dirty="0">
                    <a:solidFill>
                      <a:srgbClr val="000000"/>
                    </a:solidFill>
                  </a:endParaRPr>
                </a:p>
              </p:txBody>
            </p:sp>
          </mc:Choice>
          <mc:Fallback xmlns="">
            <p:sp>
              <p:nvSpPr>
                <p:cNvPr id="17" name="文字方塊 16">
                  <a:extLst>
                    <a:ext uri="{FF2B5EF4-FFF2-40B4-BE49-F238E27FC236}">
                      <a16:creationId xmlns:a16="http://schemas.microsoft.com/office/drawing/2014/main" id="{488A6086-97E7-49C4-AA43-2F091960AA06}"/>
                    </a:ext>
                  </a:extLst>
                </p:cNvPr>
                <p:cNvSpPr txBox="1">
                  <a:spLocks noRot="1" noChangeAspect="1" noMove="1" noResize="1" noEditPoints="1" noAdjustHandles="1" noChangeArrowheads="1" noChangeShapeType="1" noTextEdit="1"/>
                </p:cNvSpPr>
                <p:nvPr/>
              </p:nvSpPr>
              <p:spPr>
                <a:xfrm>
                  <a:off x="-89888" y="2948708"/>
                  <a:ext cx="1289120" cy="395478"/>
                </a:xfrm>
                <a:prstGeom prst="rect">
                  <a:avLst/>
                </a:prstGeom>
                <a:blipFill>
                  <a:blip r:embed="rId7"/>
                  <a:stretch>
                    <a:fillRect t="-8475" b="-28814"/>
                  </a:stretch>
                </a:blipFill>
              </p:spPr>
              <p:txBody>
                <a:bodyPr/>
                <a:lstStyle/>
                <a:p>
                  <a:r>
                    <a:rPr lang="zh-TW" altLang="en-US">
                      <a:noFill/>
                    </a:rPr>
                    <a:t> </a:t>
                  </a:r>
                </a:p>
              </p:txBody>
            </p:sp>
          </mc:Fallback>
        </mc:AlternateContent>
        <p:cxnSp>
          <p:nvCxnSpPr>
            <p:cNvPr id="19" name="直線單箭頭接點 18">
              <a:extLst>
                <a:ext uri="{FF2B5EF4-FFF2-40B4-BE49-F238E27FC236}">
                  <a16:creationId xmlns:a16="http://schemas.microsoft.com/office/drawing/2014/main" id="{50B9692B-0F42-4B39-BA8B-FE06BAD3F862}"/>
                </a:ext>
              </a:extLst>
            </p:cNvPr>
            <p:cNvCxnSpPr>
              <a:cxnSpLocks/>
            </p:cNvCxnSpPr>
            <p:nvPr/>
          </p:nvCxnSpPr>
          <p:spPr bwMode="auto">
            <a:xfrm flipV="1">
              <a:off x="554672" y="3222838"/>
              <a:ext cx="0" cy="2024897"/>
            </a:xfrm>
            <a:prstGeom prst="straightConnector1">
              <a:avLst/>
            </a:prstGeom>
            <a:solidFill>
              <a:schemeClr val="accent1"/>
            </a:solidFill>
            <a:ln w="38100" cap="flat" cmpd="sng" algn="ctr">
              <a:solidFill>
                <a:srgbClr val="000000"/>
              </a:solidFill>
              <a:prstDash val="solid"/>
              <a:round/>
              <a:headEnd type="none" w="med" len="med"/>
              <a:tailEnd type="triangle"/>
            </a:ln>
            <a:effectLst/>
          </p:spPr>
        </p:cxnSp>
        <p:cxnSp>
          <p:nvCxnSpPr>
            <p:cNvPr id="20" name="直線單箭頭接點 19">
              <a:extLst>
                <a:ext uri="{FF2B5EF4-FFF2-40B4-BE49-F238E27FC236}">
                  <a16:creationId xmlns:a16="http://schemas.microsoft.com/office/drawing/2014/main" id="{00A78C18-855F-45A5-8F1D-3B78960DC06D}"/>
                </a:ext>
              </a:extLst>
            </p:cNvPr>
            <p:cNvCxnSpPr>
              <a:cxnSpLocks/>
            </p:cNvCxnSpPr>
            <p:nvPr/>
          </p:nvCxnSpPr>
          <p:spPr bwMode="auto">
            <a:xfrm flipV="1">
              <a:off x="554672" y="5233814"/>
              <a:ext cx="8467408" cy="13921"/>
            </a:xfrm>
            <a:prstGeom prst="straightConnector1">
              <a:avLst/>
            </a:prstGeom>
            <a:solidFill>
              <a:schemeClr val="accent1"/>
            </a:solidFill>
            <a:ln w="38100" cap="flat" cmpd="sng" algn="ctr">
              <a:solidFill>
                <a:srgbClr val="000000"/>
              </a:solidFill>
              <a:prstDash val="solid"/>
              <a:round/>
              <a:headEnd type="none" w="med" len="med"/>
              <a:tailEnd type="triangle"/>
            </a:ln>
            <a:effectLst/>
          </p:spPr>
        </p:cxnSp>
      </p:grpSp>
      <p:sp>
        <p:nvSpPr>
          <p:cNvPr id="26" name="文字方塊 25">
            <a:extLst>
              <a:ext uri="{FF2B5EF4-FFF2-40B4-BE49-F238E27FC236}">
                <a16:creationId xmlns:a16="http://schemas.microsoft.com/office/drawing/2014/main" id="{0587E9D1-5B8A-4FF6-8769-C4C65024913E}"/>
              </a:ext>
            </a:extLst>
          </p:cNvPr>
          <p:cNvSpPr txBox="1"/>
          <p:nvPr/>
        </p:nvSpPr>
        <p:spPr>
          <a:xfrm>
            <a:off x="4293377" y="5053750"/>
            <a:ext cx="627095" cy="276999"/>
          </a:xfrm>
          <a:prstGeom prst="rect">
            <a:avLst/>
          </a:prstGeom>
          <a:noFill/>
        </p:spPr>
        <p:txBody>
          <a:bodyPr wrap="none" rtlCol="0">
            <a:spAutoFit/>
          </a:bodyPr>
          <a:lstStyle/>
          <a:p>
            <a:r>
              <a:rPr lang="en-US" altLang="zh-TW" sz="1200" dirty="0"/>
              <a:t>Period</a:t>
            </a:r>
            <a:endParaRPr lang="zh-TW" altLang="en-US" sz="1200" dirty="0"/>
          </a:p>
        </p:txBody>
      </p:sp>
      <p:cxnSp>
        <p:nvCxnSpPr>
          <p:cNvPr id="28" name="直線接點 27">
            <a:extLst>
              <a:ext uri="{FF2B5EF4-FFF2-40B4-BE49-F238E27FC236}">
                <a16:creationId xmlns:a16="http://schemas.microsoft.com/office/drawing/2014/main" id="{15832A3C-8B6C-4F6F-9AB5-BCD9BC0115C9}"/>
              </a:ext>
            </a:extLst>
          </p:cNvPr>
          <p:cNvCxnSpPr>
            <a:cxnSpLocks/>
          </p:cNvCxnSpPr>
          <p:nvPr/>
        </p:nvCxnSpPr>
        <p:spPr bwMode="auto">
          <a:xfrm>
            <a:off x="223520" y="4206240"/>
            <a:ext cx="8696960"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2" name="文字方塊 31">
            <a:extLst>
              <a:ext uri="{FF2B5EF4-FFF2-40B4-BE49-F238E27FC236}">
                <a16:creationId xmlns:a16="http://schemas.microsoft.com/office/drawing/2014/main" id="{3E02E38C-6A97-49DA-8E01-531944FAEC36}"/>
              </a:ext>
            </a:extLst>
          </p:cNvPr>
          <p:cNvSpPr txBox="1"/>
          <p:nvPr/>
        </p:nvSpPr>
        <p:spPr>
          <a:xfrm>
            <a:off x="8703194" y="4180359"/>
            <a:ext cx="466794" cy="369332"/>
          </a:xfrm>
          <a:prstGeom prst="rect">
            <a:avLst/>
          </a:prstGeom>
          <a:noFill/>
        </p:spPr>
        <p:txBody>
          <a:bodyPr wrap="none" rtlCol="0">
            <a:spAutoFit/>
          </a:bodyPr>
          <a:lstStyle/>
          <a:p>
            <a:r>
              <a:rPr lang="en-US" altLang="zh-TW" dirty="0"/>
              <a:t>0A</a:t>
            </a:r>
            <a:endParaRPr lang="zh-TW" altLang="en-US" dirty="0"/>
          </a:p>
        </p:txBody>
      </p:sp>
      <p:sp>
        <p:nvSpPr>
          <p:cNvPr id="33" name="矩形 32">
            <a:extLst>
              <a:ext uri="{FF2B5EF4-FFF2-40B4-BE49-F238E27FC236}">
                <a16:creationId xmlns:a16="http://schemas.microsoft.com/office/drawing/2014/main" id="{DEA1F751-472E-489C-8F92-1D417CB3026D}"/>
              </a:ext>
            </a:extLst>
          </p:cNvPr>
          <p:cNvSpPr/>
          <p:nvPr/>
        </p:nvSpPr>
        <p:spPr bwMode="auto">
          <a:xfrm>
            <a:off x="2452742" y="3861945"/>
            <a:ext cx="3023493" cy="341941"/>
          </a:xfrm>
          <a:custGeom>
            <a:avLst/>
            <a:gdLst>
              <a:gd name="connsiteX0" fmla="*/ 0 w 2946400"/>
              <a:gd name="connsiteY0" fmla="*/ 0 h 315113"/>
              <a:gd name="connsiteX1" fmla="*/ 2946400 w 2946400"/>
              <a:gd name="connsiteY1" fmla="*/ 0 h 315113"/>
              <a:gd name="connsiteX2" fmla="*/ 2946400 w 2946400"/>
              <a:gd name="connsiteY2" fmla="*/ 315113 h 315113"/>
              <a:gd name="connsiteX3" fmla="*/ 0 w 2946400"/>
              <a:gd name="connsiteY3" fmla="*/ 315113 h 315113"/>
              <a:gd name="connsiteX4" fmla="*/ 0 w 2946400"/>
              <a:gd name="connsiteY4" fmla="*/ 0 h 315113"/>
              <a:gd name="connsiteX0" fmla="*/ 0 w 2946400"/>
              <a:gd name="connsiteY0" fmla="*/ 0 h 315113"/>
              <a:gd name="connsiteX1" fmla="*/ 2316480 w 2946400"/>
              <a:gd name="connsiteY1" fmla="*/ 111760 h 315113"/>
              <a:gd name="connsiteX2" fmla="*/ 2946400 w 2946400"/>
              <a:gd name="connsiteY2" fmla="*/ 315113 h 315113"/>
              <a:gd name="connsiteX3" fmla="*/ 0 w 2946400"/>
              <a:gd name="connsiteY3" fmla="*/ 315113 h 315113"/>
              <a:gd name="connsiteX4" fmla="*/ 0 w 2946400"/>
              <a:gd name="connsiteY4" fmla="*/ 0 h 315113"/>
              <a:gd name="connsiteX0" fmla="*/ 0 w 2946400"/>
              <a:gd name="connsiteY0" fmla="*/ 0 h 315113"/>
              <a:gd name="connsiteX1" fmla="*/ 2448560 w 2946400"/>
              <a:gd name="connsiteY1" fmla="*/ 71120 h 315113"/>
              <a:gd name="connsiteX2" fmla="*/ 2946400 w 2946400"/>
              <a:gd name="connsiteY2" fmla="*/ 315113 h 315113"/>
              <a:gd name="connsiteX3" fmla="*/ 0 w 2946400"/>
              <a:gd name="connsiteY3" fmla="*/ 315113 h 315113"/>
              <a:gd name="connsiteX4" fmla="*/ 0 w 2946400"/>
              <a:gd name="connsiteY4" fmla="*/ 0 h 315113"/>
              <a:gd name="connsiteX0" fmla="*/ 71120 w 3017520"/>
              <a:gd name="connsiteY0" fmla="*/ 0 h 325273"/>
              <a:gd name="connsiteX1" fmla="*/ 2519680 w 3017520"/>
              <a:gd name="connsiteY1" fmla="*/ 71120 h 325273"/>
              <a:gd name="connsiteX2" fmla="*/ 3017520 w 3017520"/>
              <a:gd name="connsiteY2" fmla="*/ 315113 h 325273"/>
              <a:gd name="connsiteX3" fmla="*/ 0 w 3017520"/>
              <a:gd name="connsiteY3" fmla="*/ 325273 h 325273"/>
              <a:gd name="connsiteX4" fmla="*/ 71120 w 3017520"/>
              <a:gd name="connsiteY4" fmla="*/ 0 h 325273"/>
              <a:gd name="connsiteX0" fmla="*/ 20320 w 3017520"/>
              <a:gd name="connsiteY0" fmla="*/ 0 h 315113"/>
              <a:gd name="connsiteX1" fmla="*/ 2519680 w 3017520"/>
              <a:gd name="connsiteY1" fmla="*/ 60960 h 315113"/>
              <a:gd name="connsiteX2" fmla="*/ 3017520 w 3017520"/>
              <a:gd name="connsiteY2" fmla="*/ 304953 h 315113"/>
              <a:gd name="connsiteX3" fmla="*/ 0 w 3017520"/>
              <a:gd name="connsiteY3" fmla="*/ 315113 h 315113"/>
              <a:gd name="connsiteX4" fmla="*/ 20320 w 3017520"/>
              <a:gd name="connsiteY4" fmla="*/ 0 h 315113"/>
              <a:gd name="connsiteX0" fmla="*/ 60960 w 3017520"/>
              <a:gd name="connsiteY0" fmla="*/ 0 h 325273"/>
              <a:gd name="connsiteX1" fmla="*/ 2519680 w 3017520"/>
              <a:gd name="connsiteY1" fmla="*/ 71120 h 325273"/>
              <a:gd name="connsiteX2" fmla="*/ 3017520 w 3017520"/>
              <a:gd name="connsiteY2" fmla="*/ 315113 h 325273"/>
              <a:gd name="connsiteX3" fmla="*/ 0 w 3017520"/>
              <a:gd name="connsiteY3" fmla="*/ 325273 h 325273"/>
              <a:gd name="connsiteX4" fmla="*/ 60960 w 3017520"/>
              <a:gd name="connsiteY4" fmla="*/ 0 h 325273"/>
              <a:gd name="connsiteX0" fmla="*/ 60960 w 3017520"/>
              <a:gd name="connsiteY0" fmla="*/ 0 h 325273"/>
              <a:gd name="connsiteX1" fmla="*/ 2519680 w 3017520"/>
              <a:gd name="connsiteY1" fmla="*/ 71120 h 325273"/>
              <a:gd name="connsiteX2" fmla="*/ 3017520 w 3017520"/>
              <a:gd name="connsiteY2" fmla="*/ 315113 h 325273"/>
              <a:gd name="connsiteX3" fmla="*/ 0 w 3017520"/>
              <a:gd name="connsiteY3" fmla="*/ 325273 h 325273"/>
              <a:gd name="connsiteX4" fmla="*/ 60960 w 3017520"/>
              <a:gd name="connsiteY4" fmla="*/ 0 h 325273"/>
              <a:gd name="connsiteX0" fmla="*/ 26412 w 3037741"/>
              <a:gd name="connsiteY0" fmla="*/ 0 h 330035"/>
              <a:gd name="connsiteX1" fmla="*/ 2539901 w 3037741"/>
              <a:gd name="connsiteY1" fmla="*/ 75882 h 330035"/>
              <a:gd name="connsiteX2" fmla="*/ 3037741 w 3037741"/>
              <a:gd name="connsiteY2" fmla="*/ 319875 h 330035"/>
              <a:gd name="connsiteX3" fmla="*/ 20221 w 3037741"/>
              <a:gd name="connsiteY3" fmla="*/ 330035 h 330035"/>
              <a:gd name="connsiteX4" fmla="*/ 26412 w 3037741"/>
              <a:gd name="connsiteY4" fmla="*/ 0 h 330035"/>
              <a:gd name="connsiteX0" fmla="*/ 22038 w 3057272"/>
              <a:gd name="connsiteY0" fmla="*/ 0 h 337179"/>
              <a:gd name="connsiteX1" fmla="*/ 2559432 w 3057272"/>
              <a:gd name="connsiteY1" fmla="*/ 83026 h 337179"/>
              <a:gd name="connsiteX2" fmla="*/ 3057272 w 3057272"/>
              <a:gd name="connsiteY2" fmla="*/ 327019 h 337179"/>
              <a:gd name="connsiteX3" fmla="*/ 39752 w 3057272"/>
              <a:gd name="connsiteY3" fmla="*/ 337179 h 337179"/>
              <a:gd name="connsiteX4" fmla="*/ 22038 w 3057272"/>
              <a:gd name="connsiteY4" fmla="*/ 0 h 337179"/>
              <a:gd name="connsiteX0" fmla="*/ 0 w 3035234"/>
              <a:gd name="connsiteY0" fmla="*/ 0 h 337179"/>
              <a:gd name="connsiteX1" fmla="*/ 2537394 w 3035234"/>
              <a:gd name="connsiteY1" fmla="*/ 83026 h 337179"/>
              <a:gd name="connsiteX2" fmla="*/ 3035234 w 3035234"/>
              <a:gd name="connsiteY2" fmla="*/ 327019 h 337179"/>
              <a:gd name="connsiteX3" fmla="*/ 17714 w 3035234"/>
              <a:gd name="connsiteY3" fmla="*/ 337179 h 337179"/>
              <a:gd name="connsiteX4" fmla="*/ 0 w 3035234"/>
              <a:gd name="connsiteY4" fmla="*/ 0 h 337179"/>
              <a:gd name="connsiteX0" fmla="*/ 19 w 3035253"/>
              <a:gd name="connsiteY0" fmla="*/ 0 h 337179"/>
              <a:gd name="connsiteX1" fmla="*/ 2537413 w 3035253"/>
              <a:gd name="connsiteY1" fmla="*/ 83026 h 337179"/>
              <a:gd name="connsiteX2" fmla="*/ 3035253 w 3035253"/>
              <a:gd name="connsiteY2" fmla="*/ 327019 h 337179"/>
              <a:gd name="connsiteX3" fmla="*/ 17733 w 3035253"/>
              <a:gd name="connsiteY3" fmla="*/ 337179 h 337179"/>
              <a:gd name="connsiteX4" fmla="*/ 19 w 3035253"/>
              <a:gd name="connsiteY4" fmla="*/ 0 h 337179"/>
              <a:gd name="connsiteX0" fmla="*/ 28 w 3035262"/>
              <a:gd name="connsiteY0" fmla="*/ 0 h 341941"/>
              <a:gd name="connsiteX1" fmla="*/ 2537422 w 3035262"/>
              <a:gd name="connsiteY1" fmla="*/ 83026 h 341941"/>
              <a:gd name="connsiteX2" fmla="*/ 3035262 w 3035262"/>
              <a:gd name="connsiteY2" fmla="*/ 327019 h 341941"/>
              <a:gd name="connsiteX3" fmla="*/ 5789 w 3035262"/>
              <a:gd name="connsiteY3" fmla="*/ 341941 h 341941"/>
              <a:gd name="connsiteX4" fmla="*/ 28 w 3035262"/>
              <a:gd name="connsiteY4" fmla="*/ 0 h 341941"/>
              <a:gd name="connsiteX0" fmla="*/ 37 w 3035271"/>
              <a:gd name="connsiteY0" fmla="*/ 0 h 341941"/>
              <a:gd name="connsiteX1" fmla="*/ 2537431 w 3035271"/>
              <a:gd name="connsiteY1" fmla="*/ 83026 h 341941"/>
              <a:gd name="connsiteX2" fmla="*/ 3035271 w 3035271"/>
              <a:gd name="connsiteY2" fmla="*/ 327019 h 341941"/>
              <a:gd name="connsiteX3" fmla="*/ 5798 w 3035271"/>
              <a:gd name="connsiteY3" fmla="*/ 341941 h 341941"/>
              <a:gd name="connsiteX4" fmla="*/ 37 w 3035271"/>
              <a:gd name="connsiteY4" fmla="*/ 0 h 341941"/>
              <a:gd name="connsiteX0" fmla="*/ 58 w 3035292"/>
              <a:gd name="connsiteY0" fmla="*/ 0 h 341941"/>
              <a:gd name="connsiteX1" fmla="*/ 2537452 w 3035292"/>
              <a:gd name="connsiteY1" fmla="*/ 83026 h 341941"/>
              <a:gd name="connsiteX2" fmla="*/ 3035292 w 3035292"/>
              <a:gd name="connsiteY2" fmla="*/ 327019 h 341941"/>
              <a:gd name="connsiteX3" fmla="*/ 5819 w 3035292"/>
              <a:gd name="connsiteY3" fmla="*/ 341941 h 341941"/>
              <a:gd name="connsiteX4" fmla="*/ 58 w 3035292"/>
              <a:gd name="connsiteY4" fmla="*/ 0 h 341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5292" h="341941">
                <a:moveTo>
                  <a:pt x="58" y="0"/>
                </a:moveTo>
                <a:lnTo>
                  <a:pt x="2537452" y="83026"/>
                </a:lnTo>
                <a:lnTo>
                  <a:pt x="3035292" y="327019"/>
                </a:lnTo>
                <a:lnTo>
                  <a:pt x="5819" y="341941"/>
                </a:lnTo>
                <a:cubicBezTo>
                  <a:pt x="11798" y="271617"/>
                  <a:pt x="-961" y="282255"/>
                  <a:pt x="58" y="0"/>
                </a:cubicBezTo>
                <a:close/>
              </a:path>
            </a:pathLst>
          </a:cu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35" name="矩形 33">
            <a:extLst>
              <a:ext uri="{FF2B5EF4-FFF2-40B4-BE49-F238E27FC236}">
                <a16:creationId xmlns:a16="http://schemas.microsoft.com/office/drawing/2014/main" id="{18A5BC53-BE23-49AA-A6D4-0DA19CF7C070}"/>
              </a:ext>
            </a:extLst>
          </p:cNvPr>
          <p:cNvSpPr/>
          <p:nvPr/>
        </p:nvSpPr>
        <p:spPr bwMode="auto">
          <a:xfrm>
            <a:off x="5568949" y="4215049"/>
            <a:ext cx="1914421" cy="718661"/>
          </a:xfrm>
          <a:custGeom>
            <a:avLst/>
            <a:gdLst>
              <a:gd name="connsiteX0" fmla="*/ 0 w 3023492"/>
              <a:gd name="connsiteY0" fmla="*/ 0 h 731361"/>
              <a:gd name="connsiteX1" fmla="*/ 3023492 w 3023492"/>
              <a:gd name="connsiteY1" fmla="*/ 0 h 731361"/>
              <a:gd name="connsiteX2" fmla="*/ 3023492 w 3023492"/>
              <a:gd name="connsiteY2" fmla="*/ 731361 h 731361"/>
              <a:gd name="connsiteX3" fmla="*/ 0 w 3023492"/>
              <a:gd name="connsiteY3" fmla="*/ 731361 h 731361"/>
              <a:gd name="connsiteX4" fmla="*/ 0 w 3023492"/>
              <a:gd name="connsiteY4" fmla="*/ 0 h 731361"/>
              <a:gd name="connsiteX0" fmla="*/ 0 w 4631312"/>
              <a:gd name="connsiteY0" fmla="*/ 0 h 746601"/>
              <a:gd name="connsiteX1" fmla="*/ 3023492 w 4631312"/>
              <a:gd name="connsiteY1" fmla="*/ 0 h 746601"/>
              <a:gd name="connsiteX2" fmla="*/ 4631312 w 4631312"/>
              <a:gd name="connsiteY2" fmla="*/ 746601 h 746601"/>
              <a:gd name="connsiteX3" fmla="*/ 0 w 4631312"/>
              <a:gd name="connsiteY3" fmla="*/ 731361 h 746601"/>
              <a:gd name="connsiteX4" fmla="*/ 0 w 4631312"/>
              <a:gd name="connsiteY4" fmla="*/ 0 h 746601"/>
              <a:gd name="connsiteX0" fmla="*/ 0 w 4631312"/>
              <a:gd name="connsiteY0" fmla="*/ 0 h 746601"/>
              <a:gd name="connsiteX1" fmla="*/ 3049686 w 4631312"/>
              <a:gd name="connsiteY1" fmla="*/ 7144 h 746601"/>
              <a:gd name="connsiteX2" fmla="*/ 4631312 w 4631312"/>
              <a:gd name="connsiteY2" fmla="*/ 746601 h 746601"/>
              <a:gd name="connsiteX3" fmla="*/ 0 w 4631312"/>
              <a:gd name="connsiteY3" fmla="*/ 731361 h 746601"/>
              <a:gd name="connsiteX4" fmla="*/ 0 w 4631312"/>
              <a:gd name="connsiteY4" fmla="*/ 0 h 746601"/>
              <a:gd name="connsiteX0" fmla="*/ 0 w 4652743"/>
              <a:gd name="connsiteY0" fmla="*/ 0 h 751363"/>
              <a:gd name="connsiteX1" fmla="*/ 3049686 w 4652743"/>
              <a:gd name="connsiteY1" fmla="*/ 7144 h 751363"/>
              <a:gd name="connsiteX2" fmla="*/ 4652743 w 4652743"/>
              <a:gd name="connsiteY2" fmla="*/ 751363 h 751363"/>
              <a:gd name="connsiteX3" fmla="*/ 0 w 4652743"/>
              <a:gd name="connsiteY3" fmla="*/ 731361 h 751363"/>
              <a:gd name="connsiteX4" fmla="*/ 0 w 4652743"/>
              <a:gd name="connsiteY4" fmla="*/ 0 h 751363"/>
              <a:gd name="connsiteX0" fmla="*/ 0 w 4638455"/>
              <a:gd name="connsiteY0" fmla="*/ 0 h 741838"/>
              <a:gd name="connsiteX1" fmla="*/ 3049686 w 4638455"/>
              <a:gd name="connsiteY1" fmla="*/ 7144 h 741838"/>
              <a:gd name="connsiteX2" fmla="*/ 4638455 w 4638455"/>
              <a:gd name="connsiteY2" fmla="*/ 741838 h 741838"/>
              <a:gd name="connsiteX3" fmla="*/ 0 w 4638455"/>
              <a:gd name="connsiteY3" fmla="*/ 731361 h 741838"/>
              <a:gd name="connsiteX4" fmla="*/ 0 w 4638455"/>
              <a:gd name="connsiteY4" fmla="*/ 0 h 741838"/>
              <a:gd name="connsiteX0" fmla="*/ 0 w 4638455"/>
              <a:gd name="connsiteY0" fmla="*/ 0 h 741838"/>
              <a:gd name="connsiteX1" fmla="*/ 785003 w 4638455"/>
              <a:gd name="connsiteY1" fmla="*/ 794 h 741838"/>
              <a:gd name="connsiteX2" fmla="*/ 4638455 w 4638455"/>
              <a:gd name="connsiteY2" fmla="*/ 741838 h 741838"/>
              <a:gd name="connsiteX3" fmla="*/ 0 w 4638455"/>
              <a:gd name="connsiteY3" fmla="*/ 731361 h 741838"/>
              <a:gd name="connsiteX4" fmla="*/ 0 w 4638455"/>
              <a:gd name="connsiteY4" fmla="*/ 0 h 741838"/>
              <a:gd name="connsiteX0" fmla="*/ 0 w 785003"/>
              <a:gd name="connsiteY0" fmla="*/ 0 h 731361"/>
              <a:gd name="connsiteX1" fmla="*/ 785003 w 785003"/>
              <a:gd name="connsiteY1" fmla="*/ 794 h 731361"/>
              <a:gd name="connsiteX2" fmla="*/ 769623 w 785003"/>
              <a:gd name="connsiteY2" fmla="*/ 710088 h 731361"/>
              <a:gd name="connsiteX3" fmla="*/ 0 w 785003"/>
              <a:gd name="connsiteY3" fmla="*/ 731361 h 731361"/>
              <a:gd name="connsiteX4" fmla="*/ 0 w 785003"/>
              <a:gd name="connsiteY4" fmla="*/ 0 h 731361"/>
              <a:gd name="connsiteX0" fmla="*/ 0 w 785003"/>
              <a:gd name="connsiteY0" fmla="*/ 0 h 731361"/>
              <a:gd name="connsiteX1" fmla="*/ 785003 w 785003"/>
              <a:gd name="connsiteY1" fmla="*/ 794 h 731361"/>
              <a:gd name="connsiteX2" fmla="*/ 724127 w 785003"/>
              <a:gd name="connsiteY2" fmla="*/ 729138 h 731361"/>
              <a:gd name="connsiteX3" fmla="*/ 0 w 785003"/>
              <a:gd name="connsiteY3" fmla="*/ 731361 h 731361"/>
              <a:gd name="connsiteX4" fmla="*/ 0 w 785003"/>
              <a:gd name="connsiteY4" fmla="*/ 0 h 731361"/>
              <a:gd name="connsiteX0" fmla="*/ 0 w 734453"/>
              <a:gd name="connsiteY0" fmla="*/ 0 h 731361"/>
              <a:gd name="connsiteX1" fmla="*/ 734453 w 734453"/>
              <a:gd name="connsiteY1" fmla="*/ 29369 h 731361"/>
              <a:gd name="connsiteX2" fmla="*/ 724127 w 734453"/>
              <a:gd name="connsiteY2" fmla="*/ 729138 h 731361"/>
              <a:gd name="connsiteX3" fmla="*/ 0 w 734453"/>
              <a:gd name="connsiteY3" fmla="*/ 731361 h 731361"/>
              <a:gd name="connsiteX4" fmla="*/ 0 w 734453"/>
              <a:gd name="connsiteY4" fmla="*/ 0 h 731361"/>
              <a:gd name="connsiteX0" fmla="*/ 5055 w 734453"/>
              <a:gd name="connsiteY0" fmla="*/ 1587 h 701992"/>
              <a:gd name="connsiteX1" fmla="*/ 734453 w 734453"/>
              <a:gd name="connsiteY1" fmla="*/ 0 h 701992"/>
              <a:gd name="connsiteX2" fmla="*/ 724127 w 734453"/>
              <a:gd name="connsiteY2" fmla="*/ 699769 h 701992"/>
              <a:gd name="connsiteX3" fmla="*/ 0 w 734453"/>
              <a:gd name="connsiteY3" fmla="*/ 701992 h 701992"/>
              <a:gd name="connsiteX4" fmla="*/ 5055 w 734453"/>
              <a:gd name="connsiteY4" fmla="*/ 1587 h 701992"/>
              <a:gd name="connsiteX0" fmla="*/ 0 w 4099462"/>
              <a:gd name="connsiteY0" fmla="*/ 0 h 716280"/>
              <a:gd name="connsiteX1" fmla="*/ 4099462 w 4099462"/>
              <a:gd name="connsiteY1" fmla="*/ 14288 h 716280"/>
              <a:gd name="connsiteX2" fmla="*/ 4089136 w 4099462"/>
              <a:gd name="connsiteY2" fmla="*/ 714057 h 716280"/>
              <a:gd name="connsiteX3" fmla="*/ 3365009 w 4099462"/>
              <a:gd name="connsiteY3" fmla="*/ 716280 h 716280"/>
              <a:gd name="connsiteX4" fmla="*/ 0 w 4099462"/>
              <a:gd name="connsiteY4" fmla="*/ 0 h 716280"/>
              <a:gd name="connsiteX0" fmla="*/ 0 w 4064076"/>
              <a:gd name="connsiteY0" fmla="*/ 2381 h 701992"/>
              <a:gd name="connsiteX1" fmla="*/ 4064076 w 4064076"/>
              <a:gd name="connsiteY1" fmla="*/ 0 h 701992"/>
              <a:gd name="connsiteX2" fmla="*/ 4053750 w 4064076"/>
              <a:gd name="connsiteY2" fmla="*/ 699769 h 701992"/>
              <a:gd name="connsiteX3" fmla="*/ 3329623 w 4064076"/>
              <a:gd name="connsiteY3" fmla="*/ 701992 h 701992"/>
              <a:gd name="connsiteX4" fmla="*/ 0 w 4064076"/>
              <a:gd name="connsiteY4" fmla="*/ 2381 h 701992"/>
              <a:gd name="connsiteX0" fmla="*/ 0 w 4064076"/>
              <a:gd name="connsiteY0" fmla="*/ 2381 h 718661"/>
              <a:gd name="connsiteX1" fmla="*/ 4064076 w 4064076"/>
              <a:gd name="connsiteY1" fmla="*/ 0 h 718661"/>
              <a:gd name="connsiteX2" fmla="*/ 4053750 w 4064076"/>
              <a:gd name="connsiteY2" fmla="*/ 699769 h 718661"/>
              <a:gd name="connsiteX3" fmla="*/ 3253796 w 4064076"/>
              <a:gd name="connsiteY3" fmla="*/ 718661 h 718661"/>
              <a:gd name="connsiteX4" fmla="*/ 0 w 4064076"/>
              <a:gd name="connsiteY4" fmla="*/ 2381 h 718661"/>
              <a:gd name="connsiteX0" fmla="*/ 0 w 4064076"/>
              <a:gd name="connsiteY0" fmla="*/ 2381 h 718661"/>
              <a:gd name="connsiteX1" fmla="*/ 4064076 w 4064076"/>
              <a:gd name="connsiteY1" fmla="*/ 0 h 718661"/>
              <a:gd name="connsiteX2" fmla="*/ 4053750 w 4064076"/>
              <a:gd name="connsiteY2" fmla="*/ 699769 h 718661"/>
              <a:gd name="connsiteX3" fmla="*/ 3253796 w 4064076"/>
              <a:gd name="connsiteY3" fmla="*/ 718661 h 718661"/>
              <a:gd name="connsiteX4" fmla="*/ 0 w 4064076"/>
              <a:gd name="connsiteY4" fmla="*/ 2381 h 718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76" h="718661">
                <a:moveTo>
                  <a:pt x="0" y="2381"/>
                </a:moveTo>
                <a:lnTo>
                  <a:pt x="4064076" y="0"/>
                </a:lnTo>
                <a:lnTo>
                  <a:pt x="4053750" y="699769"/>
                </a:lnTo>
                <a:lnTo>
                  <a:pt x="3253796" y="718661"/>
                </a:lnTo>
                <a:cubicBezTo>
                  <a:pt x="2174253" y="496569"/>
                  <a:pt x="1084599" y="241141"/>
                  <a:pt x="0" y="2381"/>
                </a:cubicBezTo>
                <a:close/>
              </a:path>
            </a:pathLst>
          </a:custGeom>
          <a:solidFill>
            <a:schemeClr val="accent2">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51867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9E95C8-B0C4-4C5C-A977-7F86D81F618C}"/>
              </a:ext>
            </a:extLst>
          </p:cNvPr>
          <p:cNvSpPr>
            <a:spLocks noGrp="1"/>
          </p:cNvSpPr>
          <p:nvPr>
            <p:ph type="title"/>
          </p:nvPr>
        </p:nvSpPr>
        <p:spPr/>
        <p:txBody>
          <a:bodyPr/>
          <a:lstStyle/>
          <a:p>
            <a:r>
              <a:rPr lang="en-US" altLang="zh-TW" dirty="0"/>
              <a:t>TPS</a:t>
            </a:r>
            <a:r>
              <a:rPr lang="zh-TW" altLang="en-US" dirty="0"/>
              <a:t> </a:t>
            </a:r>
            <a:r>
              <a:rPr lang="en-US" altLang="zh-TW" dirty="0"/>
              <a:t>Control</a:t>
            </a:r>
            <a:endParaRPr lang="zh-TW" altLang="en-US" dirty="0"/>
          </a:p>
        </p:txBody>
      </p:sp>
      <p:sp>
        <p:nvSpPr>
          <p:cNvPr id="3" name="內容版面配置區 2">
            <a:extLst>
              <a:ext uri="{FF2B5EF4-FFF2-40B4-BE49-F238E27FC236}">
                <a16:creationId xmlns:a16="http://schemas.microsoft.com/office/drawing/2014/main" id="{3D1ECF38-A31C-4587-983B-E274C2A73CCC}"/>
              </a:ext>
            </a:extLst>
          </p:cNvPr>
          <p:cNvSpPr>
            <a:spLocks noGrp="1"/>
          </p:cNvSpPr>
          <p:nvPr>
            <p:ph idx="1"/>
          </p:nvPr>
        </p:nvSpPr>
        <p:spPr>
          <a:xfrm>
            <a:off x="377825" y="838200"/>
            <a:ext cx="8434388" cy="1771436"/>
          </a:xfrm>
        </p:spPr>
        <p:txBody>
          <a:bodyPr/>
          <a:lstStyle/>
          <a:p>
            <a:r>
              <a:rPr lang="en-US" altLang="zh-TW" dirty="0"/>
              <a:t>5 operation mode</a:t>
            </a:r>
          </a:p>
          <a:p>
            <a:pPr lvl="1"/>
            <a:r>
              <a:rPr lang="en-US" altLang="zh-TW" dirty="0"/>
              <a:t>Low power operation</a:t>
            </a:r>
          </a:p>
          <a:p>
            <a:pPr lvl="2"/>
            <a:r>
              <a:rPr lang="en-US" altLang="zh-TW" dirty="0"/>
              <a:t>mode1~mode4</a:t>
            </a:r>
          </a:p>
          <a:p>
            <a:pPr lvl="1"/>
            <a:r>
              <a:rPr lang="en-US" altLang="zh-TW" dirty="0"/>
              <a:t>High power operation</a:t>
            </a:r>
          </a:p>
          <a:p>
            <a:pPr lvl="2"/>
            <a:r>
              <a:rPr lang="en-US" altLang="zh-TW" dirty="0"/>
              <a:t>mode5</a:t>
            </a:r>
          </a:p>
          <a:p>
            <a:pPr lvl="1"/>
            <a:endParaRPr lang="zh-TW" altLang="en-US" dirty="0"/>
          </a:p>
        </p:txBody>
      </p:sp>
      <p:sp>
        <p:nvSpPr>
          <p:cNvPr id="4" name="投影片編號版面配置區 3">
            <a:extLst>
              <a:ext uri="{FF2B5EF4-FFF2-40B4-BE49-F238E27FC236}">
                <a16:creationId xmlns:a16="http://schemas.microsoft.com/office/drawing/2014/main" id="{7F3B2E9B-8891-4318-8AE7-661C0168A9FF}"/>
              </a:ext>
            </a:extLst>
          </p:cNvPr>
          <p:cNvSpPr>
            <a:spLocks noGrp="1"/>
          </p:cNvSpPr>
          <p:nvPr>
            <p:ph type="sldNum" sz="quarter" idx="12"/>
          </p:nvPr>
        </p:nvSpPr>
        <p:spPr/>
        <p:txBody>
          <a:bodyPr/>
          <a:lstStyle/>
          <a:p>
            <a:fld id="{FC175A1F-17AA-440E-A787-FA438D8C8862}" type="slidenum">
              <a:rPr lang="zh-TW" altLang="en-US" smtClean="0"/>
              <a:pPr/>
              <a:t>5</a:t>
            </a:fld>
            <a:endParaRPr lang="zh-TW" altLang="en-US"/>
          </a:p>
        </p:txBody>
      </p:sp>
      <p:pic>
        <p:nvPicPr>
          <p:cNvPr id="6" name="圖片 5">
            <a:extLst>
              <a:ext uri="{FF2B5EF4-FFF2-40B4-BE49-F238E27FC236}">
                <a16:creationId xmlns:a16="http://schemas.microsoft.com/office/drawing/2014/main" id="{8675BA42-C971-491A-97CC-A6BF7DE4CED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920534" y="722313"/>
            <a:ext cx="5223466" cy="2785562"/>
          </a:xfrm>
          <a:prstGeom prst="rect">
            <a:avLst/>
          </a:prstGeom>
        </p:spPr>
      </p:pic>
      <p:pic>
        <p:nvPicPr>
          <p:cNvPr id="8" name="圖片 7">
            <a:extLst>
              <a:ext uri="{FF2B5EF4-FFF2-40B4-BE49-F238E27FC236}">
                <a16:creationId xmlns:a16="http://schemas.microsoft.com/office/drawing/2014/main" id="{616066B2-8D89-41C7-A42A-744B4E14CA32}"/>
              </a:ext>
            </a:extLst>
          </p:cNvPr>
          <p:cNvPicPr>
            <a:picLocks noChangeAspect="1"/>
          </p:cNvPicPr>
          <p:nvPr/>
        </p:nvPicPr>
        <p:blipFill rotWithShape="1">
          <a:blip r:embed="rId3">
            <a:clrChange>
              <a:clrFrom>
                <a:srgbClr val="FFFFFF"/>
              </a:clrFrom>
              <a:clrTo>
                <a:srgbClr val="FFFFFF">
                  <a:alpha val="0"/>
                </a:srgbClr>
              </a:clrTo>
            </a:clrChange>
          </a:blip>
          <a:srcRect b="28043"/>
          <a:stretch/>
        </p:blipFill>
        <p:spPr>
          <a:xfrm>
            <a:off x="114121" y="3520782"/>
            <a:ext cx="8718730" cy="1679653"/>
          </a:xfrm>
          <a:prstGeom prst="rect">
            <a:avLst/>
          </a:prstGeom>
        </p:spPr>
      </p:pic>
      <p:sp>
        <p:nvSpPr>
          <p:cNvPr id="7" name="文字方塊 6">
            <a:extLst>
              <a:ext uri="{FF2B5EF4-FFF2-40B4-BE49-F238E27FC236}">
                <a16:creationId xmlns:a16="http://schemas.microsoft.com/office/drawing/2014/main" id="{A437CD93-951F-4D95-831F-184E6DCF11DA}"/>
              </a:ext>
            </a:extLst>
          </p:cNvPr>
          <p:cNvSpPr txBox="1"/>
          <p:nvPr/>
        </p:nvSpPr>
        <p:spPr>
          <a:xfrm>
            <a:off x="1182455" y="6243935"/>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p:sp>
        <p:nvSpPr>
          <p:cNvPr id="5" name="矩形 4">
            <a:extLst>
              <a:ext uri="{FF2B5EF4-FFF2-40B4-BE49-F238E27FC236}">
                <a16:creationId xmlns:a16="http://schemas.microsoft.com/office/drawing/2014/main" id="{881A0CA7-9916-4D68-8865-714B00A232B9}"/>
              </a:ext>
            </a:extLst>
          </p:cNvPr>
          <p:cNvSpPr/>
          <p:nvPr/>
        </p:nvSpPr>
        <p:spPr bwMode="auto">
          <a:xfrm>
            <a:off x="264160" y="4104640"/>
            <a:ext cx="8568690" cy="2519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413695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7C2247-073C-466A-979B-0EB5069A036B}"/>
              </a:ext>
            </a:extLst>
          </p:cNvPr>
          <p:cNvSpPr>
            <a:spLocks noGrp="1"/>
          </p:cNvSpPr>
          <p:nvPr>
            <p:ph type="title"/>
          </p:nvPr>
        </p:nvSpPr>
        <p:spPr/>
        <p:txBody>
          <a:bodyPr/>
          <a:lstStyle/>
          <a:p>
            <a:r>
              <a:rPr lang="en-US" altLang="zh-TW" dirty="0"/>
              <a:t>Backflow Power</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68C6821-2E12-41F7-881E-8BA53656A6EE}"/>
                  </a:ext>
                </a:extLst>
              </p:cNvPr>
              <p:cNvSpPr>
                <a:spLocks noGrp="1"/>
              </p:cNvSpPr>
              <p:nvPr>
                <p:ph idx="1"/>
              </p:nvPr>
            </p:nvSpPr>
            <p:spPr>
              <a:xfrm>
                <a:off x="377825" y="838200"/>
                <a:ext cx="8077806" cy="5297487"/>
              </a:xfrm>
            </p:spPr>
            <p:txBody>
              <a:bodyPr/>
              <a:lstStyle/>
              <a:p>
                <a:r>
                  <a:rPr lang="en-US" altLang="zh-TW" dirty="0"/>
                  <a:t>Primary side </a:t>
                </a:r>
              </a:p>
              <a:p>
                <a:pPr lvl="1"/>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𝑖𝑛</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𝑣</m:t>
                    </m:r>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𝑎𝑏</m:t>
                        </m:r>
                      </m:sub>
                    </m:sSub>
                  </m:oMath>
                </a14:m>
                <a:endParaRPr lang="en-US" altLang="zh-TW" b="0" dirty="0"/>
              </a:p>
              <a:p>
                <a:r>
                  <a:rPr lang="en-US" altLang="zh-TW" dirty="0"/>
                  <a:t>Secondary side</a:t>
                </a:r>
              </a:p>
              <a:p>
                <a:pPr lvl="1"/>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𝑜</m:t>
                        </m:r>
                      </m:sub>
                    </m:sSub>
                    <m:r>
                      <a:rPr lang="en-US" altLang="zh-TW" b="0" i="1" smtClean="0">
                        <a:latin typeface="Cambria Math" panose="02040503050406030204" pitchFamily="18" charset="0"/>
                      </a:rPr>
                      <m:t>𝑣</m:t>
                    </m:r>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𝑣</m:t>
                        </m:r>
                      </m:e>
                      <m:sub>
                        <m:r>
                          <a:rPr lang="en-US" altLang="zh-TW" i="1">
                            <a:latin typeface="Cambria Math" panose="02040503050406030204" pitchFamily="18" charset="0"/>
                          </a:rPr>
                          <m:t>𝑐𝑑</m:t>
                        </m:r>
                      </m:sub>
                    </m:sSub>
                    <m:r>
                      <a:rPr lang="en-US" altLang="zh-TW" i="1">
                        <a:latin typeface="Cambria Math" panose="02040503050406030204" pitchFamily="18" charset="0"/>
                      </a:rPr>
                      <m:t> </m:t>
                    </m:r>
                  </m:oMath>
                </a14:m>
                <a:endParaRPr lang="en-US" altLang="zh-TW" dirty="0"/>
              </a:p>
              <a:p>
                <a:r>
                  <a:rPr lang="en-US" altLang="zh-TW" dirty="0"/>
                  <a:t>Transmission power flowback</a:t>
                </a:r>
              </a:p>
            </p:txBody>
          </p:sp>
        </mc:Choice>
        <mc:Fallback xmlns="">
          <p:sp>
            <p:nvSpPr>
              <p:cNvPr id="3" name="內容版面配置區 2">
                <a:extLst>
                  <a:ext uri="{FF2B5EF4-FFF2-40B4-BE49-F238E27FC236}">
                    <a16:creationId xmlns:a16="http://schemas.microsoft.com/office/drawing/2014/main" id="{768C6821-2E12-41F7-881E-8BA53656A6EE}"/>
                  </a:ext>
                </a:extLst>
              </p:cNvPr>
              <p:cNvSpPr>
                <a:spLocks noGrp="1" noRot="1" noChangeAspect="1" noMove="1" noResize="1" noEditPoints="1" noAdjustHandles="1" noChangeArrowheads="1" noChangeShapeType="1" noTextEdit="1"/>
              </p:cNvSpPr>
              <p:nvPr>
                <p:ph idx="1"/>
              </p:nvPr>
            </p:nvSpPr>
            <p:spPr>
              <a:xfrm>
                <a:off x="377825" y="838200"/>
                <a:ext cx="8077806" cy="5297487"/>
              </a:xfrm>
              <a:blipFill>
                <a:blip r:embed="rId2"/>
                <a:stretch>
                  <a:fillRect l="-1208" t="-17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97B0FE9-F044-4560-992D-42B7C967660D}"/>
              </a:ext>
            </a:extLst>
          </p:cNvPr>
          <p:cNvSpPr>
            <a:spLocks noGrp="1"/>
          </p:cNvSpPr>
          <p:nvPr>
            <p:ph type="sldNum" sz="quarter" idx="12"/>
          </p:nvPr>
        </p:nvSpPr>
        <p:spPr/>
        <p:txBody>
          <a:bodyPr/>
          <a:lstStyle/>
          <a:p>
            <a:fld id="{FC175A1F-17AA-440E-A787-FA438D8C8862}" type="slidenum">
              <a:rPr lang="zh-TW" altLang="en-US" smtClean="0"/>
              <a:pPr/>
              <a:t>6</a:t>
            </a:fld>
            <a:endParaRPr lang="zh-TW" altLang="en-US"/>
          </a:p>
        </p:txBody>
      </p:sp>
      <p:pic>
        <p:nvPicPr>
          <p:cNvPr id="7" name="圖片 6">
            <a:extLst>
              <a:ext uri="{FF2B5EF4-FFF2-40B4-BE49-F238E27FC236}">
                <a16:creationId xmlns:a16="http://schemas.microsoft.com/office/drawing/2014/main" id="{F5ECCAA9-B076-4A0F-9015-72385792B0E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08114" y="722313"/>
            <a:ext cx="4504086" cy="2575691"/>
          </a:xfrm>
          <a:prstGeom prst="rect">
            <a:avLst/>
          </a:prstGeom>
        </p:spPr>
      </p:pic>
      <p:grpSp>
        <p:nvGrpSpPr>
          <p:cNvPr id="20" name="群組 19">
            <a:extLst>
              <a:ext uri="{FF2B5EF4-FFF2-40B4-BE49-F238E27FC236}">
                <a16:creationId xmlns:a16="http://schemas.microsoft.com/office/drawing/2014/main" id="{766D7336-B7FD-43B2-9C51-23C090169908}"/>
              </a:ext>
            </a:extLst>
          </p:cNvPr>
          <p:cNvGrpSpPr/>
          <p:nvPr/>
        </p:nvGrpSpPr>
        <p:grpSpPr>
          <a:xfrm>
            <a:off x="963789" y="3055110"/>
            <a:ext cx="7126460" cy="3785136"/>
            <a:chOff x="963789" y="2949036"/>
            <a:chExt cx="7126460" cy="3785136"/>
          </a:xfrm>
        </p:grpSpPr>
        <p:pic>
          <p:nvPicPr>
            <p:cNvPr id="6" name="圖片 5">
              <a:extLst>
                <a:ext uri="{FF2B5EF4-FFF2-40B4-BE49-F238E27FC236}">
                  <a16:creationId xmlns:a16="http://schemas.microsoft.com/office/drawing/2014/main" id="{6817E6E1-3636-4AEA-B22C-BFC71EE09DC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716687" y="2949036"/>
              <a:ext cx="3373562" cy="3785136"/>
            </a:xfrm>
            <a:prstGeom prst="rect">
              <a:avLst/>
            </a:prstGeom>
          </p:spPr>
        </p:pic>
        <p:pic>
          <p:nvPicPr>
            <p:cNvPr id="9" name="圖片 8">
              <a:extLst>
                <a:ext uri="{FF2B5EF4-FFF2-40B4-BE49-F238E27FC236}">
                  <a16:creationId xmlns:a16="http://schemas.microsoft.com/office/drawing/2014/main" id="{70450294-F8A8-4B3A-9E21-CC18233F6024}"/>
                </a:ext>
              </a:extLst>
            </p:cNvPr>
            <p:cNvPicPr>
              <a:picLocks noChangeAspect="1"/>
            </p:cNvPicPr>
            <p:nvPr/>
          </p:nvPicPr>
          <p:blipFill>
            <a:blip r:embed="rId5"/>
            <a:stretch>
              <a:fillRect/>
            </a:stretch>
          </p:blipFill>
          <p:spPr>
            <a:xfrm>
              <a:off x="963789" y="3606144"/>
              <a:ext cx="2642843" cy="1831261"/>
            </a:xfrm>
            <a:prstGeom prst="rect">
              <a:avLst/>
            </a:prstGeom>
          </p:spPr>
        </p:pic>
        <p:cxnSp>
          <p:nvCxnSpPr>
            <p:cNvPr id="11" name="直線單箭頭接點 10">
              <a:extLst>
                <a:ext uri="{FF2B5EF4-FFF2-40B4-BE49-F238E27FC236}">
                  <a16:creationId xmlns:a16="http://schemas.microsoft.com/office/drawing/2014/main" id="{A1D09607-BBB7-4D7F-811E-E790D00934EF}"/>
                </a:ext>
              </a:extLst>
            </p:cNvPr>
            <p:cNvCxnSpPr>
              <a:cxnSpLocks/>
            </p:cNvCxnSpPr>
            <p:nvPr/>
          </p:nvCxnSpPr>
          <p:spPr bwMode="auto">
            <a:xfrm>
              <a:off x="2597934" y="4113346"/>
              <a:ext cx="2879508" cy="163379"/>
            </a:xfrm>
            <a:prstGeom prst="straightConnector1">
              <a:avLst/>
            </a:prstGeom>
            <a:solidFill>
              <a:schemeClr val="accent1"/>
            </a:solidFill>
            <a:ln w="38100" cap="flat" cmpd="sng" algn="ctr">
              <a:solidFill>
                <a:srgbClr val="00B050"/>
              </a:solidFill>
              <a:prstDash val="solid"/>
              <a:round/>
              <a:headEnd type="none" w="med" len="med"/>
              <a:tailEnd type="triangle"/>
            </a:ln>
            <a:effectLst/>
          </p:spPr>
        </p:cxnSp>
        <p:cxnSp>
          <p:nvCxnSpPr>
            <p:cNvPr id="14" name="直線單箭頭接點 13">
              <a:extLst>
                <a:ext uri="{FF2B5EF4-FFF2-40B4-BE49-F238E27FC236}">
                  <a16:creationId xmlns:a16="http://schemas.microsoft.com/office/drawing/2014/main" id="{BB76F672-4651-4E0D-B1B9-0D85353C33E9}"/>
                </a:ext>
              </a:extLst>
            </p:cNvPr>
            <p:cNvCxnSpPr>
              <a:cxnSpLocks/>
            </p:cNvCxnSpPr>
            <p:nvPr/>
          </p:nvCxnSpPr>
          <p:spPr bwMode="auto">
            <a:xfrm flipV="1">
              <a:off x="2597934" y="4095592"/>
              <a:ext cx="2983716" cy="852366"/>
            </a:xfrm>
            <a:prstGeom prst="straightConnector1">
              <a:avLst/>
            </a:prstGeom>
            <a:solidFill>
              <a:schemeClr val="accent1"/>
            </a:solidFill>
            <a:ln w="38100" cap="flat" cmpd="sng" algn="ctr">
              <a:solidFill>
                <a:srgbClr val="CC0099"/>
              </a:solidFill>
              <a:prstDash val="solid"/>
              <a:round/>
              <a:headEnd type="none" w="med" len="med"/>
              <a:tailEnd type="triangle"/>
            </a:ln>
            <a:effectLst/>
          </p:spPr>
        </p:cxnSp>
      </p:grpSp>
      <p:sp>
        <p:nvSpPr>
          <p:cNvPr id="17" name="文字方塊 16">
            <a:extLst>
              <a:ext uri="{FF2B5EF4-FFF2-40B4-BE49-F238E27FC236}">
                <a16:creationId xmlns:a16="http://schemas.microsoft.com/office/drawing/2014/main" id="{8A61F813-9239-442A-9551-0929E95DAECC}"/>
              </a:ext>
            </a:extLst>
          </p:cNvPr>
          <p:cNvSpPr txBox="1"/>
          <p:nvPr/>
        </p:nvSpPr>
        <p:spPr>
          <a:xfrm>
            <a:off x="1053751" y="6378581"/>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p:spTree>
    <p:extLst>
      <p:ext uri="{BB962C8B-B14F-4D97-AF65-F5344CB8AC3E}">
        <p14:creationId xmlns:p14="http://schemas.microsoft.com/office/powerpoint/2010/main" val="4947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66960-1A53-4213-947D-208C2830925B}"/>
              </a:ext>
            </a:extLst>
          </p:cNvPr>
          <p:cNvSpPr>
            <a:spLocks noGrp="1"/>
          </p:cNvSpPr>
          <p:nvPr>
            <p:ph type="title"/>
          </p:nvPr>
        </p:nvSpPr>
        <p:spPr>
          <a:xfrm>
            <a:off x="381000" y="149873"/>
            <a:ext cx="8451850" cy="574967"/>
          </a:xfrm>
        </p:spPr>
        <p:txBody>
          <a:bodyPr/>
          <a:lstStyle/>
          <a:p>
            <a:r>
              <a:rPr lang="en-US" altLang="zh-TW" dirty="0"/>
              <a:t>Minimum Backflow Power </a:t>
            </a:r>
            <a:r>
              <a:rPr lang="en-US" altLang="zh-TW" dirty="0" err="1"/>
              <a:t>Conrtrol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5952810-1ACC-4B48-B514-412A6E4395B5}"/>
                  </a:ext>
                </a:extLst>
              </p:cNvPr>
              <p:cNvSpPr>
                <a:spLocks noGrp="1"/>
              </p:cNvSpPr>
              <p:nvPr>
                <p:ph idx="1"/>
              </p:nvPr>
            </p:nvSpPr>
            <p:spPr>
              <a:xfrm>
                <a:off x="377825" y="838200"/>
                <a:ext cx="8434388" cy="1266825"/>
              </a:xfrm>
            </p:spPr>
            <p:txBody>
              <a:bodyPr/>
              <a:lstStyle/>
              <a:p>
                <a:r>
                  <a:rPr lang="en-US" altLang="zh-TW" dirty="0"/>
                  <a:t>Low power level</a:t>
                </a:r>
              </a:p>
              <a:p>
                <a:pPr lvl="1"/>
                <a:r>
                  <a:rPr lang="en-US" altLang="zh-TW" dirty="0"/>
                  <a:t>Optimal </a:t>
                </a:r>
                <a:r>
                  <a:rPr lang="en-US" altLang="zh-TW" dirty="0" err="1"/>
                  <a:t>opject</a:t>
                </a:r>
                <a:r>
                  <a:rPr lang="en-US" altLang="zh-TW" dirty="0"/>
                  <a:t> :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𝑄</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=0</m:t>
                    </m:r>
                  </m:oMath>
                </a14:m>
                <a:endParaRPr lang="en-US" altLang="zh-TW" b="0" dirty="0"/>
              </a:p>
              <a:p>
                <a:pPr lvl="1"/>
                <a:r>
                  <a:rPr lang="en-US" altLang="zh-TW" dirty="0"/>
                  <a:t>mode1~ mode4</a:t>
                </a:r>
              </a:p>
            </p:txBody>
          </p:sp>
        </mc:Choice>
        <mc:Fallback xmlns="">
          <p:sp>
            <p:nvSpPr>
              <p:cNvPr id="3" name="內容版面配置區 2">
                <a:extLst>
                  <a:ext uri="{FF2B5EF4-FFF2-40B4-BE49-F238E27FC236}">
                    <a16:creationId xmlns:a16="http://schemas.microsoft.com/office/drawing/2014/main" id="{95952810-1ACC-4B48-B514-412A6E4395B5}"/>
                  </a:ext>
                </a:extLst>
              </p:cNvPr>
              <p:cNvSpPr>
                <a:spLocks noGrp="1" noRot="1" noChangeAspect="1" noMove="1" noResize="1" noEditPoints="1" noAdjustHandles="1" noChangeArrowheads="1" noChangeShapeType="1" noTextEdit="1"/>
              </p:cNvSpPr>
              <p:nvPr>
                <p:ph idx="1"/>
              </p:nvPr>
            </p:nvSpPr>
            <p:spPr>
              <a:xfrm>
                <a:off x="377825" y="838200"/>
                <a:ext cx="8434388" cy="1266825"/>
              </a:xfrm>
              <a:blipFill>
                <a:blip r:embed="rId3"/>
                <a:stretch>
                  <a:fillRect l="-1156" t="-7246" b="-628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B58FB29-B831-42F1-A9AE-F287754E3852}"/>
              </a:ext>
            </a:extLst>
          </p:cNvPr>
          <p:cNvSpPr>
            <a:spLocks noGrp="1"/>
          </p:cNvSpPr>
          <p:nvPr>
            <p:ph type="sldNum" sz="quarter" idx="12"/>
          </p:nvPr>
        </p:nvSpPr>
        <p:spPr/>
        <p:txBody>
          <a:bodyPr/>
          <a:lstStyle/>
          <a:p>
            <a:fld id="{FC175A1F-17AA-440E-A787-FA438D8C8862}" type="slidenum">
              <a:rPr lang="zh-TW" altLang="en-US" smtClean="0"/>
              <a:pPr/>
              <a:t>7</a:t>
            </a:fld>
            <a:endParaRPr lang="zh-TW" altLang="en-US"/>
          </a:p>
        </p:txBody>
      </p:sp>
      <p:pic>
        <p:nvPicPr>
          <p:cNvPr id="5" name="圖片 4">
            <a:extLst>
              <a:ext uri="{FF2B5EF4-FFF2-40B4-BE49-F238E27FC236}">
                <a16:creationId xmlns:a16="http://schemas.microsoft.com/office/drawing/2014/main" id="{5492E29B-4AD8-404F-B15B-EFCC262F896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974513" y="2448973"/>
            <a:ext cx="3360190" cy="3770131"/>
          </a:xfrm>
          <a:prstGeom prst="rect">
            <a:avLst/>
          </a:prstGeom>
        </p:spPr>
      </p:pic>
      <p:sp>
        <p:nvSpPr>
          <p:cNvPr id="6" name="文字方塊 5">
            <a:extLst>
              <a:ext uri="{FF2B5EF4-FFF2-40B4-BE49-F238E27FC236}">
                <a16:creationId xmlns:a16="http://schemas.microsoft.com/office/drawing/2014/main" id="{93C3E6B1-5CA2-4A07-B250-4346A59735A4}"/>
              </a:ext>
            </a:extLst>
          </p:cNvPr>
          <p:cNvSpPr txBox="1"/>
          <p:nvPr/>
        </p:nvSpPr>
        <p:spPr>
          <a:xfrm>
            <a:off x="1053751" y="6309962"/>
            <a:ext cx="6308725" cy="461665"/>
          </a:xfrm>
          <a:prstGeom prst="rect">
            <a:avLst/>
          </a:prstGeom>
          <a:noFill/>
        </p:spPr>
        <p:txBody>
          <a:bodyPr wrap="square" rtlCol="0">
            <a:spAutoFit/>
          </a:bodyPr>
          <a:lstStyle/>
          <a:p>
            <a:r>
              <a:rPr lang="en-US" altLang="zh-TW" sz="1200" dirty="0"/>
              <a:t>REF. Backflow Power Optimization Control for Dual Active Bridge DC-DC Converters</a:t>
            </a:r>
          </a:p>
          <a:p>
            <a:r>
              <a:rPr lang="en-US" altLang="zh-TW" sz="1200" dirty="0"/>
              <a:t>Beijing </a:t>
            </a:r>
            <a:r>
              <a:rPr lang="en-US" altLang="zh-TW" sz="1200" dirty="0" err="1"/>
              <a:t>Jiaotong</a:t>
            </a:r>
            <a:r>
              <a:rPr lang="en-US" altLang="zh-TW" sz="1200" dirty="0"/>
              <a:t> University   Fei </a:t>
            </a:r>
            <a:r>
              <a:rPr lang="en-US" altLang="zh-TW" sz="1200" dirty="0" err="1"/>
              <a:t>Xiong</a:t>
            </a:r>
            <a:r>
              <a:rPr lang="en-US" altLang="zh-TW" sz="1200" dirty="0"/>
              <a:t>   accepted by MDPI in  10 August 2017</a:t>
            </a:r>
          </a:p>
        </p:txBody>
      </p:sp>
      <mc:AlternateContent xmlns:mc="http://schemas.openxmlformats.org/markup-compatibility/2006">
        <mc:Choice xmlns:a14="http://schemas.microsoft.com/office/drawing/2010/main" Requires="a14">
          <p:sp>
            <p:nvSpPr>
              <p:cNvPr id="8" name="文字方塊 7">
                <a:extLst>
                  <a:ext uri="{FF2B5EF4-FFF2-40B4-BE49-F238E27FC236}">
                    <a16:creationId xmlns:a16="http://schemas.microsoft.com/office/drawing/2014/main" id="{34459504-4FD1-4070-B5AE-7A2B01D8EA92}"/>
                  </a:ext>
                </a:extLst>
              </p:cNvPr>
              <p:cNvSpPr txBox="1"/>
              <p:nvPr/>
            </p:nvSpPr>
            <p:spPr>
              <a:xfrm>
                <a:off x="738911" y="3931660"/>
                <a:ext cx="5528538" cy="1535741"/>
              </a:xfrm>
              <a:prstGeom prst="rect">
                <a:avLst/>
              </a:prstGeom>
              <a:noFill/>
              <a:ln w="28575">
                <a:solidFill>
                  <a:srgbClr val="0070C0"/>
                </a:solidFill>
              </a:ln>
            </p:spPr>
            <p:txBody>
              <a:bodyPr wrap="square" rtlCol="0">
                <a:spAutoFit/>
              </a:bodyPr>
              <a:lstStyle/>
              <a:p>
                <a:r>
                  <a:rPr lang="en-US" altLang="zh-TW" dirty="0"/>
                  <a:t>Initial condition :</a:t>
                </a:r>
                <a:r>
                  <a:rPr lang="en-US" altLang="zh-TW" dirty="0">
                    <a:solidFill>
                      <a:srgbClr val="FF0000"/>
                    </a:solidFill>
                  </a:rPr>
                  <a:t>mode 1 constraint :</a:t>
                </a:r>
                <a14:m>
                  <m:oMath xmlns:m="http://schemas.openxmlformats.org/officeDocument/2006/math">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𝐷</m:t>
                        </m:r>
                      </m:e>
                      <m:sub>
                        <m:r>
                          <a:rPr lang="en-US" altLang="zh-TW" i="1">
                            <a:solidFill>
                              <a:srgbClr val="FF0000"/>
                            </a:solidFill>
                            <a:latin typeface="Cambria Math" panose="02040503050406030204" pitchFamily="18" charset="0"/>
                          </a:rPr>
                          <m:t>1</m:t>
                        </m:r>
                      </m:sub>
                    </m:sSub>
                    <m:r>
                      <a:rPr lang="en-US" altLang="zh-TW" i="1">
                        <a:solidFill>
                          <a:srgbClr val="FF0000"/>
                        </a:solidFill>
                        <a:latin typeface="Cambria Math" panose="02040503050406030204" pitchFamily="18" charset="0"/>
                      </a:rPr>
                      <m:t>−</m:t>
                    </m:r>
                    <m:sSub>
                      <m:sSubPr>
                        <m:ctrlPr>
                          <a:rPr lang="en-US" altLang="zh-TW" i="1">
                            <a:solidFill>
                              <a:srgbClr val="FF0000"/>
                            </a:solidFill>
                            <a:latin typeface="Cambria Math" panose="02040503050406030204" pitchFamily="18" charset="0"/>
                          </a:rPr>
                        </m:ctrlPr>
                      </m:sSubPr>
                      <m:e>
                        <m:r>
                          <m:rPr>
                            <m:sty m:val="p"/>
                          </m:rPr>
                          <a:rPr lang="en-US" altLang="zh-TW" i="1">
                            <a:solidFill>
                              <a:srgbClr val="FF0000"/>
                            </a:solidFill>
                            <a:latin typeface="Cambria Math" panose="02040503050406030204" pitchFamily="18" charset="0"/>
                          </a:rPr>
                          <m:t>D</m:t>
                        </m:r>
                      </m:e>
                      <m:sub>
                        <m:r>
                          <a:rPr lang="en-US" altLang="zh-TW" i="1">
                            <a:solidFill>
                              <a:srgbClr val="FF0000"/>
                            </a:solidFill>
                            <a:latin typeface="Cambria Math" panose="02040503050406030204" pitchFamily="18" charset="0"/>
                          </a:rPr>
                          <m:t>2</m:t>
                        </m:r>
                      </m:sub>
                    </m:sSub>
                    <m:r>
                      <a:rPr lang="en-US" altLang="zh-TW" i="1">
                        <a:solidFill>
                          <a:srgbClr val="FF0000"/>
                        </a:solidFill>
                        <a:latin typeface="Cambria Math" panose="02040503050406030204" pitchFamily="18" charset="0"/>
                        <a:ea typeface="Cambria Math" panose="02040503050406030204" pitchFamily="18" charset="0"/>
                      </a:rPr>
                      <m:t>≤∅≤0</m:t>
                    </m:r>
                  </m:oMath>
                </a14:m>
                <a:endParaRPr lang="en-US" altLang="zh-TW" dirty="0"/>
              </a:p>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𝐿</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oMath>
                </a14:m>
                <a:r>
                  <a:rPr lang="en-US" altLang="zh-TW" dirty="0"/>
                  <a:t> 0,</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𝐿</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≥0,</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𝐿</m:t>
                        </m:r>
                      </m:sub>
                    </m:sSub>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b="0" i="1" smtClean="0">
                                <a:latin typeface="Cambria Math" panose="02040503050406030204" pitchFamily="18" charset="0"/>
                              </a:rPr>
                              <m:t>2</m:t>
                            </m:r>
                          </m:sub>
                        </m:sSub>
                      </m:e>
                    </m:d>
                    <m:r>
                      <a:rPr lang="en-US" altLang="zh-TW" b="0" i="1" smtClean="0">
                        <a:latin typeface="Cambria Math" panose="02040503050406030204" pitchFamily="18" charset="0"/>
                      </a:rPr>
                      <m:t>=0,</m:t>
                    </m:r>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𝐿</m:t>
                        </m:r>
                      </m:sub>
                    </m:sSub>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b="0" i="1" smtClean="0">
                                <a:latin typeface="Cambria Math" panose="02040503050406030204" pitchFamily="18" charset="0"/>
                              </a:rPr>
                              <m:t>3</m:t>
                            </m:r>
                          </m:sub>
                        </m:sSub>
                      </m:e>
                    </m:d>
                    <m:r>
                      <a:rPr lang="en-US" altLang="zh-TW" i="1">
                        <a:latin typeface="Cambria Math" panose="02040503050406030204" pitchFamily="18" charset="0"/>
                      </a:rPr>
                      <m:t>=0</m:t>
                    </m:r>
                  </m:oMath>
                </a14:m>
                <a:endParaRPr lang="en-US" altLang="zh-TW" dirty="0"/>
              </a:p>
              <a:p>
                <a:r>
                  <a:rPr lang="en-US" altLang="zh-TW" dirty="0"/>
                  <a:t>should satisfy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𝐷</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∅=0</m:t>
                    </m:r>
                  </m:oMath>
                </a14:m>
                <a:r>
                  <a:rPr lang="en-US" altLang="zh-TW" b="0" dirty="0">
                    <a:ea typeface="Cambria Math" panose="02040503050406030204" pitchFamily="18" charset="0"/>
                  </a:rPr>
                  <a:t>…..(1)</a:t>
                </a:r>
              </a:p>
              <a:p>
                <a:r>
                  <a:rPr lang="en-US" altLang="zh-TW" b="0" dirty="0">
                    <a:solidFill>
                      <a:srgbClr val="FF0000"/>
                    </a:solidFill>
                    <a:ea typeface="Cambria Math" panose="02040503050406030204" pitchFamily="18" charset="0"/>
                  </a:rPr>
                  <a:t>By K=</a:t>
                </a:r>
                <a:r>
                  <a:rPr lang="en-US" altLang="zh-TW" dirty="0">
                    <a:solidFill>
                      <a:srgbClr val="FF0000"/>
                    </a:solidFill>
                  </a:rPr>
                  <a:t> </a:t>
                </a:r>
                <a14:m>
                  <m:oMath xmlns:m="http://schemas.openxmlformats.org/officeDocument/2006/math">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𝐷</m:t>
                        </m:r>
                      </m:e>
                      <m:sub>
                        <m:r>
                          <a:rPr lang="en-US" altLang="zh-TW" i="1">
                            <a:solidFill>
                              <a:srgbClr val="FF0000"/>
                            </a:solidFill>
                            <a:latin typeface="Cambria Math" panose="02040503050406030204" pitchFamily="18" charset="0"/>
                          </a:rPr>
                          <m:t>1</m:t>
                        </m:r>
                      </m:sub>
                    </m:sSub>
                  </m:oMath>
                </a14:m>
                <a:r>
                  <a:rPr lang="en-US" altLang="zh-TW" b="0" dirty="0">
                    <a:solidFill>
                      <a:srgbClr val="FF0000"/>
                    </a:solidFill>
                    <a:ea typeface="Cambria Math" panose="02040503050406030204" pitchFamily="18" charset="0"/>
                  </a:rPr>
                  <a:t>(</a:t>
                </a:r>
                <a14:m>
                  <m:oMath xmlns:m="http://schemas.openxmlformats.org/officeDocument/2006/math">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𝐷</m:t>
                        </m:r>
                      </m:e>
                      <m:sub>
                        <m:r>
                          <a:rPr lang="en-US" altLang="zh-TW" b="0" i="1" smtClean="0">
                            <a:solidFill>
                              <a:srgbClr val="FF0000"/>
                            </a:solidFill>
                            <a:latin typeface="Cambria Math" panose="02040503050406030204" pitchFamily="18" charset="0"/>
                          </a:rPr>
                          <m:t>2</m:t>
                        </m:r>
                      </m:sub>
                    </m:sSub>
                  </m:oMath>
                </a14:m>
                <a:r>
                  <a:rPr lang="en-US" altLang="zh-TW" b="0" dirty="0">
                    <a:solidFill>
                      <a:srgbClr val="FF0000"/>
                    </a:solidFill>
                    <a:ea typeface="Cambria Math" panose="02040503050406030204" pitchFamily="18" charset="0"/>
                  </a:rPr>
                  <a:t>-</a:t>
                </a:r>
                <a:r>
                  <a:rPr lang="en-US" altLang="zh-TW" dirty="0">
                    <a:solidFill>
                      <a:srgbClr val="FF0000"/>
                    </a:solidFill>
                  </a:rPr>
                  <a:t> </a:t>
                </a:r>
                <a14:m>
                  <m:oMath xmlns:m="http://schemas.openxmlformats.org/officeDocument/2006/math">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𝐷</m:t>
                        </m:r>
                      </m:e>
                      <m:sub>
                        <m:r>
                          <a:rPr lang="en-US" altLang="zh-TW" i="1">
                            <a:solidFill>
                              <a:srgbClr val="FF0000"/>
                            </a:solidFill>
                            <a:latin typeface="Cambria Math" panose="02040503050406030204" pitchFamily="18" charset="0"/>
                          </a:rPr>
                          <m:t>1</m:t>
                        </m:r>
                      </m:sub>
                    </m:sSub>
                  </m:oMath>
                </a14:m>
                <a:r>
                  <a:rPr lang="en-US" altLang="zh-TW" b="0" dirty="0">
                    <a:solidFill>
                      <a:srgbClr val="FF0000"/>
                    </a:solidFill>
                    <a:ea typeface="Cambria Math" panose="02040503050406030204" pitchFamily="18" charset="0"/>
                  </a:rPr>
                  <a:t>+2</a:t>
                </a:r>
                <a14:m>
                  <m:oMath xmlns:m="http://schemas.openxmlformats.org/officeDocument/2006/math">
                    <m:r>
                      <a:rPr lang="en-US" altLang="zh-TW" b="0" i="1" smtClean="0">
                        <a:solidFill>
                          <a:srgbClr val="FF0000"/>
                        </a:solidFill>
                        <a:latin typeface="Cambria Math" panose="02040503050406030204" pitchFamily="18" charset="0"/>
                        <a:ea typeface="Cambria Math" panose="02040503050406030204" pitchFamily="18" charset="0"/>
                      </a:rPr>
                      <m:t>∅</m:t>
                    </m:r>
                  </m:oMath>
                </a14:m>
                <a:r>
                  <a:rPr lang="en-US" altLang="zh-TW" b="0" dirty="0">
                    <a:solidFill>
                      <a:srgbClr val="FF0000"/>
                    </a:solidFill>
                    <a:ea typeface="Cambria Math" panose="02040503050406030204" pitchFamily="18" charset="0"/>
                  </a:rPr>
                  <a:t>) (mode1 operation region)  &amp;</a:t>
                </a:r>
                <a:r>
                  <a:rPr lang="en-US" altLang="zh-TW" b="0" dirty="0">
                    <a:ea typeface="Cambria Math" panose="02040503050406030204" pitchFamily="18" charset="0"/>
                  </a:rPr>
                  <a:t> (1)</a:t>
                </a:r>
                <a:endParaRPr lang="en-US" altLang="zh-TW" dirty="0">
                  <a:ea typeface="Cambria Math" panose="02040503050406030204" pitchFamily="18" charset="0"/>
                </a:endParaRPr>
              </a:p>
              <a:p>
                <a:r>
                  <a:rPr lang="en-US" altLang="zh-TW" b="0" dirty="0">
                    <a:ea typeface="Cambria Math" panose="02040503050406030204" pitchFamily="18" charset="0"/>
                  </a:rPr>
                  <a:t>=&gt;</a:t>
                </a:r>
                <a14:m>
                  <m:oMath xmlns:m="http://schemas.openxmlformats.org/officeDocument/2006/math">
                    <m:sSub>
                      <m:sSubPr>
                        <m:ctrlPr>
                          <a:rPr lang="en-US" altLang="zh-TW" b="0" i="1" smtClean="0">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D</m:t>
                        </m:r>
                      </m:e>
                      <m:sub>
                        <m:r>
                          <a:rPr lang="en-US" altLang="zh-TW" i="1">
                            <a:latin typeface="Cambria Math" panose="02040503050406030204" pitchFamily="18" charset="0"/>
                            <a:ea typeface="Cambria Math" panose="02040503050406030204" pitchFamily="18" charset="0"/>
                          </a:rPr>
                          <m:t>1</m:t>
                        </m:r>
                      </m:sub>
                    </m:sSub>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𝑑</m:t>
                    </m:r>
                    <m:rad>
                      <m:radPr>
                        <m:degHide m:val="on"/>
                        <m:ctrlPr>
                          <a:rPr lang="en-US" altLang="zh-TW" b="0" i="1" smtClean="0">
                            <a:latin typeface="Cambria Math" panose="02040503050406030204" pitchFamily="18" charset="0"/>
                            <a:ea typeface="Cambria Math" panose="02040503050406030204" pitchFamily="18" charset="0"/>
                          </a:rPr>
                        </m:ctrlPr>
                      </m:radPr>
                      <m:deg/>
                      <m:e>
                        <m:r>
                          <a:rPr lang="en-US" altLang="zh-TW" b="0" i="1" smtClean="0">
                            <a:latin typeface="Cambria Math" panose="02040503050406030204" pitchFamily="18" charset="0"/>
                            <a:ea typeface="Cambria Math" panose="02040503050406030204" pitchFamily="18" charset="0"/>
                          </a:rPr>
                          <m:t>𝑘</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𝑑</m:t>
                        </m:r>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𝑑</m:t>
                        </m:r>
                        <m:r>
                          <a:rPr lang="en-US" altLang="zh-TW" b="0" i="1" smtClean="0">
                            <a:latin typeface="Cambria Math" panose="02040503050406030204" pitchFamily="18" charset="0"/>
                            <a:ea typeface="Cambria Math" panose="02040503050406030204" pitchFamily="18" charset="0"/>
                          </a:rPr>
                          <m:t>)</m:t>
                        </m:r>
                      </m:e>
                    </m:rad>
                  </m:oMath>
                </a14:m>
                <a:r>
                  <a:rPr lang="en-US" altLang="zh-TW" b="0" dirty="0">
                    <a:ea typeface="Cambria Math" panose="02040503050406030204" pitchFamily="18" charset="0"/>
                  </a:rPr>
                  <a:t>;</a:t>
                </a:r>
                <a14:m>
                  <m:oMath xmlns:m="http://schemas.openxmlformats.org/officeDocument/2006/math">
                    <m:sSub>
                      <m:sSubPr>
                        <m:ctrlPr>
                          <a:rPr lang="en-US" altLang="zh-TW" b="0" i="1" dirty="0" smtClean="0">
                            <a:latin typeface="Cambria Math" panose="02040503050406030204" pitchFamily="18" charset="0"/>
                            <a:ea typeface="Cambria Math" panose="02040503050406030204" pitchFamily="18" charset="0"/>
                          </a:rPr>
                        </m:ctrlPr>
                      </m:sSubPr>
                      <m:e>
                        <m:r>
                          <a:rPr lang="en-US" altLang="zh-TW" b="0" i="1" dirty="0" smtClean="0">
                            <a:latin typeface="Cambria Math" panose="02040503050406030204" pitchFamily="18" charset="0"/>
                            <a:ea typeface="Cambria Math" panose="02040503050406030204" pitchFamily="18" charset="0"/>
                          </a:rPr>
                          <m:t>𝐷</m:t>
                        </m:r>
                      </m:e>
                      <m:sub>
                        <m:r>
                          <a:rPr lang="en-US" altLang="zh-TW" b="0" i="1" dirty="0" smtClean="0">
                            <a:latin typeface="Cambria Math" panose="02040503050406030204" pitchFamily="18" charset="0"/>
                            <a:ea typeface="Cambria Math" panose="02040503050406030204" pitchFamily="18" charset="0"/>
                          </a:rPr>
                          <m:t>2</m:t>
                        </m:r>
                      </m:sub>
                    </m:sSub>
                    <m:r>
                      <a:rPr lang="en-US" altLang="zh-TW" b="0" i="1" dirty="0" smtClean="0">
                        <a:latin typeface="Cambria Math" panose="02040503050406030204" pitchFamily="18" charset="0"/>
                        <a:ea typeface="Cambria Math" panose="02040503050406030204" pitchFamily="18" charset="0"/>
                      </a:rPr>
                      <m:t>=</m:t>
                    </m:r>
                    <m:rad>
                      <m:radPr>
                        <m:degHide m:val="on"/>
                        <m:ctrlPr>
                          <a:rPr lang="en-US" altLang="zh-TW" b="0" i="1" dirty="0" smtClean="0">
                            <a:latin typeface="Cambria Math" panose="02040503050406030204" pitchFamily="18" charset="0"/>
                            <a:ea typeface="Cambria Math" panose="02040503050406030204" pitchFamily="18" charset="0"/>
                          </a:rPr>
                        </m:ctrlPr>
                      </m:radPr>
                      <m:deg/>
                      <m:e>
                        <m:r>
                          <a:rPr lang="en-US" altLang="zh-TW" b="0" i="1" dirty="0" smtClean="0">
                            <a:latin typeface="Cambria Math" panose="02040503050406030204" pitchFamily="18" charset="0"/>
                            <a:ea typeface="Cambria Math" panose="02040503050406030204" pitchFamily="18" charset="0"/>
                          </a:rPr>
                          <m:t>𝑘</m:t>
                        </m:r>
                        <m:r>
                          <a:rPr lang="en-US" altLang="zh-TW" b="0"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𝑑</m:t>
                        </m:r>
                        <m:r>
                          <a:rPr lang="en-US" altLang="zh-TW" b="0" i="1" dirty="0" smtClean="0">
                            <a:latin typeface="Cambria Math" panose="02040503050406030204" pitchFamily="18" charset="0"/>
                            <a:ea typeface="Cambria Math" panose="02040503050406030204" pitchFamily="18" charset="0"/>
                          </a:rPr>
                          <m:t>(1−</m:t>
                        </m:r>
                        <m:r>
                          <a:rPr lang="en-US" altLang="zh-TW" b="0" i="1" dirty="0" smtClean="0">
                            <a:latin typeface="Cambria Math" panose="02040503050406030204" pitchFamily="18" charset="0"/>
                            <a:ea typeface="Cambria Math" panose="02040503050406030204" pitchFamily="18" charset="0"/>
                          </a:rPr>
                          <m:t>𝑑</m:t>
                        </m:r>
                        <m:r>
                          <a:rPr lang="en-US" altLang="zh-TW" b="0" i="1" dirty="0" smtClean="0">
                            <a:latin typeface="Cambria Math" panose="02040503050406030204" pitchFamily="18" charset="0"/>
                            <a:ea typeface="Cambria Math" panose="02040503050406030204" pitchFamily="18" charset="0"/>
                          </a:rPr>
                          <m:t>)</m:t>
                        </m:r>
                      </m:e>
                    </m:rad>
                  </m:oMath>
                </a14:m>
                <a:endParaRPr lang="en-US" altLang="zh-TW" b="0" dirty="0">
                  <a:ea typeface="Cambria Math" panose="02040503050406030204" pitchFamily="18" charset="0"/>
                </a:endParaRPr>
              </a:p>
            </p:txBody>
          </p:sp>
        </mc:Choice>
        <mc:Fallback>
          <p:sp>
            <p:nvSpPr>
              <p:cNvPr id="8" name="文字方塊 7">
                <a:extLst>
                  <a:ext uri="{FF2B5EF4-FFF2-40B4-BE49-F238E27FC236}">
                    <a16:creationId xmlns:a16="http://schemas.microsoft.com/office/drawing/2014/main" id="{34459504-4FD1-4070-B5AE-7A2B01D8EA92}"/>
                  </a:ext>
                </a:extLst>
              </p:cNvPr>
              <p:cNvSpPr txBox="1">
                <a:spLocks noRot="1" noChangeAspect="1" noMove="1" noResize="1" noEditPoints="1" noAdjustHandles="1" noChangeArrowheads="1" noChangeShapeType="1" noTextEdit="1"/>
              </p:cNvSpPr>
              <p:nvPr/>
            </p:nvSpPr>
            <p:spPr>
              <a:xfrm>
                <a:off x="738911" y="3931660"/>
                <a:ext cx="5528538" cy="1535741"/>
              </a:xfrm>
              <a:prstGeom prst="rect">
                <a:avLst/>
              </a:prstGeom>
              <a:blipFill>
                <a:blip r:embed="rId5"/>
                <a:stretch>
                  <a:fillRect l="-658" t="-1556" r="-1974" b="-3113"/>
                </a:stretch>
              </a:blipFill>
              <a:ln w="28575">
                <a:solidFill>
                  <a:srgbClr val="0070C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9444F9B8-433B-49BF-B621-173F925D24E5}"/>
                  </a:ext>
                </a:extLst>
              </p:cNvPr>
              <p:cNvSpPr txBox="1"/>
              <p:nvPr/>
            </p:nvSpPr>
            <p:spPr>
              <a:xfrm>
                <a:off x="738911" y="2277259"/>
                <a:ext cx="4730114" cy="1511824"/>
              </a:xfrm>
              <a:prstGeom prst="rect">
                <a:avLst/>
              </a:prstGeom>
              <a:noFill/>
              <a:ln w="28575">
                <a:solidFill>
                  <a:srgbClr val="FF0000"/>
                </a:solidFill>
              </a:ln>
            </p:spPr>
            <p:txBody>
              <a:bodyPr wrap="square" rtlCol="0">
                <a:spAutoFit/>
              </a:bodyPr>
              <a:lstStyle/>
              <a:p>
                <a14:m>
                  <m:oMath xmlns:m="http://schemas.openxmlformats.org/officeDocument/2006/math">
                    <m:r>
                      <a:rPr lang="en-US" altLang="zh-TW" b="0" i="1" smtClean="0">
                        <a:latin typeface="Cambria Math" panose="02040503050406030204" pitchFamily="18" charset="0"/>
                      </a:rPr>
                      <m:t>𝐾</m:t>
                    </m:r>
                  </m:oMath>
                </a14:m>
                <a:r>
                  <a:rPr lang="en-US" altLang="zh-TW" dirty="0"/>
                  <a:t> : transmission power factor =</a:t>
                </a:r>
                <a14:m>
                  <m:oMath xmlns:m="http://schemas.openxmlformats.org/officeDocument/2006/math">
                    <m:f>
                      <m:fPr>
                        <m:ctrlPr>
                          <a:rPr lang="en-US" altLang="zh-TW" sz="2000" b="0" i="1" smtClean="0">
                            <a:latin typeface="Cambria Math" panose="02040503050406030204" pitchFamily="18" charset="0"/>
                          </a:rPr>
                        </m:ctrlPr>
                      </m:fPr>
                      <m:num>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𝐷𝐴𝐵</m:t>
                            </m:r>
                          </m:sub>
                        </m:sSub>
                      </m:num>
                      <m:den>
                        <m:r>
                          <a:rPr lang="en-US" altLang="zh-TW" sz="2000" b="0" i="1" smtClean="0">
                            <a:latin typeface="Cambria Math" panose="02040503050406030204" pitchFamily="18" charset="0"/>
                          </a:rPr>
                          <m:t>𝐴</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1</m:t>
                            </m:r>
                          </m:sub>
                        </m:sSub>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𝑉</m:t>
                            </m:r>
                          </m:e>
                          <m:sub>
                            <m:r>
                              <a:rPr lang="en-US" altLang="zh-TW" sz="2000" b="0" i="1" smtClean="0">
                                <a:latin typeface="Cambria Math" panose="02040503050406030204" pitchFamily="18" charset="0"/>
                              </a:rPr>
                              <m:t>2</m:t>
                            </m:r>
                          </m:sub>
                        </m:sSub>
                      </m:den>
                    </m:f>
                  </m:oMath>
                </a14:m>
                <a:endParaRPr lang="en-US" altLang="zh-TW" b="0" dirty="0"/>
              </a:p>
              <a:p>
                <a14:m>
                  <m:oMath xmlns:m="http://schemas.openxmlformats.org/officeDocument/2006/math">
                    <m:r>
                      <a:rPr lang="en-US" altLang="zh-TW" b="0" i="1" smtClean="0">
                        <a:latin typeface="Cambria Math" panose="02040503050406030204" pitchFamily="18" charset="0"/>
                      </a:rPr>
                      <m:t>𝐴</m:t>
                    </m:r>
                  </m:oMath>
                </a14:m>
                <a:r>
                  <a:rPr lang="en-US" altLang="zh-TW" dirty="0"/>
                  <a:t> : Constant coefficient = </a:t>
                </a:r>
                <a14:m>
                  <m:oMath xmlns:m="http://schemas.openxmlformats.org/officeDocument/2006/math">
                    <m:f>
                      <m:fPr>
                        <m:ctrlPr>
                          <a:rPr lang="en-US" altLang="zh-TW" b="0" i="1" smtClean="0">
                            <a:latin typeface="Cambria Math" panose="02040503050406030204" pitchFamily="18" charset="0"/>
                          </a:rPr>
                        </m:ctrlPr>
                      </m:fPr>
                      <m:num>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h𝑠</m:t>
                            </m:r>
                          </m:sub>
                        </m:sSub>
                      </m:num>
                      <m:den>
                        <m:r>
                          <a:rPr lang="en-US" altLang="zh-TW" b="0" i="1" smtClean="0">
                            <a:latin typeface="Cambria Math" panose="02040503050406030204" pitchFamily="18" charset="0"/>
                          </a:rPr>
                          <m:t>2</m:t>
                        </m:r>
                        <m:r>
                          <a:rPr lang="en-US" altLang="zh-TW" b="0" i="1" smtClean="0">
                            <a:latin typeface="Cambria Math" panose="02040503050406030204" pitchFamily="18" charset="0"/>
                          </a:rPr>
                          <m:t>𝐿</m:t>
                        </m:r>
                      </m:den>
                    </m:f>
                  </m:oMath>
                </a14:m>
                <a:endParaRPr lang="en-US" altLang="zh-TW" b="0" dirty="0"/>
              </a:p>
              <a:p>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a:t> </a:t>
                </a:r>
                <a:r>
                  <a:rPr lang="en-US" altLang="zh-TW" dirty="0"/>
                  <a:t>:</a:t>
                </a:r>
                <a:r>
                  <a:rPr lang="zh-TW" altLang="en-US" dirty="0"/>
                  <a:t> </a:t>
                </a:r>
                <a:r>
                  <a:rPr lang="en-US" altLang="zh-TW" dirty="0"/>
                  <a:t>Transformer phase delay</a:t>
                </a:r>
              </a:p>
              <a:p>
                <a14:m>
                  <m:oMath xmlns:m="http://schemas.openxmlformats.org/officeDocument/2006/math">
                    <m:r>
                      <a:rPr lang="en-US" altLang="zh-TW" b="0" i="1" smtClean="0">
                        <a:latin typeface="Cambria Math" panose="02040503050406030204" pitchFamily="18" charset="0"/>
                      </a:rPr>
                      <m:t>𝑑</m:t>
                    </m:r>
                  </m:oMath>
                </a14:m>
                <a:r>
                  <a:rPr lang="en-US" altLang="zh-TW" dirty="0"/>
                  <a:t> : Voltage conversion ratio </a:t>
                </a:r>
                <a:endParaRPr lang="zh-TW" altLang="en-US" dirty="0"/>
              </a:p>
            </p:txBody>
          </p:sp>
        </mc:Choice>
        <mc:Fallback xmlns="">
          <p:sp>
            <p:nvSpPr>
              <p:cNvPr id="9" name="文字方塊 8">
                <a:extLst>
                  <a:ext uri="{FF2B5EF4-FFF2-40B4-BE49-F238E27FC236}">
                    <a16:creationId xmlns:a16="http://schemas.microsoft.com/office/drawing/2014/main" id="{9444F9B8-433B-49BF-B621-173F925D24E5}"/>
                  </a:ext>
                </a:extLst>
              </p:cNvPr>
              <p:cNvSpPr txBox="1">
                <a:spLocks noRot="1" noChangeAspect="1" noMove="1" noResize="1" noEditPoints="1" noAdjustHandles="1" noChangeArrowheads="1" noChangeShapeType="1" noTextEdit="1"/>
              </p:cNvSpPr>
              <p:nvPr/>
            </p:nvSpPr>
            <p:spPr>
              <a:xfrm>
                <a:off x="738911" y="2277259"/>
                <a:ext cx="4730114" cy="1511824"/>
              </a:xfrm>
              <a:prstGeom prst="rect">
                <a:avLst/>
              </a:prstGeom>
              <a:blipFill>
                <a:blip r:embed="rId6"/>
                <a:stretch>
                  <a:fillRect b="-4348"/>
                </a:stretch>
              </a:blipFill>
              <a:ln w="28575">
                <a:solidFill>
                  <a:srgbClr val="FF0000"/>
                </a:solidFill>
              </a:ln>
            </p:spPr>
            <p:txBody>
              <a:bodyPr/>
              <a:lstStyle/>
              <a:p>
                <a:r>
                  <a:rPr lang="zh-TW" altLang="en-US">
                    <a:noFill/>
                  </a:rPr>
                  <a:t> </a:t>
                </a:r>
              </a:p>
            </p:txBody>
          </p:sp>
        </mc:Fallback>
      </mc:AlternateContent>
      <p:pic>
        <p:nvPicPr>
          <p:cNvPr id="10" name="圖片 9">
            <a:extLst>
              <a:ext uri="{FF2B5EF4-FFF2-40B4-BE49-F238E27FC236}">
                <a16:creationId xmlns:a16="http://schemas.microsoft.com/office/drawing/2014/main" id="{63B2BB70-B224-4D80-8161-CEFCFFA49EF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450116" y="746354"/>
            <a:ext cx="3262084" cy="1865444"/>
          </a:xfrm>
          <a:prstGeom prst="rect">
            <a:avLst/>
          </a:prstGeom>
        </p:spPr>
      </p:pic>
    </p:spTree>
    <p:extLst>
      <p:ext uri="{BB962C8B-B14F-4D97-AF65-F5344CB8AC3E}">
        <p14:creationId xmlns:p14="http://schemas.microsoft.com/office/powerpoint/2010/main" val="215467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0F53156-8B90-4ADE-8FC5-90498717EE8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23549" y="722313"/>
            <a:ext cx="3240169" cy="4124984"/>
          </a:xfrm>
          <a:prstGeom prst="rect">
            <a:avLst/>
          </a:prstGeom>
        </p:spPr>
      </p:pic>
      <p:sp>
        <p:nvSpPr>
          <p:cNvPr id="2" name="標題 1">
            <a:extLst>
              <a:ext uri="{FF2B5EF4-FFF2-40B4-BE49-F238E27FC236}">
                <a16:creationId xmlns:a16="http://schemas.microsoft.com/office/drawing/2014/main" id="{88E3621D-AEBD-4B2E-9B45-0B904E1E8E41}"/>
              </a:ext>
            </a:extLst>
          </p:cNvPr>
          <p:cNvSpPr>
            <a:spLocks noGrp="1"/>
          </p:cNvSpPr>
          <p:nvPr>
            <p:ph type="title"/>
          </p:nvPr>
        </p:nvSpPr>
        <p:spPr/>
        <p:txBody>
          <a:bodyPr/>
          <a:lstStyle/>
          <a:p>
            <a:r>
              <a:rPr lang="en-US" altLang="zh-TW" dirty="0"/>
              <a:t>Minimum Backflow Power </a:t>
            </a:r>
            <a:r>
              <a:rPr lang="en-US" altLang="zh-TW" dirty="0" err="1"/>
              <a:t>Conrtrol</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862F61A3-E9BB-42F2-B5C9-7A8F38A7A34D}"/>
                  </a:ext>
                </a:extLst>
              </p:cNvPr>
              <p:cNvSpPr>
                <a:spLocks noGrp="1"/>
              </p:cNvSpPr>
              <p:nvPr>
                <p:ph idx="1"/>
              </p:nvPr>
            </p:nvSpPr>
            <p:spPr>
              <a:xfrm>
                <a:off x="383662" y="1022865"/>
                <a:ext cx="5240563" cy="2878575"/>
              </a:xfrm>
            </p:spPr>
            <p:txBody>
              <a:bodyPr/>
              <a:lstStyle/>
              <a:p>
                <a:r>
                  <a:rPr lang="en-US" altLang="zh-TW" dirty="0"/>
                  <a:t>Boundary point</a:t>
                </a:r>
              </a:p>
              <a:p>
                <a:pPr lvl="1"/>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𝑖</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0</m:t>
                    </m:r>
                    <m:r>
                      <a:rPr lang="en-US" altLang="zh-TW" b="0" i="1" smtClean="0">
                        <a:latin typeface="Cambria Math" panose="02040503050406030204" pitchFamily="18" charset="0"/>
                      </a:rPr>
                      <m:t>)</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zh-TW" altLang="en-US" i="1" smtClean="0">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e>
                    </m:d>
                    <m:r>
                      <a:rPr lang="en-US" altLang="zh-TW" b="0" i="0"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𝐿</m:t>
                        </m:r>
                      </m:den>
                    </m:f>
                    <m:f>
                      <m:fPr>
                        <m:ctrlPr>
                          <a:rPr lang="en-US" altLang="zh-TW" i="1">
                            <a:latin typeface="Cambria Math" panose="02040503050406030204" pitchFamily="18" charset="0"/>
                          </a:rPr>
                        </m:ctrlPr>
                      </m:fPr>
                      <m:num>
                        <m:r>
                          <a:rPr lang="en-US" altLang="zh-TW" i="1">
                            <a:latin typeface="Cambria Math" panose="02040503050406030204" pitchFamily="18" charset="0"/>
                          </a:rPr>
                          <m:t>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𝑉</m:t>
                            </m:r>
                          </m:e>
                          <m:sub>
                            <m:r>
                              <a:rPr lang="en-US" altLang="zh-TW" i="1">
                                <a:latin typeface="Cambria Math" panose="02040503050406030204" pitchFamily="18" charset="0"/>
                              </a:rPr>
                              <m:t>𝑑𝑐</m:t>
                            </m:r>
                            <m:r>
                              <a:rPr lang="en-US" altLang="zh-TW" i="1">
                                <a:latin typeface="Cambria Math" panose="02040503050406030204" pitchFamily="18" charset="0"/>
                              </a:rPr>
                              <m:t>2</m:t>
                            </m:r>
                          </m:sub>
                        </m:sSub>
                      </m:num>
                      <m:den>
                        <m:r>
                          <a:rPr lang="en-US" altLang="zh-TW" b="0" i="1" smtClean="0">
                            <a:latin typeface="Cambria Math" panose="02040503050406030204" pitchFamily="18" charset="0"/>
                          </a:rPr>
                          <m:t>1</m:t>
                        </m:r>
                      </m:den>
                    </m:f>
                    <m:f>
                      <m:fPr>
                        <m:ctrlPr>
                          <a:rPr lang="en-US" altLang="zh-TW" i="1" smtClean="0">
                            <a:latin typeface="Cambria Math" panose="02040503050406030204" pitchFamily="18" charset="0"/>
                          </a:rPr>
                        </m:ctrlPr>
                      </m:fPr>
                      <m:num>
                        <m:r>
                          <a:rPr lang="zh-TW" altLang="en-US" i="1" smtClean="0">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𝑝</m:t>
                            </m:r>
                          </m:sub>
                        </m:sSub>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r>
                      <a:rPr lang="en-US" altLang="zh-TW" i="1">
                        <a:latin typeface="Cambria Math" panose="02040503050406030204" pitchFamily="18" charset="0"/>
                      </a:rPr>
                      <m:t>)</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d>
                      <m:dPr>
                        <m:ctrlPr>
                          <a:rPr lang="en-US" altLang="zh-TW" i="1">
                            <a:latin typeface="Cambria Math" panose="02040503050406030204" pitchFamily="18" charset="0"/>
                          </a:rPr>
                        </m:ctrlPr>
                      </m:dPr>
                      <m:e>
                        <m:r>
                          <a:rPr lang="en-US" altLang="zh-TW" i="1">
                            <a:latin typeface="Cambria Math" panose="02040503050406030204" pitchFamily="18" charset="0"/>
                          </a:rPr>
                          <m:t>0</m:t>
                        </m:r>
                      </m:e>
                    </m:d>
                    <m:r>
                      <a:rPr lang="en-US" altLang="zh-TW">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𝐿</m:t>
                        </m:r>
                      </m:den>
                    </m:f>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𝑉</m:t>
                            </m:r>
                          </m:e>
                          <m:sub>
                            <m:r>
                              <a:rPr lang="en-US" altLang="zh-TW" i="1">
                                <a:latin typeface="Cambria Math" panose="02040503050406030204" pitchFamily="18" charset="0"/>
                              </a:rPr>
                              <m:t>𝑑𝑐</m:t>
                            </m:r>
                            <m:r>
                              <a:rPr lang="en-US" altLang="zh-TW" i="1">
                                <a:latin typeface="Cambria Math" panose="02040503050406030204" pitchFamily="18" charset="0"/>
                              </a:rPr>
                              <m:t>1</m:t>
                            </m:r>
                          </m:sub>
                        </m:sSub>
                        <m:r>
                          <a:rPr lang="en-US" altLang="zh-TW" b="0" i="1" smtClean="0">
                            <a:latin typeface="Cambria Math" panose="02040503050406030204" pitchFamily="18" charset="0"/>
                          </a:rPr>
                          <m:t>−</m:t>
                        </m:r>
                        <m:r>
                          <a:rPr lang="en-US" altLang="zh-TW" i="1">
                            <a:latin typeface="Cambria Math" panose="02040503050406030204" pitchFamily="18" charset="0"/>
                          </a:rPr>
                          <m:t>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𝑉</m:t>
                            </m:r>
                          </m:e>
                          <m:sub>
                            <m:r>
                              <a:rPr lang="en-US" altLang="zh-TW" i="1">
                                <a:latin typeface="Cambria Math" panose="02040503050406030204" pitchFamily="18" charset="0"/>
                              </a:rPr>
                              <m:t>𝑑𝑐</m:t>
                            </m:r>
                            <m:r>
                              <a:rPr lang="en-US" altLang="zh-TW" i="1">
                                <a:latin typeface="Cambria Math" panose="02040503050406030204" pitchFamily="18" charset="0"/>
                              </a:rPr>
                              <m:t>2</m:t>
                            </m:r>
                          </m:sub>
                        </m:sSub>
                      </m:num>
                      <m:den>
                        <m:r>
                          <a:rPr lang="en-US" altLang="zh-TW" i="1">
                            <a:latin typeface="Cambria Math" panose="02040503050406030204" pitchFamily="18" charset="0"/>
                          </a:rPr>
                          <m:t>1</m:t>
                        </m:r>
                      </m:den>
                    </m:f>
                    <m:f>
                      <m:fPr>
                        <m:ctrlPr>
                          <a:rPr lang="en-US" altLang="zh-TW" i="1">
                            <a:latin typeface="Cambria Math" panose="02040503050406030204" pitchFamily="18" charset="0"/>
                          </a:rPr>
                        </m:ctrlPr>
                      </m:fPr>
                      <m:num>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m:t>
                        </m:r>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r>
                      <a:rPr lang="en-US" altLang="zh-TW" i="1">
                        <a:latin typeface="Cambria Math" panose="02040503050406030204" pitchFamily="18" charset="0"/>
                      </a:rPr>
                      <m:t>)</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𝑝</m:t>
                                </m:r>
                              </m:sub>
                            </m:sSub>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e>
                    </m:d>
                    <m:r>
                      <a:rPr lang="en-US" altLang="zh-TW" b="0" i="0"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𝐿</m:t>
                        </m:r>
                      </m:den>
                    </m:f>
                    <m:f>
                      <m:fPr>
                        <m:ctrlPr>
                          <a:rPr lang="en-US" altLang="zh-TW" i="1">
                            <a:latin typeface="Cambria Math" panose="02040503050406030204" pitchFamily="18" charset="0"/>
                          </a:rPr>
                        </m:ctrlPr>
                      </m:fPr>
                      <m:num>
                        <m:r>
                          <a:rPr lang="en-US" altLang="zh-TW" i="1">
                            <a:latin typeface="Cambria Math" panose="02040503050406030204" pitchFamily="18" charset="0"/>
                          </a:rPr>
                          <m:t>𝑛</m:t>
                        </m:r>
                        <m:sSub>
                          <m:sSubPr>
                            <m:ctrlPr>
                              <a:rPr lang="en-US" altLang="zh-TW" i="1">
                                <a:latin typeface="Cambria Math" panose="02040503050406030204" pitchFamily="18" charset="0"/>
                              </a:rPr>
                            </m:ctrlPr>
                          </m:sSubPr>
                          <m:e>
                            <m:r>
                              <a:rPr lang="en-US" altLang="zh-TW" i="1">
                                <a:latin typeface="Cambria Math" panose="02040503050406030204" pitchFamily="18" charset="0"/>
                              </a:rPr>
                              <m:t>𝑉</m:t>
                            </m:r>
                          </m:e>
                          <m:sub>
                            <m:r>
                              <a:rPr lang="en-US" altLang="zh-TW" i="1">
                                <a:latin typeface="Cambria Math" panose="02040503050406030204" pitchFamily="18" charset="0"/>
                              </a:rPr>
                              <m:t>𝑑𝑐</m:t>
                            </m:r>
                            <m:r>
                              <a:rPr lang="en-US" altLang="zh-TW" i="1">
                                <a:latin typeface="Cambria Math" panose="02040503050406030204" pitchFamily="18" charset="0"/>
                              </a:rPr>
                              <m:t>2</m:t>
                            </m:r>
                          </m:sub>
                        </m:sSub>
                      </m:num>
                      <m:den>
                        <m:r>
                          <a:rPr lang="en-US" altLang="zh-TW" i="1">
                            <a:latin typeface="Cambria Math" panose="02040503050406030204" pitchFamily="18" charset="0"/>
                          </a:rPr>
                          <m:t>1</m:t>
                        </m:r>
                      </m:den>
                    </m:f>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m:t>
                        </m:r>
                        <m:r>
                          <a:rPr lang="zh-TW" altLang="en-US" i="1">
                            <a:latin typeface="Cambria Math" panose="02040503050406030204" pitchFamily="18" charset="0"/>
                          </a:rPr>
                          <m:t>𝜑</m:t>
                        </m:r>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𝑝</m:t>
                            </m:r>
                          </m:sub>
                        </m:sSub>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e>
                    </m:d>
                  </m:oMath>
                </a14:m>
                <a:r>
                  <a:rPr lang="en-US" altLang="zh-TW" dirty="0"/>
                  <a:t> = -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𝑠</m:t>
                            </m:r>
                          </m:sub>
                        </m:sSub>
                        <m:r>
                          <a:rPr lang="en-US" altLang="zh-TW" i="1">
                            <a:latin typeface="Cambria Math" panose="02040503050406030204" pitchFamily="18" charset="0"/>
                          </a:rPr>
                          <m:t>+</m:t>
                        </m:r>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r>
                      <a:rPr lang="en-US" altLang="zh-TW" i="1">
                        <a:latin typeface="Cambria Math" panose="02040503050406030204" pitchFamily="18" charset="0"/>
                      </a:rPr>
                      <m:t>)</m:t>
                    </m:r>
                  </m:oMath>
                </a14:m>
                <a:endParaRPr lang="en-US" altLang="zh-TW" dirty="0"/>
              </a:p>
              <a:p>
                <a:endParaRPr lang="en-US" altLang="zh-TW" dirty="0"/>
              </a:p>
              <a:p>
                <a:endParaRPr lang="en-US" altLang="zh-TW" dirty="0"/>
              </a:p>
              <a:p>
                <a:pPr lvl="1"/>
                <a:endParaRPr lang="en-US" altLang="zh-TW" dirty="0"/>
              </a:p>
              <a:p>
                <a:pPr lvl="1"/>
                <a:endParaRPr lang="en-US" altLang="zh-TW" dirty="0"/>
              </a:p>
            </p:txBody>
          </p:sp>
        </mc:Choice>
        <mc:Fallback>
          <p:sp>
            <p:nvSpPr>
              <p:cNvPr id="3" name="內容版面配置區 2">
                <a:extLst>
                  <a:ext uri="{FF2B5EF4-FFF2-40B4-BE49-F238E27FC236}">
                    <a16:creationId xmlns:a16="http://schemas.microsoft.com/office/drawing/2014/main" id="{862F61A3-E9BB-42F2-B5C9-7A8F38A7A34D}"/>
                  </a:ext>
                </a:extLst>
              </p:cNvPr>
              <p:cNvSpPr>
                <a:spLocks noGrp="1" noRot="1" noChangeAspect="1" noMove="1" noResize="1" noEditPoints="1" noAdjustHandles="1" noChangeArrowheads="1" noChangeShapeType="1" noTextEdit="1"/>
              </p:cNvSpPr>
              <p:nvPr>
                <p:ph idx="1"/>
              </p:nvPr>
            </p:nvSpPr>
            <p:spPr>
              <a:xfrm>
                <a:off x="383662" y="1022865"/>
                <a:ext cx="5240563" cy="2878575"/>
              </a:xfrm>
              <a:blipFill>
                <a:blip r:embed="rId4"/>
                <a:stretch>
                  <a:fillRect l="-1860" t="-317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DB5B077-8FA2-4048-A494-CE56873E2E39}"/>
              </a:ext>
            </a:extLst>
          </p:cNvPr>
          <p:cNvSpPr>
            <a:spLocks noGrp="1"/>
          </p:cNvSpPr>
          <p:nvPr>
            <p:ph type="sldNum" sz="quarter" idx="12"/>
          </p:nvPr>
        </p:nvSpPr>
        <p:spPr/>
        <p:txBody>
          <a:bodyPr/>
          <a:lstStyle/>
          <a:p>
            <a:fld id="{FC175A1F-17AA-440E-A787-FA438D8C8862}" type="slidenum">
              <a:rPr lang="zh-TW" altLang="en-US" smtClean="0"/>
              <a:pPr/>
              <a:t>8</a:t>
            </a:fld>
            <a:endParaRPr lang="zh-TW" altLang="en-US"/>
          </a:p>
        </p:txBody>
      </p:sp>
      <p:sp>
        <p:nvSpPr>
          <p:cNvPr id="5" name="文字方塊 4">
            <a:extLst>
              <a:ext uri="{FF2B5EF4-FFF2-40B4-BE49-F238E27FC236}">
                <a16:creationId xmlns:a16="http://schemas.microsoft.com/office/drawing/2014/main" id="{CDCB77D4-3A07-450D-B395-7131BD56CC67}"/>
              </a:ext>
            </a:extLst>
          </p:cNvPr>
          <p:cNvSpPr txBox="1"/>
          <p:nvPr/>
        </p:nvSpPr>
        <p:spPr>
          <a:xfrm>
            <a:off x="672950" y="6122084"/>
            <a:ext cx="7798099" cy="646331"/>
          </a:xfrm>
          <a:prstGeom prst="rect">
            <a:avLst/>
          </a:prstGeom>
          <a:noFill/>
        </p:spPr>
        <p:txBody>
          <a:bodyPr wrap="square" rtlCol="0">
            <a:spAutoFit/>
          </a:bodyPr>
          <a:lstStyle/>
          <a:p>
            <a:pPr algn="l"/>
            <a:r>
              <a:rPr lang="en-US" altLang="zh-TW" sz="1200" dirty="0"/>
              <a:t>REF.</a:t>
            </a:r>
            <a:r>
              <a:rPr lang="en-US" altLang="zh-TW" sz="1200" b="0" i="0" u="none" strike="noStrike" baseline="0" dirty="0">
                <a:latin typeface="Martel-Regular"/>
              </a:rPr>
              <a:t> A Study on Modulation Strategies of Dual Active Bridge DC–DC Converter for Battery Energy Storage Systems </a:t>
            </a:r>
            <a:r>
              <a:rPr lang="en-US" altLang="zh-TW" sz="1200" dirty="0" err="1"/>
              <a:t>Ritsumeikan</a:t>
            </a:r>
            <a:r>
              <a:rPr lang="en-US" altLang="zh-TW" sz="1200" dirty="0"/>
              <a:t> University </a:t>
            </a:r>
            <a:r>
              <a:rPr lang="en-US" altLang="zh-TW" sz="1200" b="0" i="0" u="none" strike="noStrike" baseline="0" dirty="0">
                <a:latin typeface="Martel-Regular"/>
              </a:rPr>
              <a:t>March 2019</a:t>
            </a:r>
            <a:endParaRPr lang="en-US" altLang="zh-TW" sz="1200" dirty="0"/>
          </a:p>
          <a:p>
            <a:pPr algn="l"/>
            <a:r>
              <a:rPr lang="zh-TW" altLang="en-US" sz="1200" dirty="0"/>
              <a:t> </a:t>
            </a:r>
            <a:r>
              <a:rPr lang="en-US" altLang="zh-TW" sz="1200" dirty="0"/>
              <a:t>Author :</a:t>
            </a:r>
            <a:r>
              <a:rPr lang="de-DE" altLang="zh-TW" sz="1200" dirty="0"/>
              <a:t>Muhammad Hazarul Azmeer bin Ab Malek</a:t>
            </a:r>
            <a:endParaRPr lang="zh-TW" altLang="en-US" sz="1200" dirty="0"/>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EBE60206-5683-4715-AC31-F41C580EC634}"/>
                  </a:ext>
                </a:extLst>
              </p:cNvPr>
              <p:cNvSpPr txBox="1"/>
              <p:nvPr/>
            </p:nvSpPr>
            <p:spPr>
              <a:xfrm>
                <a:off x="730115" y="653533"/>
                <a:ext cx="23251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𝐷</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∅=0 </m:t>
                      </m:r>
                    </m:oMath>
                  </m:oMathPara>
                </a14:m>
                <a:endParaRPr lang="en-US" altLang="zh-TW" b="0" dirty="0">
                  <a:ea typeface="Cambria Math" panose="02040503050406030204" pitchFamily="18" charset="0"/>
                </a:endParaRPr>
              </a:p>
            </p:txBody>
          </p:sp>
        </mc:Choice>
        <mc:Fallback>
          <p:sp>
            <p:nvSpPr>
              <p:cNvPr id="6" name="文字方塊 5">
                <a:extLst>
                  <a:ext uri="{FF2B5EF4-FFF2-40B4-BE49-F238E27FC236}">
                    <a16:creationId xmlns:a16="http://schemas.microsoft.com/office/drawing/2014/main" id="{EBE60206-5683-4715-AC31-F41C580EC634}"/>
                  </a:ext>
                </a:extLst>
              </p:cNvPr>
              <p:cNvSpPr txBox="1">
                <a:spLocks noRot="1" noChangeAspect="1" noMove="1" noResize="1" noEditPoints="1" noAdjustHandles="1" noChangeArrowheads="1" noChangeShapeType="1" noTextEdit="1"/>
              </p:cNvSpPr>
              <p:nvPr/>
            </p:nvSpPr>
            <p:spPr>
              <a:xfrm>
                <a:off x="730115" y="653533"/>
                <a:ext cx="2325124" cy="369332"/>
              </a:xfrm>
              <a:prstGeom prst="rect">
                <a:avLst/>
              </a:prstGeom>
              <a:blipFill>
                <a:blip r:embed="rId5"/>
                <a:stretch>
                  <a:fillRect b="-1639"/>
                </a:stretch>
              </a:blipFill>
            </p:spPr>
            <p:txBody>
              <a:bodyPr/>
              <a:lstStyle/>
              <a:p>
                <a:r>
                  <a:rPr lang="zh-TW" altLang="en-US">
                    <a:noFill/>
                  </a:rPr>
                  <a:t> </a:t>
                </a:r>
              </a:p>
            </p:txBody>
          </p:sp>
        </mc:Fallback>
      </mc:AlternateContent>
      <p:grpSp>
        <p:nvGrpSpPr>
          <p:cNvPr id="9" name="群組 8">
            <a:extLst>
              <a:ext uri="{FF2B5EF4-FFF2-40B4-BE49-F238E27FC236}">
                <a16:creationId xmlns:a16="http://schemas.microsoft.com/office/drawing/2014/main" id="{2E3FABBF-4D6F-49C3-B992-1B685CE53C7E}"/>
              </a:ext>
            </a:extLst>
          </p:cNvPr>
          <p:cNvGrpSpPr/>
          <p:nvPr/>
        </p:nvGrpSpPr>
        <p:grpSpPr>
          <a:xfrm>
            <a:off x="6123335" y="653533"/>
            <a:ext cx="1081614" cy="4398527"/>
            <a:chOff x="6123335" y="1022865"/>
            <a:chExt cx="1081614" cy="3238501"/>
          </a:xfrm>
        </p:grpSpPr>
        <p:grpSp>
          <p:nvGrpSpPr>
            <p:cNvPr id="14" name="群組 13">
              <a:extLst>
                <a:ext uri="{FF2B5EF4-FFF2-40B4-BE49-F238E27FC236}">
                  <a16:creationId xmlns:a16="http://schemas.microsoft.com/office/drawing/2014/main" id="{CE16E529-3F42-49B9-B298-2A920C57202A}"/>
                </a:ext>
              </a:extLst>
            </p:cNvPr>
            <p:cNvGrpSpPr/>
            <p:nvPr/>
          </p:nvGrpSpPr>
          <p:grpSpPr>
            <a:xfrm>
              <a:off x="6123335" y="1022865"/>
              <a:ext cx="782290" cy="3238501"/>
              <a:chOff x="6123335" y="1022865"/>
              <a:chExt cx="782290" cy="3238501"/>
            </a:xfrm>
          </p:grpSpPr>
          <p:sp>
            <p:nvSpPr>
              <p:cNvPr id="10" name="矩形 9">
                <a:extLst>
                  <a:ext uri="{FF2B5EF4-FFF2-40B4-BE49-F238E27FC236}">
                    <a16:creationId xmlns:a16="http://schemas.microsoft.com/office/drawing/2014/main" id="{35AE0857-27DF-4614-B1B0-6B6E210FCE2A}"/>
                  </a:ext>
                </a:extLst>
              </p:cNvPr>
              <p:cNvSpPr/>
              <p:nvPr/>
            </p:nvSpPr>
            <p:spPr bwMode="auto">
              <a:xfrm>
                <a:off x="6123335" y="1022866"/>
                <a:ext cx="220315" cy="32385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1" name="矩形 10">
                <a:extLst>
                  <a:ext uri="{FF2B5EF4-FFF2-40B4-BE49-F238E27FC236}">
                    <a16:creationId xmlns:a16="http://schemas.microsoft.com/office/drawing/2014/main" id="{878B6AA2-0596-49B5-B92A-A2BEA1F19CBE}"/>
                  </a:ext>
                </a:extLst>
              </p:cNvPr>
              <p:cNvSpPr/>
              <p:nvPr/>
            </p:nvSpPr>
            <p:spPr bwMode="auto">
              <a:xfrm>
                <a:off x="6343650" y="1022865"/>
                <a:ext cx="299324" cy="3238500"/>
              </a:xfrm>
              <a:prstGeom prst="rect">
                <a:avLst/>
              </a:prstGeom>
              <a:solidFill>
                <a:schemeClr val="accent2">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2" name="矩形 11">
                <a:extLst>
                  <a:ext uri="{FF2B5EF4-FFF2-40B4-BE49-F238E27FC236}">
                    <a16:creationId xmlns:a16="http://schemas.microsoft.com/office/drawing/2014/main" id="{F6F54D07-A7B6-45E2-92EF-E4BD87FE00D3}"/>
                  </a:ext>
                </a:extLst>
              </p:cNvPr>
              <p:cNvSpPr/>
              <p:nvPr/>
            </p:nvSpPr>
            <p:spPr bwMode="auto">
              <a:xfrm>
                <a:off x="6642974" y="1022865"/>
                <a:ext cx="262651" cy="3238500"/>
              </a:xfrm>
              <a:prstGeom prst="rect">
                <a:avLst/>
              </a:prstGeom>
              <a:solidFill>
                <a:schemeClr val="accent4">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
          <p:nvSpPr>
            <p:cNvPr id="13" name="矩形 12">
              <a:extLst>
                <a:ext uri="{FF2B5EF4-FFF2-40B4-BE49-F238E27FC236}">
                  <a16:creationId xmlns:a16="http://schemas.microsoft.com/office/drawing/2014/main" id="{DB561A49-F38D-45B8-99C7-F2886E4C4D9B}"/>
                </a:ext>
              </a:extLst>
            </p:cNvPr>
            <p:cNvSpPr/>
            <p:nvPr/>
          </p:nvSpPr>
          <p:spPr bwMode="auto">
            <a:xfrm>
              <a:off x="6902933" y="1022865"/>
              <a:ext cx="302016" cy="3238500"/>
            </a:xfrm>
            <a:prstGeom prst="rect">
              <a:avLst/>
            </a:prstGeom>
            <a:solidFill>
              <a:schemeClr val="tx2">
                <a:lumMod val="40000"/>
                <a:lumOff val="60000"/>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grpSp>
    </p:spTree>
    <p:extLst>
      <p:ext uri="{BB962C8B-B14F-4D97-AF65-F5344CB8AC3E}">
        <p14:creationId xmlns:p14="http://schemas.microsoft.com/office/powerpoint/2010/main" val="364854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90F53156-8B90-4ADE-8FC5-90498717EE8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23549" y="722313"/>
            <a:ext cx="3240169" cy="4124984"/>
          </a:xfrm>
          <a:prstGeom prst="rect">
            <a:avLst/>
          </a:prstGeom>
        </p:spPr>
      </p:pic>
      <p:sp>
        <p:nvSpPr>
          <p:cNvPr id="2" name="標題 1">
            <a:extLst>
              <a:ext uri="{FF2B5EF4-FFF2-40B4-BE49-F238E27FC236}">
                <a16:creationId xmlns:a16="http://schemas.microsoft.com/office/drawing/2014/main" id="{88E3621D-AEBD-4B2E-9B45-0B904E1E8E41}"/>
              </a:ext>
            </a:extLst>
          </p:cNvPr>
          <p:cNvSpPr>
            <a:spLocks noGrp="1"/>
          </p:cNvSpPr>
          <p:nvPr>
            <p:ph type="title"/>
          </p:nvPr>
        </p:nvSpPr>
        <p:spPr/>
        <p:txBody>
          <a:bodyPr/>
          <a:lstStyle/>
          <a:p>
            <a:r>
              <a:rPr lang="en-US" altLang="zh-TW" dirty="0"/>
              <a:t>Minimum Backflow Power </a:t>
            </a:r>
            <a:r>
              <a:rPr lang="en-US" altLang="zh-TW" dirty="0" err="1"/>
              <a:t>Conrtrol</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862F61A3-E9BB-42F2-B5C9-7A8F38A7A34D}"/>
                  </a:ext>
                </a:extLst>
              </p:cNvPr>
              <p:cNvSpPr>
                <a:spLocks noGrp="1"/>
              </p:cNvSpPr>
              <p:nvPr>
                <p:ph idx="1"/>
              </p:nvPr>
            </p:nvSpPr>
            <p:spPr>
              <a:xfrm>
                <a:off x="381000" y="1022865"/>
                <a:ext cx="5243225" cy="3758685"/>
              </a:xfrm>
            </p:spPr>
            <p:txBody>
              <a:bodyPr/>
              <a:lstStyle/>
              <a:p>
                <a:r>
                  <a:rPr lang="en-US" altLang="zh-TW" dirty="0"/>
                  <a:t>By ZCS condition</a:t>
                </a:r>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r>
                      <a:rPr lang="en-US" altLang="zh-TW" i="1">
                        <a:latin typeface="Cambria Math" panose="02040503050406030204" pitchFamily="18" charset="0"/>
                      </a:rPr>
                      <m:t>(0)</m:t>
                    </m:r>
                  </m:oMath>
                </a14:m>
                <a:r>
                  <a:rPr lang="en-US" altLang="zh-TW" dirty="0"/>
                  <a:t>= </a:t>
                </a:r>
                <a14:m>
                  <m:oMath xmlns:m="http://schemas.openxmlformats.org/officeDocument/2006/math">
                    <m:r>
                      <a:rPr lang="en-US" altLang="zh-TW" i="1">
                        <a:latin typeface="Cambria Math" panose="02040503050406030204" pitchFamily="18" charset="0"/>
                      </a:rPr>
                      <m:t>0</m:t>
                    </m:r>
                  </m:oMath>
                </a14:m>
                <a:endParaRPr lang="en-US" altLang="zh-TW"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𝑝</m:t>
                            </m:r>
                          </m:sub>
                        </m:sSub>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r>
                      <a:rPr lang="en-US" altLang="zh-TW" i="1">
                        <a:latin typeface="Cambria Math" panose="02040503050406030204" pitchFamily="18" charset="0"/>
                      </a:rPr>
                      <m:t>)</m:t>
                    </m:r>
                  </m:oMath>
                </a14:m>
                <a:r>
                  <a:rPr lang="en-US" altLang="zh-TW" dirty="0"/>
                  <a:t>≥ 0 </a:t>
                </a:r>
                <a:endParaRPr lang="zh-TW" altLang="en-US" dirty="0"/>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r>
                      <a:rPr lang="en-US" altLang="zh-TW" i="1">
                        <a:latin typeface="Cambria Math" panose="02040503050406030204" pitchFamily="18" charset="0"/>
                      </a:rPr>
                      <m:t> </m:t>
                    </m:r>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e>
                    </m:d>
                    <m:r>
                      <a:rPr lang="en-US" altLang="zh-TW" i="1">
                        <a:latin typeface="Cambria Math" panose="02040503050406030204" pitchFamily="18" charset="0"/>
                      </a:rPr>
                      <m:t> </m:t>
                    </m:r>
                  </m:oMath>
                </a14:m>
                <a:r>
                  <a:rPr lang="en-US" altLang="zh-TW" dirty="0"/>
                  <a:t>0</a:t>
                </a:r>
              </a:p>
              <a:p>
                <a:pPr lvl="1"/>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𝑖</m:t>
                        </m:r>
                      </m:e>
                      <m:sub>
                        <m:r>
                          <a:rPr lang="en-US" altLang="zh-TW" i="1">
                            <a:latin typeface="Cambria Math" panose="02040503050406030204" pitchFamily="18" charset="0"/>
                          </a:rPr>
                          <m:t>𝑝</m:t>
                        </m:r>
                      </m:sub>
                    </m:sSub>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zh-TW" altLang="en-US" i="1">
                                    <a:latin typeface="Cambria Math" panose="02040503050406030204" pitchFamily="18" charset="0"/>
                                  </a:rPr>
                                  <m:t>𝜏</m:t>
                                </m:r>
                              </m:e>
                              <m:sub>
                                <m:r>
                                  <a:rPr lang="en-US" altLang="zh-TW" i="1">
                                    <a:latin typeface="Cambria Math" panose="02040503050406030204" pitchFamily="18" charset="0"/>
                                  </a:rPr>
                                  <m:t>𝑠</m:t>
                                </m:r>
                              </m:sub>
                            </m:sSub>
                            <m:r>
                              <a:rPr lang="en-US" altLang="zh-TW" i="1">
                                <a:latin typeface="Cambria Math" panose="02040503050406030204" pitchFamily="18" charset="0"/>
                              </a:rPr>
                              <m:t>+</m:t>
                            </m:r>
                            <m:r>
                              <a:rPr lang="zh-TW" altLang="en-US" i="1">
                                <a:latin typeface="Cambria Math" panose="02040503050406030204" pitchFamily="18" charset="0"/>
                              </a:rPr>
                              <m:t>𝜑</m:t>
                            </m:r>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𝜔</m:t>
                                </m:r>
                              </m:e>
                              <m:sub>
                                <m:r>
                                  <a:rPr lang="en-US" altLang="zh-TW" i="1">
                                    <a:latin typeface="Cambria Math" panose="02040503050406030204" pitchFamily="18" charset="0"/>
                                  </a:rPr>
                                  <m:t>𝑠</m:t>
                                </m:r>
                              </m:sub>
                            </m:sSub>
                          </m:den>
                        </m:f>
                      </m:e>
                    </m:d>
                    <m:r>
                      <a:rPr lang="en-US" altLang="zh-TW">
                        <a:latin typeface="Cambria Math" panose="02040503050406030204" pitchFamily="18" charset="0"/>
                      </a:rPr>
                      <m:t>=0</m:t>
                    </m:r>
                  </m:oMath>
                </a14:m>
                <a:endParaRPr lang="en-US" altLang="zh-TW" dirty="0"/>
              </a:p>
              <a:p>
                <a:pPr lvl="1"/>
                <a:endParaRPr lang="en-US" altLang="zh-TW" dirty="0"/>
              </a:p>
              <a:p>
                <a14:m>
                  <m:oMath xmlns:m="http://schemas.openxmlformats.org/officeDocument/2006/math">
                    <m:r>
                      <a:rPr lang="zh-TW" altLang="en-US" i="1" smtClean="0">
                        <a:latin typeface="Cambria Math" panose="02040503050406030204" pitchFamily="18" charset="0"/>
                      </a:rPr>
                      <m:t>𝜑</m:t>
                    </m:r>
                    <m:r>
                      <a:rPr lang="en-US" altLang="zh-TW" b="0" i="1" smtClean="0">
                        <a:latin typeface="Cambria Math" panose="02040503050406030204" pitchFamily="18" charset="0"/>
                      </a:rPr>
                      <m:t>=0 </m:t>
                    </m:r>
                    <m:sSub>
                      <m:sSubPr>
                        <m:ctrlPr>
                          <a:rPr lang="en-US" altLang="zh-TW" b="0" i="1" smtClean="0">
                            <a:latin typeface="Cambria Math" panose="02040503050406030204" pitchFamily="18" charset="0"/>
                          </a:rPr>
                        </m:ctrlPr>
                      </m:sSubPr>
                      <m:e>
                        <m:r>
                          <a:rPr lang="zh-TW" altLang="en-US" b="0" i="1" smtClean="0">
                            <a:latin typeface="Cambria Math" panose="02040503050406030204" pitchFamily="18" charset="0"/>
                          </a:rPr>
                          <m:t>𝜏</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𝑟</m:t>
                    </m:r>
                    <m:sSub>
                      <m:sSubPr>
                        <m:ctrlPr>
                          <a:rPr lang="en-US" altLang="zh-TW" b="0" i="1" smtClean="0">
                            <a:latin typeface="Cambria Math" panose="02040503050406030204" pitchFamily="18" charset="0"/>
                          </a:rPr>
                        </m:ctrlPr>
                      </m:sSubPr>
                      <m:e>
                        <m:r>
                          <a:rPr lang="zh-TW" altLang="en-US" b="0" i="1" smtClean="0">
                            <a:latin typeface="Cambria Math" panose="02040503050406030204" pitchFamily="18" charset="0"/>
                          </a:rPr>
                          <m:t>𝜏</m:t>
                        </m:r>
                      </m:e>
                      <m:sub>
                        <m:r>
                          <a:rPr lang="en-US" altLang="zh-TW" b="0" i="1" smtClean="0">
                            <a:latin typeface="Cambria Math" panose="02040503050406030204" pitchFamily="18" charset="0"/>
                          </a:rPr>
                          <m:t>𝑠</m:t>
                        </m:r>
                      </m:sub>
                    </m:sSub>
                  </m:oMath>
                </a14:m>
                <a:endParaRPr lang="en-US" altLang="zh-TW" dirty="0"/>
              </a:p>
              <a:p>
                <a:pPr lvl="1"/>
                <a:endParaRPr lang="en-US" altLang="zh-TW" dirty="0"/>
              </a:p>
              <a:p>
                <a:pPr lvl="1"/>
                <a:endParaRPr lang="en-US" altLang="zh-TW" dirty="0"/>
              </a:p>
              <a:p>
                <a:pPr lvl="1"/>
                <a:endParaRPr lang="en-US" altLang="zh-TW" dirty="0"/>
              </a:p>
              <a:p>
                <a:endParaRPr lang="en-US" altLang="zh-TW" dirty="0"/>
              </a:p>
              <a:p>
                <a:endParaRPr lang="en-US" altLang="zh-TW" dirty="0"/>
              </a:p>
              <a:p>
                <a:pPr lvl="1"/>
                <a:endParaRPr lang="en-US" altLang="zh-TW" dirty="0"/>
              </a:p>
              <a:p>
                <a:pPr lvl="1"/>
                <a:endParaRPr lang="en-US" altLang="zh-TW" dirty="0"/>
              </a:p>
            </p:txBody>
          </p:sp>
        </mc:Choice>
        <mc:Fallback>
          <p:sp>
            <p:nvSpPr>
              <p:cNvPr id="3" name="內容版面配置區 2">
                <a:extLst>
                  <a:ext uri="{FF2B5EF4-FFF2-40B4-BE49-F238E27FC236}">
                    <a16:creationId xmlns:a16="http://schemas.microsoft.com/office/drawing/2014/main" id="{862F61A3-E9BB-42F2-B5C9-7A8F38A7A34D}"/>
                  </a:ext>
                </a:extLst>
              </p:cNvPr>
              <p:cNvSpPr>
                <a:spLocks noGrp="1" noRot="1" noChangeAspect="1" noMove="1" noResize="1" noEditPoints="1" noAdjustHandles="1" noChangeArrowheads="1" noChangeShapeType="1" noTextEdit="1"/>
              </p:cNvSpPr>
              <p:nvPr>
                <p:ph idx="1"/>
              </p:nvPr>
            </p:nvSpPr>
            <p:spPr>
              <a:xfrm>
                <a:off x="381000" y="1022865"/>
                <a:ext cx="5243225" cy="3758685"/>
              </a:xfrm>
              <a:blipFill>
                <a:blip r:embed="rId4"/>
                <a:stretch>
                  <a:fillRect l="-1977" t="-243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DB5B077-8FA2-4048-A494-CE56873E2E39}"/>
              </a:ext>
            </a:extLst>
          </p:cNvPr>
          <p:cNvSpPr>
            <a:spLocks noGrp="1"/>
          </p:cNvSpPr>
          <p:nvPr>
            <p:ph type="sldNum" sz="quarter" idx="12"/>
          </p:nvPr>
        </p:nvSpPr>
        <p:spPr/>
        <p:txBody>
          <a:bodyPr/>
          <a:lstStyle/>
          <a:p>
            <a:fld id="{FC175A1F-17AA-440E-A787-FA438D8C8862}" type="slidenum">
              <a:rPr lang="zh-TW" altLang="en-US" smtClean="0"/>
              <a:pPr/>
              <a:t>9</a:t>
            </a:fld>
            <a:endParaRPr lang="zh-TW" altLang="en-US"/>
          </a:p>
        </p:txBody>
      </p:sp>
      <p:sp>
        <p:nvSpPr>
          <p:cNvPr id="5" name="文字方塊 4">
            <a:extLst>
              <a:ext uri="{FF2B5EF4-FFF2-40B4-BE49-F238E27FC236}">
                <a16:creationId xmlns:a16="http://schemas.microsoft.com/office/drawing/2014/main" id="{CDCB77D4-3A07-450D-B395-7131BD56CC67}"/>
              </a:ext>
            </a:extLst>
          </p:cNvPr>
          <p:cNvSpPr txBox="1"/>
          <p:nvPr/>
        </p:nvSpPr>
        <p:spPr>
          <a:xfrm>
            <a:off x="672950" y="6122084"/>
            <a:ext cx="7798099" cy="646331"/>
          </a:xfrm>
          <a:prstGeom prst="rect">
            <a:avLst/>
          </a:prstGeom>
          <a:noFill/>
        </p:spPr>
        <p:txBody>
          <a:bodyPr wrap="square" rtlCol="0">
            <a:spAutoFit/>
          </a:bodyPr>
          <a:lstStyle/>
          <a:p>
            <a:pPr algn="l"/>
            <a:r>
              <a:rPr lang="en-US" altLang="zh-TW" sz="1200" dirty="0"/>
              <a:t>REF.</a:t>
            </a:r>
            <a:r>
              <a:rPr lang="en-US" altLang="zh-TW" sz="1200" b="0" i="0" u="none" strike="noStrike" baseline="0" dirty="0">
                <a:latin typeface="Martel-Regular"/>
              </a:rPr>
              <a:t> A Study on Modulation Strategies of Dual Active Bridge DC–DC Converter for Battery Energy Storage Systems </a:t>
            </a:r>
            <a:r>
              <a:rPr lang="en-US" altLang="zh-TW" sz="1200" dirty="0" err="1"/>
              <a:t>Ritsumeikan</a:t>
            </a:r>
            <a:r>
              <a:rPr lang="en-US" altLang="zh-TW" sz="1200" dirty="0"/>
              <a:t> University </a:t>
            </a:r>
            <a:r>
              <a:rPr lang="en-US" altLang="zh-TW" sz="1200" b="0" i="0" u="none" strike="noStrike" baseline="0" dirty="0">
                <a:latin typeface="Martel-Regular"/>
              </a:rPr>
              <a:t>March 2019</a:t>
            </a:r>
            <a:endParaRPr lang="en-US" altLang="zh-TW" sz="1200" dirty="0"/>
          </a:p>
          <a:p>
            <a:pPr algn="l"/>
            <a:r>
              <a:rPr lang="zh-TW" altLang="en-US" sz="1200" dirty="0"/>
              <a:t> </a:t>
            </a:r>
            <a:r>
              <a:rPr lang="en-US" altLang="zh-TW" sz="1200" dirty="0"/>
              <a:t>Author :</a:t>
            </a:r>
            <a:r>
              <a:rPr lang="de-DE" altLang="zh-TW" sz="1200" dirty="0"/>
              <a:t>Muhammad Hazarul Azmeer bin Ab Malek</a:t>
            </a:r>
            <a:endParaRPr lang="zh-TW" altLang="en-US" sz="1200" dirty="0"/>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EBE60206-5683-4715-AC31-F41C580EC634}"/>
                  </a:ext>
                </a:extLst>
              </p:cNvPr>
              <p:cNvSpPr txBox="1"/>
              <p:nvPr/>
            </p:nvSpPr>
            <p:spPr>
              <a:xfrm>
                <a:off x="730115" y="653533"/>
                <a:ext cx="23251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r>
                            <a:rPr lang="en-US" altLang="zh-TW" b="0" i="1" smtClean="0">
                              <a:latin typeface="Cambria Math" panose="02040503050406030204" pitchFamily="18" charset="0"/>
                            </a:rPr>
                            <m:t> ∗</m:t>
                          </m:r>
                          <m:r>
                            <a:rPr lang="en-US" altLang="zh-TW" b="0" i="1" smtClean="0">
                              <a:latin typeface="Cambria Math" panose="02040503050406030204" pitchFamily="18" charset="0"/>
                            </a:rPr>
                            <m:t>𝐷</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  ,</m:t>
                      </m:r>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∅=0 </m:t>
                      </m:r>
                    </m:oMath>
                  </m:oMathPara>
                </a14:m>
                <a:endParaRPr lang="en-US" altLang="zh-TW" b="0" dirty="0">
                  <a:ea typeface="Cambria Math" panose="02040503050406030204" pitchFamily="18" charset="0"/>
                </a:endParaRPr>
              </a:p>
            </p:txBody>
          </p:sp>
        </mc:Choice>
        <mc:Fallback>
          <p:sp>
            <p:nvSpPr>
              <p:cNvPr id="6" name="文字方塊 5">
                <a:extLst>
                  <a:ext uri="{FF2B5EF4-FFF2-40B4-BE49-F238E27FC236}">
                    <a16:creationId xmlns:a16="http://schemas.microsoft.com/office/drawing/2014/main" id="{EBE60206-5683-4715-AC31-F41C580EC634}"/>
                  </a:ext>
                </a:extLst>
              </p:cNvPr>
              <p:cNvSpPr txBox="1">
                <a:spLocks noRot="1" noChangeAspect="1" noMove="1" noResize="1" noEditPoints="1" noAdjustHandles="1" noChangeArrowheads="1" noChangeShapeType="1" noTextEdit="1"/>
              </p:cNvSpPr>
              <p:nvPr/>
            </p:nvSpPr>
            <p:spPr>
              <a:xfrm>
                <a:off x="730115" y="653533"/>
                <a:ext cx="2325124" cy="369332"/>
              </a:xfrm>
              <a:prstGeom prst="rect">
                <a:avLst/>
              </a:prstGeom>
              <a:blipFill>
                <a:blip r:embed="rId5"/>
                <a:stretch>
                  <a:fillRect b="-1639"/>
                </a:stretch>
              </a:blipFill>
            </p:spPr>
            <p:txBody>
              <a:bodyPr/>
              <a:lstStyle/>
              <a:p>
                <a:r>
                  <a:rPr lang="zh-TW" altLang="en-US">
                    <a:noFill/>
                  </a:rPr>
                  <a:t> </a:t>
                </a:r>
              </a:p>
            </p:txBody>
          </p:sp>
        </mc:Fallback>
      </mc:AlternateContent>
      <p:cxnSp>
        <p:nvCxnSpPr>
          <p:cNvPr id="15" name="直線接點 14">
            <a:extLst>
              <a:ext uri="{FF2B5EF4-FFF2-40B4-BE49-F238E27FC236}">
                <a16:creationId xmlns:a16="http://schemas.microsoft.com/office/drawing/2014/main" id="{0725C90E-8E12-43B8-970F-57030030FB4E}"/>
              </a:ext>
            </a:extLst>
          </p:cNvPr>
          <p:cNvCxnSpPr>
            <a:cxnSpLocks/>
          </p:cNvCxnSpPr>
          <p:nvPr/>
        </p:nvCxnSpPr>
        <p:spPr bwMode="auto">
          <a:xfrm>
            <a:off x="6172200" y="600075"/>
            <a:ext cx="0" cy="4181475"/>
          </a:xfrm>
          <a:prstGeom prst="line">
            <a:avLst/>
          </a:prstGeom>
          <a:solidFill>
            <a:schemeClr val="accent1"/>
          </a:solidFill>
          <a:ln w="19050" cap="flat" cmpd="sng" algn="ctr">
            <a:solidFill>
              <a:srgbClr val="00B0F0"/>
            </a:solidFill>
            <a:prstDash val="lgDashDot"/>
            <a:round/>
            <a:headEnd type="none" w="med" len="med"/>
            <a:tailEnd type="none" w="med" len="med"/>
          </a:ln>
          <a:effectLst/>
        </p:spPr>
      </p:cxnSp>
      <p:cxnSp>
        <p:nvCxnSpPr>
          <p:cNvPr id="17" name="直線接點 16">
            <a:extLst>
              <a:ext uri="{FF2B5EF4-FFF2-40B4-BE49-F238E27FC236}">
                <a16:creationId xmlns:a16="http://schemas.microsoft.com/office/drawing/2014/main" id="{1FA8E42A-9947-4737-BD08-00EF5CB81FD3}"/>
              </a:ext>
            </a:extLst>
          </p:cNvPr>
          <p:cNvCxnSpPr>
            <a:cxnSpLocks/>
          </p:cNvCxnSpPr>
          <p:nvPr/>
        </p:nvCxnSpPr>
        <p:spPr bwMode="auto">
          <a:xfrm>
            <a:off x="6629400" y="600075"/>
            <a:ext cx="0" cy="4181475"/>
          </a:xfrm>
          <a:prstGeom prst="line">
            <a:avLst/>
          </a:prstGeom>
          <a:solidFill>
            <a:schemeClr val="accent1"/>
          </a:solidFill>
          <a:ln w="19050" cap="flat" cmpd="sng" algn="ctr">
            <a:solidFill>
              <a:srgbClr val="00B0F0"/>
            </a:solidFill>
            <a:prstDash val="lgDashDot"/>
            <a:round/>
            <a:headEnd type="none" w="med" len="med"/>
            <a:tailEnd type="none" w="med" len="med"/>
          </a:ln>
          <a:effectLst/>
        </p:spPr>
      </p:cxnSp>
      <p:cxnSp>
        <p:nvCxnSpPr>
          <p:cNvPr id="18" name="直線接點 17">
            <a:extLst>
              <a:ext uri="{FF2B5EF4-FFF2-40B4-BE49-F238E27FC236}">
                <a16:creationId xmlns:a16="http://schemas.microsoft.com/office/drawing/2014/main" id="{60F17FEF-8FD2-4B4E-A20B-CD0763F7BE0D}"/>
              </a:ext>
            </a:extLst>
          </p:cNvPr>
          <p:cNvCxnSpPr>
            <a:cxnSpLocks/>
          </p:cNvCxnSpPr>
          <p:nvPr/>
        </p:nvCxnSpPr>
        <p:spPr bwMode="auto">
          <a:xfrm>
            <a:off x="6263640" y="600075"/>
            <a:ext cx="0" cy="4181475"/>
          </a:xfrm>
          <a:prstGeom prst="line">
            <a:avLst/>
          </a:prstGeom>
          <a:solidFill>
            <a:schemeClr val="accent1"/>
          </a:solidFill>
          <a:ln w="19050" cap="flat" cmpd="sng" algn="ctr">
            <a:solidFill>
              <a:srgbClr val="00B0F0"/>
            </a:solidFill>
            <a:prstDash val="lgDashDot"/>
            <a:round/>
            <a:headEnd type="none" w="med" len="med"/>
            <a:tailEnd type="none" w="med" len="med"/>
          </a:ln>
          <a:effectLst/>
        </p:spPr>
      </p:cxnSp>
      <p:cxnSp>
        <p:nvCxnSpPr>
          <p:cNvPr id="22" name="直線接點 21">
            <a:extLst>
              <a:ext uri="{FF2B5EF4-FFF2-40B4-BE49-F238E27FC236}">
                <a16:creationId xmlns:a16="http://schemas.microsoft.com/office/drawing/2014/main" id="{127528C5-53AE-416D-B7A8-052C672F7C6B}"/>
              </a:ext>
            </a:extLst>
          </p:cNvPr>
          <p:cNvCxnSpPr>
            <a:cxnSpLocks/>
          </p:cNvCxnSpPr>
          <p:nvPr/>
        </p:nvCxnSpPr>
        <p:spPr bwMode="auto">
          <a:xfrm>
            <a:off x="6897764" y="600075"/>
            <a:ext cx="12624" cy="4181475"/>
          </a:xfrm>
          <a:prstGeom prst="line">
            <a:avLst/>
          </a:prstGeom>
          <a:solidFill>
            <a:schemeClr val="accent1"/>
          </a:solidFill>
          <a:ln w="19050" cap="flat" cmpd="sng" algn="ctr">
            <a:solidFill>
              <a:srgbClr val="00B0F0"/>
            </a:solidFill>
            <a:prstDash val="lgDashDot"/>
            <a:round/>
            <a:headEnd type="none" w="med" len="med"/>
            <a:tailEnd type="none" w="med" len="med"/>
          </a:ln>
          <a:effectLst/>
        </p:spPr>
      </p:cxnSp>
    </p:spTree>
    <p:extLst>
      <p:ext uri="{BB962C8B-B14F-4D97-AF65-F5344CB8AC3E}">
        <p14:creationId xmlns:p14="http://schemas.microsoft.com/office/powerpoint/2010/main" val="455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c">
  <a:themeElements>
    <a:clrScheme name="cww 9">
      <a:dk1>
        <a:srgbClr val="003A62"/>
      </a:dk1>
      <a:lt1>
        <a:srgbClr val="FFFFFF"/>
      </a:lt1>
      <a:dk2>
        <a:srgbClr val="06760E"/>
      </a:dk2>
      <a:lt2>
        <a:srgbClr val="457473"/>
      </a:lt2>
      <a:accent1>
        <a:srgbClr val="F9FE3C"/>
      </a:accent1>
      <a:accent2>
        <a:srgbClr val="FF0066"/>
      </a:accent2>
      <a:accent3>
        <a:srgbClr val="FFFFFF"/>
      </a:accent3>
      <a:accent4>
        <a:srgbClr val="003053"/>
      </a:accent4>
      <a:accent5>
        <a:srgbClr val="FBFEAF"/>
      </a:accent5>
      <a:accent6>
        <a:srgbClr val="E7005C"/>
      </a:accent6>
      <a:hlink>
        <a:srgbClr val="2CFFF3"/>
      </a:hlink>
      <a:folHlink>
        <a:srgbClr val="0099FF"/>
      </a:folHlink>
    </a:clrScheme>
    <a:fontScheme name="cww">
      <a:majorFont>
        <a:latin typeface="Helvetica"/>
        <a:ea typeface="新細明體"/>
        <a:cs typeface=""/>
      </a:majorFont>
      <a:minorFont>
        <a:latin typeface="Helvetic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cw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w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w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w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w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w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w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ww 8">
        <a:dk1>
          <a:srgbClr val="003A62"/>
        </a:dk1>
        <a:lt1>
          <a:srgbClr val="F8F8F8"/>
        </a:lt1>
        <a:dk2>
          <a:srgbClr val="06760E"/>
        </a:dk2>
        <a:lt2>
          <a:srgbClr val="457473"/>
        </a:lt2>
        <a:accent1>
          <a:srgbClr val="F9FE3C"/>
        </a:accent1>
        <a:accent2>
          <a:srgbClr val="FF0066"/>
        </a:accent2>
        <a:accent3>
          <a:srgbClr val="FBFBFB"/>
        </a:accent3>
        <a:accent4>
          <a:srgbClr val="003053"/>
        </a:accent4>
        <a:accent5>
          <a:srgbClr val="FBFEAF"/>
        </a:accent5>
        <a:accent6>
          <a:srgbClr val="E7005C"/>
        </a:accent6>
        <a:hlink>
          <a:srgbClr val="2CFFF3"/>
        </a:hlink>
        <a:folHlink>
          <a:srgbClr val="0099FF"/>
        </a:folHlink>
      </a:clrScheme>
      <a:clrMap bg1="lt1" tx1="dk1" bg2="lt2" tx2="dk2" accent1="accent1" accent2="accent2" accent3="accent3" accent4="accent4" accent5="accent5" accent6="accent6" hlink="hlink" folHlink="folHlink"/>
    </a:extraClrScheme>
    <a:extraClrScheme>
      <a:clrScheme name="cww 9">
        <a:dk1>
          <a:srgbClr val="003A62"/>
        </a:dk1>
        <a:lt1>
          <a:srgbClr val="FFFFFF"/>
        </a:lt1>
        <a:dk2>
          <a:srgbClr val="06760E"/>
        </a:dk2>
        <a:lt2>
          <a:srgbClr val="457473"/>
        </a:lt2>
        <a:accent1>
          <a:srgbClr val="F9FE3C"/>
        </a:accent1>
        <a:accent2>
          <a:srgbClr val="FF0066"/>
        </a:accent2>
        <a:accent3>
          <a:srgbClr val="FFFFFF"/>
        </a:accent3>
        <a:accent4>
          <a:srgbClr val="003053"/>
        </a:accent4>
        <a:accent5>
          <a:srgbClr val="FBFEAF"/>
        </a:accent5>
        <a:accent6>
          <a:srgbClr val="E7005C"/>
        </a:accent6>
        <a:hlink>
          <a:srgbClr val="2CFFF3"/>
        </a:hlink>
        <a:folHlink>
          <a:srgbClr val="00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arc" id="{C3D466D6-DFEE-4B75-9E06-B170DC1C1510}" vid="{E6CA1D00-3B13-4351-8C77-53AF2CBF90D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larc</Template>
  <TotalTime>152742</TotalTime>
  <Words>1389</Words>
  <Application>Microsoft Office PowerPoint</Application>
  <PresentationFormat>如螢幕大小 (4:3)</PresentationFormat>
  <Paragraphs>240</Paragraphs>
  <Slides>24</Slides>
  <Notes>10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24</vt:i4>
      </vt:variant>
    </vt:vector>
  </HeadingPairs>
  <TitlesOfParts>
    <vt:vector size="35" baseType="lpstr">
      <vt:lpstr>Martel-Regular</vt:lpstr>
      <vt:lpstr>新細明體</vt:lpstr>
      <vt:lpstr>Arial</vt:lpstr>
      <vt:lpstr>Calibri</vt:lpstr>
      <vt:lpstr>Cambria Math</vt:lpstr>
      <vt:lpstr>Courier New</vt:lpstr>
      <vt:lpstr>Helvetica</vt:lpstr>
      <vt:lpstr>Symbol</vt:lpstr>
      <vt:lpstr>Times New Roman</vt:lpstr>
      <vt:lpstr>Wingdings</vt:lpstr>
      <vt:lpstr>larc</vt:lpstr>
      <vt:lpstr>Weekly Report</vt:lpstr>
      <vt:lpstr>Outline</vt:lpstr>
      <vt:lpstr>Power analyzing</vt:lpstr>
      <vt:lpstr>Power analyzing (Capacitor Loss)</vt:lpstr>
      <vt:lpstr>TPS Control</vt:lpstr>
      <vt:lpstr>Backflow Power</vt:lpstr>
      <vt:lpstr>Minimum Backflow Power Conrtrol</vt:lpstr>
      <vt:lpstr>Minimum Backflow Power Conrtrol</vt:lpstr>
      <vt:lpstr>Minimum Backflow Power Conrtrol</vt:lpstr>
      <vt:lpstr>Minimum Backflow Power Conrtrol</vt:lpstr>
      <vt:lpstr>Minimum Backflow Power Conrtrol</vt:lpstr>
      <vt:lpstr>Backflow Simulation Result</vt:lpstr>
      <vt:lpstr>GMPBPC v.s GMPSPC in rms current result</vt:lpstr>
      <vt:lpstr>Non-Active Power Transmission</vt:lpstr>
      <vt:lpstr>Non-Active Power Transmission</vt:lpstr>
      <vt:lpstr>Minimum Non-Active Power Transmission Time Control(MNPC)</vt:lpstr>
      <vt:lpstr>Backflow power comparison</vt:lpstr>
      <vt:lpstr>Effective Power Transmission Time Ratio Result</vt:lpstr>
      <vt:lpstr>MNPC v.s GMBPC  in rms Current</vt:lpstr>
      <vt:lpstr>Implementation</vt:lpstr>
      <vt:lpstr>Implementation result</vt:lpstr>
      <vt:lpstr>Conclusions</vt:lpstr>
      <vt:lpstr>Proposal</vt:lpstr>
      <vt:lpstr>Backflow Control Parameter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dc:title>
  <dc:creator>kwhou</dc:creator>
  <cp:lastModifiedBy>杜冠勳</cp:lastModifiedBy>
  <cp:revision>6750</cp:revision>
  <dcterms:created xsi:type="dcterms:W3CDTF">2018-10-07T16:26:11Z</dcterms:created>
  <dcterms:modified xsi:type="dcterms:W3CDTF">2021-09-16T06:10:11Z</dcterms:modified>
</cp:coreProperties>
</file>