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1373" r:id="rId2"/>
    <p:sldId id="1504" r:id="rId3"/>
    <p:sldId id="1506" r:id="rId4"/>
    <p:sldId id="1507" r:id="rId5"/>
    <p:sldId id="1508" r:id="rId6"/>
    <p:sldId id="1509" r:id="rId7"/>
    <p:sldId id="1467" r:id="rId8"/>
    <p:sldId id="1495" r:id="rId9"/>
    <p:sldId id="1497" r:id="rId10"/>
    <p:sldId id="1500" r:id="rId11"/>
    <p:sldId id="1496" r:id="rId12"/>
    <p:sldId id="1501" r:id="rId13"/>
    <p:sldId id="1502" r:id="rId14"/>
    <p:sldId id="1498" r:id="rId15"/>
    <p:sldId id="1503" r:id="rId16"/>
    <p:sldId id="150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0" autoAdjust="0"/>
    <p:restoredTop sz="82084" autoAdjust="0"/>
  </p:normalViewPr>
  <p:slideViewPr>
    <p:cSldViewPr snapToGrid="0">
      <p:cViewPr varScale="1">
        <p:scale>
          <a:sx n="94" d="100"/>
          <a:sy n="94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3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7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92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7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2021/10/19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2021/10/05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49321" y="983332"/>
            <a:ext cx="9865972" cy="682047"/>
          </a:xfrm>
        </p:spPr>
        <p:txBody>
          <a:bodyPr/>
          <a:lstStyle/>
          <a:p>
            <a:r>
              <a:rPr lang="en-US" altLang="zh-TW" dirty="0"/>
              <a:t>Weekly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BAC8D-3F70-4549-9F65-1FB39EFC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SPS control without </a:t>
            </a:r>
            <a:r>
              <a:rPr lang="en-US" altLang="zh-TW" dirty="0" err="1"/>
              <a:t>Algorithom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DC80-59B2-41E3-A0F0-A5EBB0A4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94912-C4FD-4329-B3D9-5978F8E7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視訊 5">
            <a:hlinkClick r:id="" action="ppaction://media"/>
            <a:extLst>
              <a:ext uri="{FF2B5EF4-FFF2-40B4-BE49-F238E27FC236}">
                <a16:creationId xmlns:a16="http://schemas.microsoft.com/office/drawing/2014/main" id="{99A3F876-B5E6-4D67-9777-A93FA9B4C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42241" y="987425"/>
            <a:ext cx="4611034" cy="464397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CE6078-3827-4276-93AF-66E0F790C84B}"/>
              </a:ext>
            </a:extLst>
          </p:cNvPr>
          <p:cNvCxnSpPr/>
          <p:nvPr/>
        </p:nvCxnSpPr>
        <p:spPr bwMode="auto">
          <a:xfrm flipH="1">
            <a:off x="1552573" y="2571750"/>
            <a:ext cx="14001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173A6E-FA95-41C9-ADF3-C42858B4B60E}"/>
              </a:ext>
            </a:extLst>
          </p:cNvPr>
          <p:cNvSpPr txBox="1"/>
          <p:nvPr/>
        </p:nvSpPr>
        <p:spPr>
          <a:xfrm>
            <a:off x="1045594" y="220241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Delay parameter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9F2E44E-6DC6-4836-9688-F1171A6A6B80}"/>
              </a:ext>
            </a:extLst>
          </p:cNvPr>
          <p:cNvCxnSpPr>
            <a:cxnSpLocks/>
          </p:cNvCxnSpPr>
          <p:nvPr/>
        </p:nvCxnSpPr>
        <p:spPr bwMode="auto">
          <a:xfrm>
            <a:off x="4762033" y="4457700"/>
            <a:ext cx="13815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ECECAA-8400-4956-BD83-28334D66AE2C}"/>
              </a:ext>
            </a:extLst>
          </p:cNvPr>
          <p:cNvSpPr txBox="1"/>
          <p:nvPr/>
        </p:nvSpPr>
        <p:spPr>
          <a:xfrm>
            <a:off x="4909954" y="39558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output voltage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B20517-4A45-45E3-BBA7-402B306AADCB}"/>
              </a:ext>
            </a:extLst>
          </p:cNvPr>
          <p:cNvSpPr txBox="1"/>
          <p:nvPr/>
        </p:nvSpPr>
        <p:spPr>
          <a:xfrm>
            <a:off x="4754735" y="8400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6E77D5-6550-4F0E-80B9-9A9988B28F19}"/>
              </a:ext>
            </a:extLst>
          </p:cNvPr>
          <p:cNvSpPr txBox="1"/>
          <p:nvPr/>
        </p:nvSpPr>
        <p:spPr>
          <a:xfrm>
            <a:off x="1922514" y="7448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Goal value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5EF270-540B-4854-800C-0777A72FFE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3822" y="1024732"/>
            <a:ext cx="175448" cy="861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AB6867E-C45F-48F6-ADFA-238B8142B3C0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V="1">
            <a:off x="4444872" y="1209398"/>
            <a:ext cx="658677" cy="801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04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A490DF-9574-4BD6-8753-38C73F26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074"/>
            <a:ext cx="8451850" cy="574967"/>
          </a:xfrm>
        </p:spPr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129A3-66B1-4C18-8F71-AD318E0F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350" y="1024955"/>
            <a:ext cx="8451850" cy="2404045"/>
          </a:xfrm>
        </p:spPr>
        <p:txBody>
          <a:bodyPr wrap="square" anchor="t">
            <a:normAutofit/>
          </a:bodyPr>
          <a:lstStyle/>
          <a:p>
            <a:r>
              <a:rPr lang="en-US" altLang="zh-TW" dirty="0"/>
              <a:t>Goal:</a:t>
            </a:r>
          </a:p>
          <a:p>
            <a:pPr lvl="1"/>
            <a:r>
              <a:rPr lang="en-US" altLang="zh-TW" dirty="0"/>
              <a:t>Help system to tune the duty-cycle to achieve the goal value(backflow value) more quickly</a:t>
            </a:r>
          </a:p>
          <a:p>
            <a:r>
              <a:rPr lang="en-US" altLang="zh-TW" dirty="0"/>
              <a:t>Method:</a:t>
            </a:r>
          </a:p>
          <a:p>
            <a:pPr lvl="1"/>
            <a:r>
              <a:rPr lang="en-US" altLang="zh-TW" dirty="0"/>
              <a:t>Add machine learning block after PI control block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E6F48-A166-4543-B976-8370BCF4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C175A1F-17AA-440E-A787-FA438D8C8862}" type="slidenum">
              <a:rPr lang="zh-TW" altLang="en-US" smtClean="0"/>
              <a:pPr>
                <a:spcAft>
                  <a:spcPts val="600"/>
                </a:spcAft>
              </a:pPr>
              <a:t>11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68B1393-9966-4427-B5F0-CD592175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3230631"/>
            <a:ext cx="9001126" cy="1130031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9816A284-7FDE-444D-8C4B-96E82031E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4873550"/>
            <a:ext cx="9001126" cy="116831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E4BE3D5-0615-4F84-A6C4-381B837B61A4}"/>
              </a:ext>
            </a:extLst>
          </p:cNvPr>
          <p:cNvSpPr txBox="1"/>
          <p:nvPr/>
        </p:nvSpPr>
        <p:spPr>
          <a:xfrm>
            <a:off x="3346604" y="603353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Fig2. Proposed architecture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BFE2A5-5E21-44A0-B089-D0C4A75A0A27}"/>
              </a:ext>
            </a:extLst>
          </p:cNvPr>
          <p:cNvSpPr txBox="1"/>
          <p:nvPr/>
        </p:nvSpPr>
        <p:spPr>
          <a:xfrm>
            <a:off x="3346604" y="4357132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Fig1. Traditional architecture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61860"/>
      </p:ext>
    </p:extLst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BECAEECB-B912-4626-8C5D-98396EBDBC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6" y="4605997"/>
            <a:ext cx="4509242" cy="20413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28D56E1-A3D1-4C27-8E68-73BC7BF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52400"/>
            <a:ext cx="8594725" cy="569913"/>
          </a:xfrm>
        </p:spPr>
        <p:txBody>
          <a:bodyPr/>
          <a:lstStyle/>
          <a:p>
            <a:r>
              <a:rPr lang="en-US" altLang="zh-TW" dirty="0"/>
              <a:t>Proposed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0D70-8DC7-43B8-B7D9-8DBFA92A4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199"/>
            <a:ext cx="8623302" cy="3077781"/>
          </a:xfrm>
        </p:spPr>
        <p:txBody>
          <a:bodyPr/>
          <a:lstStyle/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45176-29A0-4762-9797-D49A63B3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24CBAF3-E0BE-4E68-B15D-157440FBA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341819"/>
            <a:ext cx="9001126" cy="11683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4F717D-B12B-4D0A-99EE-19CD0691369F}"/>
              </a:ext>
            </a:extLst>
          </p:cNvPr>
          <p:cNvSpPr/>
          <p:nvPr/>
        </p:nvSpPr>
        <p:spPr bwMode="auto">
          <a:xfrm>
            <a:off x="2072639" y="2198233"/>
            <a:ext cx="3489961" cy="9354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97B39-88C2-4E4F-8B3B-11D8C222B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" y="3678058"/>
            <a:ext cx="9028114" cy="1130031"/>
          </a:xfrm>
          <a:prstGeom prst="rect">
            <a:avLst/>
          </a:prstGeom>
        </p:spPr>
      </p:pic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2DB27923-0F1E-404E-B360-7E2C1667C92C}"/>
              </a:ext>
            </a:extLst>
          </p:cNvPr>
          <p:cNvSpPr/>
          <p:nvPr/>
        </p:nvSpPr>
        <p:spPr bwMode="auto">
          <a:xfrm rot="16200000">
            <a:off x="2857502" y="5408928"/>
            <a:ext cx="502920" cy="2072644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67E8DE84-1565-4BA8-A6D7-9770CE84C4A9}"/>
              </a:ext>
            </a:extLst>
          </p:cNvPr>
          <p:cNvSpPr/>
          <p:nvPr/>
        </p:nvSpPr>
        <p:spPr bwMode="auto">
          <a:xfrm rot="16200000">
            <a:off x="5005232" y="5342732"/>
            <a:ext cx="502920" cy="2222816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566A4E76-DD36-436B-A382-D8E3B618E3C8}"/>
              </a:ext>
            </a:extLst>
          </p:cNvPr>
          <p:cNvSpPr/>
          <p:nvPr/>
        </p:nvSpPr>
        <p:spPr bwMode="auto">
          <a:xfrm rot="14704858">
            <a:off x="5264492" y="5105070"/>
            <a:ext cx="502920" cy="1935476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A96FFC30-4EFB-4E63-BF73-F70A30EF54E8}"/>
              </a:ext>
            </a:extLst>
          </p:cNvPr>
          <p:cNvSpPr/>
          <p:nvPr/>
        </p:nvSpPr>
        <p:spPr bwMode="auto">
          <a:xfrm rot="13637846">
            <a:off x="5181310" y="4550681"/>
            <a:ext cx="502920" cy="2327591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80F8D85-E325-4D1F-AA6F-E8A980FE8406}"/>
              </a:ext>
            </a:extLst>
          </p:cNvPr>
          <p:cNvSpPr txBox="1">
            <a:spLocks/>
          </p:cNvSpPr>
          <p:nvPr/>
        </p:nvSpPr>
        <p:spPr bwMode="auto">
          <a:xfrm>
            <a:off x="361950" y="838201"/>
            <a:ext cx="8613775" cy="13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kern="0" dirty="0"/>
              <a:t>Initial condition: first set point by </a:t>
            </a:r>
            <a:r>
              <a:rPr lang="en-US" altLang="zh-TW" kern="0" dirty="0" err="1"/>
              <a:t>algorithom</a:t>
            </a:r>
            <a:endParaRPr lang="en-US" altLang="zh-TW" kern="0" dirty="0"/>
          </a:p>
          <a:p>
            <a:pPr lvl="1"/>
            <a:r>
              <a:rPr lang="en-US" altLang="zh-TW" kern="0" dirty="0"/>
              <a:t>Yellow path weight </a:t>
            </a:r>
            <a:r>
              <a:rPr lang="en-US" altLang="zh-TW" kern="0" dirty="0" err="1"/>
              <a:t>iniatilize</a:t>
            </a:r>
            <a:r>
              <a:rPr lang="en-US" altLang="zh-TW" kern="0" dirty="0"/>
              <a:t> to 1 </a:t>
            </a:r>
          </a:p>
          <a:p>
            <a:pPr lvl="1"/>
            <a:r>
              <a:rPr lang="en-US" altLang="zh-TW" kern="0" dirty="0"/>
              <a:t>Other weight </a:t>
            </a:r>
            <a:r>
              <a:rPr lang="en-US" altLang="zh-TW" kern="0" dirty="0" err="1"/>
              <a:t>iniatilize</a:t>
            </a:r>
            <a:r>
              <a:rPr lang="en-US" altLang="zh-TW" kern="0" dirty="0"/>
              <a:t> to 0</a:t>
            </a:r>
          </a:p>
          <a:p>
            <a:pPr lvl="1"/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345115085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DDBB-8921-4E99-9675-7C6D7CE0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Expectation effect and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D8652-B75D-4C11-B70D-FCCA55F3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50" cy="5419725"/>
          </a:xfrm>
        </p:spPr>
        <p:txBody>
          <a:bodyPr/>
          <a:lstStyle/>
          <a:p>
            <a:r>
              <a:rPr lang="en-US" altLang="zh-TW" dirty="0"/>
              <a:t>Problem1:</a:t>
            </a:r>
          </a:p>
          <a:p>
            <a:pPr lvl="1"/>
            <a:r>
              <a:rPr lang="en-US" altLang="zh-TW" dirty="0"/>
              <a:t>Condition:</a:t>
            </a:r>
          </a:p>
          <a:p>
            <a:pPr lvl="2"/>
            <a:r>
              <a:rPr lang="en-US" altLang="zh-TW" dirty="0"/>
              <a:t>optimized duty cycle(after ML training) don’t have the big difference compare with initial duty cycle(</a:t>
            </a:r>
            <a:r>
              <a:rPr lang="en-US" altLang="zh-TW" dirty="0" err="1"/>
              <a:t>mathmetical</a:t>
            </a:r>
            <a:r>
              <a:rPr lang="en-US" altLang="zh-TW" dirty="0"/>
              <a:t> model )</a:t>
            </a:r>
          </a:p>
          <a:p>
            <a:pPr lvl="2"/>
            <a:r>
              <a:rPr lang="en-US" altLang="zh-TW" dirty="0"/>
              <a:t>The optimized duty cycle is</a:t>
            </a:r>
            <a:r>
              <a:rPr lang="zh-TW" altLang="en-US" dirty="0"/>
              <a:t> </a:t>
            </a:r>
            <a:r>
              <a:rPr lang="en-US" altLang="zh-TW" dirty="0"/>
              <a:t>30%(after ML training) </a:t>
            </a:r>
          </a:p>
          <a:p>
            <a:pPr lvl="2"/>
            <a:r>
              <a:rPr lang="en-US" altLang="zh-TW" dirty="0"/>
              <a:t>Switching Initial start from 25% (</a:t>
            </a:r>
            <a:r>
              <a:rPr lang="en-US" altLang="zh-TW" dirty="0" err="1"/>
              <a:t>mathmetical</a:t>
            </a:r>
            <a:r>
              <a:rPr lang="en-US" altLang="zh-TW" dirty="0"/>
              <a:t> model )</a:t>
            </a:r>
            <a:endParaRPr lang="zh-TW" altLang="en-US" dirty="0"/>
          </a:p>
          <a:p>
            <a:r>
              <a:rPr lang="en-US" altLang="zh-TW" dirty="0"/>
              <a:t>Problem2:</a:t>
            </a:r>
          </a:p>
          <a:p>
            <a:pPr lvl="1"/>
            <a:r>
              <a:rPr lang="en-US" altLang="zh-TW" dirty="0"/>
              <a:t>Condition :</a:t>
            </a:r>
          </a:p>
          <a:p>
            <a:pPr lvl="2"/>
            <a:r>
              <a:rPr lang="en-US" altLang="zh-TW" dirty="0"/>
              <a:t> optimized duty cycle(after ML training) don’t have the big difference compare with initial duty cycle(</a:t>
            </a:r>
            <a:r>
              <a:rPr lang="en-US" altLang="zh-TW" dirty="0" err="1"/>
              <a:t>mathmetical</a:t>
            </a:r>
            <a:r>
              <a:rPr lang="en-US" altLang="zh-TW" dirty="0"/>
              <a:t> model )</a:t>
            </a:r>
          </a:p>
          <a:p>
            <a:pPr lvl="2"/>
            <a:r>
              <a:rPr lang="en-US" altLang="zh-TW" dirty="0"/>
              <a:t>optimized duty cycle is</a:t>
            </a:r>
            <a:r>
              <a:rPr lang="zh-TW" altLang="en-US" dirty="0"/>
              <a:t> </a:t>
            </a:r>
            <a:r>
              <a:rPr lang="en-US" altLang="zh-TW" dirty="0"/>
              <a:t>24% Initial start from 25%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39E597-8735-4D5C-AD3E-08C84CA9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296407"/>
      </p:ext>
    </p:extLst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982A0-02BB-4812-92A3-53456F2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25F8A2-96B0-49FD-A53A-F49A4D8092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1950" y="838200"/>
                <a:ext cx="8613775" cy="4180840"/>
              </a:xfrm>
            </p:spPr>
            <p:txBody>
              <a:bodyPr/>
              <a:lstStyle/>
              <a:p>
                <a:r>
                  <a:rPr lang="en-US" altLang="zh-TW" dirty="0"/>
                  <a:t>How to tuning PID control parameter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Make the output value closed to the goal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Control the steady state error</a:t>
                </a:r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Adjust variation slope prevent the output value oscillating</a:t>
                </a:r>
              </a:p>
              <a:p>
                <a:r>
                  <a:rPr lang="en-US" altLang="zh-TW" dirty="0"/>
                  <a:t>PI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more often used in power supply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25F8A2-96B0-49FD-A53A-F49A4D809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1950" y="838200"/>
                <a:ext cx="8613775" cy="4180840"/>
              </a:xfrm>
              <a:blipFill>
                <a:blip r:embed="rId2"/>
                <a:stretch>
                  <a:fillRect l="-1486" t="-2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1A757A-E91F-46B1-A440-FF7DCAFD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81A966-AAF3-4EED-9158-CCFCA30885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9960" y="5381345"/>
            <a:ext cx="4483101" cy="811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172C73-DD41-4F42-B950-75F68B81D1BB}"/>
              </a:ext>
            </a:extLst>
          </p:cNvPr>
          <p:cNvSpPr/>
          <p:nvPr/>
        </p:nvSpPr>
        <p:spPr bwMode="auto">
          <a:xfrm>
            <a:off x="2883533" y="5297135"/>
            <a:ext cx="757069" cy="5738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DA0AD2-715A-4EAB-B1BE-96ABFAE810FD}"/>
              </a:ext>
            </a:extLst>
          </p:cNvPr>
          <p:cNvSpPr/>
          <p:nvPr/>
        </p:nvSpPr>
        <p:spPr bwMode="auto">
          <a:xfrm>
            <a:off x="5570625" y="5297135"/>
            <a:ext cx="979780" cy="5738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233DD0-F4E2-4124-A709-012D18A7F27E}"/>
              </a:ext>
            </a:extLst>
          </p:cNvPr>
          <p:cNvSpPr/>
          <p:nvPr/>
        </p:nvSpPr>
        <p:spPr bwMode="auto">
          <a:xfrm>
            <a:off x="3844509" y="5298967"/>
            <a:ext cx="1553686" cy="572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045498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BF49D-9215-4A91-AE4E-B28C63B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92E98-46FA-4220-9990-26A6F511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12812"/>
            <a:ext cx="8451850" cy="2668431"/>
          </a:xfrm>
        </p:spPr>
        <p:txBody>
          <a:bodyPr/>
          <a:lstStyle/>
          <a:p>
            <a:r>
              <a:rPr lang="en-US" altLang="zh-TW" dirty="0"/>
              <a:t>PID controller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Algorithom</a:t>
            </a:r>
            <a:r>
              <a:rPr lang="en-US" altLang="zh-TW" dirty="0"/>
              <a:t> &amp; design (TPS control)</a:t>
            </a:r>
          </a:p>
          <a:p>
            <a:r>
              <a:rPr lang="en-US" altLang="zh-TW" dirty="0" err="1"/>
              <a:t>Algorithom</a:t>
            </a:r>
            <a:r>
              <a:rPr lang="en-US" altLang="zh-TW" dirty="0"/>
              <a:t> implement by the reference paper</a:t>
            </a:r>
          </a:p>
          <a:p>
            <a:pPr lvl="1"/>
            <a:endParaRPr lang="en-US" altLang="zh-TW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180F2C-FEC4-4BEE-9393-E7B7437B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EB05FD-428E-4225-A8AC-2CF90C63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" y="3984293"/>
            <a:ext cx="9028114" cy="113003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8FF946-24B3-4766-A620-E373459281BC}"/>
              </a:ext>
            </a:extLst>
          </p:cNvPr>
          <p:cNvSpPr txBox="1"/>
          <p:nvPr/>
        </p:nvSpPr>
        <p:spPr>
          <a:xfrm>
            <a:off x="819547" y="6243935"/>
            <a:ext cx="7574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REF. Backflow Power Optimization Control for Dual Active Bridge DC-DC Converters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Beijing </a:t>
            </a:r>
            <a:r>
              <a:rPr lang="en-US" altLang="zh-TW" sz="1200" dirty="0" err="1">
                <a:solidFill>
                  <a:srgbClr val="000000"/>
                </a:solidFill>
              </a:rPr>
              <a:t>Jiaotong</a:t>
            </a:r>
            <a:r>
              <a:rPr lang="en-US" altLang="zh-TW" sz="1200" dirty="0">
                <a:solidFill>
                  <a:srgbClr val="000000"/>
                </a:solidFill>
              </a:rPr>
              <a:t> University   Fei </a:t>
            </a:r>
            <a:r>
              <a:rPr lang="en-US" altLang="zh-TW" sz="1200" dirty="0" err="1">
                <a:solidFill>
                  <a:srgbClr val="000000"/>
                </a:solidFill>
              </a:rPr>
              <a:t>Xiong</a:t>
            </a:r>
            <a:r>
              <a:rPr lang="en-US" altLang="zh-TW" sz="1200" dirty="0">
                <a:solidFill>
                  <a:srgbClr val="000000"/>
                </a:solidFill>
              </a:rPr>
              <a:t>   accepted by MDPI in  10 August 2017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9559E71-3836-435D-BD32-B598ED4D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2300237"/>
            <a:ext cx="70199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1502"/>
      </p:ext>
    </p:extLst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07E66-3807-407D-B6D6-2B948CC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7B224-2C7F-4997-B25E-9499029F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4191000"/>
          </a:xfrm>
        </p:spPr>
        <p:txBody>
          <a:bodyPr/>
          <a:lstStyle/>
          <a:p>
            <a:r>
              <a:rPr lang="en-US" altLang="zh-TW" dirty="0"/>
              <a:t>Proposal problem should be redefined</a:t>
            </a:r>
          </a:p>
          <a:p>
            <a:pPr lvl="1"/>
            <a:r>
              <a:rPr lang="en-US" altLang="zh-TW" dirty="0"/>
              <a:t>Keep study on electric vehicle issue</a:t>
            </a:r>
          </a:p>
          <a:p>
            <a:r>
              <a:rPr lang="en-US" altLang="zh-TW" dirty="0"/>
              <a:t>SNN training software implementation</a:t>
            </a:r>
          </a:p>
          <a:p>
            <a:pPr lvl="1"/>
            <a:r>
              <a:rPr lang="en-US" altLang="zh-TW" dirty="0"/>
              <a:t>STBP</a:t>
            </a:r>
          </a:p>
          <a:p>
            <a:pPr lvl="1"/>
            <a:r>
              <a:rPr lang="en-US" altLang="zh-TW" dirty="0"/>
              <a:t>STDP</a:t>
            </a:r>
          </a:p>
          <a:p>
            <a:pPr lvl="1"/>
            <a:r>
              <a:rPr lang="en-US" altLang="zh-TW" dirty="0"/>
              <a:t>TSSL-BP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58DDC2-5F6B-4A54-BE8E-0EB0429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10743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3D5D8-1838-462F-AB50-1E6673F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CDAEC-83FE-44EE-A983-D140CE51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3476625"/>
          </a:xfrm>
        </p:spPr>
        <p:txBody>
          <a:bodyPr/>
          <a:lstStyle/>
          <a:p>
            <a:r>
              <a:rPr lang="en-US" altLang="zh-TW" dirty="0"/>
              <a:t>Recap</a:t>
            </a:r>
          </a:p>
          <a:p>
            <a:pPr lvl="1"/>
            <a:r>
              <a:rPr lang="en-US" altLang="zh-TW" dirty="0"/>
              <a:t>Backflow power</a:t>
            </a:r>
          </a:p>
          <a:p>
            <a:pPr lvl="1"/>
            <a:r>
              <a:rPr lang="en-US" altLang="zh-TW" dirty="0"/>
              <a:t>Proposal</a:t>
            </a:r>
          </a:p>
          <a:p>
            <a:r>
              <a:rPr lang="en-US" altLang="zh-TW" dirty="0"/>
              <a:t>IBDC_DAB with PI control</a:t>
            </a:r>
          </a:p>
          <a:p>
            <a:pPr lvl="1"/>
            <a:r>
              <a:rPr lang="en-US" altLang="zh-TW" dirty="0"/>
              <a:t>SPS control without </a:t>
            </a:r>
            <a:r>
              <a:rPr lang="en-US" altLang="zh-TW" dirty="0" err="1"/>
              <a:t>Algorithom</a:t>
            </a:r>
            <a:r>
              <a:rPr lang="en-US" altLang="zh-TW" dirty="0"/>
              <a:t>(</a:t>
            </a:r>
            <a:r>
              <a:rPr lang="en-US" altLang="zh-TW" dirty="0" err="1"/>
              <a:t>matlab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Proposed method</a:t>
            </a:r>
          </a:p>
          <a:p>
            <a:r>
              <a:rPr lang="en-US" altLang="zh-TW" dirty="0"/>
              <a:t>Expectation effect and problem</a:t>
            </a:r>
          </a:p>
          <a:p>
            <a:r>
              <a:rPr lang="en-US" altLang="zh-TW" dirty="0"/>
              <a:t>Future work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50F7B-F9FC-4A72-9DC3-778C4D36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C68C8-D6EA-4277-92F0-A396DB08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E540B3-72CF-46E2-ADF9-358CC2A33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5" y="838200"/>
                <a:ext cx="8434388" cy="5172075"/>
              </a:xfrm>
            </p:spPr>
            <p:txBody>
              <a:bodyPr/>
              <a:lstStyle/>
              <a:p>
                <a:r>
                  <a:rPr lang="en-US" altLang="zh-TW" dirty="0"/>
                  <a:t>Voltage mode control</a:t>
                </a:r>
              </a:p>
              <a:p>
                <a:r>
                  <a:rPr lang="en-US" altLang="zh-TW" dirty="0"/>
                  <a:t>Peak current </a:t>
                </a:r>
                <a:r>
                  <a:rPr lang="en-US" altLang="zh-TW"/>
                  <a:t>control method</a:t>
                </a:r>
                <a:endParaRPr lang="en-US" altLang="zh-TW" dirty="0"/>
              </a:p>
              <a:p>
                <a:r>
                  <a:rPr lang="zh-TW" altLang="en-US" dirty="0"/>
                  <a:t>電流控制模式  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斜率補償技術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比較器之所以會有鋸齒波的存在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因為</a:t>
                </a:r>
                <a:r>
                  <a:rPr lang="en-US" altLang="zh-TW" dirty="0"/>
                  <a:t>duty</a:t>
                </a:r>
                <a:r>
                  <a:rPr lang="zh-TW" altLang="en-US" dirty="0"/>
                  <a:t>超過</a:t>
                </a:r>
                <a:r>
                  <a:rPr lang="en-US" altLang="zh-TW" dirty="0"/>
                  <a:t>50%</a:t>
                </a:r>
                <a:r>
                  <a:rPr lang="zh-TW" altLang="en-US" dirty="0"/>
                  <a:t> 容易產生震盪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E540B3-72CF-46E2-ADF9-358CC2A33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5" y="838200"/>
                <a:ext cx="8434388" cy="5172075"/>
              </a:xfrm>
              <a:blipFill>
                <a:blip r:embed="rId2"/>
                <a:stretch>
                  <a:fillRect l="-1156" t="-1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17CB52-F5E0-4E5A-9250-27D9CEA8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CEF0-7BB4-4062-B2E4-C25DFE2B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回授穩定度分析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6038C-A888-46B7-A5D6-0AE1FB63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前述的兩種控制 又可細分</a:t>
            </a:r>
            <a:r>
              <a:rPr lang="en-US" altLang="zh-TW" dirty="0"/>
              <a:t>DCM</a:t>
            </a:r>
            <a:r>
              <a:rPr lang="zh-TW" altLang="en-US" dirty="0"/>
              <a:t> </a:t>
            </a:r>
            <a:r>
              <a:rPr lang="en-US" altLang="zh-TW" dirty="0"/>
              <a:t>CCM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  <a:p>
            <a:r>
              <a:rPr lang="en-US" altLang="zh-TW" dirty="0"/>
              <a:t>DCM</a:t>
            </a:r>
            <a:r>
              <a:rPr lang="zh-TW" altLang="en-US" dirty="0"/>
              <a:t> 通常會加入</a:t>
            </a:r>
            <a:r>
              <a:rPr lang="en-US" altLang="zh-TW" dirty="0"/>
              <a:t>CT</a:t>
            </a:r>
            <a:r>
              <a:rPr lang="zh-TW" altLang="en-US" dirty="0"/>
              <a:t> </a:t>
            </a:r>
            <a:r>
              <a:rPr lang="en-US" altLang="zh-TW" dirty="0"/>
              <a:t>module </a:t>
            </a:r>
            <a:r>
              <a:rPr lang="zh-TW" altLang="en-US" dirty="0"/>
              <a:t>來調控電流</a:t>
            </a:r>
            <a:endParaRPr lang="en-US" altLang="zh-TW" dirty="0"/>
          </a:p>
          <a:p>
            <a:r>
              <a:rPr lang="zh-TW" altLang="en-US" dirty="0"/>
              <a:t>電壓控制模式</a:t>
            </a:r>
            <a:endParaRPr lang="en-US" altLang="zh-TW" dirty="0"/>
          </a:p>
          <a:p>
            <a:pPr lvl="1"/>
            <a:r>
              <a:rPr lang="zh-TW" altLang="en-US" dirty="0"/>
              <a:t>降壓模式中 以 </a:t>
            </a:r>
            <a:r>
              <a:rPr lang="en-US" altLang="zh-TW" dirty="0"/>
              <a:t>CCM </a:t>
            </a:r>
            <a:r>
              <a:rPr lang="zh-TW" altLang="en-US" dirty="0"/>
              <a:t>為最常見設計</a:t>
            </a:r>
            <a:endParaRPr lang="en-US" altLang="zh-TW" dirty="0"/>
          </a:p>
          <a:p>
            <a:r>
              <a:rPr lang="en-US" altLang="zh-TW" dirty="0"/>
              <a:t>Phase margin </a:t>
            </a:r>
            <a:r>
              <a:rPr lang="zh-TW" altLang="en-US" dirty="0"/>
              <a:t>代表電路穩定度 反應變化的能力</a:t>
            </a:r>
            <a:endParaRPr lang="en-US" altLang="zh-TW" dirty="0"/>
          </a:p>
          <a:p>
            <a:r>
              <a:rPr lang="zh-TW" altLang="en-US" dirty="0"/>
              <a:t>系統若有一極點在右半平面則會不穩定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470E1C-AFFA-4A62-8AC2-A3362B33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53969-6A24-48CD-A665-89283298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回授補償電路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8A9844-FB80-4345-AD0F-0CFD562CD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3</a:t>
                </a:r>
                <a:r>
                  <a:rPr lang="zh-TW" altLang="en-US" dirty="0"/>
                  <a:t>種</a:t>
                </a:r>
                <a:r>
                  <a:rPr lang="en-US" altLang="zh-TW" dirty="0"/>
                  <a:t>type</a:t>
                </a:r>
              </a:p>
              <a:p>
                <a:r>
                  <a:rPr lang="zh-TW" altLang="en-US" dirty="0"/>
                  <a:t>單極點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低頻有高阻抗 但交越頻率低於諧振頻率 造成暫態響應極差</a:t>
                </a:r>
                <a:endParaRPr lang="en-US" altLang="zh-TW" dirty="0"/>
              </a:p>
              <a:p>
                <a:r>
                  <a:rPr lang="zh-TW" altLang="en-US" dirty="0"/>
                  <a:t>極零點配對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DC</a:t>
                </a:r>
                <a:r>
                  <a:rPr lang="zh-TW" altLang="en-US" dirty="0"/>
                  <a:t> 射極點 後有</a:t>
                </a:r>
                <a:r>
                  <a:rPr lang="en-US" altLang="zh-TW" dirty="0"/>
                  <a:t>1 zero </a:t>
                </a:r>
                <a:r>
                  <a:rPr lang="zh-TW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與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之間</m:t>
                    </m:r>
                  </m:oMath>
                </a14:m>
                <a:r>
                  <a:rPr lang="zh-TW" altLang="en-US" dirty="0"/>
                  <a:t>增益維持住</a:t>
                </a:r>
                <a:endParaRPr lang="en-US" altLang="zh-TW" dirty="0"/>
              </a:p>
              <a:p>
                <a:r>
                  <a:rPr lang="zh-TW" altLang="en-US" dirty="0"/>
                  <a:t>雙極點 雙零點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離的越開 </a:t>
                </a:r>
                <a:r>
                  <a:rPr lang="en-US" altLang="zh-TW" dirty="0"/>
                  <a:t>phase margin </a:t>
                </a:r>
                <a:r>
                  <a:rPr lang="zh-TW" altLang="en-US" dirty="0"/>
                  <a:t>則會越大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雙 </a:t>
                </a:r>
                <a:r>
                  <a:rPr lang="en-US" altLang="zh-TW" dirty="0"/>
                  <a:t>zero </a:t>
                </a:r>
                <a:r>
                  <a:rPr lang="zh-TW" altLang="en-US" dirty="0"/>
                  <a:t>用於抵消 輸出濾波器的極點特性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極點用於 抵銷電容產生的 </a:t>
                </a:r>
                <a:r>
                  <a:rPr lang="en-US" altLang="zh-TW" dirty="0"/>
                  <a:t>zero</a:t>
                </a:r>
              </a:p>
              <a:p>
                <a:pPr lvl="1"/>
                <a:r>
                  <a:rPr lang="zh-TW" altLang="en-US" dirty="0"/>
                  <a:t>另外的極點用於 在高頻時確保其增益不會下降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8A9844-FB80-4345-AD0F-0CFD562CD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1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C2EC55-1A15-496B-BBA0-6C53C541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0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AE4D1-0525-4910-8FDC-518EBA81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控制器比較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6D02D-71E8-4CCB-86F3-95CEA4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3181350"/>
          </a:xfrm>
        </p:spPr>
        <p:txBody>
          <a:bodyPr/>
          <a:lstStyle/>
          <a:p>
            <a:r>
              <a:rPr lang="zh-TW" altLang="en-US" dirty="0"/>
              <a:t>數位控制器 </a:t>
            </a:r>
            <a:endParaRPr lang="en-US" altLang="zh-TW" dirty="0"/>
          </a:p>
          <a:p>
            <a:pPr lvl="1"/>
            <a:r>
              <a:rPr lang="zh-TW" altLang="en-US" dirty="0"/>
              <a:t>優勢</a:t>
            </a:r>
            <a:r>
              <a:rPr lang="en-US" altLang="zh-TW" dirty="0"/>
              <a:t>:</a:t>
            </a:r>
            <a:r>
              <a:rPr lang="zh-TW" altLang="en-US" dirty="0"/>
              <a:t> 可調節 便宜 抗雜訊能力好</a:t>
            </a:r>
            <a:endParaRPr lang="en-US" altLang="zh-TW" dirty="0"/>
          </a:p>
          <a:p>
            <a:pPr lvl="1"/>
            <a:r>
              <a:rPr lang="zh-TW" altLang="en-US" dirty="0"/>
              <a:t>弱勢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33B1D7-732E-4AC8-B3A8-DA6E48D7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C2247-073C-466A-979B-0EB5069A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Backflow Power(Recap)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8C6821-2E12-41F7-881E-8BA53656A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4" y="722314"/>
                <a:ext cx="8334375" cy="5413373"/>
              </a:xfrm>
            </p:spPr>
            <p:txBody>
              <a:bodyPr/>
              <a:lstStyle/>
              <a:p>
                <a:r>
                  <a:rPr lang="en-US" altLang="zh-TW" dirty="0"/>
                  <a:t>Primary side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Secondary side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Transmission power flowback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8C6821-2E12-41F7-881E-8BA53656A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4" y="722314"/>
                <a:ext cx="8334375" cy="5413373"/>
              </a:xfrm>
              <a:blipFill>
                <a:blip r:embed="rId2"/>
                <a:stretch>
                  <a:fillRect l="-1170" t="-1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7B0FE9-F044-4560-992D-42B7C96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ECCAA9-B076-4A0F-9015-72385792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8114" y="722313"/>
            <a:ext cx="4504086" cy="2575691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66D7336-B7FD-43B2-9C51-23C090169908}"/>
              </a:ext>
            </a:extLst>
          </p:cNvPr>
          <p:cNvGrpSpPr/>
          <p:nvPr/>
        </p:nvGrpSpPr>
        <p:grpSpPr>
          <a:xfrm>
            <a:off x="885398" y="2912390"/>
            <a:ext cx="7261540" cy="3785136"/>
            <a:chOff x="836908" y="3686193"/>
            <a:chExt cx="7261540" cy="378513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817E6E1-3636-4AEA-B22C-BFC71EE0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24886" y="3686193"/>
              <a:ext cx="3373562" cy="378513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0450294-F8A8-4B3A-9E21-CC18233F6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8628"/>
            <a:stretch/>
          </p:blipFill>
          <p:spPr>
            <a:xfrm>
              <a:off x="836908" y="4304040"/>
              <a:ext cx="2377975" cy="1011243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1D09607-BBB7-4D7F-811E-E790D00934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4594" y="5224070"/>
              <a:ext cx="2307241" cy="19900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B76F672-4651-4E0D-B1B9-0D85353C33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728" y="4572681"/>
              <a:ext cx="2397982" cy="1684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61F813-9239-442A-9551-0929E95DAECC}"/>
              </a:ext>
            </a:extLst>
          </p:cNvPr>
          <p:cNvSpPr txBox="1"/>
          <p:nvPr/>
        </p:nvSpPr>
        <p:spPr>
          <a:xfrm>
            <a:off x="1053751" y="6378581"/>
            <a:ext cx="63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REF. Backflow Power Optimization Control for Dual Active Bridge DC-DC Converters</a:t>
            </a:r>
          </a:p>
          <a:p>
            <a:r>
              <a:rPr lang="en-US" altLang="zh-TW" sz="1200" dirty="0"/>
              <a:t>Beijing </a:t>
            </a:r>
            <a:r>
              <a:rPr lang="en-US" altLang="zh-TW" sz="1200" dirty="0" err="1"/>
              <a:t>Jiaotong</a:t>
            </a:r>
            <a:r>
              <a:rPr lang="en-US" altLang="zh-TW" sz="1200" dirty="0"/>
              <a:t> University   Fei </a:t>
            </a:r>
            <a:r>
              <a:rPr lang="en-US" altLang="zh-TW" sz="1200" dirty="0" err="1"/>
              <a:t>Xiong</a:t>
            </a:r>
            <a:r>
              <a:rPr lang="en-US" altLang="zh-TW" sz="1200" dirty="0"/>
              <a:t>   accepted by MDPI in  10 August 2017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FA43612-E3C6-4210-B629-3243B9D13B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9841"/>
          <a:stretch/>
        </p:blipFill>
        <p:spPr>
          <a:xfrm>
            <a:off x="883385" y="4276924"/>
            <a:ext cx="2642843" cy="7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78CB4D6-038B-434E-93EF-F1B75FA19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3616913"/>
            <a:ext cx="9144000" cy="20371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756872D-E75E-452D-A6A4-5503F108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Proposal(Recap)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D1FB1-40E1-4376-8A27-E9BA8AB9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1"/>
            <a:ext cx="8434388" cy="2778712"/>
          </a:xfrm>
        </p:spPr>
        <p:txBody>
          <a:bodyPr/>
          <a:lstStyle/>
          <a:p>
            <a:r>
              <a:rPr lang="en-US" altLang="zh-TW" dirty="0"/>
              <a:t>Build a simulation tool</a:t>
            </a:r>
          </a:p>
          <a:p>
            <a:pPr lvl="1"/>
            <a:r>
              <a:rPr lang="en-US" altLang="zh-TW" dirty="0"/>
              <a:t>Find the best optimization method under specific constraint</a:t>
            </a:r>
          </a:p>
          <a:p>
            <a:r>
              <a:rPr lang="en-US" altLang="zh-TW" dirty="0"/>
              <a:t>Future work</a:t>
            </a:r>
          </a:p>
          <a:p>
            <a:pPr lvl="1"/>
            <a:r>
              <a:rPr lang="en-US" altLang="zh-TW" dirty="0"/>
              <a:t>Algorithm</a:t>
            </a:r>
          </a:p>
          <a:p>
            <a:pPr lvl="1"/>
            <a:r>
              <a:rPr lang="en-US" altLang="zh-TW" dirty="0"/>
              <a:t>Power calculation model</a:t>
            </a:r>
          </a:p>
          <a:p>
            <a:pPr lvl="1"/>
            <a:r>
              <a:rPr lang="en-US" altLang="zh-TW" dirty="0"/>
              <a:t>Scripting </a:t>
            </a:r>
            <a:r>
              <a:rPr lang="en-US" altLang="zh-TW" dirty="0" err="1"/>
              <a:t>ltspice</a:t>
            </a:r>
            <a:endParaRPr lang="en-US" altLang="zh-TW" dirty="0"/>
          </a:p>
          <a:p>
            <a:pPr lvl="1"/>
            <a:r>
              <a:rPr lang="en-US" altLang="zh-TW" dirty="0" err="1"/>
              <a:t>Sql</a:t>
            </a:r>
            <a:r>
              <a:rPr lang="en-US" altLang="zh-TW" dirty="0"/>
              <a:t> database control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CFE2E9-5C01-4194-92C5-4DA5625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CED4C75-BD2C-408E-B4D6-E3F6BCB4ED4C}"/>
              </a:ext>
            </a:extLst>
          </p:cNvPr>
          <p:cNvSpPr/>
          <p:nvPr/>
        </p:nvSpPr>
        <p:spPr bwMode="auto">
          <a:xfrm>
            <a:off x="4171950" y="3975792"/>
            <a:ext cx="1114425" cy="108198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42822DF-4C8B-49AE-AECC-B8F19DB3E520}"/>
              </a:ext>
            </a:extLst>
          </p:cNvPr>
          <p:cNvSpPr/>
          <p:nvPr/>
        </p:nvSpPr>
        <p:spPr bwMode="auto">
          <a:xfrm>
            <a:off x="4014787" y="5170986"/>
            <a:ext cx="1114425" cy="781257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B46B414-32D8-405A-8E9A-DF029F12ECCA}"/>
              </a:ext>
            </a:extLst>
          </p:cNvPr>
          <p:cNvSpPr/>
          <p:nvPr/>
        </p:nvSpPr>
        <p:spPr bwMode="auto">
          <a:xfrm>
            <a:off x="2554288" y="4181475"/>
            <a:ext cx="1114425" cy="1081983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25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6B7AA-7BC6-4DA6-9283-28A43422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IBDC_DAB with PI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D98C2-7357-44E4-A418-3FDDD904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1"/>
            <a:ext cx="8451849" cy="1781174"/>
          </a:xfrm>
        </p:spPr>
        <p:txBody>
          <a:bodyPr/>
          <a:lstStyle/>
          <a:p>
            <a:r>
              <a:rPr lang="en-US" altLang="zh-TW" dirty="0"/>
              <a:t>IBDC_DAB by PI control in SPS way</a:t>
            </a:r>
          </a:p>
          <a:p>
            <a:r>
              <a:rPr lang="en-US" altLang="zh-TW" dirty="0"/>
              <a:t>Switching tunable</a:t>
            </a:r>
          </a:p>
          <a:p>
            <a:pPr lvl="1"/>
            <a:r>
              <a:rPr lang="en-US" altLang="zh-TW" dirty="0" err="1"/>
              <a:t>Silmiler</a:t>
            </a:r>
            <a:r>
              <a:rPr lang="en-US" altLang="zh-TW" dirty="0"/>
              <a:t> to </a:t>
            </a:r>
            <a:r>
              <a:rPr lang="en-US" altLang="zh-TW" dirty="0" err="1"/>
              <a:t>ltspice</a:t>
            </a:r>
            <a:r>
              <a:rPr lang="en-US" altLang="zh-TW" dirty="0"/>
              <a:t> simulation result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AB93F3-8F3E-4252-8BAE-DA0DAD7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11C32F-8C6E-41B4-8FC6-97AACE98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9" y="3006544"/>
            <a:ext cx="8828452" cy="36450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94C7F6-62D4-4A72-9448-B8A8ECDF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37" y="3126264"/>
            <a:ext cx="5244426" cy="31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368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162783</TotalTime>
  <Words>632</Words>
  <Application>Microsoft Office PowerPoint</Application>
  <PresentationFormat>如螢幕大小 (4:3)</PresentationFormat>
  <Paragraphs>132</Paragraphs>
  <Slides>16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larc</vt:lpstr>
      <vt:lpstr>Weekly Report</vt:lpstr>
      <vt:lpstr>Outline</vt:lpstr>
      <vt:lpstr>Control method</vt:lpstr>
      <vt:lpstr>回授穩定度分析</vt:lpstr>
      <vt:lpstr>回授補償電路</vt:lpstr>
      <vt:lpstr>控制器比較</vt:lpstr>
      <vt:lpstr>Backflow Power(Recap)</vt:lpstr>
      <vt:lpstr>Proposal(Recap)</vt:lpstr>
      <vt:lpstr>IBDC_DAB with PI control</vt:lpstr>
      <vt:lpstr>SPS control without Algorithom</vt:lpstr>
      <vt:lpstr>Problem analysis</vt:lpstr>
      <vt:lpstr>Proposed method</vt:lpstr>
      <vt:lpstr>Expectation effect and problem</vt:lpstr>
      <vt:lpstr>Future work</vt:lpstr>
      <vt:lpstr>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6983</cp:revision>
  <dcterms:created xsi:type="dcterms:W3CDTF">2018-10-07T16:26:11Z</dcterms:created>
  <dcterms:modified xsi:type="dcterms:W3CDTF">2021-10-19T06:49:51Z</dcterms:modified>
</cp:coreProperties>
</file>