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2"/>
  </p:notesMasterIdLst>
  <p:sldIdLst>
    <p:sldId id="1373" r:id="rId2"/>
    <p:sldId id="1504" r:id="rId3"/>
    <p:sldId id="1521" r:id="rId4"/>
    <p:sldId id="1467" r:id="rId5"/>
    <p:sldId id="1503" r:id="rId6"/>
    <p:sldId id="1496" r:id="rId7"/>
    <p:sldId id="1501" r:id="rId8"/>
    <p:sldId id="1506" r:id="rId9"/>
    <p:sldId id="1509" r:id="rId10"/>
    <p:sldId id="1510" r:id="rId11"/>
    <p:sldId id="1511" r:id="rId12"/>
    <p:sldId id="1512" r:id="rId13"/>
    <p:sldId id="1498" r:id="rId14"/>
    <p:sldId id="1513" r:id="rId15"/>
    <p:sldId id="1514" r:id="rId16"/>
    <p:sldId id="1515" r:id="rId17"/>
    <p:sldId id="1516" r:id="rId18"/>
    <p:sldId id="1518" r:id="rId19"/>
    <p:sldId id="1519" r:id="rId20"/>
    <p:sldId id="1523" r:id="rId21"/>
    <p:sldId id="1522" r:id="rId22"/>
    <p:sldId id="1524" r:id="rId23"/>
    <p:sldId id="1520" r:id="rId24"/>
    <p:sldId id="1497" r:id="rId25"/>
    <p:sldId id="1500" r:id="rId26"/>
    <p:sldId id="1505" r:id="rId27"/>
    <p:sldId id="1507" r:id="rId28"/>
    <p:sldId id="1508" r:id="rId29"/>
    <p:sldId id="1502" r:id="rId30"/>
    <p:sldId id="1517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jigj-gfmg tung" initials="gt" lastIdx="1" clrIdx="0">
    <p:extLst>
      <p:ext uri="{19B8F6BF-5375-455C-9EA6-DF929625EA0E}">
        <p15:presenceInfo xmlns:p15="http://schemas.microsoft.com/office/powerpoint/2012/main" userId="99cf9b7282c054dd" providerId="Windows Live"/>
      </p:ext>
    </p:extLst>
  </p:cmAuthor>
  <p:cmAuthor id="2" name="CWW" initials="C" lastIdx="2" clrIdx="1">
    <p:extLst>
      <p:ext uri="{19B8F6BF-5375-455C-9EA6-DF929625EA0E}">
        <p15:presenceInfo xmlns:p15="http://schemas.microsoft.com/office/powerpoint/2012/main" userId="CWW" providerId="None"/>
      </p:ext>
    </p:extLst>
  </p:cmAuthor>
  <p:cmAuthor id="3" name="杜冠勳 DUH_KUAN_HSUN" initials="杜冠勳" lastIdx="1" clrIdx="2">
    <p:extLst>
      <p:ext uri="{19B8F6BF-5375-455C-9EA6-DF929625EA0E}">
        <p15:presenceInfo xmlns:p15="http://schemas.microsoft.com/office/powerpoint/2012/main" userId="杜冠勳 DUH_KUAN_HSUN" providerId="None"/>
      </p:ext>
    </p:extLst>
  </p:cmAuthor>
  <p:cmAuthor id="4" name="杜冠勳" initials="杜冠勳" lastIdx="0" clrIdx="3">
    <p:extLst>
      <p:ext uri="{19B8F6BF-5375-455C-9EA6-DF929625EA0E}">
        <p15:presenceInfo xmlns:p15="http://schemas.microsoft.com/office/powerpoint/2012/main" userId="S-1-5-21-3100601057-2475936310-3296494056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C7C"/>
    <a:srgbClr val="000000"/>
    <a:srgbClr val="CC0099"/>
    <a:srgbClr val="FFFFFF"/>
    <a:srgbClr val="A3CF79"/>
    <a:srgbClr val="E6E6E6"/>
    <a:srgbClr val="DDE2CD"/>
    <a:srgbClr val="FFFF99"/>
    <a:srgbClr val="D4EDFF"/>
    <a:srgbClr val="ADC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50" autoAdjust="0"/>
    <p:restoredTop sz="82084" autoAdjust="0"/>
  </p:normalViewPr>
  <p:slideViewPr>
    <p:cSldViewPr snapToGrid="0">
      <p:cViewPr>
        <p:scale>
          <a:sx n="100" d="100"/>
          <a:sy n="100" d="100"/>
        </p:scale>
        <p:origin x="420" y="-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CB0E6-5ADD-4734-8226-FB8F9A585011}" type="datetimeFigureOut">
              <a:rPr lang="zh-TW" altLang="en-US" smtClean="0"/>
              <a:pPr/>
              <a:t>2021/10/11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66AA6-6680-4EAF-9C7C-D332617C48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61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8%BF%94%E9%A6%B3%E5%BC%8F%E8%AE%8A%E6%8F%9B%E5%99%A8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355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875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須負載低於一定的值 才會操作在</a:t>
            </a:r>
            <a:r>
              <a:rPr lang="en-US" altLang="zh-TW" dirty="0"/>
              <a:t>DCM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509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048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922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756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268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019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限流保護電路作用</a:t>
            </a:r>
            <a:endParaRPr lang="en-US" altLang="zh-TW" dirty="0"/>
          </a:p>
          <a:p>
            <a:r>
              <a:rPr lang="zh-TW" altLang="en-US" dirty="0"/>
              <a:t>較快的反應速度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386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高阻抗 輸出電壓大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726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降壓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升壓變換器和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返馳式變換器"/>
              </a:rPr>
              <a:t>返馳式變換器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49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ltGray">
          <a:xfrm>
            <a:off x="1588" y="279400"/>
            <a:ext cx="8912225" cy="6586538"/>
          </a:xfrm>
          <a:prstGeom prst="rtTriangle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5" name="Picture 5" descr="larc-ht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1096963" y="4413250"/>
            <a:ext cx="13874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203575" y="2924175"/>
            <a:ext cx="2590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TW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14600" y="3733800"/>
            <a:ext cx="55753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3600">
                <a:solidFill>
                  <a:srgbClr val="6102A2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92087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47ECE6CB-6078-46ED-AA80-4B9B7B320C9C}" type="datetime1">
              <a:rPr lang="zh-TW" altLang="en-US" smtClean="0"/>
              <a:pPr/>
              <a:t>2021/10/11</a:t>
            </a:fld>
            <a:endParaRPr lang="zh-TW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306097"/>
      </p:ext>
    </p:extLst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11D47-4C42-45CA-B28F-307CAA761D39}" type="datetime1">
              <a:rPr lang="zh-TW" altLang="en-US" smtClean="0"/>
              <a:pPr/>
              <a:t>2021/10/11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342884"/>
      </p:ext>
    </p:extLst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19888" y="152400"/>
            <a:ext cx="2112962" cy="60277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77825" y="152400"/>
            <a:ext cx="6189663" cy="60277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732341-A4CF-45FE-8984-7DA99ABE711A}" type="datetime1">
              <a:rPr lang="zh-TW" altLang="en-US" smtClean="0"/>
              <a:pPr/>
              <a:t>2021/10/11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138107"/>
      </p:ext>
    </p:extLst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3E61EC-1AA2-42D1-BA7E-16D796C35177}" type="datetime1">
              <a:rPr lang="zh-TW" altLang="en-US" smtClean="0"/>
              <a:pPr/>
              <a:t>2021/10/11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85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369D74-7E68-488F-8DC0-0AFD81C31774}" type="datetime1">
              <a:rPr lang="zh-TW" altLang="en-US" smtClean="0"/>
              <a:pPr/>
              <a:t>2021/10/11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74471"/>
      </p:ext>
    </p:extLst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77825" y="838200"/>
            <a:ext cx="4140200" cy="534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0425" y="838200"/>
            <a:ext cx="4141788" cy="534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1CD3B-D36B-49D6-B3E8-EDA101F0619C}" type="datetime1">
              <a:rPr lang="zh-TW" altLang="en-US" smtClean="0"/>
              <a:pPr/>
              <a:t>2021/10/11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90382"/>
      </p:ext>
    </p:extLst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B2BD4-73D2-4111-801D-594CCD90AFD9}" type="datetime1">
              <a:rPr lang="zh-TW" altLang="en-US" smtClean="0"/>
              <a:pPr/>
              <a:t>2021/10/11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492306"/>
      </p:ext>
    </p:extLst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46EC72-734B-4FD7-9DF3-B702BB661E1A}" type="datetime1">
              <a:rPr lang="zh-TW" altLang="en-US" smtClean="0"/>
              <a:pPr/>
              <a:t>2021/10/11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010825"/>
      </p:ext>
    </p:extLst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0C259-413A-4F08-A24F-613AF4C6D49F}" type="datetime1">
              <a:rPr lang="zh-TW" altLang="en-US" smtClean="0"/>
              <a:pPr/>
              <a:t>2021/10/11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784435"/>
      </p:ext>
    </p:extLst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0C075-AB8A-43F4-ACE6-0AF5044F9092}" type="datetime1">
              <a:rPr lang="zh-TW" altLang="en-US" smtClean="0"/>
              <a:pPr/>
              <a:t>2021/10/11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867154"/>
      </p:ext>
    </p:extLst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6E690-F91E-4B39-9E4B-5AE249E2A24D}" type="datetime1">
              <a:rPr lang="zh-TW" altLang="en-US" smtClean="0"/>
              <a:pPr/>
              <a:t>2021/10/11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265173"/>
      </p:ext>
    </p:extLst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77825" y="838200"/>
            <a:ext cx="843438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451850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8963" y="6461125"/>
            <a:ext cx="18748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fld id="{53A26CBC-0D7E-4446-847A-A02803CDE270}" type="datetime1">
              <a:rPr lang="zh-TW" altLang="en-US" smtClean="0"/>
              <a:pPr/>
              <a:t>2021/10/11</a:t>
            </a:fld>
            <a:endParaRPr lang="zh-TW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61125"/>
            <a:ext cx="2895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endParaRPr lang="zh-TW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75488" y="6445250"/>
            <a:ext cx="1636712" cy="4127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31" name="Picture 7" descr="LARCbkg2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8F5C8F"/>
              </a:clrFrom>
              <a:clrTo>
                <a:srgbClr val="8F5C8F">
                  <a:alpha val="0"/>
                </a:srgbClr>
              </a:clrTo>
            </a:clrChange>
            <a:lum bright="26000" contrast="24000"/>
            <a:grayscl/>
            <a:biLevel thresh="50000"/>
          </a:blip>
          <a:srcRect/>
          <a:stretch>
            <a:fillRect/>
          </a:stretch>
        </p:blipFill>
        <p:spPr bwMode="auto">
          <a:xfrm>
            <a:off x="0" y="6197600"/>
            <a:ext cx="58896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342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pull dir="r"/>
  </p:transition>
  <p:hf hdr="0" ftr="0" dt="0"/>
  <p:txStyles>
    <p:titleStyle>
      <a:lvl1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2pPr>
      <a:lvl3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3pPr>
      <a:lvl4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4pPr>
      <a:lvl5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5pPr>
      <a:lvl6pPr marL="4572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6pPr>
      <a:lvl7pPr marL="9144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7pPr>
      <a:lvl8pPr marL="13716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8pPr>
      <a:lvl9pPr marL="18288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9pPr>
    </p:titleStyle>
    <p:bodyStyle>
      <a:lvl1pPr marL="385763" indent="-385763" algn="l" rtl="0" eaLnBrk="1" fontAlgn="base" hangingPunct="1">
        <a:lnSpc>
          <a:spcPct val="93000"/>
        </a:lnSpc>
        <a:spcBef>
          <a:spcPct val="5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4538" indent="-244475" algn="l" rtl="0" eaLnBrk="1" fontAlgn="base" hangingPunct="1">
        <a:lnSpc>
          <a:spcPct val="88000"/>
        </a:lnSpc>
        <a:spcBef>
          <a:spcPct val="25000"/>
        </a:spcBef>
        <a:spcAft>
          <a:spcPct val="0"/>
        </a:spcAft>
        <a:buClr>
          <a:srgbClr val="AA009A"/>
        </a:buClr>
        <a:buSzPct val="90000"/>
        <a:buFont typeface="Symbol" pitchFamily="18" charset="2"/>
        <a:buChar char="-"/>
        <a:defRPr kumimoji="1" sz="2600">
          <a:solidFill>
            <a:srgbClr val="000000"/>
          </a:solidFill>
          <a:latin typeface="+mn-lt"/>
          <a:ea typeface="+mn-ea"/>
        </a:defRPr>
      </a:lvl2pPr>
      <a:lvl3pPr marL="1146175" indent="-238125" algn="l" rtl="0" eaLnBrk="1" fontAlgn="base" hangingPunct="1">
        <a:lnSpc>
          <a:spcPct val="87000"/>
        </a:lnSpc>
        <a:spcBef>
          <a:spcPct val="10000"/>
        </a:spcBef>
        <a:spcAft>
          <a:spcPct val="0"/>
        </a:spcAft>
        <a:buClr>
          <a:srgbClr val="1908BC"/>
        </a:buClr>
        <a:buFont typeface="Symbol" pitchFamily="18" charset="2"/>
        <a:buChar char="*"/>
        <a:defRPr kumimoji="1" sz="2400">
          <a:solidFill>
            <a:srgbClr val="000000"/>
          </a:solidFill>
          <a:latin typeface="+mn-lt"/>
          <a:ea typeface="+mn-ea"/>
        </a:defRPr>
      </a:lvl3pPr>
      <a:lvl4pPr marL="2032000" indent="-228600" algn="l" rtl="0" eaLnBrk="1" fontAlgn="base" hangingPunct="1">
        <a:spcBef>
          <a:spcPct val="20000"/>
        </a:spcBef>
        <a:spcAft>
          <a:spcPct val="0"/>
        </a:spcAft>
        <a:buClr>
          <a:srgbClr val="2452AE"/>
        </a:buClr>
        <a:buFont typeface="Symbol" pitchFamily="18" charset="2"/>
        <a:buChar char="à"/>
        <a:defRPr kumimoji="1" sz="2200">
          <a:solidFill>
            <a:srgbClr val="000000"/>
          </a:solidFill>
          <a:latin typeface="+mn-lt"/>
          <a:ea typeface="+mn-ea"/>
        </a:defRPr>
      </a:lvl4pPr>
      <a:lvl5pPr marL="24511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9083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33655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8227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42799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8.png"/><Relationship Id="rId4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sz="quarter" idx="1"/>
          </p:nvPr>
        </p:nvSpPr>
        <p:spPr>
          <a:xfrm>
            <a:off x="2533719" y="4366889"/>
            <a:ext cx="5575300" cy="1752600"/>
          </a:xfrm>
        </p:spPr>
        <p:txBody>
          <a:bodyPr/>
          <a:lstStyle/>
          <a:p>
            <a:pPr algn="l"/>
            <a:r>
              <a:rPr lang="en-US" altLang="zh-TW" sz="2800" dirty="0"/>
              <a:t>Presenter: </a:t>
            </a:r>
            <a:r>
              <a:rPr lang="en-US" altLang="zh-TW" sz="2800" dirty="0" err="1"/>
              <a:t>Kuan</a:t>
            </a:r>
            <a:r>
              <a:rPr lang="en-US" altLang="zh-TW" sz="2800" dirty="0"/>
              <a:t>-</a:t>
            </a:r>
            <a:r>
              <a:rPr lang="en-US" altLang="zh-TW" sz="2800" dirty="0" err="1"/>
              <a:t>Hsun</a:t>
            </a:r>
            <a:r>
              <a:rPr lang="en-US" altLang="zh-TW" sz="2800" dirty="0"/>
              <a:t>-Duh</a:t>
            </a:r>
          </a:p>
          <a:p>
            <a:pPr algn="l"/>
            <a:r>
              <a:rPr lang="en-US" altLang="zh-TW" sz="2800" dirty="0"/>
              <a:t>Advisor: Cheng-Wen Wu</a:t>
            </a:r>
          </a:p>
          <a:p>
            <a:pPr algn="l"/>
            <a:r>
              <a:rPr lang="en-US" altLang="zh-TW" sz="2800" dirty="0"/>
              <a:t>2021/10/12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 sz="quarter"/>
          </p:nvPr>
        </p:nvSpPr>
        <p:spPr>
          <a:xfrm>
            <a:off x="-349321" y="983332"/>
            <a:ext cx="9865972" cy="682047"/>
          </a:xfrm>
        </p:spPr>
        <p:txBody>
          <a:bodyPr/>
          <a:lstStyle/>
          <a:p>
            <a:r>
              <a:rPr lang="en-US" altLang="zh-TW" dirty="0"/>
              <a:t>Weekly Report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55EC03F-3376-4287-8AB9-EB9279828C43}"/>
              </a:ext>
            </a:extLst>
          </p:cNvPr>
          <p:cNvSpPr txBox="1"/>
          <p:nvPr/>
        </p:nvSpPr>
        <p:spPr>
          <a:xfrm>
            <a:off x="1151068" y="20938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5221735"/>
      </p:ext>
    </p:extLst>
  </p:cSld>
  <p:clrMapOvr>
    <a:masterClrMapping/>
  </p:clrMapOvr>
  <p:transition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D5C2F-68DF-44C4-A437-834A8E62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response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0949DD-45D2-4CB5-BE0E-528397072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824" y="838200"/>
            <a:ext cx="8575675" cy="5341938"/>
          </a:xfrm>
        </p:spPr>
        <p:txBody>
          <a:bodyPr/>
          <a:lstStyle/>
          <a:p>
            <a:r>
              <a:rPr lang="en-US" altLang="zh-TW" dirty="0"/>
              <a:t>Rise time : deep learning &lt; PID control</a:t>
            </a:r>
          </a:p>
          <a:p>
            <a:r>
              <a:rPr lang="en-US" altLang="zh-TW" dirty="0"/>
              <a:t>Overshoot : deep learning &gt; PID control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5C22FC4-0F0D-4BAF-87EE-7EE2495E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9B9B4A5-C381-4C72-8B7A-4D2AC7831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2594794"/>
            <a:ext cx="4405313" cy="270344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AC88B63-EF77-4AF6-BF24-6C5C2D73C0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51" b="22952"/>
          <a:stretch/>
        </p:blipFill>
        <p:spPr>
          <a:xfrm>
            <a:off x="4665661" y="2594794"/>
            <a:ext cx="4386261" cy="246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73779"/>
      </p:ext>
    </p:extLst>
  </p:cSld>
  <p:clrMapOvr>
    <a:masterClrMapping/>
  </p:clrMapOvr>
  <p:transition>
    <p:pull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D3FC2B-33C2-4103-8E96-463CED69E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AAA725-75F8-4D74-81ED-1669CBD78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824" y="838200"/>
            <a:ext cx="8334375" cy="677862"/>
          </a:xfrm>
        </p:spPr>
        <p:txBody>
          <a:bodyPr/>
          <a:lstStyle/>
          <a:p>
            <a:r>
              <a:rPr lang="en-US" altLang="zh-TW" dirty="0">
                <a:solidFill>
                  <a:srgbClr val="202124"/>
                </a:solidFill>
                <a:latin typeface="arial" panose="020B0604020202020204" pitchFamily="34" charset="0"/>
              </a:rPr>
              <a:t>R</a:t>
            </a:r>
            <a:r>
              <a:rPr lang="en-US" altLang="zh-TW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esiduals : the variance of error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6F8C06E-98BA-40C1-A03F-D3BDA495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E667E85-C6B5-472D-8518-447FEACF4564}"/>
              </a:ext>
            </a:extLst>
          </p:cNvPr>
          <p:cNvSpPr txBox="1">
            <a:spLocks/>
          </p:cNvSpPr>
          <p:nvPr/>
        </p:nvSpPr>
        <p:spPr bwMode="auto">
          <a:xfrm>
            <a:off x="377823" y="3567906"/>
            <a:ext cx="83343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1" fontAlgn="base" hangingPunct="1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4538" indent="-244475" algn="l" rtl="0" eaLnBrk="1" fontAlgn="base" hangingPunct="1">
              <a:lnSpc>
                <a:spcPct val="88000"/>
              </a:lnSpc>
              <a:spcBef>
                <a:spcPct val="25000"/>
              </a:spcBef>
              <a:spcAft>
                <a:spcPct val="0"/>
              </a:spcAft>
              <a:buClr>
                <a:srgbClr val="AA009A"/>
              </a:buClr>
              <a:buSzPct val="90000"/>
              <a:buFont typeface="Symbol" pitchFamily="18" charset="2"/>
              <a:buChar char="-"/>
              <a:defRPr kumimoji="1"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6175" indent="-238125" algn="l" rtl="0" eaLnBrk="1" fontAlgn="base" hangingPunct="1">
              <a:lnSpc>
                <a:spcPct val="87000"/>
              </a:lnSpc>
              <a:spcBef>
                <a:spcPct val="10000"/>
              </a:spcBef>
              <a:spcAft>
                <a:spcPct val="0"/>
              </a:spcAft>
              <a:buClr>
                <a:srgbClr val="1908BC"/>
              </a:buClr>
              <a:buFont typeface="Symbol" pitchFamily="18" charset="2"/>
              <a:buChar char="*"/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2032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452AE"/>
              </a:buClr>
              <a:buFont typeface="Symbol" pitchFamily="18" charset="2"/>
              <a:buChar char="à"/>
              <a:defRPr kumimoji="1" sz="1800">
                <a:solidFill>
                  <a:srgbClr val="000000"/>
                </a:solidFill>
                <a:latin typeface="+mn-lt"/>
                <a:ea typeface="+mn-ea"/>
              </a:defRPr>
            </a:lvl4pPr>
            <a:lvl5pPr marL="2451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908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3365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3822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4279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r>
              <a:rPr lang="en-US" altLang="zh-TW" dirty="0" err="1"/>
              <a:t>RMSE:root-mean-square</a:t>
            </a:r>
            <a:r>
              <a:rPr lang="en-US" altLang="zh-TW" dirty="0"/>
              <a:t> deviation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5EA2DF2-A7A7-4E57-B906-B409885C05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8304"/>
          <a:stretch/>
        </p:blipFill>
        <p:spPr>
          <a:xfrm>
            <a:off x="1308101" y="1455569"/>
            <a:ext cx="6353172" cy="197343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8571E68-01E4-40A0-8A6D-CF009D1A4725}"/>
              </a:ext>
            </a:extLst>
          </p:cNvPr>
          <p:cNvSpPr/>
          <p:nvPr/>
        </p:nvSpPr>
        <p:spPr bwMode="auto">
          <a:xfrm>
            <a:off x="2070100" y="3314700"/>
            <a:ext cx="1003300" cy="1143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403CAA0-2602-44D7-B0A5-0F02C6CDA2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1952"/>
          <a:stretch/>
        </p:blipFill>
        <p:spPr>
          <a:xfrm>
            <a:off x="1632348" y="4105275"/>
            <a:ext cx="5949153" cy="221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70960"/>
      </p:ext>
    </p:extLst>
  </p:cSld>
  <p:clrMapOvr>
    <a:masterClrMapping/>
  </p:clrMapOvr>
  <p:transition>
    <p:pull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34DF07-A02B-428C-B5E2-246F3E71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1CE338-AB44-4303-9E5D-97D130FF78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F4644F-9DF3-46C0-8743-07BB604910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4F1C8C-79DA-4FF7-9EAB-6A70830C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471B882-DEFD-40B8-BF9C-87FFEF806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340" y="2107582"/>
            <a:ext cx="4322860" cy="280317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86CCFD6-9FD9-454D-980B-C3A805481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85" y="2098850"/>
            <a:ext cx="4373840" cy="280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5380"/>
      </p:ext>
    </p:extLst>
  </p:cSld>
  <p:clrMapOvr>
    <a:masterClrMapping/>
  </p:clrMapOvr>
  <p:transition>
    <p:pull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3982A0-02BB-4812-92A3-53456F2C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PID parameter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F25F8A2-96B0-49FD-A53A-F49A4D8092F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61950" y="838200"/>
                <a:ext cx="8613775" cy="4180840"/>
              </a:xfrm>
            </p:spPr>
            <p:txBody>
              <a:bodyPr/>
              <a:lstStyle/>
              <a:p>
                <a:r>
                  <a:rPr lang="en-US" altLang="zh-TW" dirty="0"/>
                  <a:t>How to tuning PID control parameter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lvl="2"/>
                <a:r>
                  <a:rPr lang="en-US" altLang="zh-TW" dirty="0"/>
                  <a:t>Make the output value closed to the goal value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TW" altLang="en-US" dirty="0"/>
                  <a:t>  </a:t>
                </a:r>
                <a:r>
                  <a:rPr lang="en-US" altLang="zh-TW" dirty="0"/>
                  <a:t>:</a:t>
                </a:r>
                <a14:m>
                  <m:oMath xmlns:m="http://schemas.openxmlformats.org/officeDocument/2006/math"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dirty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dirty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e>
                    </m:nary>
                  </m:oMath>
                </a14:m>
                <a:endParaRPr lang="en-US" altLang="zh-TW" dirty="0"/>
              </a:p>
              <a:p>
                <a:pPr lvl="2"/>
                <a:r>
                  <a:rPr lang="en-US" altLang="zh-TW" dirty="0"/>
                  <a:t>Control the steady state error</a:t>
                </a:r>
                <a:endParaRPr lang="en-US" altLang="zh-TW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pPr lvl="2"/>
                <a:r>
                  <a:rPr lang="en-US" altLang="zh-TW" dirty="0"/>
                  <a:t>Adjust variation slope prevent the output value oscillating</a:t>
                </a:r>
              </a:p>
              <a:p>
                <a:r>
                  <a:rPr lang="en-US" altLang="zh-TW" dirty="0"/>
                  <a:t>PI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is more often used in power supply</a:t>
                </a:r>
              </a:p>
              <a:p>
                <a:pPr lvl="1"/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F25F8A2-96B0-49FD-A53A-F49A4D8092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61950" y="838200"/>
                <a:ext cx="8613775" cy="4180840"/>
              </a:xfrm>
              <a:blipFill>
                <a:blip r:embed="rId2"/>
                <a:stretch>
                  <a:fillRect l="-1486" t="-24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D1A757A-E91F-46B1-A440-FF7DCAFD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C81A966-AAF3-4EED-9158-CCFCA308853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9960" y="5381345"/>
            <a:ext cx="4483101" cy="8111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8172C73-DD41-4F42-B950-75F68B81D1BB}"/>
              </a:ext>
            </a:extLst>
          </p:cNvPr>
          <p:cNvSpPr/>
          <p:nvPr/>
        </p:nvSpPr>
        <p:spPr bwMode="auto">
          <a:xfrm>
            <a:off x="2883533" y="5297135"/>
            <a:ext cx="757069" cy="5738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DA0AD2-715A-4EAB-B1BE-96ABFAE810FD}"/>
              </a:ext>
            </a:extLst>
          </p:cNvPr>
          <p:cNvSpPr/>
          <p:nvPr/>
        </p:nvSpPr>
        <p:spPr bwMode="auto">
          <a:xfrm>
            <a:off x="5570625" y="5297135"/>
            <a:ext cx="979780" cy="5738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233DD0-F4E2-4124-A709-012D18A7F27E}"/>
              </a:ext>
            </a:extLst>
          </p:cNvPr>
          <p:cNvSpPr/>
          <p:nvPr/>
        </p:nvSpPr>
        <p:spPr bwMode="auto">
          <a:xfrm>
            <a:off x="3844509" y="5298967"/>
            <a:ext cx="1553686" cy="5720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4045498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94CC23-6AC6-42AD-9DBD-2C3E6797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407A4B-C22B-48AD-B34B-2DC0A8CD3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825" y="838200"/>
            <a:ext cx="8562976" cy="4526280"/>
          </a:xfrm>
        </p:spPr>
        <p:txBody>
          <a:bodyPr/>
          <a:lstStyle/>
          <a:p>
            <a:r>
              <a:rPr lang="en-US" altLang="zh-TW" dirty="0"/>
              <a:t>Voltage mode control</a:t>
            </a:r>
          </a:p>
          <a:p>
            <a:r>
              <a:rPr lang="en-US" altLang="zh-TW" dirty="0"/>
              <a:t>Peak current control</a:t>
            </a:r>
          </a:p>
          <a:p>
            <a:r>
              <a:rPr lang="en-US" altLang="zh-TW" dirty="0"/>
              <a:t>Other control method</a:t>
            </a:r>
          </a:p>
          <a:p>
            <a:pPr lvl="1"/>
            <a:r>
              <a:rPr lang="en-US" altLang="zh-TW" dirty="0" err="1"/>
              <a:t>Vally</a:t>
            </a:r>
            <a:r>
              <a:rPr lang="en-US" altLang="zh-TW" dirty="0"/>
              <a:t> current control method</a:t>
            </a:r>
          </a:p>
          <a:p>
            <a:pPr lvl="1"/>
            <a:r>
              <a:rPr lang="en-US" altLang="zh-TW" dirty="0"/>
              <a:t>Emulated current mode control</a:t>
            </a:r>
          </a:p>
          <a:p>
            <a:pPr lvl="1"/>
            <a:r>
              <a:rPr lang="en-US" altLang="zh-TW" dirty="0"/>
              <a:t>Hysteretic current mode control</a:t>
            </a:r>
          </a:p>
          <a:p>
            <a:pPr lvl="1"/>
            <a:r>
              <a:rPr lang="en-US" altLang="zh-TW" dirty="0"/>
              <a:t>Average current mode control</a:t>
            </a:r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E5D3661-9615-49D7-9895-28EAC09F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281482"/>
      </p:ext>
    </p:extLst>
  </p:cSld>
  <p:clrMapOvr>
    <a:masterClrMapping/>
  </p:clrMapOvr>
  <p:transition>
    <p:pull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994C2B-2CB2-4D1F-8FE7-CEBBF01F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94174"/>
            <a:ext cx="8451850" cy="771661"/>
          </a:xfrm>
        </p:spPr>
        <p:txBody>
          <a:bodyPr/>
          <a:lstStyle/>
          <a:p>
            <a:r>
              <a:rPr lang="en-US" altLang="zh-TW" dirty="0"/>
              <a:t>Voltage mode control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D16A3D-330C-48E5-A114-FF1B3CE84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824" y="838200"/>
            <a:ext cx="8334375" cy="534193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9B8889-B7A2-4BCB-B7BC-0BE5A954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3884CFA-0658-41A7-909B-E1B65E458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450" y="1318316"/>
            <a:ext cx="4400950" cy="390584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B96DE8E-BAE5-456D-ACC9-49E0DDE3F860}"/>
              </a:ext>
            </a:extLst>
          </p:cNvPr>
          <p:cNvSpPr txBox="1"/>
          <p:nvPr/>
        </p:nvSpPr>
        <p:spPr>
          <a:xfrm>
            <a:off x="1134314" y="6294494"/>
            <a:ext cx="336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REF.</a:t>
            </a:r>
            <a:r>
              <a:rPr lang="zh-TW" altLang="en-US" dirty="0"/>
              <a:t>切換式電源轉換器</a:t>
            </a:r>
            <a:r>
              <a:rPr lang="en-US" altLang="zh-TW" dirty="0"/>
              <a:t>-</a:t>
            </a:r>
            <a:r>
              <a:rPr lang="zh-TW" altLang="en-US" dirty="0"/>
              <a:t>吳義利 </a:t>
            </a:r>
          </a:p>
        </p:txBody>
      </p:sp>
    </p:spTree>
    <p:extLst>
      <p:ext uri="{BB962C8B-B14F-4D97-AF65-F5344CB8AC3E}">
        <p14:creationId xmlns:p14="http://schemas.microsoft.com/office/powerpoint/2010/main" val="2252221225"/>
      </p:ext>
    </p:extLst>
  </p:cSld>
  <p:clrMapOvr>
    <a:masterClrMapping/>
  </p:clrMapOvr>
  <p:transition>
    <p:pull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EF00C-2E7C-4EA8-B3E2-E8C991EF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0"/>
            <a:ext cx="8451850" cy="1056957"/>
          </a:xfrm>
        </p:spPr>
        <p:txBody>
          <a:bodyPr/>
          <a:lstStyle/>
          <a:p>
            <a:r>
              <a:rPr lang="en-US" altLang="zh-TW" dirty="0"/>
              <a:t>Peak current control method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F00BD03-C494-4627-90FD-B417C8D5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F807DB6C-F2FC-4BD2-9C18-F3E6FD407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824" y="838200"/>
            <a:ext cx="8334375" cy="1376680"/>
          </a:xfrm>
        </p:spPr>
        <p:txBody>
          <a:bodyPr/>
          <a:lstStyle/>
          <a:p>
            <a:r>
              <a:rPr lang="en-US" altLang="zh-TW" dirty="0"/>
              <a:t>Pros  : Obtain inactive current from switching</a:t>
            </a:r>
          </a:p>
          <a:p>
            <a:r>
              <a:rPr lang="en-US" altLang="zh-TW" dirty="0"/>
              <a:t>Cons : Switching duty cycle &gt;50 % will cause current </a:t>
            </a:r>
            <a:r>
              <a:rPr lang="en-US" altLang="zh-TW" dirty="0" err="1"/>
              <a:t>osicallating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AD520F73-481D-46F2-BA72-04262043581D}"/>
              </a:ext>
            </a:extLst>
          </p:cNvPr>
          <p:cNvGrpSpPr/>
          <p:nvPr/>
        </p:nvGrpSpPr>
        <p:grpSpPr>
          <a:xfrm>
            <a:off x="1723748" y="2318924"/>
            <a:ext cx="5695974" cy="3446065"/>
            <a:chOff x="1723748" y="2318924"/>
            <a:chExt cx="5695974" cy="344606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261E87F-A73C-4A1D-995D-988002AAA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3748" y="2318924"/>
              <a:ext cx="5695974" cy="3446065"/>
            </a:xfrm>
            <a:prstGeom prst="rect">
              <a:avLst/>
            </a:prstGeom>
          </p:spPr>
        </p:pic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188893B6-1E4F-4830-8D68-F4F88DC660A3}"/>
                </a:ext>
              </a:extLst>
            </p:cNvPr>
            <p:cNvSpPr/>
            <p:nvPr/>
          </p:nvSpPr>
          <p:spPr bwMode="auto">
            <a:xfrm>
              <a:off x="3720082" y="2553255"/>
              <a:ext cx="640080" cy="7366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89D7DE95-71C4-485B-B250-F3CB49AF7D19}"/>
              </a:ext>
            </a:extLst>
          </p:cNvPr>
          <p:cNvGrpSpPr/>
          <p:nvPr/>
        </p:nvGrpSpPr>
        <p:grpSpPr>
          <a:xfrm>
            <a:off x="463550" y="2349028"/>
            <a:ext cx="8334375" cy="3415961"/>
            <a:chOff x="101811" y="1776346"/>
            <a:chExt cx="9182525" cy="3806487"/>
          </a:xfrm>
        </p:grpSpPr>
        <p:pic>
          <p:nvPicPr>
            <p:cNvPr id="13" name="內容版面配置區 8">
              <a:extLst>
                <a:ext uri="{FF2B5EF4-FFF2-40B4-BE49-F238E27FC236}">
                  <a16:creationId xmlns:a16="http://schemas.microsoft.com/office/drawing/2014/main" id="{870FCCEB-A5C5-40BB-A6C5-E66F381CBD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250"/>
            <a:stretch/>
          </p:blipFill>
          <p:spPr bwMode="auto">
            <a:xfrm>
              <a:off x="771894" y="1776346"/>
              <a:ext cx="7224289" cy="32319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F34BE192-5C14-470D-8B3C-D52C5022C6BA}"/>
                    </a:ext>
                  </a:extLst>
                </p:cNvPr>
                <p:cNvSpPr txBox="1"/>
                <p:nvPr/>
              </p:nvSpPr>
              <p:spPr>
                <a:xfrm>
                  <a:off x="5836047" y="4915086"/>
                  <a:ext cx="3448289" cy="667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Red line 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altLang="zh-TW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𝑠𝑙𝑜𝑝</m:t>
                          </m:r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TW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TW" dirty="0">
                      <a:solidFill>
                        <a:srgbClr val="FF0000"/>
                      </a:solidFill>
                    </a:rPr>
                    <a:t>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a14:m>
                  <a:r>
                    <a:rPr lang="en-US" altLang="zh-TW" dirty="0">
                      <a:solidFill>
                        <a:srgbClr val="FF0000"/>
                      </a:solidFill>
                    </a:rPr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altLang="zh-TW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a14:m>
                  <a:endParaRPr lang="en-US" altLang="zh-TW" dirty="0">
                    <a:solidFill>
                      <a:srgbClr val="FF0000"/>
                    </a:solidFill>
                  </a:endParaRPr>
                </a:p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duty cycle</a:t>
                  </a:r>
                  <a:r>
                    <a:rPr lang="zh-TW" altLang="en-US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altLang="zh-TW" dirty="0">
                      <a:solidFill>
                        <a:srgbClr val="FF0000"/>
                      </a:solidFill>
                    </a:rPr>
                    <a:t>&gt;</a:t>
                  </a:r>
                  <a:r>
                    <a:rPr lang="zh-TW" altLang="en-US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altLang="zh-TW" dirty="0">
                      <a:solidFill>
                        <a:srgbClr val="FF0000"/>
                      </a:solidFill>
                    </a:rPr>
                    <a:t>50</a:t>
                  </a:r>
                  <a:r>
                    <a:rPr lang="zh-TW" altLang="en-US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altLang="zh-TW" dirty="0">
                      <a:solidFill>
                        <a:srgbClr val="FF0000"/>
                      </a:solidFill>
                    </a:rPr>
                    <a:t>%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F34BE192-5C14-470D-8B3C-D52C5022C6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6047" y="4915086"/>
                  <a:ext cx="3448289" cy="667747"/>
                </a:xfrm>
                <a:prstGeom prst="rect">
                  <a:avLst/>
                </a:prstGeom>
                <a:blipFill>
                  <a:blip r:embed="rId5"/>
                  <a:stretch>
                    <a:fillRect l="-1754" t="-5051" b="-262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6D10B6DD-4EBA-407C-A3C9-029E0F545B84}"/>
                    </a:ext>
                  </a:extLst>
                </p:cNvPr>
                <p:cNvSpPr txBox="1"/>
                <p:nvPr/>
              </p:nvSpPr>
              <p:spPr>
                <a:xfrm>
                  <a:off x="101811" y="2791698"/>
                  <a:ext cx="339344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000000"/>
                      </a:solidFill>
                    </a:rPr>
                    <a:t>Black line 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a14:m>
                  <a:r>
                    <a:rPr lang="en-US" altLang="zh-TW" dirty="0">
                      <a:solidFill>
                        <a:srgbClr val="000000"/>
                      </a:solidFill>
                    </a:rPr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altLang="zh-TW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TW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zh-TW" dirty="0">
                    <a:solidFill>
                      <a:srgbClr val="000000"/>
                    </a:solidFill>
                  </a:endParaRPr>
                </a:p>
                <a:p>
                  <a:r>
                    <a:rPr lang="en-US" altLang="zh-TW" dirty="0">
                      <a:solidFill>
                        <a:srgbClr val="000000"/>
                      </a:solidFill>
                    </a:rPr>
                    <a:t>duty cycle</a:t>
                  </a:r>
                  <a:r>
                    <a:rPr lang="zh-TW" altLang="en-US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TW" dirty="0">
                      <a:solidFill>
                        <a:srgbClr val="000000"/>
                      </a:solidFill>
                    </a:rPr>
                    <a:t>=</a:t>
                  </a:r>
                  <a:r>
                    <a:rPr lang="zh-TW" altLang="en-US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TW" dirty="0">
                      <a:solidFill>
                        <a:srgbClr val="000000"/>
                      </a:solidFill>
                    </a:rPr>
                    <a:t>0</a:t>
                  </a: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6D10B6DD-4EBA-407C-A3C9-029E0F545B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11" y="2791698"/>
                  <a:ext cx="3393440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1584" t="-6316" b="-2736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ACB6950E-313A-4A51-8D30-7B7185B9BED5}"/>
                    </a:ext>
                  </a:extLst>
                </p:cNvPr>
                <p:cNvSpPr txBox="1"/>
                <p:nvPr/>
              </p:nvSpPr>
              <p:spPr>
                <a:xfrm>
                  <a:off x="5836047" y="2720131"/>
                  <a:ext cx="275336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Red line 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a14:m>
                  <a:r>
                    <a:rPr lang="en-US" altLang="zh-TW" dirty="0">
                      <a:solidFill>
                        <a:srgbClr val="FF0000"/>
                      </a:solidFill>
                    </a:rPr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a14:m>
                  <a:endParaRPr lang="en-US" altLang="zh-TW" dirty="0">
                    <a:solidFill>
                      <a:srgbClr val="FF0000"/>
                    </a:solidFill>
                  </a:endParaRPr>
                </a:p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duty cycle</a:t>
                  </a:r>
                  <a:r>
                    <a:rPr lang="zh-TW" altLang="en-US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altLang="zh-TW" dirty="0">
                      <a:solidFill>
                        <a:srgbClr val="FF0000"/>
                      </a:solidFill>
                    </a:rPr>
                    <a:t>&gt;</a:t>
                  </a:r>
                  <a:r>
                    <a:rPr lang="zh-TW" altLang="en-US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altLang="zh-TW" dirty="0">
                      <a:solidFill>
                        <a:srgbClr val="FF0000"/>
                      </a:solidFill>
                    </a:rPr>
                    <a:t>50</a:t>
                  </a:r>
                  <a:r>
                    <a:rPr lang="zh-TW" altLang="en-US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altLang="zh-TW" dirty="0">
                      <a:solidFill>
                        <a:srgbClr val="FF0000"/>
                      </a:solidFill>
                    </a:rPr>
                    <a:t>%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ACB6950E-313A-4A51-8D30-7B7185B9BE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6047" y="2720131"/>
                  <a:ext cx="2753360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2195" t="-5263" b="-2736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90AAC135-4E01-4ADA-B483-AFD525DECCFD}"/>
                    </a:ext>
                  </a:extLst>
                </p:cNvPr>
                <p:cNvSpPr txBox="1"/>
                <p:nvPr/>
              </p:nvSpPr>
              <p:spPr>
                <a:xfrm>
                  <a:off x="101811" y="4915086"/>
                  <a:ext cx="3393440" cy="667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000000"/>
                      </a:solidFill>
                    </a:rPr>
                    <a:t>Black line 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a14:m>
                  <a:r>
                    <a:rPr lang="en-US" altLang="zh-TW" dirty="0">
                      <a:solidFill>
                        <a:srgbClr val="000000"/>
                      </a:solidFill>
                    </a:rPr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altLang="zh-TW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sSub>
                        <m:sSubPr>
                          <m:ctrlPr>
                            <a:rPr lang="en-US" altLang="zh-TW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altLang="zh-TW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𝑠𝑙𝑜𝑝</m:t>
                          </m:r>
                          <m:r>
                            <a:rPr lang="en-US" altLang="zh-TW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a14:m>
                  <a:endParaRPr lang="en-US" altLang="zh-TW" dirty="0">
                    <a:solidFill>
                      <a:srgbClr val="000000"/>
                    </a:solidFill>
                  </a:endParaRPr>
                </a:p>
                <a:p>
                  <a:r>
                    <a:rPr lang="en-US" altLang="zh-TW" dirty="0">
                      <a:solidFill>
                        <a:srgbClr val="000000"/>
                      </a:solidFill>
                    </a:rPr>
                    <a:t>duty cycle</a:t>
                  </a:r>
                  <a:r>
                    <a:rPr lang="zh-TW" altLang="en-US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TW" dirty="0">
                      <a:solidFill>
                        <a:srgbClr val="000000"/>
                      </a:solidFill>
                    </a:rPr>
                    <a:t>=</a:t>
                  </a:r>
                  <a:r>
                    <a:rPr lang="zh-TW" altLang="en-US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TW" dirty="0">
                      <a:solidFill>
                        <a:srgbClr val="000000"/>
                      </a:solidFill>
                    </a:rPr>
                    <a:t>0</a:t>
                  </a: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90AAC135-4E01-4ADA-B483-AFD525DECC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11" y="4915086"/>
                  <a:ext cx="3393440" cy="667747"/>
                </a:xfrm>
                <a:prstGeom prst="rect">
                  <a:avLst/>
                </a:prstGeom>
                <a:blipFill>
                  <a:blip r:embed="rId8"/>
                  <a:stretch>
                    <a:fillRect l="-1584" t="-5051" b="-262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62D99F7-F2AB-47FA-9640-186A60EFE3FB}"/>
              </a:ext>
            </a:extLst>
          </p:cNvPr>
          <p:cNvSpPr txBox="1"/>
          <p:nvPr/>
        </p:nvSpPr>
        <p:spPr>
          <a:xfrm>
            <a:off x="2357578" y="6466959"/>
            <a:ext cx="336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REF.</a:t>
            </a:r>
            <a:r>
              <a:rPr lang="zh-TW" altLang="en-US" dirty="0"/>
              <a:t>切換式電源轉換器</a:t>
            </a:r>
            <a:r>
              <a:rPr lang="en-US" altLang="zh-TW" dirty="0"/>
              <a:t>-</a:t>
            </a:r>
            <a:r>
              <a:rPr lang="zh-TW" altLang="en-US" dirty="0"/>
              <a:t>吳義利 </a:t>
            </a:r>
          </a:p>
        </p:txBody>
      </p:sp>
    </p:spTree>
    <p:extLst>
      <p:ext uri="{BB962C8B-B14F-4D97-AF65-F5344CB8AC3E}">
        <p14:creationId xmlns:p14="http://schemas.microsoft.com/office/powerpoint/2010/main" val="2704042664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2DBD6-3298-42F4-9847-58644EAB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Feedback Stability 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F921BB-0FBE-461D-BA75-7D9A66C8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5488" y="6445250"/>
            <a:ext cx="1636712" cy="412750"/>
          </a:xfrm>
        </p:spPr>
        <p:txBody>
          <a:bodyPr/>
          <a:lstStyle/>
          <a:p>
            <a:fld id="{FC175A1F-17AA-440E-A787-FA438D8C8862}" type="slidenum">
              <a:rPr lang="zh-TW" altLang="en-US" smtClean="0"/>
              <a:pPr/>
              <a:t>17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23C5A2C1-AA1E-4E38-9084-73117FBC128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77824" y="838200"/>
                <a:ext cx="8451849" cy="5064760"/>
              </a:xfrm>
            </p:spPr>
            <p:txBody>
              <a:bodyPr/>
              <a:lstStyle/>
              <a:p>
                <a:r>
                  <a:rPr lang="en-US" altLang="zh-TW" dirty="0"/>
                  <a:t>Small signal analyze</a:t>
                </a:r>
              </a:p>
              <a:p>
                <a:pPr lvl="1"/>
                <a:r>
                  <a:rPr lang="en-US" altLang="zh-TW" dirty="0"/>
                  <a:t>Step1 : calculate the transfer function on block1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&amp; block2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𝑤𝑚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𝑤𝑚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pPr lvl="1"/>
                <a:r>
                  <a:rPr lang="en-US" altLang="zh-TW" dirty="0"/>
                  <a:t>Step2 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design the error amplifier  </a:t>
                </a:r>
                <a:endParaRPr lang="zh-TW" altLang="en-US" dirty="0"/>
              </a:p>
            </p:txBody>
          </p:sp>
        </mc:Choice>
        <mc:Fallback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23C5A2C1-AA1E-4E38-9084-73117FBC12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77824" y="838200"/>
                <a:ext cx="8451849" cy="5064760"/>
              </a:xfrm>
              <a:blipFill>
                <a:blip r:embed="rId2"/>
                <a:stretch>
                  <a:fillRect l="-1515" t="-20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群組 11">
            <a:extLst>
              <a:ext uri="{FF2B5EF4-FFF2-40B4-BE49-F238E27FC236}">
                <a16:creationId xmlns:a16="http://schemas.microsoft.com/office/drawing/2014/main" id="{57238225-E341-40E0-9DF5-83BE2B76D427}"/>
              </a:ext>
            </a:extLst>
          </p:cNvPr>
          <p:cNvGrpSpPr/>
          <p:nvPr/>
        </p:nvGrpSpPr>
        <p:grpSpPr>
          <a:xfrm>
            <a:off x="1657350" y="3118110"/>
            <a:ext cx="5606733" cy="3055995"/>
            <a:chOff x="1590675" y="2962852"/>
            <a:chExt cx="5606733" cy="3055995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65950E80-1E35-4A9F-8FF4-56773A224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0675" y="2962852"/>
              <a:ext cx="5606733" cy="3055995"/>
            </a:xfrm>
            <a:prstGeom prst="rect">
              <a:avLst/>
            </a:prstGeom>
          </p:spPr>
        </p:pic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83F74570-F35D-4409-B3BF-3617D672293B}"/>
                </a:ext>
              </a:extLst>
            </p:cNvPr>
            <p:cNvSpPr/>
            <p:nvPr/>
          </p:nvSpPr>
          <p:spPr bwMode="auto">
            <a:xfrm>
              <a:off x="1728628" y="2981369"/>
              <a:ext cx="435928" cy="49022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rPr>
                <a:t>1</a:t>
              </a:r>
              <a:endParaRPr kumimoji="1" lang="zh-TW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3280FE29-0854-44B0-AF70-2419EBDD2FB3}"/>
                </a:ext>
              </a:extLst>
            </p:cNvPr>
            <p:cNvSpPr/>
            <p:nvPr/>
          </p:nvSpPr>
          <p:spPr bwMode="auto">
            <a:xfrm>
              <a:off x="1728628" y="5341461"/>
              <a:ext cx="435928" cy="49022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b="1" dirty="0">
                  <a:latin typeface="Arial" charset="0"/>
                  <a:ea typeface="新細明體" pitchFamily="18" charset="-120"/>
                </a:rPr>
                <a:t>2</a:t>
              </a:r>
              <a:endParaRPr kumimoji="1" lang="zh-TW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932D49E5-B566-45A2-AFBC-786BD920D479}"/>
                </a:ext>
              </a:extLst>
            </p:cNvPr>
            <p:cNvSpPr/>
            <p:nvPr/>
          </p:nvSpPr>
          <p:spPr bwMode="auto">
            <a:xfrm>
              <a:off x="6761480" y="4366101"/>
              <a:ext cx="435928" cy="49022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b="1" dirty="0">
                  <a:latin typeface="Arial" charset="0"/>
                  <a:ea typeface="新細明體" pitchFamily="18" charset="-120"/>
                </a:rPr>
                <a:t>3</a:t>
              </a:r>
              <a:endParaRPr kumimoji="1" lang="zh-TW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6984516"/>
      </p:ext>
    </p:extLst>
  </p:cSld>
  <p:clrMapOvr>
    <a:masterClrMapping/>
  </p:clrMapOvr>
  <p:transition>
    <p:pull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20DEB-A801-4930-B987-C948BE74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-228599"/>
            <a:ext cx="8213725" cy="1655768"/>
          </a:xfrm>
        </p:spPr>
        <p:txBody>
          <a:bodyPr/>
          <a:lstStyle/>
          <a:p>
            <a:r>
              <a:rPr lang="en-US" altLang="zh-TW" dirty="0"/>
              <a:t>Feedback Stability</a:t>
            </a:r>
            <a:br>
              <a:rPr lang="en-US" altLang="zh-TW" dirty="0"/>
            </a:br>
            <a:r>
              <a:rPr lang="en-US" altLang="zh-TW" dirty="0"/>
              <a:t>(Peak current control method)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F37952-78DD-4315-A95F-1B09AF0D4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824" y="1104900"/>
            <a:ext cx="8518525" cy="1343025"/>
          </a:xfrm>
        </p:spPr>
        <p:txBody>
          <a:bodyPr/>
          <a:lstStyle/>
          <a:p>
            <a:r>
              <a:rPr lang="en-US" altLang="zh-TW" dirty="0"/>
              <a:t>Reducing inactive current by current transformer module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865501F-260C-4A76-A0FD-2D1B4C21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48D6E85-5CA6-4ADD-91F8-2E02DACDF2C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1" y="2447925"/>
            <a:ext cx="4835298" cy="292535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61940CC-5683-43A8-91F2-DA2D62618A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34" t="20433" r="23191" b="57217"/>
          <a:stretch/>
        </p:blipFill>
        <p:spPr>
          <a:xfrm>
            <a:off x="2133600" y="3535354"/>
            <a:ext cx="209549" cy="64769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17264A8-1956-45FD-81CA-81685E573632}"/>
              </a:ext>
            </a:extLst>
          </p:cNvPr>
          <p:cNvSpPr txBox="1"/>
          <p:nvPr/>
        </p:nvSpPr>
        <p:spPr>
          <a:xfrm>
            <a:off x="819150" y="6075918"/>
            <a:ext cx="336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REF.</a:t>
            </a:r>
            <a:r>
              <a:rPr lang="zh-TW" altLang="en-US" dirty="0"/>
              <a:t>切換式電源轉換器</a:t>
            </a:r>
            <a:r>
              <a:rPr lang="en-US" altLang="zh-TW" dirty="0"/>
              <a:t>-</a:t>
            </a:r>
            <a:r>
              <a:rPr lang="zh-TW" altLang="en-US" dirty="0"/>
              <a:t>吳義利 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23295E2-60B6-49A6-8585-7617C74D552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28" y="2979491"/>
            <a:ext cx="4108449" cy="160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84395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185C7E-FB08-41CF-851A-33D38E9B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Compensation circuit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CC300FB-45D0-4200-8025-7C84E391153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77824" y="838200"/>
                <a:ext cx="10328275" cy="6343650"/>
              </a:xfrm>
            </p:spPr>
            <p:txBody>
              <a:bodyPr/>
              <a:lstStyle/>
              <a:p>
                <a:r>
                  <a:rPr lang="en-US" altLang="zh-TW" dirty="0"/>
                  <a:t>Single Pole Amplifier(integrator circuit)</a:t>
                </a:r>
              </a:p>
              <a:p>
                <a:pPr lvl="1"/>
                <a:r>
                  <a:rPr lang="en-US" altLang="zh-TW" dirty="0"/>
                  <a:t>High resistance in low frequency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TW"/>
                          <m:t>resonance</m:t>
                        </m:r>
                        <m:r>
                          <m:rPr>
                            <m:nor/>
                          </m:rPr>
                          <a:rPr lang="en-US" altLang="zh-TW"/>
                          <m:t> </m:t>
                        </m:r>
                        <m:r>
                          <m:rPr>
                            <m:nor/>
                          </m:rPr>
                          <a:rPr lang="en-US" altLang="zh-TW"/>
                          <m:t>frequency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TW" b="0" i="0" smtClean="0"/>
                      <m:t>pole</m:t>
                    </m:r>
                    <m:r>
                      <m:rPr>
                        <m:nor/>
                      </m:rPr>
                      <a:rPr lang="en-US" altLang="zh-TW" b="0" i="0" smtClean="0"/>
                      <m:t> </m:t>
                    </m:r>
                    <m:r>
                      <m:rPr>
                        <m:nor/>
                      </m:rPr>
                      <a:rPr lang="en-US" altLang="zh-TW"/>
                      <m:t>frequency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500063" lvl="1" indent="0">
                  <a:buNone/>
                </a:pPr>
                <a:r>
                  <a:rPr lang="en-US" altLang="zh-TW" dirty="0"/>
                  <a:t>=&gt;bad transient response</a:t>
                </a:r>
              </a:p>
              <a:p>
                <a:r>
                  <a:rPr lang="en-US" altLang="zh-TW" dirty="0"/>
                  <a:t>Zero Pole Pair Amplifier  </a:t>
                </a:r>
              </a:p>
              <a:p>
                <a:pPr lvl="1"/>
                <a:r>
                  <a:rPr lang="en-US" altLang="zh-TW" dirty="0"/>
                  <a:t>Pole set at DC point , the gain will be constant</a:t>
                </a:r>
              </a:p>
              <a:p>
                <a:pPr marL="500063" lvl="1" indent="0">
                  <a:buNone/>
                </a:pPr>
                <a:r>
                  <a:rPr lang="en-US" altLang="zh-TW" dirty="0"/>
                  <a:t>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&amp; 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CC300FB-45D0-4200-8025-7C84E39115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77824" y="838200"/>
                <a:ext cx="10328275" cy="6343650"/>
              </a:xfrm>
              <a:blipFill>
                <a:blip r:embed="rId3"/>
                <a:stretch>
                  <a:fillRect l="-1240" t="-1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F75A2A2-E4A5-45CB-8FF6-A53D567E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4ED49FE-79F3-487B-A3F8-D2134757D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8600" y="139433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9621AF0-9998-40C3-9B68-98D977AB63A5}"/>
              </a:ext>
            </a:extLst>
          </p:cNvPr>
          <p:cNvSpPr txBox="1"/>
          <p:nvPr/>
        </p:nvSpPr>
        <p:spPr>
          <a:xfrm>
            <a:off x="819150" y="6075918"/>
            <a:ext cx="336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REF.</a:t>
            </a:r>
            <a:r>
              <a:rPr lang="zh-TW" altLang="en-US" dirty="0"/>
              <a:t>切換式電源轉換器</a:t>
            </a:r>
            <a:r>
              <a:rPr lang="en-US" altLang="zh-TW" dirty="0"/>
              <a:t>-</a:t>
            </a:r>
            <a:r>
              <a:rPr lang="zh-TW" altLang="en-US" dirty="0"/>
              <a:t>吳義利 </a:t>
            </a:r>
          </a:p>
        </p:txBody>
      </p:sp>
    </p:spTree>
    <p:extLst>
      <p:ext uri="{BB962C8B-B14F-4D97-AF65-F5344CB8AC3E}">
        <p14:creationId xmlns:p14="http://schemas.microsoft.com/office/powerpoint/2010/main" val="3406478196"/>
      </p:ext>
    </p:extLst>
  </p:cSld>
  <p:clrMapOvr>
    <a:masterClrMapping/>
  </p:clrMapOvr>
  <p:transition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3D5D8-1838-462F-AB50-1E6673F7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1CDAEC-83FE-44EE-A983-D140CE51D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06" y="863599"/>
            <a:ext cx="8434388" cy="5842001"/>
          </a:xfrm>
        </p:spPr>
        <p:txBody>
          <a:bodyPr/>
          <a:lstStyle/>
          <a:p>
            <a:r>
              <a:rPr lang="en-US" altLang="zh-TW" dirty="0"/>
              <a:t>Recap</a:t>
            </a:r>
          </a:p>
          <a:p>
            <a:pPr lvl="1"/>
            <a:r>
              <a:rPr lang="en-US" altLang="zh-TW" dirty="0"/>
              <a:t>Backflow power</a:t>
            </a:r>
          </a:p>
          <a:p>
            <a:pPr lvl="1"/>
            <a:r>
              <a:rPr lang="en-US" altLang="zh-TW" dirty="0"/>
              <a:t>Original control flow</a:t>
            </a:r>
          </a:p>
          <a:p>
            <a:r>
              <a:rPr lang="en-US" altLang="zh-TW" dirty="0"/>
              <a:t>Proposal </a:t>
            </a:r>
          </a:p>
          <a:p>
            <a:pPr lvl="1"/>
            <a:r>
              <a:rPr lang="en-US" altLang="zh-TW" dirty="0"/>
              <a:t>Problem analysis</a:t>
            </a:r>
          </a:p>
          <a:p>
            <a:pPr lvl="1"/>
            <a:r>
              <a:rPr lang="en-US" altLang="zh-TW" dirty="0"/>
              <a:t>Proposed control flow </a:t>
            </a:r>
          </a:p>
          <a:p>
            <a:r>
              <a:rPr lang="en-US" altLang="zh-TW" dirty="0"/>
              <a:t>Expectation effect and problem</a:t>
            </a:r>
          </a:p>
          <a:p>
            <a:pPr lvl="1"/>
            <a:r>
              <a:rPr lang="en-US" altLang="zh-TW" dirty="0"/>
              <a:t>Replacing PID with machine learning method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50F7B-F9FC-4A72-9DC3-778C4D36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78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62526D-45D3-4577-9F74-31D173F2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Compensation circuit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8AA7FAF-EB1F-4436-B712-E6FFE132040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77825" y="838200"/>
                <a:ext cx="8566150" cy="5341938"/>
              </a:xfrm>
            </p:spPr>
            <p:txBody>
              <a:bodyPr/>
              <a:lstStyle/>
              <a:p>
                <a:r>
                  <a:rPr lang="en-US" altLang="zh-TW" dirty="0"/>
                  <a:t>Two Pole two zero Amplifier (Circuit with L-C filter)</a:t>
                </a:r>
              </a:p>
              <a:p>
                <a:pPr lvl="1"/>
                <a:r>
                  <a:rPr lang="en-US" altLang="zh-TW" dirty="0"/>
                  <a:t>Distance </a:t>
                </a:r>
                <a:r>
                  <a:rPr lang="en-US" altLang="zh-TW" dirty="0" err="1"/>
                  <a:t>brtween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&amp;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phase margin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is used to </a:t>
                </a:r>
                <a:r>
                  <a:rPr lang="en-US" altLang="zh-TW" dirty="0"/>
                  <a:t>eliminate the pole of the output filter</a:t>
                </a:r>
                <a:endParaRPr lang="en-US" altLang="zh-TW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 is used to eliminate the zero produced</a:t>
                </a:r>
              </a:p>
              <a:p>
                <a:pPr marL="500063" lvl="1" indent="0">
                  <a:buNone/>
                </a:pPr>
                <a:r>
                  <a:rPr lang="en-US" altLang="zh-TW" dirty="0"/>
                  <a:t> by the ESR of the capacitor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used to maintain the gain at high frequency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8AA7FAF-EB1F-4436-B712-E6FFE13204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77825" y="838200"/>
                <a:ext cx="8566150" cy="5341938"/>
              </a:xfrm>
              <a:blipFill>
                <a:blip r:embed="rId2"/>
                <a:stretch>
                  <a:fillRect l="-1495" t="-1941" r="-5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5C0445-BF02-4351-A18E-85886C8E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C66D161-22B9-44D2-B941-F0AAFC92E531}"/>
              </a:ext>
            </a:extLst>
          </p:cNvPr>
          <p:cNvSpPr txBox="1"/>
          <p:nvPr/>
        </p:nvSpPr>
        <p:spPr>
          <a:xfrm>
            <a:off x="819150" y="6075918"/>
            <a:ext cx="336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REF.</a:t>
            </a:r>
            <a:r>
              <a:rPr lang="zh-TW" altLang="en-US" dirty="0"/>
              <a:t>切換式電源轉換器</a:t>
            </a:r>
            <a:r>
              <a:rPr lang="en-US" altLang="zh-TW" dirty="0"/>
              <a:t>-</a:t>
            </a:r>
            <a:r>
              <a:rPr lang="zh-TW" altLang="en-US" dirty="0"/>
              <a:t>吳義利 </a:t>
            </a:r>
          </a:p>
        </p:txBody>
      </p:sp>
    </p:spTree>
    <p:extLst>
      <p:ext uri="{BB962C8B-B14F-4D97-AF65-F5344CB8AC3E}">
        <p14:creationId xmlns:p14="http://schemas.microsoft.com/office/powerpoint/2010/main" val="1828062441"/>
      </p:ext>
    </p:extLst>
  </p:cSld>
  <p:clrMapOvr>
    <a:masterClrMapping/>
  </p:clrMapOvr>
  <p:transition>
    <p:pull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8ED716-1A9F-4C30-8079-35122FF6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Controller design (phase margin)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07C4E91-413D-45AC-B12D-01BAAA4C16D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77824" y="838200"/>
                <a:ext cx="8556625" cy="4962525"/>
              </a:xfrm>
            </p:spPr>
            <p:txBody>
              <a:bodyPr/>
              <a:lstStyle/>
              <a:p>
                <a:r>
                  <a:rPr lang="en-US" altLang="zh-TW" dirty="0"/>
                  <a:t>Phase margin should 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e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r>
                  <a:rPr lang="en-US" altLang="zh-TW" dirty="0"/>
                  <a:t>Transfer function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=0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unstable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mtClean="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/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/>
                          <m:t>c</m:t>
                        </m:r>
                      </m:sub>
                    </m:sSub>
                    <m:r>
                      <a:rPr lang="en-US" altLang="zh-TW" b="0" i="0" smtClean="0"/>
                      <m:t> 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&amp; phase margin trade off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transient response time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phase margin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07C4E91-413D-45AC-B12D-01BAAA4C16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77824" y="838200"/>
                <a:ext cx="8556625" cy="4962525"/>
              </a:xfrm>
              <a:blipFill>
                <a:blip r:embed="rId2"/>
                <a:stretch>
                  <a:fillRect l="-1496" t="-19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D82B1B5-9FBC-4C1F-8167-661F5E59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46C17B8-7F71-40E8-9241-B4C7227F88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8676"/>
            <a:ext cx="4572000" cy="143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21915"/>
      </p:ext>
    </p:extLst>
  </p:cSld>
  <p:clrMapOvr>
    <a:masterClrMapping/>
  </p:clrMapOvr>
  <p:transition>
    <p:pull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3EA0D8-530D-4DA2-B3A3-656EA973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5482EB-C5D1-4076-94D7-F2EA6548EF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5A10D4D-42E0-44A5-8F8E-400DDD42A7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CD653F-FCC2-4142-9E5D-34466610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22</a:t>
            </a:fld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7C5DA143-1F0A-4E74-9DA5-6C26A9CBB597}"/>
              </a:ext>
            </a:extLst>
          </p:cNvPr>
          <p:cNvGrpSpPr/>
          <p:nvPr/>
        </p:nvGrpSpPr>
        <p:grpSpPr>
          <a:xfrm>
            <a:off x="188912" y="1337062"/>
            <a:ext cx="8766175" cy="4344214"/>
            <a:chOff x="-53975" y="1378443"/>
            <a:chExt cx="9144000" cy="4432341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E16B0808-0239-411D-BBF8-891677371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53975" y="1378443"/>
              <a:ext cx="9144000" cy="443234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3747F535-AB4B-4A32-B544-8FDD7ED1FD71}"/>
                    </a:ext>
                  </a:extLst>
                </p:cNvPr>
                <p:cNvSpPr txBox="1"/>
                <p:nvPr/>
              </p:nvSpPr>
              <p:spPr>
                <a:xfrm>
                  <a:off x="4468131" y="4110940"/>
                  <a:ext cx="1249829" cy="375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𝑃𝑀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:120</m:t>
                            </m:r>
                          </m:e>
                          <m:sup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3747F535-AB4B-4A32-B544-8FDD7ED1FD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8131" y="4110940"/>
                  <a:ext cx="1249829" cy="37555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F88C24EF-1AF4-42F3-84F9-83AE93B3403A}"/>
                    </a:ext>
                  </a:extLst>
                </p:cNvPr>
                <p:cNvSpPr txBox="1"/>
                <p:nvPr/>
              </p:nvSpPr>
              <p:spPr>
                <a:xfrm>
                  <a:off x="7179361" y="4757052"/>
                  <a:ext cx="1121589" cy="375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solidFill>
                                  <a:srgbClr val="DF7C7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DF7C7C"/>
                                </a:solidFill>
                                <a:latin typeface="Cambria Math" panose="02040503050406030204" pitchFamily="18" charset="0"/>
                              </a:rPr>
                              <m:t>𝑃𝑀</m:t>
                            </m:r>
                            <m:r>
                              <a:rPr lang="en-US" altLang="zh-TW" i="1">
                                <a:solidFill>
                                  <a:srgbClr val="DF7C7C"/>
                                </a:solidFill>
                                <a:latin typeface="Cambria Math" panose="02040503050406030204" pitchFamily="18" charset="0"/>
                              </a:rPr>
                              <m:t> :11</m:t>
                            </m:r>
                          </m:e>
                          <m:sup>
                            <m:r>
                              <a:rPr lang="en-US" altLang="zh-TW" i="1" smtClean="0">
                                <a:solidFill>
                                  <a:srgbClr val="DF7C7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p>
                      </m:oMath>
                    </m:oMathPara>
                  </a14:m>
                  <a:endParaRPr lang="zh-TW" altLang="en-US" dirty="0">
                    <a:solidFill>
                      <a:srgbClr val="DF7C7C"/>
                    </a:solidFill>
                  </a:endParaRPr>
                </a:p>
              </p:txBody>
            </p:sp>
          </mc:Choice>
          <mc:Fallback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F88C24EF-1AF4-42F3-84F9-83AE93B340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9361" y="4757052"/>
                  <a:ext cx="1121589" cy="37555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75525480"/>
      </p:ext>
    </p:extLst>
  </p:cSld>
  <p:clrMapOvr>
    <a:masterClrMapping/>
  </p:clrMapOvr>
  <p:transition>
    <p:pull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B65EF3-0DAE-46E0-9A82-DA158051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Compensation circuit</a:t>
            </a:r>
            <a:endParaRPr lang="zh-TW" altLang="en-US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05457839-3769-4EB9-B581-F533CA9810F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82080312"/>
              </p:ext>
            </p:extLst>
          </p:nvPr>
        </p:nvGraphicFramePr>
        <p:xfrm>
          <a:off x="61912" y="906144"/>
          <a:ext cx="8770939" cy="3566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1226">
                  <a:extLst>
                    <a:ext uri="{9D8B030D-6E8A-4147-A177-3AD203B41FA5}">
                      <a16:colId xmlns:a16="http://schemas.microsoft.com/office/drawing/2014/main" val="2841769592"/>
                    </a:ext>
                  </a:extLst>
                </a:gridCol>
                <a:gridCol w="1954243">
                  <a:extLst>
                    <a:ext uri="{9D8B030D-6E8A-4147-A177-3AD203B41FA5}">
                      <a16:colId xmlns:a16="http://schemas.microsoft.com/office/drawing/2014/main" val="4078353097"/>
                    </a:ext>
                  </a:extLst>
                </a:gridCol>
                <a:gridCol w="2192735">
                  <a:extLst>
                    <a:ext uri="{9D8B030D-6E8A-4147-A177-3AD203B41FA5}">
                      <a16:colId xmlns:a16="http://schemas.microsoft.com/office/drawing/2014/main" val="3523565146"/>
                    </a:ext>
                  </a:extLst>
                </a:gridCol>
                <a:gridCol w="2192735">
                  <a:extLst>
                    <a:ext uri="{9D8B030D-6E8A-4147-A177-3AD203B41FA5}">
                      <a16:colId xmlns:a16="http://schemas.microsoft.com/office/drawing/2014/main" val="2282944782"/>
                    </a:ext>
                  </a:extLst>
                </a:gridCol>
              </a:tblGrid>
              <a:tr h="60782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Circuit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Control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Operation </a:t>
                      </a:r>
                    </a:p>
                    <a:p>
                      <a:pPr algn="ctr"/>
                      <a:r>
                        <a:rPr lang="en-US" altLang="zh-TW" dirty="0"/>
                        <a:t>region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Compensation circuit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44499"/>
                  </a:ext>
                </a:extLst>
              </a:tr>
              <a:tr h="347329">
                <a:tc rowSpan="4"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Buck converter</a:t>
                      </a:r>
                    </a:p>
                    <a:p>
                      <a:pPr algn="l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Forward converter</a:t>
                      </a:r>
                    </a:p>
                    <a:p>
                      <a:pPr algn="l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Full-bridge converter</a:t>
                      </a:r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Voltage mode control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DCM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252347"/>
                  </a:ext>
                </a:extLst>
              </a:tr>
              <a:tr h="3473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CCM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Type1 , Type2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909508"/>
                  </a:ext>
                </a:extLst>
              </a:tr>
              <a:tr h="3473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Peak current control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DCM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925679"/>
                  </a:ext>
                </a:extLst>
              </a:tr>
              <a:tr h="3473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CCM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Type3 , Type2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817377"/>
                  </a:ext>
                </a:extLst>
              </a:tr>
              <a:tr h="347329">
                <a:tc rowSpan="4">
                  <a:txBody>
                    <a:bodyPr/>
                    <a:lstStyle/>
                    <a:p>
                      <a:pPr algn="l"/>
                      <a:r>
                        <a:rPr lang="en-US" altLang="zh-TW" dirty="0" err="1"/>
                        <a:t>Flyback</a:t>
                      </a:r>
                      <a:r>
                        <a:rPr lang="en-US" altLang="zh-TW" dirty="0"/>
                        <a:t> converter</a:t>
                      </a:r>
                    </a:p>
                    <a:p>
                      <a:pPr algn="l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Buck–boost converter</a:t>
                      </a:r>
                    </a:p>
                    <a:p>
                      <a:pPr algn="l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 converter</a:t>
                      </a:r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Voltage mode control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Type1 , Type2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876079"/>
                  </a:ext>
                </a:extLst>
              </a:tr>
              <a:tr h="3473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CCM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Type1 , Type2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466783"/>
                  </a:ext>
                </a:extLst>
              </a:tr>
              <a:tr h="3473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Peak current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DCM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Type1 , Type3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670961"/>
                  </a:ext>
                </a:extLst>
              </a:tr>
              <a:tr h="3473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CCM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Type1 , Type2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961862"/>
                  </a:ext>
                </a:extLst>
              </a:tr>
            </a:tbl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C5B1310-62C6-4948-A215-38273F5DC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5C4BEB5-F1D9-4F17-8B2F-36D2C2242153}"/>
              </a:ext>
            </a:extLst>
          </p:cNvPr>
          <p:cNvSpPr txBox="1"/>
          <p:nvPr/>
        </p:nvSpPr>
        <p:spPr>
          <a:xfrm>
            <a:off x="771525" y="6153150"/>
            <a:ext cx="336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REF.</a:t>
            </a:r>
            <a:r>
              <a:rPr lang="zh-TW" altLang="en-US" dirty="0"/>
              <a:t>切換式電源轉換器</a:t>
            </a:r>
            <a:r>
              <a:rPr lang="en-US" altLang="zh-TW" dirty="0"/>
              <a:t>-</a:t>
            </a:r>
            <a:r>
              <a:rPr lang="zh-TW" altLang="en-US" dirty="0"/>
              <a:t>吳義利 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19C1BD-C4C5-4E9B-ADD5-83D08105CCB1}"/>
              </a:ext>
            </a:extLst>
          </p:cNvPr>
          <p:cNvSpPr/>
          <p:nvPr/>
        </p:nvSpPr>
        <p:spPr bwMode="auto">
          <a:xfrm>
            <a:off x="61913" y="2114550"/>
            <a:ext cx="2300288" cy="39052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4703510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66B7AA-7BC6-4DA6-9283-28A43422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IBDC_DAB with PI control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6D98C2-7357-44E4-A418-3FDDD9041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824" y="838201"/>
            <a:ext cx="8451849" cy="1781174"/>
          </a:xfrm>
        </p:spPr>
        <p:txBody>
          <a:bodyPr/>
          <a:lstStyle/>
          <a:p>
            <a:r>
              <a:rPr lang="en-US" altLang="zh-TW" dirty="0"/>
              <a:t>IBDC_DAB by PI control in SPS way</a:t>
            </a:r>
          </a:p>
          <a:p>
            <a:r>
              <a:rPr lang="en-US" altLang="zh-TW" dirty="0"/>
              <a:t>Switching tunable</a:t>
            </a:r>
          </a:p>
          <a:p>
            <a:pPr lvl="1"/>
            <a:r>
              <a:rPr lang="en-US" altLang="zh-TW" dirty="0" err="1"/>
              <a:t>Silmiler</a:t>
            </a:r>
            <a:r>
              <a:rPr lang="en-US" altLang="zh-TW" dirty="0"/>
              <a:t> to </a:t>
            </a:r>
            <a:r>
              <a:rPr lang="en-US" altLang="zh-TW" dirty="0" err="1"/>
              <a:t>ltspice</a:t>
            </a:r>
            <a:r>
              <a:rPr lang="en-US" altLang="zh-TW" dirty="0"/>
              <a:t> simulation result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9AB93F3-8F3E-4252-8BAE-DA0DAD73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C11C32F-8C6E-41B4-8FC6-97AACE98F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9" y="3006544"/>
            <a:ext cx="8828452" cy="364508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94C7F6-62D4-4A72-9448-B8A8ECDFA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612" y="2945470"/>
            <a:ext cx="5244426" cy="311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83684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7BAC8D-3F70-4549-9F65-1FB39EFC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SPS control without </a:t>
            </a:r>
            <a:r>
              <a:rPr lang="en-US" altLang="zh-TW" dirty="0" err="1"/>
              <a:t>Algorithom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66DC80-59B2-41E3-A0F0-A5EBB0A4A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C94912-C4FD-4329-B3D9-5978F8E7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視訊 5">
            <a:hlinkClick r:id="" action="ppaction://media"/>
            <a:extLst>
              <a:ext uri="{FF2B5EF4-FFF2-40B4-BE49-F238E27FC236}">
                <a16:creationId xmlns:a16="http://schemas.microsoft.com/office/drawing/2014/main" id="{99A3F876-B5E6-4D67-9777-A93FA9B4C62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542241" y="987425"/>
            <a:ext cx="4611034" cy="4643970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ECE6078-3827-4276-93AF-66E0F790C84B}"/>
              </a:ext>
            </a:extLst>
          </p:cNvPr>
          <p:cNvCxnSpPr/>
          <p:nvPr/>
        </p:nvCxnSpPr>
        <p:spPr bwMode="auto">
          <a:xfrm flipH="1">
            <a:off x="1552573" y="2571750"/>
            <a:ext cx="140017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9173A6E-FA95-41C9-ADF3-C42858B4B60E}"/>
              </a:ext>
            </a:extLst>
          </p:cNvPr>
          <p:cNvSpPr txBox="1"/>
          <p:nvPr/>
        </p:nvSpPr>
        <p:spPr>
          <a:xfrm>
            <a:off x="1045594" y="2202418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Delay parameter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9F2E44E-6DC6-4836-9688-F1171A6A6B80}"/>
              </a:ext>
            </a:extLst>
          </p:cNvPr>
          <p:cNvCxnSpPr>
            <a:cxnSpLocks/>
          </p:cNvCxnSpPr>
          <p:nvPr/>
        </p:nvCxnSpPr>
        <p:spPr bwMode="auto">
          <a:xfrm>
            <a:off x="4762033" y="4457700"/>
            <a:ext cx="138159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4ECECAA-8400-4956-BD83-28334D66AE2C}"/>
              </a:ext>
            </a:extLst>
          </p:cNvPr>
          <p:cNvSpPr txBox="1"/>
          <p:nvPr/>
        </p:nvSpPr>
        <p:spPr>
          <a:xfrm>
            <a:off x="4909954" y="3955812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System output voltage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4B20517-4A45-45E3-BBA7-402B306AADCB}"/>
              </a:ext>
            </a:extLst>
          </p:cNvPr>
          <p:cNvSpPr txBox="1"/>
          <p:nvPr/>
        </p:nvSpPr>
        <p:spPr>
          <a:xfrm>
            <a:off x="4754735" y="84006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Error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A6E77D5-6550-4F0E-80B9-9A9988B28F19}"/>
              </a:ext>
            </a:extLst>
          </p:cNvPr>
          <p:cNvSpPr txBox="1"/>
          <p:nvPr/>
        </p:nvSpPr>
        <p:spPr>
          <a:xfrm>
            <a:off x="1922514" y="74481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Goal value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C85EF270-540B-4854-800C-0777A72FFEE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053822" y="1024732"/>
            <a:ext cx="175448" cy="8617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AB6867E-C45F-48F6-ADFA-238B8142B3C0}"/>
              </a:ext>
            </a:extLst>
          </p:cNvPr>
          <p:cNvCxnSpPr>
            <a:cxnSpLocks/>
            <a:endCxn id="18" idx="2"/>
          </p:cNvCxnSpPr>
          <p:nvPr/>
        </p:nvCxnSpPr>
        <p:spPr bwMode="auto">
          <a:xfrm flipV="1">
            <a:off x="4444872" y="1209398"/>
            <a:ext cx="658677" cy="8010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9041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08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707E66-3807-407D-B6D6-2B948CC8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17B224-2C7F-4997-B25E-9499029FE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824" y="838200"/>
            <a:ext cx="8451849" cy="5308600"/>
          </a:xfrm>
        </p:spPr>
        <p:txBody>
          <a:bodyPr/>
          <a:lstStyle/>
          <a:p>
            <a:r>
              <a:rPr lang="en-US" altLang="zh-TW" dirty="0"/>
              <a:t>Proposal problem should be redefined</a:t>
            </a:r>
          </a:p>
          <a:p>
            <a:pPr lvl="1"/>
            <a:r>
              <a:rPr lang="en-US" altLang="zh-TW" dirty="0"/>
              <a:t>Discrete control design</a:t>
            </a:r>
          </a:p>
          <a:p>
            <a:r>
              <a:rPr lang="en-US" altLang="zh-TW" dirty="0"/>
              <a:t>SNN training software implementation</a:t>
            </a:r>
          </a:p>
          <a:p>
            <a:pPr lvl="1"/>
            <a:r>
              <a:rPr lang="en-US" altLang="zh-TW" dirty="0"/>
              <a:t>STDP(2015)	</a:t>
            </a:r>
          </a:p>
          <a:p>
            <a:pPr lvl="1"/>
            <a:r>
              <a:rPr lang="en-US" altLang="zh-TW" dirty="0"/>
              <a:t>STBP(2018)	</a:t>
            </a:r>
          </a:p>
          <a:p>
            <a:pPr lvl="1"/>
            <a:r>
              <a:rPr lang="en-US" altLang="zh-TW" dirty="0"/>
              <a:t>TSSL-BP(2020)</a:t>
            </a:r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B58DDC2-5F6B-4A54-BE8E-0EB0429B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610743"/>
      </p:ext>
    </p:extLst>
  </p:cSld>
  <p:clrMapOvr>
    <a:masterClrMapping/>
  </p:clrMapOvr>
  <p:transition>
    <p:pull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65958-90E2-482B-B985-A4C73BA5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E366C3-D6A3-4989-BD04-EC7697A6D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825" y="2903620"/>
            <a:ext cx="8451850" cy="327651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3600" dirty="0"/>
              <a:t>Thank you for listening</a:t>
            </a:r>
            <a:endParaRPr lang="zh-TW" altLang="en-US" sz="36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199E86-E319-4DD8-99E7-84D4C28D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875593"/>
      </p:ext>
    </p:extLst>
  </p:cSld>
  <p:clrMapOvr>
    <a:masterClrMapping/>
  </p:clrMapOvr>
  <p:transition>
    <p:pull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060976-958C-423F-843E-5DCD5E24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Traditional  control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25BCF0-ECEB-41F3-8408-2F3972E71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4" y="838200"/>
            <a:ext cx="8717757" cy="3797968"/>
          </a:xfrm>
        </p:spPr>
        <p:txBody>
          <a:bodyPr/>
          <a:lstStyle/>
          <a:p>
            <a:r>
              <a:rPr lang="en-US" altLang="zh-TW" dirty="0" err="1"/>
              <a:t>Algorithom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MNPC(Minimum Non-Active Power Transmission Time Control)</a:t>
            </a:r>
          </a:p>
          <a:p>
            <a:pPr lvl="1"/>
            <a:r>
              <a:rPr lang="en-US" altLang="zh-TW" dirty="0"/>
              <a:t>GMBPC (Global Minimum Backflow Power Control)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3603B4-4B12-4A9A-ABF6-6B67BBF9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D448B5A-6F35-4771-8A44-ED7C19A31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" y="2959100"/>
            <a:ext cx="8953207" cy="112401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2565ED6-F370-4D5B-A002-9DE41E48E50A}"/>
              </a:ext>
            </a:extLst>
          </p:cNvPr>
          <p:cNvSpPr txBox="1"/>
          <p:nvPr/>
        </p:nvSpPr>
        <p:spPr>
          <a:xfrm>
            <a:off x="263524" y="5101720"/>
            <a:ext cx="9740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REF. Backflow Power Optimization Control for Dual Active Bridge DC-DC Converters</a:t>
            </a:r>
          </a:p>
          <a:p>
            <a:r>
              <a:rPr lang="en-US" altLang="zh-TW" sz="1800" dirty="0"/>
              <a:t>Beijing </a:t>
            </a:r>
            <a:r>
              <a:rPr lang="en-US" altLang="zh-TW" sz="1800" dirty="0" err="1"/>
              <a:t>Jiaotong</a:t>
            </a:r>
            <a:r>
              <a:rPr lang="en-US" altLang="zh-TW" sz="1800" dirty="0"/>
              <a:t> University   Fei </a:t>
            </a:r>
            <a:r>
              <a:rPr lang="en-US" altLang="zh-TW" sz="1800" dirty="0" err="1"/>
              <a:t>Xiong</a:t>
            </a:r>
            <a:r>
              <a:rPr lang="en-US" altLang="zh-TW" sz="1800" dirty="0"/>
              <a:t>   accepted by MDPI in  10 August 2017</a:t>
            </a:r>
          </a:p>
        </p:txBody>
      </p:sp>
    </p:spTree>
    <p:extLst>
      <p:ext uri="{BB962C8B-B14F-4D97-AF65-F5344CB8AC3E}">
        <p14:creationId xmlns:p14="http://schemas.microsoft.com/office/powerpoint/2010/main" val="53071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8DDBB-8921-4E99-9675-7C6D7CE0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Expectation effect and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AD8652-B75D-4C11-B70D-FCCA55F30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824" y="838200"/>
            <a:ext cx="8451850" cy="5419725"/>
          </a:xfrm>
        </p:spPr>
        <p:txBody>
          <a:bodyPr/>
          <a:lstStyle/>
          <a:p>
            <a:r>
              <a:rPr lang="en-US" altLang="zh-TW" dirty="0"/>
              <a:t>Problem1:</a:t>
            </a:r>
          </a:p>
          <a:p>
            <a:pPr lvl="1"/>
            <a:r>
              <a:rPr lang="en-US" altLang="zh-TW" dirty="0"/>
              <a:t>Condition:</a:t>
            </a:r>
          </a:p>
          <a:p>
            <a:pPr lvl="2"/>
            <a:r>
              <a:rPr lang="en-US" altLang="zh-TW" dirty="0"/>
              <a:t>optimized duty cycle(after ML training) don’t have the big difference compare with initial duty cycle(</a:t>
            </a:r>
            <a:r>
              <a:rPr lang="en-US" altLang="zh-TW" dirty="0" err="1"/>
              <a:t>mathmetical</a:t>
            </a:r>
            <a:r>
              <a:rPr lang="en-US" altLang="zh-TW" dirty="0"/>
              <a:t> model )</a:t>
            </a:r>
          </a:p>
          <a:p>
            <a:pPr lvl="2"/>
            <a:r>
              <a:rPr lang="en-US" altLang="zh-TW" dirty="0"/>
              <a:t>The optimized duty cycle is</a:t>
            </a:r>
            <a:r>
              <a:rPr lang="zh-TW" altLang="en-US" dirty="0"/>
              <a:t> </a:t>
            </a:r>
            <a:r>
              <a:rPr lang="en-US" altLang="zh-TW" dirty="0"/>
              <a:t>30%(after ML training) </a:t>
            </a:r>
          </a:p>
          <a:p>
            <a:pPr lvl="2"/>
            <a:r>
              <a:rPr lang="en-US" altLang="zh-TW" dirty="0"/>
              <a:t>Switching Initial start from 25% (</a:t>
            </a:r>
            <a:r>
              <a:rPr lang="en-US" altLang="zh-TW" dirty="0" err="1"/>
              <a:t>mathmetical</a:t>
            </a:r>
            <a:r>
              <a:rPr lang="en-US" altLang="zh-TW" dirty="0"/>
              <a:t> model )</a:t>
            </a:r>
            <a:endParaRPr lang="zh-TW" altLang="en-US" dirty="0"/>
          </a:p>
          <a:p>
            <a:r>
              <a:rPr lang="en-US" altLang="zh-TW" dirty="0"/>
              <a:t>Problem2:</a:t>
            </a:r>
          </a:p>
          <a:p>
            <a:pPr lvl="1"/>
            <a:r>
              <a:rPr lang="en-US" altLang="zh-TW" dirty="0"/>
              <a:t>Condition :</a:t>
            </a:r>
          </a:p>
          <a:p>
            <a:pPr lvl="2"/>
            <a:r>
              <a:rPr lang="en-US" altLang="zh-TW" dirty="0"/>
              <a:t> optimized duty cycle(after ML training) don’t have the big difference compare with initial duty cycle(</a:t>
            </a:r>
            <a:r>
              <a:rPr lang="en-US" altLang="zh-TW" dirty="0" err="1"/>
              <a:t>mathmetical</a:t>
            </a:r>
            <a:r>
              <a:rPr lang="en-US" altLang="zh-TW" dirty="0"/>
              <a:t> model )</a:t>
            </a:r>
          </a:p>
          <a:p>
            <a:pPr lvl="2"/>
            <a:r>
              <a:rPr lang="en-US" altLang="zh-TW" dirty="0"/>
              <a:t>optimized duty cycle is</a:t>
            </a:r>
            <a:r>
              <a:rPr lang="zh-TW" altLang="en-US" dirty="0"/>
              <a:t> </a:t>
            </a:r>
            <a:r>
              <a:rPr lang="en-US" altLang="zh-TW" dirty="0"/>
              <a:t>24% Initial start from 25% 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39E597-8735-4D5C-AD3E-08C84CA9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296407"/>
      </p:ext>
    </p:extLst>
  </p:cSld>
  <p:clrMapOvr>
    <a:masterClrMapping/>
  </p:clrMapOvr>
  <p:transition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A9BDC-866E-4F2A-A498-09B14EE2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719A50-9AC9-4986-8F5F-922E89977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38200"/>
            <a:ext cx="8434388" cy="3438525"/>
          </a:xfrm>
        </p:spPr>
        <p:txBody>
          <a:bodyPr/>
          <a:lstStyle/>
          <a:p>
            <a:r>
              <a:rPr lang="en-US" altLang="zh-TW" dirty="0"/>
              <a:t>Controller design</a:t>
            </a:r>
          </a:p>
          <a:p>
            <a:pPr lvl="1"/>
            <a:r>
              <a:rPr lang="en-US" altLang="zh-TW" dirty="0"/>
              <a:t>PID parameter</a:t>
            </a:r>
          </a:p>
          <a:p>
            <a:pPr lvl="1"/>
            <a:r>
              <a:rPr lang="en-US" altLang="zh-TW" dirty="0"/>
              <a:t>Control method</a:t>
            </a:r>
          </a:p>
          <a:p>
            <a:pPr lvl="1"/>
            <a:r>
              <a:rPr lang="en-US" altLang="zh-TW" dirty="0"/>
              <a:t>Feedback Stability </a:t>
            </a:r>
          </a:p>
          <a:p>
            <a:pPr lvl="1"/>
            <a:r>
              <a:rPr lang="en-US" altLang="zh-TW" dirty="0"/>
              <a:t>Compensation circuit</a:t>
            </a:r>
          </a:p>
          <a:p>
            <a:r>
              <a:rPr lang="en-US" altLang="zh-TW" dirty="0"/>
              <a:t>Experiment build up </a:t>
            </a:r>
          </a:p>
          <a:p>
            <a:pPr lvl="1"/>
            <a:r>
              <a:rPr lang="en-US" altLang="zh-TW" dirty="0"/>
              <a:t>SPS control without </a:t>
            </a:r>
            <a:r>
              <a:rPr lang="en-US" altLang="zh-TW" dirty="0" err="1"/>
              <a:t>Algorithom</a:t>
            </a:r>
            <a:r>
              <a:rPr lang="en-US" altLang="zh-TW" dirty="0"/>
              <a:t>(</a:t>
            </a:r>
            <a:r>
              <a:rPr lang="en-US" altLang="zh-TW" dirty="0" err="1"/>
              <a:t>matlab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Future work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D46882-21B0-4607-B867-0DEB495A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97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FEF5D4-847C-45DD-9A69-28D4463E8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5541"/>
            <a:ext cx="8451850" cy="1538948"/>
          </a:xfrm>
        </p:spPr>
        <p:txBody>
          <a:bodyPr/>
          <a:lstStyle/>
          <a:p>
            <a:r>
              <a:rPr lang="en-US" altLang="zh-TW" dirty="0"/>
              <a:t>Feedback Stability</a:t>
            </a:r>
            <a:br>
              <a:rPr lang="en-US" altLang="zh-TW" dirty="0"/>
            </a:br>
            <a:r>
              <a:rPr lang="en-US" altLang="zh-TW" dirty="0"/>
              <a:t> (Voltage mode control)</a:t>
            </a:r>
            <a:br>
              <a:rPr lang="en-US" altLang="zh-TW" dirty="0"/>
            </a:b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B2CA96E-5842-4B63-9A3A-8DBE5266286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71475" y="1584489"/>
                <a:ext cx="8334375" cy="2339811"/>
              </a:xfrm>
            </p:spPr>
            <p:txBody>
              <a:bodyPr/>
              <a:lstStyle/>
              <a:p>
                <a:r>
                  <a:rPr lang="en-US" altLang="zh-TW" dirty="0"/>
                  <a:t>Buck converter usually operate in CCM mode</a:t>
                </a:r>
              </a:p>
              <a:p>
                <a:pPr lvl="1"/>
                <a:r>
                  <a:rPr lang="en-US" altLang="zh-TW" dirty="0"/>
                  <a:t>The transfer function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TW" dirty="0"/>
                  <a:t>) output is related to input voltage 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B2CA96E-5842-4B63-9A3A-8DBE526628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71475" y="1584489"/>
                <a:ext cx="8334375" cy="2339811"/>
              </a:xfrm>
              <a:blipFill>
                <a:blip r:embed="rId3"/>
                <a:stretch>
                  <a:fillRect l="-1536" t="-44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D7FB136-3213-494A-AAE4-6DA4713E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CAF6015-2ECF-402F-94F3-25F2135943CD}"/>
              </a:ext>
            </a:extLst>
          </p:cNvPr>
          <p:cNvSpPr txBox="1"/>
          <p:nvPr/>
        </p:nvSpPr>
        <p:spPr>
          <a:xfrm>
            <a:off x="819150" y="6075918"/>
            <a:ext cx="336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REF.</a:t>
            </a:r>
            <a:r>
              <a:rPr lang="zh-TW" altLang="en-US" dirty="0"/>
              <a:t>切換式電源轉換器</a:t>
            </a:r>
            <a:r>
              <a:rPr lang="en-US" altLang="zh-TW" dirty="0"/>
              <a:t>-</a:t>
            </a:r>
            <a:r>
              <a:rPr lang="zh-TW" altLang="en-US" dirty="0"/>
              <a:t>吳義利 </a:t>
            </a:r>
          </a:p>
        </p:txBody>
      </p:sp>
    </p:spTree>
    <p:extLst>
      <p:ext uri="{BB962C8B-B14F-4D97-AF65-F5344CB8AC3E}">
        <p14:creationId xmlns:p14="http://schemas.microsoft.com/office/powerpoint/2010/main" val="790379136"/>
      </p:ext>
    </p:extLst>
  </p:cSld>
  <p:clrMapOvr>
    <a:masterClrMapping/>
  </p:clrMapOvr>
  <p:transition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7C2247-073C-466A-979B-0EB5069A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Backflow Power(Recap)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68C6821-2E12-41F7-881E-8BA53656A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7824" y="722314"/>
                <a:ext cx="8334375" cy="5413373"/>
              </a:xfrm>
            </p:spPr>
            <p:txBody>
              <a:bodyPr/>
              <a:lstStyle/>
              <a:p>
                <a:r>
                  <a:rPr lang="en-US" altLang="zh-TW" dirty="0"/>
                  <a:t>Primary side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altLang="zh-TW" b="0" dirty="0"/>
              </a:p>
              <a:p>
                <a:r>
                  <a:rPr lang="en-US" altLang="zh-TW" dirty="0"/>
                  <a:t>Secondary side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𝑐𝑑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Transmission power flowback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68C6821-2E12-41F7-881E-8BA53656A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824" y="722314"/>
                <a:ext cx="8334375" cy="5413373"/>
              </a:xfrm>
              <a:blipFill>
                <a:blip r:embed="rId2"/>
                <a:stretch>
                  <a:fillRect l="-1170" t="-15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7B0FE9-F044-4560-992D-42B7C967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5ECCAA9-B076-4A0F-9015-72385792B0E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08114" y="722313"/>
            <a:ext cx="4504086" cy="2575691"/>
          </a:xfrm>
          <a:prstGeom prst="rect">
            <a:avLst/>
          </a:prstGeom>
        </p:spPr>
      </p:pic>
      <p:grpSp>
        <p:nvGrpSpPr>
          <p:cNvPr id="20" name="群組 19">
            <a:extLst>
              <a:ext uri="{FF2B5EF4-FFF2-40B4-BE49-F238E27FC236}">
                <a16:creationId xmlns:a16="http://schemas.microsoft.com/office/drawing/2014/main" id="{766D7336-B7FD-43B2-9C51-23C090169908}"/>
              </a:ext>
            </a:extLst>
          </p:cNvPr>
          <p:cNvGrpSpPr/>
          <p:nvPr/>
        </p:nvGrpSpPr>
        <p:grpSpPr>
          <a:xfrm>
            <a:off x="885398" y="2912390"/>
            <a:ext cx="7261540" cy="3785136"/>
            <a:chOff x="836908" y="3686193"/>
            <a:chExt cx="7261540" cy="3785136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6817E6E1-3636-4AEA-B22C-BFC71EE09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724886" y="3686193"/>
              <a:ext cx="3373562" cy="3785136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70450294-F8A8-4B3A-9E21-CC18233F60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38628"/>
            <a:stretch/>
          </p:blipFill>
          <p:spPr>
            <a:xfrm>
              <a:off x="836908" y="4304040"/>
              <a:ext cx="2377975" cy="1011243"/>
            </a:xfrm>
            <a:prstGeom prst="rect">
              <a:avLst/>
            </a:prstGeom>
          </p:spPr>
        </p:pic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A1D09607-BBB7-4D7F-811E-E790D00934E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34594" y="5224070"/>
              <a:ext cx="2307241" cy="19900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BB76F672-4651-4E0D-B1B9-0D85353C33E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36728" y="4572681"/>
              <a:ext cx="2397982" cy="16848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C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A61F813-9239-442A-9551-0929E95DAECC}"/>
              </a:ext>
            </a:extLst>
          </p:cNvPr>
          <p:cNvSpPr txBox="1"/>
          <p:nvPr/>
        </p:nvSpPr>
        <p:spPr>
          <a:xfrm>
            <a:off x="1053751" y="6378581"/>
            <a:ext cx="630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REF. Backflow Power Optimization Control for Dual Active Bridge DC-DC Converters</a:t>
            </a:r>
          </a:p>
          <a:p>
            <a:r>
              <a:rPr lang="en-US" altLang="zh-TW" sz="1200" dirty="0"/>
              <a:t>Beijing </a:t>
            </a:r>
            <a:r>
              <a:rPr lang="en-US" altLang="zh-TW" sz="1200" dirty="0" err="1"/>
              <a:t>Jiaotong</a:t>
            </a:r>
            <a:r>
              <a:rPr lang="en-US" altLang="zh-TW" sz="1200" dirty="0"/>
              <a:t> University   Fei </a:t>
            </a:r>
            <a:r>
              <a:rPr lang="en-US" altLang="zh-TW" sz="1200" dirty="0" err="1"/>
              <a:t>Xiong</a:t>
            </a:r>
            <a:r>
              <a:rPr lang="en-US" altLang="zh-TW" sz="1200" dirty="0"/>
              <a:t>   accepted by MDPI in  10 August 2017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EFA43612-E3C6-4210-B629-3243B9D13B8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59841"/>
          <a:stretch/>
        </p:blipFill>
        <p:spPr>
          <a:xfrm>
            <a:off x="883385" y="4276924"/>
            <a:ext cx="2642843" cy="73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6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BF49D-9215-4A91-AE4E-B28C63B3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Original control 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792E98-46FA-4220-9990-26A6F5115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912812"/>
            <a:ext cx="8451850" cy="2668431"/>
          </a:xfrm>
        </p:spPr>
        <p:txBody>
          <a:bodyPr/>
          <a:lstStyle/>
          <a:p>
            <a:r>
              <a:rPr lang="en-US" altLang="zh-TW" dirty="0"/>
              <a:t>PI controller</a:t>
            </a:r>
            <a:r>
              <a:rPr lang="zh-TW" altLang="en-US" dirty="0"/>
              <a:t> </a:t>
            </a:r>
            <a:r>
              <a:rPr lang="en-US" altLang="zh-TW" dirty="0"/>
              <a:t>+ </a:t>
            </a:r>
            <a:r>
              <a:rPr lang="en-US" altLang="zh-TW" dirty="0" err="1"/>
              <a:t>Algorithom</a:t>
            </a:r>
            <a:r>
              <a:rPr lang="en-US" altLang="zh-TW" dirty="0"/>
              <a:t> &amp; design (TPS control)</a:t>
            </a:r>
          </a:p>
          <a:p>
            <a:r>
              <a:rPr lang="en-US" altLang="zh-TW" dirty="0" err="1"/>
              <a:t>Algorithom</a:t>
            </a:r>
            <a:r>
              <a:rPr lang="en-US" altLang="zh-TW" dirty="0"/>
              <a:t> implement by the reference paper</a:t>
            </a:r>
          </a:p>
          <a:p>
            <a:pPr lvl="1"/>
            <a:endParaRPr lang="en-US" altLang="zh-TW" dirty="0"/>
          </a:p>
          <a:p>
            <a:pPr lvl="1"/>
            <a:endParaRPr lang="en-US" altLang="zh-TW" b="0" dirty="0"/>
          </a:p>
          <a:p>
            <a:pPr lvl="1"/>
            <a:endParaRPr lang="en-US" altLang="zh-TW" b="0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7180F2C-FEC4-4BEE-9393-E7B7437B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3EB05FD-428E-4225-A8AC-2CF90C634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2" y="3984293"/>
            <a:ext cx="9028114" cy="113003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628FF946-24B3-4766-A620-E373459281BC}"/>
              </a:ext>
            </a:extLst>
          </p:cNvPr>
          <p:cNvSpPr txBox="1"/>
          <p:nvPr/>
        </p:nvSpPr>
        <p:spPr>
          <a:xfrm>
            <a:off x="819547" y="6243935"/>
            <a:ext cx="7574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</a:rPr>
              <a:t>REF. Backflow Power Optimization Control for Dual Active Bridge DC-DC Converters</a:t>
            </a:r>
          </a:p>
          <a:p>
            <a:r>
              <a:rPr lang="en-US" altLang="zh-TW" sz="1200" dirty="0">
                <a:solidFill>
                  <a:srgbClr val="000000"/>
                </a:solidFill>
              </a:rPr>
              <a:t>Beijing </a:t>
            </a:r>
            <a:r>
              <a:rPr lang="en-US" altLang="zh-TW" sz="1200" dirty="0" err="1">
                <a:solidFill>
                  <a:srgbClr val="000000"/>
                </a:solidFill>
              </a:rPr>
              <a:t>Jiaotong</a:t>
            </a:r>
            <a:r>
              <a:rPr lang="en-US" altLang="zh-TW" sz="1200" dirty="0">
                <a:solidFill>
                  <a:srgbClr val="000000"/>
                </a:solidFill>
              </a:rPr>
              <a:t> University   Fei </a:t>
            </a:r>
            <a:r>
              <a:rPr lang="en-US" altLang="zh-TW" sz="1200" dirty="0" err="1">
                <a:solidFill>
                  <a:srgbClr val="000000"/>
                </a:solidFill>
              </a:rPr>
              <a:t>Xiong</a:t>
            </a:r>
            <a:r>
              <a:rPr lang="en-US" altLang="zh-TW" sz="1200" dirty="0">
                <a:solidFill>
                  <a:srgbClr val="000000"/>
                </a:solidFill>
              </a:rPr>
              <a:t>   accepted by MDPI in  10 August 2017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19559E71-3836-435D-BD32-B598ED4D6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7" y="2300237"/>
            <a:ext cx="70199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01502"/>
      </p:ext>
    </p:extLst>
  </p:cSld>
  <p:clrMapOvr>
    <a:masterClrMapping/>
  </p:clrMapOvr>
  <p:transition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9A490DF-9574-4BD6-8753-38C73F26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36074"/>
            <a:ext cx="8451850" cy="574967"/>
          </a:xfrm>
        </p:spPr>
        <p:txBody>
          <a:bodyPr/>
          <a:lstStyle/>
          <a:p>
            <a:r>
              <a:rPr lang="en-US" dirty="0"/>
              <a:t>Problem analysis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1129A3-66B1-4C18-8F71-AD318E0F0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350" y="1024955"/>
            <a:ext cx="8451850" cy="2404045"/>
          </a:xfrm>
        </p:spPr>
        <p:txBody>
          <a:bodyPr wrap="square" anchor="t">
            <a:normAutofit/>
          </a:bodyPr>
          <a:lstStyle/>
          <a:p>
            <a:r>
              <a:rPr lang="en-US" altLang="zh-TW" dirty="0"/>
              <a:t>Goal:</a:t>
            </a:r>
          </a:p>
          <a:p>
            <a:pPr lvl="1"/>
            <a:r>
              <a:rPr lang="en-US" altLang="zh-TW" dirty="0"/>
              <a:t>Help system to tune the duty-cycle to achieve the goal value(backflow value) more quickly with time</a:t>
            </a:r>
          </a:p>
          <a:p>
            <a:r>
              <a:rPr lang="en-US" altLang="zh-TW" dirty="0"/>
              <a:t>Method:</a:t>
            </a:r>
          </a:p>
          <a:p>
            <a:pPr lvl="1"/>
            <a:r>
              <a:rPr lang="en-US" altLang="zh-TW" dirty="0"/>
              <a:t>Add machine learning block after PI control block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DE6F48-A166-4543-B976-8370BCF4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5488" y="6445250"/>
            <a:ext cx="1636712" cy="4127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C175A1F-17AA-440E-A787-FA438D8C8862}" type="slidenum">
              <a:rPr lang="zh-TW" altLang="en-US" smtClean="0"/>
              <a:pPr>
                <a:spcAft>
                  <a:spcPts val="600"/>
                </a:spcAft>
              </a:pPr>
              <a:t>6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68B1393-9966-4427-B5F0-CD5921752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" y="3230631"/>
            <a:ext cx="9001126" cy="1130031"/>
          </a:xfrm>
          <a:prstGeom prst="rect">
            <a:avLst/>
          </a:prstGeom>
        </p:spPr>
      </p:pic>
      <p:pic>
        <p:nvPicPr>
          <p:cNvPr id="14" name="圖片 13" descr="一張含有 文字 的圖片&#10;&#10;自動產生的描述">
            <a:extLst>
              <a:ext uri="{FF2B5EF4-FFF2-40B4-BE49-F238E27FC236}">
                <a16:creationId xmlns:a16="http://schemas.microsoft.com/office/drawing/2014/main" id="{9816A284-7FDE-444D-8C4B-96E82031E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" y="4873550"/>
            <a:ext cx="9001126" cy="1168312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E4BE3D5-0615-4F84-A6C4-381B837B61A4}"/>
              </a:ext>
            </a:extLst>
          </p:cNvPr>
          <p:cNvSpPr txBox="1"/>
          <p:nvPr/>
        </p:nvSpPr>
        <p:spPr>
          <a:xfrm>
            <a:off x="3346604" y="6033534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</a:rPr>
              <a:t>Fig2. Proposed architecture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FBFE2A5-5E21-44A0-B089-D0C4A75A0A27}"/>
              </a:ext>
            </a:extLst>
          </p:cNvPr>
          <p:cNvSpPr txBox="1"/>
          <p:nvPr/>
        </p:nvSpPr>
        <p:spPr>
          <a:xfrm>
            <a:off x="3346604" y="4357132"/>
            <a:ext cx="309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</a:rPr>
              <a:t>Fig1. Traditional architecture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961860"/>
      </p:ext>
    </p:extLst>
  </p:cSld>
  <p:clrMapOvr>
    <a:masterClrMapping/>
  </p:clrMapOvr>
  <p:transition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圖片 31">
            <a:extLst>
              <a:ext uri="{FF2B5EF4-FFF2-40B4-BE49-F238E27FC236}">
                <a16:creationId xmlns:a16="http://schemas.microsoft.com/office/drawing/2014/main" id="{BECAEECB-B912-4626-8C5D-98396EBDBC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736" y="4605997"/>
            <a:ext cx="4509242" cy="204134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28D56E1-A3D1-4C27-8E68-73BC7BFE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152400"/>
            <a:ext cx="8594725" cy="569913"/>
          </a:xfrm>
        </p:spPr>
        <p:txBody>
          <a:bodyPr/>
          <a:lstStyle/>
          <a:p>
            <a:r>
              <a:rPr lang="en-US" altLang="zh-TW" dirty="0"/>
              <a:t>Proposed control 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DD0D70-8DC7-43B8-B7D9-8DBFA92A4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824" y="838199"/>
            <a:ext cx="8623302" cy="3077781"/>
          </a:xfrm>
        </p:spPr>
        <p:txBody>
          <a:bodyPr/>
          <a:lstStyle/>
          <a:p>
            <a:pPr lvl="2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545176-29A0-4762-9797-D49A63B3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224CBAF3-E0BE-4E68-B15D-157440FBA3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" y="2341819"/>
            <a:ext cx="9001126" cy="116831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F4F717D-B12B-4D0A-99EE-19CD0691369F}"/>
              </a:ext>
            </a:extLst>
          </p:cNvPr>
          <p:cNvSpPr/>
          <p:nvPr/>
        </p:nvSpPr>
        <p:spPr bwMode="auto">
          <a:xfrm>
            <a:off x="2072639" y="2198233"/>
            <a:ext cx="3489961" cy="9354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2897B39-88C2-4E4F-8B3B-11D8C222BC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" y="3678058"/>
            <a:ext cx="9028114" cy="1130031"/>
          </a:xfrm>
          <a:prstGeom prst="rect">
            <a:avLst/>
          </a:prstGeom>
        </p:spPr>
      </p:pic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2DB27923-0F1E-404E-B360-7E2C1667C92C}"/>
              </a:ext>
            </a:extLst>
          </p:cNvPr>
          <p:cNvSpPr/>
          <p:nvPr/>
        </p:nvSpPr>
        <p:spPr bwMode="auto">
          <a:xfrm rot="16200000">
            <a:off x="2857502" y="5408928"/>
            <a:ext cx="502920" cy="2072644"/>
          </a:xfrm>
          <a:prstGeom prst="downArrow">
            <a:avLst/>
          </a:prstGeom>
          <a:solidFill>
            <a:schemeClr val="accent1">
              <a:alpha val="3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67E8DE84-1565-4BA8-A6D7-9770CE84C4A9}"/>
              </a:ext>
            </a:extLst>
          </p:cNvPr>
          <p:cNvSpPr/>
          <p:nvPr/>
        </p:nvSpPr>
        <p:spPr bwMode="auto">
          <a:xfrm rot="16200000">
            <a:off x="5005232" y="5342732"/>
            <a:ext cx="502920" cy="2222816"/>
          </a:xfrm>
          <a:prstGeom prst="downArrow">
            <a:avLst/>
          </a:prstGeom>
          <a:solidFill>
            <a:schemeClr val="accent1">
              <a:alpha val="3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8" name="箭號: 向下 27">
            <a:extLst>
              <a:ext uri="{FF2B5EF4-FFF2-40B4-BE49-F238E27FC236}">
                <a16:creationId xmlns:a16="http://schemas.microsoft.com/office/drawing/2014/main" id="{566A4E76-DD36-436B-A382-D8E3B618E3C8}"/>
              </a:ext>
            </a:extLst>
          </p:cNvPr>
          <p:cNvSpPr/>
          <p:nvPr/>
        </p:nvSpPr>
        <p:spPr bwMode="auto">
          <a:xfrm rot="14704858">
            <a:off x="5264492" y="5105070"/>
            <a:ext cx="502920" cy="1935476"/>
          </a:xfrm>
          <a:prstGeom prst="downArrow">
            <a:avLst/>
          </a:prstGeom>
          <a:solidFill>
            <a:schemeClr val="accent1">
              <a:alpha val="3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id="{A96FFC30-4EFB-4E63-BF73-F70A30EF54E8}"/>
              </a:ext>
            </a:extLst>
          </p:cNvPr>
          <p:cNvSpPr/>
          <p:nvPr/>
        </p:nvSpPr>
        <p:spPr bwMode="auto">
          <a:xfrm rot="13637846">
            <a:off x="5181310" y="4550681"/>
            <a:ext cx="502920" cy="2327591"/>
          </a:xfrm>
          <a:prstGeom prst="downArrow">
            <a:avLst/>
          </a:prstGeom>
          <a:solidFill>
            <a:schemeClr val="accent1">
              <a:alpha val="3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D80F8D85-E325-4D1F-AA6F-E8A980FE8406}"/>
              </a:ext>
            </a:extLst>
          </p:cNvPr>
          <p:cNvSpPr txBox="1">
            <a:spLocks/>
          </p:cNvSpPr>
          <p:nvPr/>
        </p:nvSpPr>
        <p:spPr bwMode="auto">
          <a:xfrm>
            <a:off x="361950" y="838201"/>
            <a:ext cx="8613775" cy="13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85763" indent="-385763" algn="l" rtl="0" eaLnBrk="1" fontAlgn="base" hangingPunct="1">
              <a:lnSpc>
                <a:spcPct val="93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4538" indent="-244475" algn="l" rtl="0" eaLnBrk="1" fontAlgn="base" hangingPunct="1">
              <a:lnSpc>
                <a:spcPct val="88000"/>
              </a:lnSpc>
              <a:spcBef>
                <a:spcPct val="25000"/>
              </a:spcBef>
              <a:spcAft>
                <a:spcPct val="0"/>
              </a:spcAft>
              <a:buClr>
                <a:srgbClr val="AA009A"/>
              </a:buClr>
              <a:buSzPct val="90000"/>
              <a:buFont typeface="Symbol" pitchFamily="18" charset="2"/>
              <a:buChar char="-"/>
              <a:defRPr kumimoji="1"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6175" indent="-238125" algn="l" rtl="0" eaLnBrk="1" fontAlgn="base" hangingPunct="1">
              <a:lnSpc>
                <a:spcPct val="87000"/>
              </a:lnSpc>
              <a:spcBef>
                <a:spcPct val="10000"/>
              </a:spcBef>
              <a:spcAft>
                <a:spcPct val="0"/>
              </a:spcAft>
              <a:buClr>
                <a:srgbClr val="1908BC"/>
              </a:buClr>
              <a:buFont typeface="Symbol" pitchFamily="18" charset="2"/>
              <a:buChar char="*"/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2032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452AE"/>
              </a:buClr>
              <a:buFont typeface="Symbol" pitchFamily="18" charset="2"/>
              <a:buChar char="à"/>
              <a:defRPr kumimoji="1" sz="1800">
                <a:solidFill>
                  <a:srgbClr val="000000"/>
                </a:solidFill>
                <a:latin typeface="+mn-lt"/>
                <a:ea typeface="+mn-ea"/>
              </a:defRPr>
            </a:lvl4pPr>
            <a:lvl5pPr marL="2451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908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3365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3822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4279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r>
              <a:rPr lang="en-US" altLang="zh-TW" kern="0" dirty="0"/>
              <a:t>Initial condition: first set point by </a:t>
            </a:r>
            <a:r>
              <a:rPr lang="en-US" altLang="zh-TW" kern="0" dirty="0" err="1"/>
              <a:t>algorithom</a:t>
            </a:r>
            <a:endParaRPr lang="en-US" altLang="zh-TW" kern="0" dirty="0"/>
          </a:p>
          <a:p>
            <a:pPr lvl="1"/>
            <a:r>
              <a:rPr lang="en-US" altLang="zh-TW" kern="0" dirty="0"/>
              <a:t>Yellow path weight </a:t>
            </a:r>
            <a:r>
              <a:rPr lang="en-US" altLang="zh-TW" kern="0" dirty="0" err="1"/>
              <a:t>iniatilize</a:t>
            </a:r>
            <a:r>
              <a:rPr lang="en-US" altLang="zh-TW" kern="0" dirty="0"/>
              <a:t> to 1 </a:t>
            </a:r>
          </a:p>
          <a:p>
            <a:pPr lvl="1"/>
            <a:r>
              <a:rPr lang="en-US" altLang="zh-TW" kern="0" dirty="0"/>
              <a:t>Other weight </a:t>
            </a:r>
            <a:r>
              <a:rPr lang="en-US" altLang="zh-TW" kern="0" dirty="0" err="1"/>
              <a:t>iniatilize</a:t>
            </a:r>
            <a:r>
              <a:rPr lang="en-US" altLang="zh-TW" kern="0" dirty="0"/>
              <a:t> to 0</a:t>
            </a:r>
          </a:p>
          <a:p>
            <a:pPr lvl="1"/>
            <a:endParaRPr lang="en-US" altLang="zh-TW" kern="0" dirty="0"/>
          </a:p>
        </p:txBody>
      </p:sp>
    </p:spTree>
    <p:extLst>
      <p:ext uri="{BB962C8B-B14F-4D97-AF65-F5344CB8AC3E}">
        <p14:creationId xmlns:p14="http://schemas.microsoft.com/office/powerpoint/2010/main" val="3451150856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8DDBB-8921-4E99-9675-7C6D7CE0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Expectation effect and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AD8652-B75D-4C11-B70D-FCCA55F30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869022"/>
            <a:ext cx="8451850" cy="2645703"/>
          </a:xfrm>
        </p:spPr>
        <p:txBody>
          <a:bodyPr/>
          <a:lstStyle/>
          <a:p>
            <a:r>
              <a:rPr lang="en-US" altLang="zh-TW" dirty="0"/>
              <a:t>Expectation effect</a:t>
            </a:r>
          </a:p>
          <a:p>
            <a:pPr lvl="1"/>
            <a:r>
              <a:rPr lang="en-US" altLang="zh-TW" dirty="0"/>
              <a:t>transition (low load to high load) reaction time will be improved with time.</a:t>
            </a:r>
          </a:p>
          <a:p>
            <a:r>
              <a:rPr lang="en-US" altLang="zh-TW" dirty="0"/>
              <a:t>Problem</a:t>
            </a:r>
          </a:p>
          <a:p>
            <a:pPr lvl="1"/>
            <a:r>
              <a:rPr lang="en-US" altLang="zh-TW" dirty="0"/>
              <a:t>Control  is not an NP problem </a:t>
            </a:r>
          </a:p>
          <a:p>
            <a:pPr lvl="1"/>
            <a:r>
              <a:rPr lang="en-US" altLang="zh-TW" dirty="0"/>
              <a:t>Controller can be tunable by human</a:t>
            </a:r>
          </a:p>
          <a:p>
            <a:pPr lvl="1"/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39E597-8735-4D5C-AD3E-08C84CA9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997768"/>
      </p:ext>
    </p:extLst>
  </p:cSld>
  <p:clrMapOvr>
    <a:masterClrMapping/>
  </p:clrMapOvr>
  <p:transition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8971D-7F4E-41D6-842C-0F4C6F30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learning replacing PID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02E7B6-D46D-4FFE-9935-D19D81701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824" y="838200"/>
            <a:ext cx="8451849" cy="48387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0E2440-647C-4F7C-99E9-80B3549D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E2315DB-3EE9-448A-950E-846AA7437313}"/>
              </a:ext>
            </a:extLst>
          </p:cNvPr>
          <p:cNvSpPr txBox="1"/>
          <p:nvPr/>
        </p:nvSpPr>
        <p:spPr>
          <a:xfrm>
            <a:off x="641350" y="5711588"/>
            <a:ext cx="7861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REF. On Replacing PID Controller with Deep Learning Controller for DC Motor System</a:t>
            </a:r>
          </a:p>
          <a:p>
            <a:r>
              <a:rPr lang="en-US" altLang="zh-TW" dirty="0" err="1"/>
              <a:t>Kangbeom</a:t>
            </a:r>
            <a:r>
              <a:rPr lang="en-US" altLang="zh-TW" dirty="0"/>
              <a:t> </a:t>
            </a:r>
            <a:r>
              <a:rPr lang="en-US" altLang="zh-TW" dirty="0" err="1"/>
              <a:t>Cheon</a:t>
            </a:r>
            <a:r>
              <a:rPr lang="en-US" altLang="zh-TW" dirty="0"/>
              <a:t>, Kyungpook National </a:t>
            </a:r>
            <a:r>
              <a:rPr lang="en-US" altLang="zh-TW" dirty="0" err="1"/>
              <a:t>University,Korea</a:t>
            </a:r>
            <a:r>
              <a:rPr lang="en-US" altLang="zh-TW" dirty="0"/>
              <a:t>, December, 2015.</a:t>
            </a:r>
            <a:endParaRPr lang="zh-TW" altLang="en-US" dirty="0"/>
          </a:p>
          <a:p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15CB923A-31EF-445B-9D33-B4BF9F71C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205" y="1089878"/>
            <a:ext cx="3461587" cy="467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27947"/>
      </p:ext>
    </p:extLst>
  </p:cSld>
  <p:clrMapOvr>
    <a:masterClrMapping/>
  </p:clrMapOvr>
  <p:transition>
    <p:pull dir="r"/>
  </p:transition>
</p:sld>
</file>

<file path=ppt/theme/theme1.xml><?xml version="1.0" encoding="utf-8"?>
<a:theme xmlns:a="http://schemas.openxmlformats.org/drawingml/2006/main" name="larc">
  <a:themeElements>
    <a:clrScheme name="cww 9">
      <a:dk1>
        <a:srgbClr val="003A62"/>
      </a:dk1>
      <a:lt1>
        <a:srgbClr val="FFFFFF"/>
      </a:lt1>
      <a:dk2>
        <a:srgbClr val="06760E"/>
      </a:dk2>
      <a:lt2>
        <a:srgbClr val="457473"/>
      </a:lt2>
      <a:accent1>
        <a:srgbClr val="F9FE3C"/>
      </a:accent1>
      <a:accent2>
        <a:srgbClr val="FF0066"/>
      </a:accent2>
      <a:accent3>
        <a:srgbClr val="FFFFFF"/>
      </a:accent3>
      <a:accent4>
        <a:srgbClr val="003053"/>
      </a:accent4>
      <a:accent5>
        <a:srgbClr val="FBFEAF"/>
      </a:accent5>
      <a:accent6>
        <a:srgbClr val="E7005C"/>
      </a:accent6>
      <a:hlink>
        <a:srgbClr val="2CFFF3"/>
      </a:hlink>
      <a:folHlink>
        <a:srgbClr val="0099FF"/>
      </a:folHlink>
    </a:clrScheme>
    <a:fontScheme name="cww">
      <a:majorFont>
        <a:latin typeface="Helvetica"/>
        <a:ea typeface="新細明體"/>
        <a:cs typeface=""/>
      </a:majorFont>
      <a:minorFont>
        <a:latin typeface="Helvetic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cw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w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8">
        <a:dk1>
          <a:srgbClr val="003A62"/>
        </a:dk1>
        <a:lt1>
          <a:srgbClr val="F8F8F8"/>
        </a:lt1>
        <a:dk2>
          <a:srgbClr val="06760E"/>
        </a:dk2>
        <a:lt2>
          <a:srgbClr val="457473"/>
        </a:lt2>
        <a:accent1>
          <a:srgbClr val="F9FE3C"/>
        </a:accent1>
        <a:accent2>
          <a:srgbClr val="FF0066"/>
        </a:accent2>
        <a:accent3>
          <a:srgbClr val="FBFBFB"/>
        </a:accent3>
        <a:accent4>
          <a:srgbClr val="003053"/>
        </a:accent4>
        <a:accent5>
          <a:srgbClr val="FBFEAF"/>
        </a:accent5>
        <a:accent6>
          <a:srgbClr val="E7005C"/>
        </a:accent6>
        <a:hlink>
          <a:srgbClr val="2CFFF3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9">
        <a:dk1>
          <a:srgbClr val="003A62"/>
        </a:dk1>
        <a:lt1>
          <a:srgbClr val="FFFFFF"/>
        </a:lt1>
        <a:dk2>
          <a:srgbClr val="06760E"/>
        </a:dk2>
        <a:lt2>
          <a:srgbClr val="457473"/>
        </a:lt2>
        <a:accent1>
          <a:srgbClr val="F9FE3C"/>
        </a:accent1>
        <a:accent2>
          <a:srgbClr val="FF0066"/>
        </a:accent2>
        <a:accent3>
          <a:srgbClr val="FFFFFF"/>
        </a:accent3>
        <a:accent4>
          <a:srgbClr val="003053"/>
        </a:accent4>
        <a:accent5>
          <a:srgbClr val="FBFEAF"/>
        </a:accent5>
        <a:accent6>
          <a:srgbClr val="E7005C"/>
        </a:accent6>
        <a:hlink>
          <a:srgbClr val="2CFFF3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arc" id="{C3D466D6-DFEE-4B75-9E06-B170DC1C1510}" vid="{E6CA1D00-3B13-4351-8C77-53AF2CBF90D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larc</Template>
  <TotalTime>154738</TotalTime>
  <Words>1103</Words>
  <Application>Microsoft Office PowerPoint</Application>
  <PresentationFormat>如螢幕大小 (4:3)</PresentationFormat>
  <Paragraphs>248</Paragraphs>
  <Slides>30</Slides>
  <Notes>11</Notes>
  <HiddenSlides>0</HiddenSlides>
  <MMClips>1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40" baseType="lpstr">
      <vt:lpstr>新細明體</vt:lpstr>
      <vt:lpstr>Arial</vt:lpstr>
      <vt:lpstr>Arial</vt:lpstr>
      <vt:lpstr>Calibri</vt:lpstr>
      <vt:lpstr>Cambria Math</vt:lpstr>
      <vt:lpstr>Courier New</vt:lpstr>
      <vt:lpstr>Helvetica</vt:lpstr>
      <vt:lpstr>Symbol</vt:lpstr>
      <vt:lpstr>Times New Roman</vt:lpstr>
      <vt:lpstr>larc</vt:lpstr>
      <vt:lpstr>Weekly Report</vt:lpstr>
      <vt:lpstr>Outline</vt:lpstr>
      <vt:lpstr>Outline</vt:lpstr>
      <vt:lpstr>Backflow Power(Recap)</vt:lpstr>
      <vt:lpstr>Original control flow</vt:lpstr>
      <vt:lpstr>Problem analysis</vt:lpstr>
      <vt:lpstr>Proposed control flow</vt:lpstr>
      <vt:lpstr>Expectation effect and problem</vt:lpstr>
      <vt:lpstr>Deep learning replacing PID</vt:lpstr>
      <vt:lpstr>Step response Result</vt:lpstr>
      <vt:lpstr>Result</vt:lpstr>
      <vt:lpstr>Result</vt:lpstr>
      <vt:lpstr>PID parameter</vt:lpstr>
      <vt:lpstr>Control method</vt:lpstr>
      <vt:lpstr>Voltage mode control </vt:lpstr>
      <vt:lpstr>Peak current control method </vt:lpstr>
      <vt:lpstr>Feedback Stability </vt:lpstr>
      <vt:lpstr>Feedback Stability (Peak current control method) </vt:lpstr>
      <vt:lpstr>Compensation circuit</vt:lpstr>
      <vt:lpstr>Compensation circuit</vt:lpstr>
      <vt:lpstr>Controller design (phase margin) </vt:lpstr>
      <vt:lpstr>PowerPoint 簡報</vt:lpstr>
      <vt:lpstr>Compensation circuit</vt:lpstr>
      <vt:lpstr>IBDC_DAB with PI control</vt:lpstr>
      <vt:lpstr>SPS control without Algorithom</vt:lpstr>
      <vt:lpstr>Future work</vt:lpstr>
      <vt:lpstr>End</vt:lpstr>
      <vt:lpstr>Traditional  control architecture</vt:lpstr>
      <vt:lpstr>Expectation effect and problem</vt:lpstr>
      <vt:lpstr>Feedback Stability  (Voltage mode control)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kwhou</dc:creator>
  <cp:lastModifiedBy>杜冠勳</cp:lastModifiedBy>
  <cp:revision>7071</cp:revision>
  <dcterms:created xsi:type="dcterms:W3CDTF">2018-10-07T16:26:11Z</dcterms:created>
  <dcterms:modified xsi:type="dcterms:W3CDTF">2021-10-12T07:14:15Z</dcterms:modified>
</cp:coreProperties>
</file>