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1373" r:id="rId2"/>
    <p:sldId id="1553" r:id="rId3"/>
    <p:sldId id="1560" r:id="rId4"/>
    <p:sldId id="1548" r:id="rId5"/>
    <p:sldId id="1546" r:id="rId6"/>
    <p:sldId id="1544" r:id="rId7"/>
    <p:sldId id="1543" r:id="rId8"/>
    <p:sldId id="1547" r:id="rId9"/>
    <p:sldId id="1558" r:id="rId10"/>
    <p:sldId id="1559" r:id="rId11"/>
    <p:sldId id="1561" r:id="rId12"/>
    <p:sldId id="1549" r:id="rId13"/>
    <p:sldId id="1467" r:id="rId14"/>
    <p:sldId id="1492" r:id="rId15"/>
    <p:sldId id="1551" r:id="rId16"/>
    <p:sldId id="1562" r:id="rId17"/>
    <p:sldId id="155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  <p:cmAuthor id="3" name="杜冠勳 DUH_KUAN_HSUN" initials="杜冠勳" lastIdx="1" clrIdx="2">
    <p:extLst>
      <p:ext uri="{19B8F6BF-5375-455C-9EA6-DF929625EA0E}">
        <p15:presenceInfo xmlns:p15="http://schemas.microsoft.com/office/powerpoint/2012/main" userId="杜冠勳 DUH_KUAN_HSUN" providerId="None"/>
      </p:ext>
    </p:extLst>
  </p:cmAuthor>
  <p:cmAuthor id="4" name="杜冠勳" initials="杜冠勳" lastIdx="0" clrIdx="3">
    <p:extLst>
      <p:ext uri="{19B8F6BF-5375-455C-9EA6-DF929625EA0E}">
        <p15:presenceInfo xmlns:p15="http://schemas.microsoft.com/office/powerpoint/2012/main" userId="S-1-5-21-3100601057-2475936310-329649405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2CD"/>
    <a:srgbClr val="000000"/>
    <a:srgbClr val="E6E6E6"/>
    <a:srgbClr val="DF7C7C"/>
    <a:srgbClr val="CC0099"/>
    <a:srgbClr val="FFFFFF"/>
    <a:srgbClr val="A3CF79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382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ITRI\&#30333;&#32769;&#24107;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ITRI\&#30333;&#32769;&#24107;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工作表1!$E$2</c:f>
              <c:strCache>
                <c:ptCount val="1"/>
                <c:pt idx="0">
                  <c:v>諧振電感(uH)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6666666666666666E-2"/>
                  <c:y val="5.555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44F-4AA4-8E36-90D56355E9A7}"/>
                </c:ext>
              </c:extLst>
            </c:dLbl>
            <c:dLbl>
              <c:idx val="1"/>
              <c:layout>
                <c:manualLayout>
                  <c:x val="-5.8903798599295613E-2"/>
                  <c:y val="7.90412360306672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6F-4064-B898-C576C2595226}"/>
                </c:ext>
              </c:extLst>
            </c:dLbl>
            <c:dLbl>
              <c:idx val="2"/>
              <c:layout>
                <c:manualLayout>
                  <c:x val="-4.3402798967902056E-2"/>
                  <c:y val="0.103741622290250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F-4064-B898-C576C25952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工作表1!$F$1:$H$1</c:f>
              <c:strCache>
                <c:ptCount val="3"/>
                <c:pt idx="0">
                  <c:v>75khz</c:v>
                </c:pt>
                <c:pt idx="1">
                  <c:v>150khz</c:v>
                </c:pt>
                <c:pt idx="2">
                  <c:v>250khz</c:v>
                </c:pt>
              </c:strCache>
            </c:strRef>
          </c:cat>
          <c:val>
            <c:numRef>
              <c:f>工作表1!$F$2:$H$2</c:f>
              <c:numCache>
                <c:formatCode>General</c:formatCode>
                <c:ptCount val="3"/>
                <c:pt idx="0">
                  <c:v>1100</c:v>
                </c:pt>
                <c:pt idx="1">
                  <c:v>482</c:v>
                </c:pt>
                <c:pt idx="2">
                  <c:v>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4F-4AA4-8E36-90D56355E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9856495"/>
        <c:axId val="949837071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工作表1!$E$4</c15:sqref>
                        </c15:formulaRef>
                      </c:ext>
                    </c:extLst>
                    <c:strCache>
                      <c:ptCount val="1"/>
                      <c:pt idx="0">
                        <c:v>一次側激磁電桿(mH)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工作表1!$F$1:$H$1</c15:sqref>
                        </c15:formulaRef>
                      </c:ext>
                    </c:extLst>
                    <c:strCache>
                      <c:ptCount val="3"/>
                      <c:pt idx="0">
                        <c:v>75khz</c:v>
                      </c:pt>
                      <c:pt idx="1">
                        <c:v>150khz</c:v>
                      </c:pt>
                      <c:pt idx="2">
                        <c:v>250khz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工作表1!$F$4:$H$4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3.25</c:v>
                      </c:pt>
                      <c:pt idx="1">
                        <c:v>1.623</c:v>
                      </c:pt>
                      <c:pt idx="2">
                        <c:v>0.97399999999999998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144F-4AA4-8E36-90D56355E9A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工作表1!$E$5</c15:sqref>
                        </c15:formulaRef>
                      </c:ext>
                    </c:extLst>
                    <c:strCache>
                      <c:ptCount val="1"/>
                      <c:pt idx="0">
                        <c:v>二次側激磁電桿(uH)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工作表1!$F$1:$H$1</c15:sqref>
                        </c15:formulaRef>
                      </c:ext>
                    </c:extLst>
                    <c:strCache>
                      <c:ptCount val="3"/>
                      <c:pt idx="0">
                        <c:v>75khz</c:v>
                      </c:pt>
                      <c:pt idx="1">
                        <c:v>150khz</c:v>
                      </c:pt>
                      <c:pt idx="2">
                        <c:v>250khz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工作表1!$F$5:$H$5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130</c:v>
                      </c:pt>
                      <c:pt idx="1">
                        <c:v>80.099999999999994</c:v>
                      </c:pt>
                      <c:pt idx="2">
                        <c:v>44.7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44F-4AA4-8E36-90D56355E9A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工作表1!$E$6</c15:sqref>
                        </c15:formulaRef>
                      </c:ext>
                    </c:extLst>
                    <c:strCache>
                      <c:ptCount val="1"/>
                      <c:pt idx="0">
                        <c:v>電桿鐵蕊(mm^3)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工作表1!$F$1:$H$1</c15:sqref>
                        </c15:formulaRef>
                      </c:ext>
                    </c:extLst>
                    <c:strCache>
                      <c:ptCount val="3"/>
                      <c:pt idx="0">
                        <c:v>75khz</c:v>
                      </c:pt>
                      <c:pt idx="1">
                        <c:v>150khz</c:v>
                      </c:pt>
                      <c:pt idx="2">
                        <c:v>250khz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工作表1!$F$6:$H$6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117485.54999999999</c:v>
                      </c:pt>
                      <c:pt idx="1">
                        <c:v>50530</c:v>
                      </c:pt>
                      <c:pt idx="2">
                        <c:v>20258.46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44F-4AA4-8E36-90D56355E9A7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工作表1!$E$7</c15:sqref>
                        </c15:formulaRef>
                      </c:ext>
                    </c:extLst>
                    <c:strCache>
                      <c:ptCount val="1"/>
                      <c:pt idx="0">
                        <c:v>變壓器鐵蕊(mm^3)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工作表1!$F$1:$H$1</c15:sqref>
                        </c15:formulaRef>
                      </c:ext>
                    </c:extLst>
                    <c:strCache>
                      <c:ptCount val="3"/>
                      <c:pt idx="0">
                        <c:v>75khz</c:v>
                      </c:pt>
                      <c:pt idx="1">
                        <c:v>150khz</c:v>
                      </c:pt>
                      <c:pt idx="2">
                        <c:v>250khz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工作表1!$F$7:$H$7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13442.1</c:v>
                      </c:pt>
                      <c:pt idx="1">
                        <c:v>9596.1600000000017</c:v>
                      </c:pt>
                      <c:pt idx="2">
                        <c:v>9129.1200000000008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44F-4AA4-8E36-90D56355E9A7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1"/>
          <c:order val="1"/>
          <c:tx>
            <c:strRef>
              <c:f>工作表1!$E$3</c:f>
              <c:strCache>
                <c:ptCount val="1"/>
                <c:pt idx="0">
                  <c:v>諧振電容(nf)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工作表1!$F$1:$H$1</c:f>
              <c:strCache>
                <c:ptCount val="3"/>
                <c:pt idx="0">
                  <c:v>75khz</c:v>
                </c:pt>
                <c:pt idx="1">
                  <c:v>150khz</c:v>
                </c:pt>
                <c:pt idx="2">
                  <c:v>250khz</c:v>
                </c:pt>
              </c:strCache>
            </c:strRef>
          </c:cat>
          <c:val>
            <c:numRef>
              <c:f>工作表1!$F$3:$H$3</c:f>
              <c:numCache>
                <c:formatCode>General</c:formatCode>
                <c:ptCount val="3"/>
                <c:pt idx="0">
                  <c:v>4.7</c:v>
                </c:pt>
                <c:pt idx="1">
                  <c:v>2.5</c:v>
                </c:pt>
                <c:pt idx="2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4F-4AA4-8E36-90D56355E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7144847"/>
        <c:axId val="1021562607"/>
      </c:lineChart>
      <c:catAx>
        <c:axId val="1019856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49837071"/>
        <c:crosses val="autoZero"/>
        <c:auto val="1"/>
        <c:lblAlgn val="ctr"/>
        <c:lblOffset val="100"/>
        <c:noMultiLvlLbl val="0"/>
      </c:catAx>
      <c:valAx>
        <c:axId val="949837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19856495"/>
        <c:crosses val="autoZero"/>
        <c:crossBetween val="between"/>
      </c:valAx>
      <c:valAx>
        <c:axId val="102156260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7144847"/>
        <c:crosses val="max"/>
        <c:crossBetween val="between"/>
      </c:valAx>
      <c:catAx>
        <c:axId val="93714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156260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4"/>
          <c:order val="4"/>
          <c:tx>
            <c:strRef>
              <c:f>工作表1!$E$6</c:f>
              <c:strCache>
                <c:ptCount val="1"/>
                <c:pt idx="0">
                  <c:v>電桿鐵蕊(mm^3)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1138106355997487"/>
                  <c:y val="7.8703675013241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683-4115-BAFA-2378E89B050C}"/>
                </c:ext>
              </c:extLst>
            </c:dLbl>
            <c:dLbl>
              <c:idx val="1"/>
              <c:layout>
                <c:manualLayout>
                  <c:x val="4.5154485227016733E-2"/>
                  <c:y val="-1.85185117678216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683-4115-BAFA-2378E89B050C}"/>
                </c:ext>
              </c:extLst>
            </c:dLbl>
            <c:dLbl>
              <c:idx val="2"/>
              <c:layout>
                <c:manualLayout>
                  <c:x val="-6.0205980302688016E-3"/>
                  <c:y val="-6.9444419129330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683-4115-BAFA-2378E89B05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工作表1!$F$1:$H$1</c:f>
              <c:strCache>
                <c:ptCount val="3"/>
                <c:pt idx="0">
                  <c:v>75khz</c:v>
                </c:pt>
                <c:pt idx="1">
                  <c:v>150khz</c:v>
                </c:pt>
                <c:pt idx="2">
                  <c:v>250khz</c:v>
                </c:pt>
              </c:strCache>
              <c:extLst xmlns:c15="http://schemas.microsoft.com/office/drawing/2012/chart"/>
            </c:strRef>
          </c:cat>
          <c:val>
            <c:numRef>
              <c:f>工作表1!$F$6:$H$6</c:f>
              <c:numCache>
                <c:formatCode>General</c:formatCode>
                <c:ptCount val="3"/>
                <c:pt idx="0">
                  <c:v>117485.54999999999</c:v>
                </c:pt>
                <c:pt idx="1">
                  <c:v>50530</c:v>
                </c:pt>
                <c:pt idx="2">
                  <c:v>20258.46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3F31-4E20-A17F-2A5F62E62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9856495"/>
        <c:axId val="94983707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工作表1!$E$2</c15:sqref>
                        </c15:formulaRef>
                      </c:ext>
                    </c:extLst>
                    <c:strCache>
                      <c:ptCount val="1"/>
                      <c:pt idx="0">
                        <c:v>諧振電感(uH)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layout>
                      <c:manualLayout>
                        <c:x val="-6.6666666666666666E-2"/>
                        <c:y val="5.5555555555555552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2-3F31-4E20-A17F-2A5F62E62861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TW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工作表1!$F$1:$H$1</c15:sqref>
                        </c15:formulaRef>
                      </c:ext>
                    </c:extLst>
                    <c:strCache>
                      <c:ptCount val="3"/>
                      <c:pt idx="0">
                        <c:v>75khz</c:v>
                      </c:pt>
                      <c:pt idx="1">
                        <c:v>150khz</c:v>
                      </c:pt>
                      <c:pt idx="2">
                        <c:v>250khz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工作表1!$F$2:$H$2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1100</c:v>
                      </c:pt>
                      <c:pt idx="1">
                        <c:v>482</c:v>
                      </c:pt>
                      <c:pt idx="2">
                        <c:v>281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F31-4E20-A17F-2A5F62E6286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工作表1!$E$4</c15:sqref>
                        </c15:formulaRef>
                      </c:ext>
                    </c:extLst>
                    <c:strCache>
                      <c:ptCount val="1"/>
                      <c:pt idx="0">
                        <c:v>一次側激磁電桿(mH)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dLbls>
                  <c:dLbl>
                    <c:idx val="0"/>
                    <c:layout>
                      <c:manualLayout>
                        <c:x val="-4.9968327162703954E-2"/>
                        <c:y val="0.10775027315671781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5-3F31-4E20-A17F-2A5F62E62861}"/>
                      </c:ext>
                    </c:extLst>
                  </c:dLbl>
                  <c:dLbl>
                    <c:idx val="1"/>
                    <c:layout>
                      <c:manualLayout>
                        <c:x val="-6.1072399865527108E-2"/>
                        <c:y val="7.0271917276120227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6-3F31-4E20-A17F-2A5F62E62861}"/>
                      </c:ext>
                    </c:extLst>
                  </c:dLbl>
                  <c:dLbl>
                    <c:idx val="2"/>
                    <c:layout>
                      <c:manualLayout>
                        <c:x val="-3.053619993276353E-2"/>
                        <c:y val="6.5587122791045629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7-3F31-4E20-A17F-2A5F62E62861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TW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工作表1!$F$1:$H$1</c15:sqref>
                        </c15:formulaRef>
                      </c:ext>
                    </c:extLst>
                    <c:strCache>
                      <c:ptCount val="3"/>
                      <c:pt idx="0">
                        <c:v>75khz</c:v>
                      </c:pt>
                      <c:pt idx="1">
                        <c:v>150khz</c:v>
                      </c:pt>
                      <c:pt idx="2">
                        <c:v>250khz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工作表1!$F$4:$H$4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3.25</c:v>
                      </c:pt>
                      <c:pt idx="1">
                        <c:v>1.623</c:v>
                      </c:pt>
                      <c:pt idx="2">
                        <c:v>0.97399999999999998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F31-4E20-A17F-2A5F62E62861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5"/>
          <c:order val="5"/>
          <c:tx>
            <c:strRef>
              <c:f>工作表1!$E$7</c:f>
              <c:strCache>
                <c:ptCount val="1"/>
                <c:pt idx="0">
                  <c:v>變壓器鐵蕊(mm^3)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6.0205980302689118E-3"/>
                  <c:y val="-6.48147911873756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683-4115-BAFA-2378E89B050C}"/>
                </c:ext>
              </c:extLst>
            </c:dLbl>
            <c:dLbl>
              <c:idx val="1"/>
              <c:layout>
                <c:manualLayout>
                  <c:x val="-1.8061794090806736E-2"/>
                  <c:y val="-0.101851814723018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683-4115-BAFA-2378E89B050C}"/>
                </c:ext>
              </c:extLst>
            </c:dLbl>
            <c:dLbl>
              <c:idx val="2"/>
              <c:layout>
                <c:manualLayout>
                  <c:x val="-1.103763554778528E-16"/>
                  <c:y val="-7.8703675013241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683-4115-BAFA-2378E89B05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工作表1!$F$1:$H$1</c:f>
              <c:strCache>
                <c:ptCount val="3"/>
                <c:pt idx="0">
                  <c:v>75khz</c:v>
                </c:pt>
                <c:pt idx="1">
                  <c:v>150khz</c:v>
                </c:pt>
                <c:pt idx="2">
                  <c:v>250khz</c:v>
                </c:pt>
              </c:strCache>
              <c:extLst xmlns:c15="http://schemas.microsoft.com/office/drawing/2012/chart"/>
            </c:strRef>
          </c:cat>
          <c:val>
            <c:numRef>
              <c:f>工作表1!$F$7:$H$7</c:f>
              <c:numCache>
                <c:formatCode>General</c:formatCode>
                <c:ptCount val="3"/>
                <c:pt idx="0">
                  <c:v>13442.1</c:v>
                </c:pt>
                <c:pt idx="1">
                  <c:v>9596.1600000000017</c:v>
                </c:pt>
                <c:pt idx="2">
                  <c:v>9129.1200000000008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3F31-4E20-A17F-2A5F62E62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7144847"/>
        <c:axId val="1021562607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工作表1!$E$3</c15:sqref>
                        </c15:formulaRef>
                      </c:ext>
                    </c:extLst>
                    <c:strCache>
                      <c:ptCount val="1"/>
                      <c:pt idx="0">
                        <c:v>諧振電容(nf)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TW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工作表1!$F$1:$H$1</c15:sqref>
                        </c15:formulaRef>
                      </c:ext>
                    </c:extLst>
                    <c:strCache>
                      <c:ptCount val="3"/>
                      <c:pt idx="0">
                        <c:v>75khz</c:v>
                      </c:pt>
                      <c:pt idx="1">
                        <c:v>150khz</c:v>
                      </c:pt>
                      <c:pt idx="2">
                        <c:v>250khz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工作表1!$F$3:$H$3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4.7</c:v>
                      </c:pt>
                      <c:pt idx="1">
                        <c:v>2.5</c:v>
                      </c:pt>
                      <c:pt idx="2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3F31-4E20-A17F-2A5F62E6286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工作表1!$E$5</c15:sqref>
                        </c15:formulaRef>
                      </c:ext>
                    </c:extLst>
                    <c:strCache>
                      <c:ptCount val="1"/>
                      <c:pt idx="0">
                        <c:v>二次側激磁電桿(uH)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TW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工作表1!$F$1:$H$1</c15:sqref>
                        </c15:formulaRef>
                      </c:ext>
                    </c:extLst>
                    <c:strCache>
                      <c:ptCount val="3"/>
                      <c:pt idx="0">
                        <c:v>75khz</c:v>
                      </c:pt>
                      <c:pt idx="1">
                        <c:v>150khz</c:v>
                      </c:pt>
                      <c:pt idx="2">
                        <c:v>250khz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工作表1!$F$5:$H$5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130</c:v>
                      </c:pt>
                      <c:pt idx="1">
                        <c:v>80.099999999999994</c:v>
                      </c:pt>
                      <c:pt idx="2">
                        <c:v>44.7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F31-4E20-A17F-2A5F62E62861}"/>
                  </c:ext>
                </c:extLst>
              </c15:ser>
            </c15:filteredLineSeries>
          </c:ext>
        </c:extLst>
      </c:lineChart>
      <c:catAx>
        <c:axId val="1019856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49837071"/>
        <c:crosses val="autoZero"/>
        <c:auto val="1"/>
        <c:lblAlgn val="ctr"/>
        <c:lblOffset val="100"/>
        <c:noMultiLvlLbl val="0"/>
      </c:catAx>
      <c:valAx>
        <c:axId val="949837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19856495"/>
        <c:crosses val="autoZero"/>
        <c:crossBetween val="between"/>
      </c:valAx>
      <c:valAx>
        <c:axId val="102156260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7144847"/>
        <c:crosses val="max"/>
        <c:crossBetween val="between"/>
      </c:valAx>
      <c:catAx>
        <c:axId val="93714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156260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09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104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132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46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07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0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0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2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TW" sz="2000" dirty="0"/>
                  <a:t>SiC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zh-TW" sz="2000" dirty="0"/>
                  <a:t> 300kHz </a:t>
                </a:r>
                <a:r>
                  <a:rPr lang="zh-TW" altLang="en-US" sz="2000" dirty="0"/>
                  <a:t>但頻率太高也不是說很建議</a:t>
                </a:r>
                <a:endParaRPr lang="en-US" altLang="zh-TW" sz="2000" dirty="0"/>
              </a:p>
              <a:p>
                <a:pPr lvl="1"/>
                <a:r>
                  <a:rPr lang="zh-TW" altLang="en-US" sz="2000" dirty="0"/>
                  <a:t>目前設計規格落在</a:t>
                </a:r>
                <a:r>
                  <a:rPr lang="en-US" altLang="zh-TW" sz="2000" dirty="0"/>
                  <a:t>150K </a:t>
                </a:r>
              </a:p>
              <a:p>
                <a:pPr lvl="1"/>
                <a:r>
                  <a:rPr lang="en-US" altLang="zh-TW" sz="2000" dirty="0"/>
                  <a:t>IGBT &lt; 100kHz for charging system</a:t>
                </a:r>
              </a:p>
              <a:p>
                <a:pPr lvl="1"/>
                <a:r>
                  <a:rPr lang="en-US" altLang="zh-TW" sz="2000" dirty="0" err="1"/>
                  <a:t>Mosfet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zh-TW" sz="2000" dirty="0"/>
                  <a:t> 100kHz for charging system</a:t>
                </a:r>
              </a:p>
              <a:p>
                <a:pPr lvl="2"/>
                <a:r>
                  <a:rPr lang="en-US" altLang="zh-TW" sz="1600" dirty="0"/>
                  <a:t>Cool </a:t>
                </a:r>
                <a:r>
                  <a:rPr lang="en-US" altLang="zh-TW" sz="1600" dirty="0" err="1"/>
                  <a:t>mosfet</a:t>
                </a:r>
                <a:r>
                  <a:rPr lang="en-US" altLang="zh-TW" sz="1600" dirty="0"/>
                  <a:t> </a:t>
                </a:r>
                <a:r>
                  <a:rPr lang="zh-TW" altLang="en-US" sz="1600" dirty="0"/>
                  <a:t>規格可更高</a:t>
                </a:r>
                <a:endParaRPr lang="en-US" altLang="zh-TW" sz="1600" dirty="0"/>
              </a:p>
              <a:p>
                <a:pPr lvl="1"/>
                <a:r>
                  <a:rPr lang="zh-TW" altLang="en-US" sz="2000" dirty="0"/>
                  <a:t>驅動器電路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20-30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kHz</a:t>
                </a:r>
              </a:p>
              <a:p>
                <a:pPr lvl="1"/>
                <a:r>
                  <a:rPr lang="en-US" altLang="zh-TW" sz="2000" dirty="0"/>
                  <a:t>PFC system &lt;100kHz</a:t>
                </a:r>
                <a:r>
                  <a:rPr lang="zh-TW" altLang="en-US" sz="2000" dirty="0"/>
                  <a:t> 但高電壓</a:t>
                </a:r>
                <a:endParaRPr lang="en-US" altLang="zh-TW" sz="2000" dirty="0"/>
              </a:p>
              <a:p>
                <a:pPr lvl="1"/>
                <a:r>
                  <a:rPr lang="en-US" altLang="zh-TW" sz="2000" dirty="0"/>
                  <a:t>GAN</a:t>
                </a:r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zh-TW" sz="2000" dirty="0"/>
                  <a:t> 500kHz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Apple </a:t>
                </a:r>
                <a:r>
                  <a:rPr lang="zh-TW" altLang="en-US" sz="2000" dirty="0"/>
                  <a:t>手機 低電壓</a:t>
                </a:r>
                <a:r>
                  <a:rPr lang="en-US" altLang="zh-TW" sz="2000" dirty="0"/>
                  <a:t> </a:t>
                </a:r>
              </a:p>
              <a:p>
                <a:pPr lvl="1"/>
                <a:r>
                  <a:rPr lang="zh-TW" altLang="en-US" sz="2000" dirty="0"/>
                  <a:t>頻率越高 可以降低 感性的元件的設計 以及</a:t>
                </a:r>
                <a:r>
                  <a:rPr lang="en-US" altLang="zh-TW" sz="2000" dirty="0"/>
                  <a:t>transformer </a:t>
                </a:r>
                <a:r>
                  <a:rPr lang="zh-TW" altLang="en-US" sz="2000" dirty="0"/>
                  <a:t>的設計大小</a:t>
                </a:r>
                <a:endParaRPr lang="en-US" altLang="zh-TW" sz="2000" dirty="0"/>
              </a:p>
              <a:p>
                <a:pPr lvl="1"/>
                <a:r>
                  <a:rPr lang="zh-TW" altLang="en-US" sz="2000" dirty="0"/>
                  <a:t>頻率越高也可以抑制 輸出的電壓連波</a:t>
                </a:r>
                <a:endParaRPr lang="en-US" altLang="zh-TW" sz="20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TW" sz="2000" dirty="0"/>
                  <a:t>SiC </a:t>
                </a:r>
                <a:r>
                  <a:rPr lang="en-US" altLang="zh-TW" sz="20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</a:t>
                </a:r>
                <a:r>
                  <a:rPr lang="en-US" altLang="zh-TW" sz="2000" dirty="0"/>
                  <a:t> 300kHz </a:t>
                </a:r>
                <a:r>
                  <a:rPr lang="zh-TW" altLang="en-US" sz="2000" dirty="0"/>
                  <a:t>但頻率太高也不是說很建議</a:t>
                </a:r>
                <a:endParaRPr lang="en-US" altLang="zh-TW" sz="2000" dirty="0"/>
              </a:p>
              <a:p>
                <a:pPr lvl="1"/>
                <a:r>
                  <a:rPr lang="zh-TW" altLang="en-US" sz="2000" dirty="0"/>
                  <a:t>目前設計規格落在</a:t>
                </a:r>
                <a:r>
                  <a:rPr lang="en-US" altLang="zh-TW" sz="2000" dirty="0"/>
                  <a:t>150K </a:t>
                </a:r>
              </a:p>
              <a:p>
                <a:pPr lvl="1"/>
                <a:r>
                  <a:rPr lang="en-US" altLang="zh-TW" sz="2000" dirty="0"/>
                  <a:t>IGBT &lt; 100kHz for charging system</a:t>
                </a:r>
              </a:p>
              <a:p>
                <a:pPr lvl="1"/>
                <a:r>
                  <a:rPr lang="en-US" altLang="zh-TW" sz="2000" dirty="0" err="1"/>
                  <a:t>Mosfet</a:t>
                </a:r>
                <a:r>
                  <a:rPr lang="en-US" altLang="zh-TW" sz="2000" dirty="0"/>
                  <a:t> </a:t>
                </a:r>
                <a:r>
                  <a:rPr lang="en-US" altLang="zh-TW" sz="20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</a:t>
                </a:r>
                <a:r>
                  <a:rPr lang="en-US" altLang="zh-TW" sz="2000" dirty="0"/>
                  <a:t> 100kHz for charging system</a:t>
                </a:r>
              </a:p>
              <a:p>
                <a:pPr lvl="2"/>
                <a:r>
                  <a:rPr lang="en-US" altLang="zh-TW" sz="1600" dirty="0"/>
                  <a:t>Cool </a:t>
                </a:r>
                <a:r>
                  <a:rPr lang="en-US" altLang="zh-TW" sz="1600" dirty="0" err="1"/>
                  <a:t>mosfet</a:t>
                </a:r>
                <a:r>
                  <a:rPr lang="en-US" altLang="zh-TW" sz="1600" dirty="0"/>
                  <a:t> </a:t>
                </a:r>
                <a:r>
                  <a:rPr lang="zh-TW" altLang="en-US" sz="1600" dirty="0"/>
                  <a:t>規格可更高</a:t>
                </a:r>
                <a:endParaRPr lang="en-US" altLang="zh-TW" sz="1600" dirty="0"/>
              </a:p>
              <a:p>
                <a:pPr lvl="1"/>
                <a:r>
                  <a:rPr lang="zh-TW" altLang="en-US" sz="2000" dirty="0"/>
                  <a:t>驅動器電路 </a:t>
                </a:r>
                <a:r>
                  <a:rPr lang="en-US" altLang="zh-TW" sz="20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20-30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kHz</a:t>
                </a:r>
              </a:p>
              <a:p>
                <a:pPr lvl="1"/>
                <a:r>
                  <a:rPr lang="en-US" altLang="zh-TW" sz="2000" dirty="0"/>
                  <a:t>PFC system &lt;100kHz</a:t>
                </a:r>
                <a:r>
                  <a:rPr lang="zh-TW" altLang="en-US" sz="2000" dirty="0"/>
                  <a:t> 但高電壓</a:t>
                </a:r>
                <a:endParaRPr lang="en-US" altLang="zh-TW" sz="2000" dirty="0"/>
              </a:p>
              <a:p>
                <a:pPr lvl="1"/>
                <a:r>
                  <a:rPr lang="en-US" altLang="zh-TW" sz="2000" dirty="0"/>
                  <a:t>GAN</a:t>
                </a:r>
                <a:r>
                  <a:rPr lang="zh-TW" altLang="en-US" sz="2000" dirty="0"/>
                  <a:t> </a:t>
                </a:r>
                <a:r>
                  <a:rPr lang="en-US" altLang="zh-TW" sz="20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</a:t>
                </a:r>
                <a:r>
                  <a:rPr lang="en-US" altLang="zh-TW" sz="2000" dirty="0"/>
                  <a:t> 500kHz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Apple </a:t>
                </a:r>
                <a:r>
                  <a:rPr lang="zh-TW" altLang="en-US" sz="2000" dirty="0"/>
                  <a:t>手機 低電壓</a:t>
                </a:r>
                <a:r>
                  <a:rPr lang="en-US" altLang="zh-TW" sz="2000" dirty="0"/>
                  <a:t> </a:t>
                </a:r>
              </a:p>
              <a:p>
                <a:pPr lvl="1"/>
                <a:r>
                  <a:rPr lang="zh-TW" altLang="en-US" sz="2000" dirty="0"/>
                  <a:t>頻率越高 可以降低 感性的元件的設計 以及</a:t>
                </a:r>
                <a:r>
                  <a:rPr lang="en-US" altLang="zh-TW" sz="2000" dirty="0"/>
                  <a:t>transformer </a:t>
                </a:r>
                <a:r>
                  <a:rPr lang="zh-TW" altLang="en-US" sz="2000" dirty="0"/>
                  <a:t>的設計大小</a:t>
                </a:r>
                <a:endParaRPr lang="en-US" altLang="zh-TW" sz="2000" dirty="0"/>
              </a:p>
              <a:p>
                <a:pPr lvl="1"/>
                <a:r>
                  <a:rPr lang="zh-TW" altLang="en-US" sz="2000" dirty="0"/>
                  <a:t>頻率越高也可以抑制 輸出的電壓連波</a:t>
                </a:r>
                <a:endParaRPr lang="en-US" altLang="zh-TW" sz="20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8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204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92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6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2021/11/5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533719" y="4366889"/>
            <a:ext cx="5575300" cy="1752600"/>
          </a:xfrm>
        </p:spPr>
        <p:txBody>
          <a:bodyPr/>
          <a:lstStyle/>
          <a:p>
            <a:pPr algn="l"/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pPr algn="l"/>
            <a:r>
              <a:rPr lang="en-US" altLang="zh-TW" sz="2800" dirty="0"/>
              <a:t>Advisor: Cheng-Wen Wu</a:t>
            </a:r>
          </a:p>
          <a:p>
            <a:pPr algn="l"/>
            <a:r>
              <a:rPr lang="en-US" altLang="zh-TW" sz="2800" dirty="0"/>
              <a:t>2021/10/26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-349321" y="983332"/>
            <a:ext cx="9865972" cy="682047"/>
          </a:xfrm>
        </p:spPr>
        <p:txBody>
          <a:bodyPr/>
          <a:lstStyle/>
          <a:p>
            <a:r>
              <a:rPr lang="en-US" altLang="zh-TW" dirty="0"/>
              <a:t>Weekly Report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5EC03F-3376-4287-8AB9-EB9279828C43}"/>
              </a:ext>
            </a:extLst>
          </p:cNvPr>
          <p:cNvSpPr txBox="1"/>
          <p:nvPr/>
        </p:nvSpPr>
        <p:spPr>
          <a:xfrm>
            <a:off x="1151068" y="2093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FF151-4972-4073-88A1-E9622A78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Driving Circuit Solution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51D69F-4F00-41F0-AF2B-5CC2A5F3F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Increase Cgs</a:t>
                </a:r>
              </a:p>
              <a:p>
                <a:r>
                  <a:rPr lang="en-US" altLang="zh-TW" dirty="0"/>
                  <a:t>Active Miller Clamp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Resistance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51D69F-4F00-41F0-AF2B-5CC2A5F3F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6" t="-17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6A99E2-E74E-4675-AB90-4C1ED468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DAE45F-9EFE-4BE6-88D0-CB71ECF5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6" y="2612372"/>
            <a:ext cx="7495143" cy="26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57C62-04EB-430E-A8DC-DF546ABF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D1C63-7EE4-447A-8CA5-65D4EEAF5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334375" cy="3860800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pPr lvl="1"/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Architecture</a:t>
            </a:r>
          </a:p>
          <a:p>
            <a:pPr lvl="1"/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Switching Component</a:t>
            </a:r>
          </a:p>
          <a:p>
            <a:pPr lvl="1"/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Driving Circuit</a:t>
            </a:r>
          </a:p>
          <a:p>
            <a:r>
              <a:rPr lang="en-US" altLang="zh-TW" dirty="0"/>
              <a:t>Control Background</a:t>
            </a:r>
          </a:p>
          <a:p>
            <a:pPr lvl="1"/>
            <a:r>
              <a:rPr lang="en-US" altLang="zh-TW" dirty="0"/>
              <a:t>Backflow Power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74DCEC-BCF8-4838-BC55-1D8D9F8D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3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B624E-DCC5-47DC-9ABC-A44A8A81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7D7310-2887-412A-AAEB-1C0ED19D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4" y="838200"/>
            <a:ext cx="8451849" cy="1092200"/>
          </a:xfrm>
        </p:spPr>
        <p:txBody>
          <a:bodyPr/>
          <a:lstStyle/>
          <a:p>
            <a:r>
              <a:rPr lang="en-US" altLang="zh-TW" dirty="0"/>
              <a:t>Digital Control is less susceptible environmental variations , less sensitive to noise, easily adjusting</a:t>
            </a:r>
          </a:p>
          <a:p>
            <a:pPr lvl="1"/>
            <a:r>
              <a:rPr lang="en-US" altLang="zh-TW" dirty="0"/>
              <a:t>FPGA , Microcontroller unit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C71F8C-9DD6-4580-8C73-0EFA5C9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12</a:t>
            </a:fld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5C034E0-7FF5-4130-B587-0D751526C472}"/>
              </a:ext>
            </a:extLst>
          </p:cNvPr>
          <p:cNvGrpSpPr/>
          <p:nvPr/>
        </p:nvGrpSpPr>
        <p:grpSpPr>
          <a:xfrm>
            <a:off x="473870" y="2084387"/>
            <a:ext cx="7781130" cy="3516314"/>
            <a:chOff x="862013" y="2046287"/>
            <a:chExt cx="7419974" cy="3416301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C03C9A3-BF31-4630-A84F-B5BDB7B9BE86}"/>
                </a:ext>
              </a:extLst>
            </p:cNvPr>
            <p:cNvGrpSpPr/>
            <p:nvPr/>
          </p:nvGrpSpPr>
          <p:grpSpPr>
            <a:xfrm>
              <a:off x="862013" y="2046287"/>
              <a:ext cx="7419974" cy="3416301"/>
              <a:chOff x="862013" y="2451099"/>
              <a:chExt cx="7419974" cy="3416301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1EEA512A-37A4-4338-B74A-712CE9DC8D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" t="16366" r="192" b="38"/>
              <a:stretch/>
            </p:blipFill>
            <p:spPr>
              <a:xfrm>
                <a:off x="862013" y="2451099"/>
                <a:ext cx="7405688" cy="3416301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D6E7326-4F86-46DE-B69F-1CD31AAE8F98}"/>
                  </a:ext>
                </a:extLst>
              </p:cNvPr>
              <p:cNvSpPr/>
              <p:nvPr/>
            </p:nvSpPr>
            <p:spPr bwMode="auto">
              <a:xfrm>
                <a:off x="7340600" y="4927600"/>
                <a:ext cx="941387" cy="939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16419A-B2F9-4F99-8B6F-ED107210F00B}"/>
                </a:ext>
              </a:extLst>
            </p:cNvPr>
            <p:cNvSpPr/>
            <p:nvPr/>
          </p:nvSpPr>
          <p:spPr bwMode="auto">
            <a:xfrm>
              <a:off x="3098800" y="4787900"/>
              <a:ext cx="2705100" cy="3429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1" dirty="0">
                  <a:latin typeface="Arial" charset="0"/>
                  <a:ea typeface="新細明體" pitchFamily="18" charset="-120"/>
                </a:rPr>
                <a:t>Sample </a:t>
              </a:r>
              <a:r>
                <a:rPr kumimoji="1" lang="en-US" altLang="zh-TW" b="1" dirty="0" err="1">
                  <a:latin typeface="Arial" charset="0"/>
                  <a:ea typeface="新細明體" pitchFamily="18" charset="-120"/>
                </a:rPr>
                <a:t>freq</a:t>
              </a:r>
              <a:r>
                <a:rPr kumimoji="1" lang="en-US" altLang="zh-TW" b="1" dirty="0">
                  <a:latin typeface="Arial" charset="0"/>
                  <a:ea typeface="新細明體" pitchFamily="18" charset="-120"/>
                </a:rPr>
                <a:t> &gt; 10 </a:t>
              </a:r>
              <a:r>
                <a:rPr kumimoji="1" lang="en-US" altLang="zh-TW" b="1" dirty="0" err="1">
                  <a:latin typeface="Arial" charset="0"/>
                  <a:ea typeface="新細明體" pitchFamily="18" charset="-120"/>
                </a:rPr>
                <a:t>freq</a:t>
              </a:r>
              <a:endParaRPr kumimoji="1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5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C2247-073C-466A-979B-0EB5069A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Backflow Power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8C6821-2E12-41F7-881E-8BA53656A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825" y="722314"/>
                <a:ext cx="4905376" cy="2188365"/>
              </a:xfrm>
            </p:spPr>
            <p:txBody>
              <a:bodyPr/>
              <a:lstStyle/>
              <a:p>
                <a:r>
                  <a:rPr lang="en-US" altLang="zh-TW" dirty="0"/>
                  <a:t>Primary side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Secondary side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Transmission power flowback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8C6821-2E12-41F7-881E-8BA53656A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825" y="722314"/>
                <a:ext cx="4905376" cy="2188365"/>
              </a:xfrm>
              <a:blipFill>
                <a:blip r:embed="rId3"/>
                <a:stretch>
                  <a:fillRect l="-1988" t="-3900" b="-8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7B0FE9-F044-4560-992D-42B7C96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ECCAA9-B076-4A0F-9015-72385792B0E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8114" y="722313"/>
            <a:ext cx="4504086" cy="2575691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766D7336-B7FD-43B2-9C51-23C090169908}"/>
              </a:ext>
            </a:extLst>
          </p:cNvPr>
          <p:cNvGrpSpPr/>
          <p:nvPr/>
        </p:nvGrpSpPr>
        <p:grpSpPr>
          <a:xfrm>
            <a:off x="941230" y="2910679"/>
            <a:ext cx="7261540" cy="3785136"/>
            <a:chOff x="836908" y="3686193"/>
            <a:chExt cx="7261540" cy="378513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817E6E1-3636-4AEA-B22C-BFC71EE09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24886" y="3686193"/>
              <a:ext cx="3373562" cy="3785136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0450294-F8A8-4B3A-9E21-CC18233F6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8628"/>
            <a:stretch/>
          </p:blipFill>
          <p:spPr>
            <a:xfrm>
              <a:off x="836908" y="4304040"/>
              <a:ext cx="2377975" cy="1011243"/>
            </a:xfrm>
            <a:prstGeom prst="rect">
              <a:avLst/>
            </a:prstGeom>
          </p:spPr>
        </p:pic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A1D09607-BBB7-4D7F-811E-E790D00934E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4594" y="5224070"/>
              <a:ext cx="2307241" cy="19900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BB76F672-4651-4E0D-B1B9-0D85353C33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6728" y="4572681"/>
              <a:ext cx="2397982" cy="1684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61F813-9239-442A-9551-0929E95DAECC}"/>
              </a:ext>
            </a:extLst>
          </p:cNvPr>
          <p:cNvSpPr txBox="1"/>
          <p:nvPr/>
        </p:nvSpPr>
        <p:spPr>
          <a:xfrm>
            <a:off x="1053751" y="6378581"/>
            <a:ext cx="630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REF. Backflow Power Optimization Control for Dual Active Bridge DC-DC Converters</a:t>
            </a:r>
          </a:p>
          <a:p>
            <a:r>
              <a:rPr lang="en-US" altLang="zh-TW" sz="1200" dirty="0"/>
              <a:t>Beijing </a:t>
            </a:r>
            <a:r>
              <a:rPr lang="en-US" altLang="zh-TW" sz="1200" dirty="0" err="1"/>
              <a:t>Jiaotong</a:t>
            </a:r>
            <a:r>
              <a:rPr lang="en-US" altLang="zh-TW" sz="1200" dirty="0"/>
              <a:t> University   Fei </a:t>
            </a:r>
            <a:r>
              <a:rPr lang="en-US" altLang="zh-TW" sz="1200" dirty="0" err="1"/>
              <a:t>Xiong</a:t>
            </a:r>
            <a:r>
              <a:rPr lang="en-US" altLang="zh-TW" sz="1200" dirty="0"/>
              <a:t>   accepted by MDPI in  10 August 2017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FA43612-E3C6-4210-B629-3243B9D13B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9841"/>
          <a:stretch/>
        </p:blipFill>
        <p:spPr>
          <a:xfrm>
            <a:off x="883385" y="4276924"/>
            <a:ext cx="2642843" cy="735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0F77AD42-B0C4-4B7C-8EB5-E5D08DF703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55990" y="732624"/>
                <a:ext cx="8280398" cy="18948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0488" tIns="44450" rIns="90488" bIns="44450" numCol="1" anchor="t" anchorCtr="0" compatLnSpc="1">
                <a:prstTxWarp prst="textNoShape">
                  <a:avLst/>
                </a:prstTxWarp>
              </a:bodyPr>
              <a:lstStyle>
                <a:lvl1pPr marL="385763" indent="-385763" algn="l" rtl="0" eaLnBrk="1" fontAlgn="base" hangingPunct="1">
                  <a:lnSpc>
                    <a:spcPct val="93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itchFamily="18" charset="2"/>
                  <a:buChar char="·"/>
                  <a:defRPr kumimoji="1"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4538" indent="-244475" algn="l" rtl="0" eaLnBrk="1" fontAlgn="base" hangingPunct="1">
                  <a:lnSpc>
                    <a:spcPct val="88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AA009A"/>
                  </a:buClr>
                  <a:buSzPct val="90000"/>
                  <a:buFont typeface="Symbol" pitchFamily="18" charset="2"/>
                  <a:buChar char="-"/>
                  <a:defRPr kumimoji="1" sz="2200">
                    <a:solidFill>
                      <a:srgbClr val="000000"/>
                    </a:solidFill>
                    <a:latin typeface="+mn-lt"/>
                    <a:ea typeface="+mn-ea"/>
                  </a:defRPr>
                </a:lvl2pPr>
                <a:lvl3pPr marL="1146175" indent="-238125" algn="l" rtl="0" eaLnBrk="1" fontAlgn="base" hangingPunct="1">
                  <a:lnSpc>
                    <a:spcPct val="87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1908BC"/>
                  </a:buClr>
                  <a:buFont typeface="Symbol" pitchFamily="18" charset="2"/>
                  <a:buChar char="*"/>
                  <a:defRPr kumimoji="1" sz="2000">
                    <a:solidFill>
                      <a:srgbClr val="000000"/>
                    </a:solidFill>
                    <a:latin typeface="+mn-lt"/>
                    <a:ea typeface="+mn-ea"/>
                  </a:defRPr>
                </a:lvl3pPr>
                <a:lvl4pPr marL="2032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2452AE"/>
                  </a:buClr>
                  <a:buFont typeface="Symbol" pitchFamily="18" charset="2"/>
                  <a:buChar char="à"/>
                  <a:defRPr kumimoji="1" sz="1800">
                    <a:solidFill>
                      <a:srgbClr val="000000"/>
                    </a:solidFill>
                    <a:latin typeface="+mn-lt"/>
                    <a:ea typeface="+mn-ea"/>
                  </a:defRPr>
                </a:lvl4pPr>
                <a:lvl5pPr marL="24511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600">
                    <a:solidFill>
                      <a:schemeClr val="tx1"/>
                    </a:solidFill>
                    <a:latin typeface="Times New Roman" pitchFamily="18" charset="0"/>
                    <a:ea typeface="+mn-ea"/>
                  </a:defRPr>
                </a:lvl5pPr>
                <a:lvl6pPr marL="29083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+mn-ea"/>
                  </a:defRPr>
                </a:lvl6pPr>
                <a:lvl7pPr marL="33655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+mn-ea"/>
                  </a:defRPr>
                </a:lvl7pPr>
                <a:lvl8pPr marL="38227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+mn-ea"/>
                  </a:defRPr>
                </a:lvl8pPr>
                <a:lvl9pPr marL="42799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+mn-ea"/>
                  </a:defRPr>
                </a:lvl9pPr>
              </a:lstStyle>
              <a:p>
                <a:r>
                  <a:rPr lang="en-US" altLang="zh-TW" sz="2000" kern="0" dirty="0"/>
                  <a:t>D1 : Primary side  inner phase delay</a:t>
                </a:r>
              </a:p>
              <a:p>
                <a:pPr marL="0" indent="0">
                  <a:buFont typeface="Symbol" pitchFamily="18" charset="2"/>
                  <a:buNone/>
                </a:pPr>
                <a:r>
                  <a:rPr lang="en-US" altLang="zh-TW" sz="1400" kern="0" dirty="0"/>
                  <a:t>	(Q1 </a:t>
                </a:r>
                <a:r>
                  <a:rPr lang="en-US" altLang="zh-TW" sz="1400" kern="0" dirty="0" err="1"/>
                  <a:t>v.s</a:t>
                </a:r>
                <a:r>
                  <a:rPr lang="en-US" altLang="zh-TW" sz="1400" kern="0" dirty="0"/>
                  <a:t> Q3)</a:t>
                </a:r>
              </a:p>
              <a:p>
                <a:r>
                  <a:rPr lang="en-US" altLang="zh-TW" sz="2000" kern="0" dirty="0"/>
                  <a:t>D2</a:t>
                </a:r>
                <a:r>
                  <a:rPr lang="zh-TW" altLang="en-US" sz="2000" kern="0" dirty="0"/>
                  <a:t> </a:t>
                </a:r>
                <a:r>
                  <a:rPr lang="en-US" altLang="zh-TW" sz="2000" kern="0" dirty="0"/>
                  <a:t>:</a:t>
                </a:r>
                <a:r>
                  <a:rPr lang="zh-TW" altLang="en-US" sz="2000" kern="0" dirty="0"/>
                  <a:t> </a:t>
                </a:r>
                <a:r>
                  <a:rPr lang="en-US" altLang="zh-TW" sz="2000" kern="0" dirty="0"/>
                  <a:t>Secondary side  inner phase delay</a:t>
                </a:r>
              </a:p>
              <a:p>
                <a:pPr marL="0" indent="0">
                  <a:buFont typeface="Symbol" pitchFamily="18" charset="2"/>
                  <a:buNone/>
                </a:pPr>
                <a:r>
                  <a:rPr lang="en-US" altLang="zh-TW" sz="1200" kern="0" dirty="0"/>
                  <a:t>	</a:t>
                </a:r>
                <a:r>
                  <a:rPr lang="en-US" altLang="zh-TW" sz="1400" kern="0" dirty="0"/>
                  <a:t>(Q5 </a:t>
                </a:r>
                <a:r>
                  <a:rPr lang="en-US" altLang="zh-TW" sz="1400" kern="0" dirty="0" err="1"/>
                  <a:t>v.s</a:t>
                </a:r>
                <a:r>
                  <a:rPr lang="en-US" altLang="zh-TW" sz="1400" kern="0" dirty="0"/>
                  <a:t> Q7)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sz="2000" kern="0" dirty="0"/>
                  <a:t>   : Transformer phase delay</a:t>
                </a:r>
              </a:p>
            </p:txBody>
          </p:sp>
        </mc:Choice>
        <mc:Fallback xmlns=""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0F77AD42-B0C4-4B7C-8EB5-E5D08DF70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5990" y="732624"/>
                <a:ext cx="8280398" cy="1894809"/>
              </a:xfrm>
              <a:prstGeom prst="rect">
                <a:avLst/>
              </a:prstGeom>
              <a:blipFill>
                <a:blip r:embed="rId7"/>
                <a:stretch>
                  <a:fillRect l="-810" t="-3537" b="-38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7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4C314-BF5A-4507-84FC-CECF2F85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7EF54-B9BA-4695-BB77-F96F46566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Experiment flow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4AC3C2-A485-49AA-A950-AE1F0FC4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AF3255-1C85-485B-93CF-186E7E22EB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4624" y="2645116"/>
            <a:ext cx="3784600" cy="34226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78593C-4A05-449B-A1D9-4B615A50B3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062" y="1391684"/>
            <a:ext cx="7705725" cy="15906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27B7048-8AB3-4B97-B682-A818D403B3A0}"/>
              </a:ext>
            </a:extLst>
          </p:cNvPr>
          <p:cNvSpPr txBox="1"/>
          <p:nvPr/>
        </p:nvSpPr>
        <p:spPr>
          <a:xfrm>
            <a:off x="1452561" y="5620197"/>
            <a:ext cx="630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REF. Backflow Power Optimization Control for Dual Active Bridge DC-DC Converters</a:t>
            </a:r>
          </a:p>
          <a:p>
            <a:r>
              <a:rPr lang="en-US" altLang="zh-TW" sz="1200" dirty="0"/>
              <a:t>Beijing </a:t>
            </a:r>
            <a:r>
              <a:rPr lang="en-US" altLang="zh-TW" sz="1200" dirty="0" err="1"/>
              <a:t>Jiaotong</a:t>
            </a:r>
            <a:r>
              <a:rPr lang="en-US" altLang="zh-TW" sz="1200" dirty="0"/>
              <a:t> University   Fei </a:t>
            </a:r>
            <a:r>
              <a:rPr lang="en-US" altLang="zh-TW" sz="1200" dirty="0" err="1"/>
              <a:t>Xiong</a:t>
            </a:r>
            <a:r>
              <a:rPr lang="en-US" altLang="zh-TW" sz="1200" dirty="0"/>
              <a:t>   accepted by MDPI in  10 August 2017</a:t>
            </a:r>
          </a:p>
        </p:txBody>
      </p:sp>
    </p:spTree>
    <p:extLst>
      <p:ext uri="{BB962C8B-B14F-4D97-AF65-F5344CB8AC3E}">
        <p14:creationId xmlns:p14="http://schemas.microsoft.com/office/powerpoint/2010/main" val="11973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91173-A1EF-4A9A-B02D-DD484C53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07949"/>
            <a:ext cx="8451850" cy="569913"/>
          </a:xfrm>
        </p:spPr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712ED5-E359-4F6E-8E04-2CFF8DE9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5CC55A94-DE86-47E9-9F13-3273A2FCA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2" y="1968229"/>
            <a:ext cx="8685213" cy="1734187"/>
          </a:xfr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3108232-7202-43AF-B3E3-6D1A3D543ED4}"/>
              </a:ext>
            </a:extLst>
          </p:cNvPr>
          <p:cNvSpPr txBox="1">
            <a:spLocks/>
          </p:cNvSpPr>
          <p:nvPr/>
        </p:nvSpPr>
        <p:spPr bwMode="auto">
          <a:xfrm>
            <a:off x="377824" y="722315"/>
            <a:ext cx="8334375" cy="137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1" fontAlgn="base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4538" indent="-244475" algn="l" rtl="0" eaLnBrk="1" fontAlgn="base" hangingPunct="1">
              <a:lnSpc>
                <a:spcPct val="88000"/>
              </a:lnSpc>
              <a:spcBef>
                <a:spcPct val="25000"/>
              </a:spcBef>
              <a:spcAft>
                <a:spcPct val="0"/>
              </a:spcAft>
              <a:buClr>
                <a:srgbClr val="AA009A"/>
              </a:buClr>
              <a:buSzPct val="90000"/>
              <a:buFont typeface="Symbol" pitchFamily="18" charset="2"/>
              <a:buChar char="-"/>
              <a:defRPr kumimoji="1" sz="22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6175" indent="-238125" algn="l" rtl="0" eaLnBrk="1" fontAlgn="base" hangingPunct="1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rgbClr val="1908BC"/>
              </a:buClr>
              <a:buFont typeface="Symbol" pitchFamily="18" charset="2"/>
              <a:buChar char="*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2032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452AE"/>
              </a:buClr>
              <a:buFont typeface="Symbol" pitchFamily="18" charset="2"/>
              <a:buChar char="à"/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451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08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365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22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279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kern="0" dirty="0"/>
              <a:t>Environment : </a:t>
            </a:r>
          </a:p>
          <a:p>
            <a:pPr lvl="1"/>
            <a:r>
              <a:rPr lang="en-US" altLang="zh-TW" kern="0" dirty="0" err="1"/>
              <a:t>Matlab</a:t>
            </a:r>
            <a:r>
              <a:rPr lang="en-US" altLang="zh-TW" kern="0" dirty="0"/>
              <a:t> Simulink</a:t>
            </a:r>
          </a:p>
          <a:p>
            <a:pPr lvl="1"/>
            <a:r>
              <a:rPr lang="en-US" altLang="zh-TW" kern="0" dirty="0" err="1"/>
              <a:t>Matlab</a:t>
            </a:r>
            <a:r>
              <a:rPr lang="en-US" altLang="zh-TW" kern="0" dirty="0"/>
              <a:t> </a:t>
            </a:r>
            <a:r>
              <a:rPr lang="en-US" altLang="zh-TW" kern="0" dirty="0" err="1"/>
              <a:t>Simscape</a:t>
            </a:r>
            <a:r>
              <a:rPr lang="en-US" altLang="zh-TW" kern="0" dirty="0"/>
              <a:t> library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342E570-3EBD-4AF3-8C90-EAC112388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05" y="4135533"/>
            <a:ext cx="7019925" cy="17145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1F0EDB-F812-4E02-9B31-0EB8B2292A3E}"/>
              </a:ext>
            </a:extLst>
          </p:cNvPr>
          <p:cNvSpPr txBox="1"/>
          <p:nvPr/>
        </p:nvSpPr>
        <p:spPr>
          <a:xfrm>
            <a:off x="939007" y="5854213"/>
            <a:ext cx="630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REF. Backflow Power Optimization Control for Dual Active Bridge DC-DC Converters</a:t>
            </a:r>
          </a:p>
          <a:p>
            <a:r>
              <a:rPr lang="en-US" altLang="zh-TW" sz="1200" dirty="0"/>
              <a:t>Beijing </a:t>
            </a:r>
            <a:r>
              <a:rPr lang="en-US" altLang="zh-TW" sz="1200" dirty="0" err="1"/>
              <a:t>Jiaotong</a:t>
            </a:r>
            <a:r>
              <a:rPr lang="en-US" altLang="zh-TW" sz="1200" dirty="0"/>
              <a:t> University   Fei </a:t>
            </a:r>
            <a:r>
              <a:rPr lang="en-US" altLang="zh-TW" sz="1200" dirty="0" err="1"/>
              <a:t>Xiong</a:t>
            </a:r>
            <a:r>
              <a:rPr lang="en-US" altLang="zh-TW" sz="1200" dirty="0"/>
              <a:t>   accepted by MDPI in  10 August 2017</a:t>
            </a:r>
          </a:p>
        </p:txBody>
      </p:sp>
    </p:spTree>
    <p:extLst>
      <p:ext uri="{BB962C8B-B14F-4D97-AF65-F5344CB8AC3E}">
        <p14:creationId xmlns:p14="http://schemas.microsoft.com/office/powerpoint/2010/main" val="6638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57C62-04EB-430E-A8DC-DF546ABF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D1C63-7EE4-447A-8CA5-65D4EEAF5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334375" cy="3860800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pPr lvl="1"/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Architecture</a:t>
            </a:r>
          </a:p>
          <a:p>
            <a:pPr lvl="1"/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Switching Component</a:t>
            </a:r>
          </a:p>
          <a:p>
            <a:pPr lvl="1"/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Driving Circuit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Control Background</a:t>
            </a:r>
          </a:p>
          <a:p>
            <a:pPr lvl="1"/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Backflow Power</a:t>
            </a:r>
          </a:p>
          <a:p>
            <a:r>
              <a:rPr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74DCEC-BCF8-4838-BC55-1D8D9F8D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8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97A19-9209-4C58-AE29-52AC21D5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63976-D6FE-4745-B945-7E1AF8B5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4668589"/>
          </a:xfrm>
        </p:spPr>
        <p:txBody>
          <a:bodyPr/>
          <a:lstStyle/>
          <a:p>
            <a:r>
              <a:rPr lang="en-US" altLang="zh-TW" dirty="0"/>
              <a:t>Future Work</a:t>
            </a:r>
          </a:p>
          <a:p>
            <a:pPr lvl="1"/>
            <a:r>
              <a:rPr lang="en-US" altLang="zh-TW" dirty="0"/>
              <a:t>Analyze different component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SiC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Mosfet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......)</a:t>
            </a:r>
            <a:r>
              <a:rPr lang="en-US" altLang="zh-TW" dirty="0"/>
              <a:t>operate at different frequency in DAB_IBDC </a:t>
            </a:r>
          </a:p>
          <a:p>
            <a:pPr lvl="1"/>
            <a:r>
              <a:rPr lang="en-US" altLang="zh-TW" dirty="0"/>
              <a:t>Experiment on LTSPICE &amp; PSIM &amp; Q3D</a:t>
            </a:r>
          </a:p>
          <a:p>
            <a:pPr lvl="1"/>
            <a:r>
              <a:rPr lang="en-US" altLang="zh-TW" dirty="0"/>
              <a:t>Experiment on </a:t>
            </a:r>
            <a:r>
              <a:rPr lang="en-US" altLang="zh-TW" dirty="0" err="1"/>
              <a:t>Matlab</a:t>
            </a:r>
            <a:r>
              <a:rPr lang="en-US" altLang="zh-TW" dirty="0"/>
              <a:t> for discrete control system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BE484B-21F1-49FE-BAAA-63483CDD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A191DB-814A-42C5-90D8-886323636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3" y="2894202"/>
            <a:ext cx="8423069" cy="26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57C62-04EB-430E-A8DC-DF546ABF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D1C63-7EE4-447A-8CA5-65D4EEAF5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334375" cy="3860800"/>
          </a:xfrm>
        </p:spPr>
        <p:txBody>
          <a:bodyPr/>
          <a:lstStyle/>
          <a:p>
            <a:r>
              <a:rPr lang="en-US" altLang="zh-TW" dirty="0"/>
              <a:t>Background</a:t>
            </a:r>
          </a:p>
          <a:p>
            <a:pPr lvl="1"/>
            <a:r>
              <a:rPr lang="en-US" altLang="zh-TW" dirty="0"/>
              <a:t>Architecture</a:t>
            </a:r>
          </a:p>
          <a:p>
            <a:pPr lvl="1"/>
            <a:r>
              <a:rPr lang="en-US" altLang="zh-TW" dirty="0"/>
              <a:t>Switching Component</a:t>
            </a:r>
          </a:p>
          <a:p>
            <a:pPr lvl="1"/>
            <a:r>
              <a:rPr lang="en-US" altLang="zh-TW" dirty="0"/>
              <a:t>Driving Circuit</a:t>
            </a:r>
          </a:p>
          <a:p>
            <a:r>
              <a:rPr lang="en-US" altLang="zh-TW" dirty="0"/>
              <a:t>Control Background</a:t>
            </a:r>
          </a:p>
          <a:p>
            <a:pPr lvl="1"/>
            <a:r>
              <a:rPr lang="en-US" altLang="zh-TW" dirty="0"/>
              <a:t>Backflow Power</a:t>
            </a:r>
          </a:p>
          <a:p>
            <a:r>
              <a:rPr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74DCEC-BCF8-4838-BC55-1D8D9F8D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2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57C62-04EB-430E-A8DC-DF546ABF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D1C63-7EE4-447A-8CA5-65D4EEAF5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334375" cy="3860800"/>
          </a:xfrm>
        </p:spPr>
        <p:txBody>
          <a:bodyPr/>
          <a:lstStyle/>
          <a:p>
            <a:r>
              <a:rPr lang="en-US" altLang="zh-TW" dirty="0"/>
              <a:t>Background</a:t>
            </a:r>
          </a:p>
          <a:p>
            <a:pPr lvl="1"/>
            <a:r>
              <a:rPr lang="en-US" altLang="zh-TW" dirty="0"/>
              <a:t>Architecture</a:t>
            </a:r>
          </a:p>
          <a:p>
            <a:pPr lvl="1"/>
            <a:r>
              <a:rPr lang="en-US" altLang="zh-TW" dirty="0"/>
              <a:t>Switching Component</a:t>
            </a:r>
          </a:p>
          <a:p>
            <a:pPr lvl="1"/>
            <a:r>
              <a:rPr lang="en-US" altLang="zh-TW" dirty="0"/>
              <a:t>Driving Circuit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Control Background</a:t>
            </a:r>
          </a:p>
          <a:p>
            <a:pPr lvl="1"/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Backflow Power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74DCEC-BCF8-4838-BC55-1D8D9F8D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54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B46D0-B082-4026-9303-DA5FF2F0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1605FA-F9DF-4C2C-8DB4-75C7B286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569913"/>
          </a:xfrm>
        </p:spPr>
        <p:txBody>
          <a:bodyPr/>
          <a:lstStyle/>
          <a:p>
            <a:r>
              <a:rPr lang="en-US" altLang="zh-TW" dirty="0"/>
              <a:t>Application : charging circuit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629D5F-1F36-4194-BA85-3BAABC64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CCA6F2E-0AC7-468B-B273-5DD12B85F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3" y="2028987"/>
            <a:ext cx="8938811" cy="20082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4E54A46-CC9A-4ADB-A5B9-3F0B9266E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90" y="1739327"/>
            <a:ext cx="5839619" cy="27820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F17F647-A7DD-4305-917F-D9FED20392FD}"/>
              </a:ext>
            </a:extLst>
          </p:cNvPr>
          <p:cNvSpPr txBox="1"/>
          <p:nvPr/>
        </p:nvSpPr>
        <p:spPr>
          <a:xfrm>
            <a:off x="723900" y="468724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PFC : power factor circuit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34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3B2CA-0D31-4A35-BC26-16EAF9C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(Prof. Pai)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3FDE94-1895-46D8-8BC4-BF300921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Full bridge converter</a:t>
            </a:r>
            <a:r>
              <a:rPr lang="zh-TW" altLang="en-US" dirty="0"/>
              <a:t> </a:t>
            </a:r>
            <a:r>
              <a:rPr lang="en-US" altLang="zh-TW" dirty="0"/>
              <a:t>with center‑tapped transformer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E30323-8411-4031-B780-05C1334E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CF6301A-2DC4-48FD-877E-6A3BB9250A64}"/>
              </a:ext>
            </a:extLst>
          </p:cNvPr>
          <p:cNvSpPr txBox="1"/>
          <p:nvPr/>
        </p:nvSpPr>
        <p:spPr>
          <a:xfrm>
            <a:off x="792996" y="6333815"/>
            <a:ext cx="559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REF. </a:t>
            </a:r>
            <a:r>
              <a:rPr lang="zh-TW" altLang="en-US" dirty="0"/>
              <a:t>切換式電源轉換器 吳義利編著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832732-72C2-4346-9B5D-C1580DDFBC5C}"/>
              </a:ext>
            </a:extLst>
          </p:cNvPr>
          <p:cNvGrpSpPr/>
          <p:nvPr/>
        </p:nvGrpSpPr>
        <p:grpSpPr>
          <a:xfrm>
            <a:off x="1686187" y="1910321"/>
            <a:ext cx="5213132" cy="3037358"/>
            <a:chOff x="1728094" y="1770950"/>
            <a:chExt cx="5687812" cy="34764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CB8C867-8E73-4DB2-A73D-51A41F1F6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8094" y="1770950"/>
              <a:ext cx="5687812" cy="3476438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F90B8E2-9F53-414C-8FF2-1E44D124E0E8}"/>
                </a:ext>
              </a:extLst>
            </p:cNvPr>
            <p:cNvSpPr/>
            <p:nvPr/>
          </p:nvSpPr>
          <p:spPr bwMode="auto">
            <a:xfrm>
              <a:off x="4572000" y="2501900"/>
              <a:ext cx="596900" cy="140970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14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B52A5-0486-4B54-9E0D-E700A7A7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(Research)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4C0113-3A6C-4D16-8BEF-B26BB910F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Study on Switching component of Dual Active Bridge DC-DC Converter for Battery Storage system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99121-2D7F-46A9-96E4-B212716A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65E857-5125-4794-BA1B-22651C452D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202" y="1708908"/>
            <a:ext cx="7127596" cy="344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14896-3B4C-469D-9A6A-77CBB555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dirty="0"/>
              <a:t>Switching Component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53E6F-3C6F-45AB-9487-A30DC9A96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4572000"/>
          </a:xfrm>
        </p:spPr>
        <p:txBody>
          <a:bodyPr/>
          <a:lstStyle/>
          <a:p>
            <a:r>
              <a:rPr lang="en-US" altLang="zh-TW" dirty="0"/>
              <a:t>Background : </a:t>
            </a:r>
            <a:r>
              <a:rPr lang="en-US" altLang="zh-TW" dirty="0" err="1"/>
              <a:t>SiC</a:t>
            </a:r>
            <a:r>
              <a:rPr lang="en-US" altLang="zh-TW" dirty="0"/>
              <a:t> with high operating frequency with low conduction loss compared with IGBT &amp; </a:t>
            </a:r>
            <a:r>
              <a:rPr lang="en-US" altLang="zh-TW" dirty="0" err="1"/>
              <a:t>mosfet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123EFA-B671-4724-9207-F657127B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652CA3C6-1B61-471F-A87E-9A2A9251BC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466741"/>
              </p:ext>
            </p:extLst>
          </p:nvPr>
        </p:nvGraphicFramePr>
        <p:xfrm>
          <a:off x="23019" y="2038350"/>
          <a:ext cx="4096510" cy="2570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DB88DDCE-D31F-45B9-8E67-4B8200C6B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636356"/>
              </p:ext>
            </p:extLst>
          </p:nvPr>
        </p:nvGraphicFramePr>
        <p:xfrm>
          <a:off x="4474335" y="2038350"/>
          <a:ext cx="4218850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5405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91173-A1EF-4A9A-B02D-DD484C53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07949"/>
            <a:ext cx="8451850" cy="569913"/>
          </a:xfrm>
        </p:spPr>
        <p:txBody>
          <a:bodyPr/>
          <a:lstStyle/>
          <a:p>
            <a:r>
              <a:rPr lang="en-US" altLang="zh-TW" dirty="0"/>
              <a:t>Driving Circuit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712ED5-E359-4F6E-8E04-2CFF8DE9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DE078A1-BA66-4D41-A8FC-E1C9BD73AA4C}"/>
              </a:ext>
            </a:extLst>
          </p:cNvPr>
          <p:cNvGrpSpPr/>
          <p:nvPr/>
        </p:nvGrpSpPr>
        <p:grpSpPr>
          <a:xfrm>
            <a:off x="1262916" y="694464"/>
            <a:ext cx="1422117" cy="2133176"/>
            <a:chOff x="1888842" y="625575"/>
            <a:chExt cx="1422117" cy="213317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5F84FA5-1F30-4F79-89C6-05B0612A3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88842" y="625575"/>
              <a:ext cx="1422117" cy="213317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87C2ECF-E185-46E9-A438-242B8AD571BA}"/>
                </a:ext>
              </a:extLst>
            </p:cNvPr>
            <p:cNvSpPr txBox="1"/>
            <p:nvPr/>
          </p:nvSpPr>
          <p:spPr>
            <a:xfrm>
              <a:off x="2171512" y="234147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Figure 1.</a:t>
              </a:r>
              <a:endParaRPr lang="zh-TW" altLang="en-US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A03A8998-8CF3-4DDF-8C55-1A29F9363B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0941" y="3020910"/>
            <a:ext cx="4988734" cy="213460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557FB7-53A8-4DD4-B919-49C439BF63DA}"/>
              </a:ext>
            </a:extLst>
          </p:cNvPr>
          <p:cNvSpPr txBox="1"/>
          <p:nvPr/>
        </p:nvSpPr>
        <p:spPr>
          <a:xfrm>
            <a:off x="5127635" y="2275835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光耦合驅動 電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光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電</a:t>
            </a:r>
            <a:endParaRPr lang="en-US" altLang="zh-TW" dirty="0"/>
          </a:p>
          <a:p>
            <a:pPr algn="ctr"/>
            <a:r>
              <a:rPr lang="en-US" altLang="zh-TW" dirty="0"/>
              <a:t>Figure 2.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4C5047-AABE-4470-A13F-65C9ADC6067B}"/>
              </a:ext>
            </a:extLst>
          </p:cNvPr>
          <p:cNvSpPr txBox="1"/>
          <p:nvPr/>
        </p:nvSpPr>
        <p:spPr>
          <a:xfrm>
            <a:off x="1192925" y="454353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自舉式隔離電路</a:t>
            </a:r>
          </a:p>
          <a:p>
            <a:pPr algn="ctr"/>
            <a:r>
              <a:rPr lang="en-US" altLang="zh-TW" dirty="0"/>
              <a:t>Figure 3.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57508F4-8CD3-4ED0-B0DB-01362AA2136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3906" y="817905"/>
            <a:ext cx="3506245" cy="191280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D0C591C-A7BE-4655-8015-0E2B6815C9B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740" y="3039481"/>
            <a:ext cx="2979024" cy="1778266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8A5D706-14BF-457D-88B7-CB5129516E44}"/>
              </a:ext>
            </a:extLst>
          </p:cNvPr>
          <p:cNvSpPr txBox="1"/>
          <p:nvPr/>
        </p:nvSpPr>
        <p:spPr>
          <a:xfrm>
            <a:off x="5707922" y="497084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Figure 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工作原理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8382D79-D0C0-4F80-AEEA-7DF5854637C9}"/>
              </a:ext>
            </a:extLst>
          </p:cNvPr>
          <p:cNvSpPr txBox="1"/>
          <p:nvPr/>
        </p:nvSpPr>
        <p:spPr>
          <a:xfrm>
            <a:off x="3902417" y="776606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R1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限制電流大小</a:t>
            </a:r>
            <a:endParaRPr lang="zh-TW" altLang="en-US" sz="16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2B689D0-444B-4ED4-9F57-38BF4D80455A}"/>
              </a:ext>
            </a:extLst>
          </p:cNvPr>
          <p:cNvSpPr txBox="1"/>
          <p:nvPr/>
        </p:nvSpPr>
        <p:spPr>
          <a:xfrm>
            <a:off x="7228091" y="776606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RG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控制驅動速度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56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B4684-64DE-459D-84B1-3E82249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Driving Circuit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FE61FB-6574-4210-BCD0-020CFF5E6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825" y="838200"/>
                <a:ext cx="8434388" cy="15358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𝑑𝑉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zh-TW" dirty="0"/>
                  <a:t> is high is power </a:t>
                </a:r>
                <a:r>
                  <a:rPr lang="en-US" altLang="zh-TW" dirty="0" err="1"/>
                  <a:t>mosfet</a:t>
                </a:r>
                <a:endParaRPr lang="en-US" altLang="zh-TW" dirty="0"/>
              </a:p>
              <a:p>
                <a:r>
                  <a:rPr lang="en-US" altLang="zh-TW" dirty="0"/>
                  <a:t>Turn-off make</a:t>
                </a:r>
                <a:r>
                  <a:rPr lang="zh-TW" altLang="en-US" dirty="0"/>
                  <a:t> </a:t>
                </a:r>
                <a:r>
                  <a:rPr lang="en-US" altLang="zh-TW" dirty="0" err="1"/>
                  <a:t>Cgd</a:t>
                </a:r>
                <a:r>
                  <a:rPr lang="en-US" altLang="zh-TW" dirty="0"/>
                  <a:t> induce huge current flow to Cgs </a:t>
                </a:r>
                <a:r>
                  <a:rPr lang="en-US" altLang="zh-TW" dirty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 err="1"/>
                  <a:t>Vgs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 Circuit shorted (red line &amp; blue line)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FE61FB-6574-4210-BCD0-020CFF5E6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825" y="838200"/>
                <a:ext cx="8434388" cy="1535884"/>
              </a:xfrm>
              <a:blipFill>
                <a:blip r:embed="rId2"/>
                <a:stretch>
                  <a:fillRect l="-1156" t="-398" b="-3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35B49E-1258-409B-BC3B-85B9FD87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FBD6BA-57C7-4487-80ED-E9803576D8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224"/>
          <a:stretch/>
        </p:blipFill>
        <p:spPr>
          <a:xfrm>
            <a:off x="1125582" y="2857324"/>
            <a:ext cx="3305175" cy="25032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F6AB85C-C243-4731-91A5-ABC4FBF7A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07621"/>
            <a:ext cx="2802316" cy="32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163866</TotalTime>
  <Words>520</Words>
  <Application>Microsoft Office PowerPoint</Application>
  <PresentationFormat>如螢幕大小 (4:3)</PresentationFormat>
  <Paragraphs>142</Paragraphs>
  <Slides>17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Cambria Math</vt:lpstr>
      <vt:lpstr>Courier New</vt:lpstr>
      <vt:lpstr>Helvetica</vt:lpstr>
      <vt:lpstr>Symbol</vt:lpstr>
      <vt:lpstr>Times New Roman</vt:lpstr>
      <vt:lpstr>Wingdings</vt:lpstr>
      <vt:lpstr>larc</vt:lpstr>
      <vt:lpstr>Weekly Report</vt:lpstr>
      <vt:lpstr>Outline</vt:lpstr>
      <vt:lpstr>Outline</vt:lpstr>
      <vt:lpstr>Background</vt:lpstr>
      <vt:lpstr>Architecture (Prof. Pai)</vt:lpstr>
      <vt:lpstr>Architecture (Research)</vt:lpstr>
      <vt:lpstr>Switching Component</vt:lpstr>
      <vt:lpstr>Driving Circuit</vt:lpstr>
      <vt:lpstr>Driving Circuit Problem</vt:lpstr>
      <vt:lpstr>Driving Circuit Solution</vt:lpstr>
      <vt:lpstr>Outline</vt:lpstr>
      <vt:lpstr>Control Background</vt:lpstr>
      <vt:lpstr>Backflow Power</vt:lpstr>
      <vt:lpstr>Implementation</vt:lpstr>
      <vt:lpstr>Experiment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杜冠勳</cp:lastModifiedBy>
  <cp:revision>7706</cp:revision>
  <dcterms:created xsi:type="dcterms:W3CDTF">2018-10-07T16:26:11Z</dcterms:created>
  <dcterms:modified xsi:type="dcterms:W3CDTF">2021-11-05T18:06:17Z</dcterms:modified>
</cp:coreProperties>
</file>