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1373" r:id="rId2"/>
    <p:sldId id="1553" r:id="rId3"/>
    <p:sldId id="1554" r:id="rId4"/>
    <p:sldId id="1555" r:id="rId5"/>
    <p:sldId id="1570" r:id="rId6"/>
    <p:sldId id="1558" r:id="rId7"/>
    <p:sldId id="1559" r:id="rId8"/>
    <p:sldId id="1569" r:id="rId9"/>
    <p:sldId id="1565" r:id="rId10"/>
    <p:sldId id="1566" r:id="rId11"/>
    <p:sldId id="1572" r:id="rId12"/>
    <p:sldId id="1568" r:id="rId13"/>
    <p:sldId id="1573" r:id="rId14"/>
    <p:sldId id="1575" r:id="rId15"/>
    <p:sldId id="1507" r:id="rId16"/>
    <p:sldId id="1571" r:id="rId17"/>
    <p:sldId id="1564" r:id="rId18"/>
    <p:sldId id="1562" r:id="rId19"/>
    <p:sldId id="1567" r:id="rId20"/>
    <p:sldId id="1560" r:id="rId21"/>
    <p:sldId id="1556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jigj-gfmg tung" initials="gt" lastIdx="1" clrIdx="0">
    <p:extLst>
      <p:ext uri="{19B8F6BF-5375-455C-9EA6-DF929625EA0E}">
        <p15:presenceInfo xmlns:p15="http://schemas.microsoft.com/office/powerpoint/2012/main" userId="99cf9b7282c054dd" providerId="Windows Live"/>
      </p:ext>
    </p:extLst>
  </p:cmAuthor>
  <p:cmAuthor id="2" name="CWW" initials="C" lastIdx="2" clrIdx="1">
    <p:extLst>
      <p:ext uri="{19B8F6BF-5375-455C-9EA6-DF929625EA0E}">
        <p15:presenceInfo xmlns:p15="http://schemas.microsoft.com/office/powerpoint/2012/main" userId="CWW" providerId="None"/>
      </p:ext>
    </p:extLst>
  </p:cmAuthor>
  <p:cmAuthor id="3" name="杜冠勳 DUH_KUAN_HSUN" initials="杜冠勳" lastIdx="1" clrIdx="2">
    <p:extLst>
      <p:ext uri="{19B8F6BF-5375-455C-9EA6-DF929625EA0E}">
        <p15:presenceInfo xmlns:p15="http://schemas.microsoft.com/office/powerpoint/2012/main" userId="杜冠勳 DUH_KUAN_HSUN" providerId="None"/>
      </p:ext>
    </p:extLst>
  </p:cmAuthor>
  <p:cmAuthor id="4" name="杜冠勳" initials="杜冠勳" lastIdx="0" clrIdx="3">
    <p:extLst>
      <p:ext uri="{19B8F6BF-5375-455C-9EA6-DF929625EA0E}">
        <p15:presenceInfo xmlns:p15="http://schemas.microsoft.com/office/powerpoint/2012/main" userId="S-1-5-21-3100601057-2475936310-329649405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DE2CD"/>
    <a:srgbClr val="E6E6E6"/>
    <a:srgbClr val="DF7C7C"/>
    <a:srgbClr val="CC0099"/>
    <a:srgbClr val="FFFFFF"/>
    <a:srgbClr val="A3CF79"/>
    <a:srgbClr val="FFFF99"/>
    <a:srgbClr val="D4EDFF"/>
    <a:srgbClr val="ADC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4169" autoAdjust="0"/>
  </p:normalViewPr>
  <p:slideViewPr>
    <p:cSldViewPr snapToGrid="0">
      <p:cViewPr varScale="1">
        <p:scale>
          <a:sx n="73" d="100"/>
          <a:sy n="73" d="100"/>
        </p:scale>
        <p:origin x="26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B0E6-5ADD-4734-8226-FB8F9A585011}" type="datetimeFigureOut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66AA6-6680-4EAF-9C7C-D332617C48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61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acces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cientific_journals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A%8C%E6%A5%B5%E9%AB%94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55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ym typeface="Wingdings" panose="05000000000000000000" pitchFamily="2" charset="2"/>
              </a:rPr>
              <a:t>A : Using </a:t>
            </a:r>
            <a:r>
              <a:rPr lang="en-US" altLang="zh-TW" dirty="0" err="1">
                <a:sym typeface="Wingdings" panose="05000000000000000000" pitchFamily="2" charset="2"/>
              </a:rPr>
              <a:t>psim</a:t>
            </a:r>
            <a:r>
              <a:rPr lang="en-US" altLang="zh-TW" dirty="0">
                <a:sym typeface="Wingdings" panose="05000000000000000000" pitchFamily="2" charset="2"/>
              </a:rPr>
              <a:t> &amp; </a:t>
            </a:r>
            <a:r>
              <a:rPr lang="en-US" altLang="zh-TW" dirty="0" err="1">
                <a:sym typeface="Wingdings" panose="05000000000000000000" pitchFamily="2" charset="2"/>
              </a:rPr>
              <a:t>ltspice</a:t>
            </a:r>
            <a:r>
              <a:rPr lang="en-US" altLang="zh-TW" dirty="0">
                <a:sym typeface="Wingdings" panose="05000000000000000000" pitchFamily="2" charset="2"/>
              </a:rPr>
              <a:t> to stimulate the circuit behavior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901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llow</a:t>
            </a:r>
            <a:r>
              <a:rPr lang="en-US" altLang="zh-TW" b="0" i="0" dirty="0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 journal</a:t>
            </a:r>
          </a:p>
          <a:p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MDPI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Multidisciplinary Digital Publishing Institute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publisher of </a:t>
            </a:r>
            <a:r>
              <a:rPr lang="en-US" altLang="zh-TW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Open access"/>
              </a:rPr>
              <a:t>open access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TW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Scientific journals"/>
              </a:rPr>
              <a:t>scientific journals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022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481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556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605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244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076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降</a:t>
            </a:r>
            <a:r>
              <a:rPr lang="en-US" altLang="zh-TW" dirty="0"/>
              <a:t>thermal </a:t>
            </a:r>
          </a:p>
          <a:p>
            <a:r>
              <a:rPr lang="zh-TW" altLang="en-US" dirty="0"/>
              <a:t>基於有</a:t>
            </a:r>
            <a:r>
              <a:rPr lang="en-US" altLang="zh-TW" dirty="0"/>
              <a:t>redundant </a:t>
            </a:r>
            <a:r>
              <a:rPr lang="zh-TW" altLang="en-US" dirty="0"/>
              <a:t>的 </a:t>
            </a:r>
            <a:r>
              <a:rPr lang="en-US" altLang="zh-TW" dirty="0"/>
              <a:t>architecture </a:t>
            </a:r>
            <a:r>
              <a:rPr lang="zh-TW" altLang="en-US" dirty="0"/>
              <a:t>變動 </a:t>
            </a:r>
            <a:r>
              <a:rPr lang="en-US" altLang="zh-TW" dirty="0"/>
              <a:t>Control </a:t>
            </a:r>
            <a:r>
              <a:rPr lang="zh-TW" altLang="en-US" dirty="0"/>
              <a:t>策略</a:t>
            </a:r>
            <a:endParaRPr lang="en-US" altLang="zh-TW" dirty="0"/>
          </a:p>
          <a:p>
            <a:r>
              <a:rPr lang="zh-TW" altLang="en-US" dirty="0"/>
              <a:t>基於 附載端降載 的策略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530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choose DAB_IBDC?</a:t>
            </a:r>
          </a:p>
          <a:p>
            <a:pPr lvl="1"/>
            <a:r>
              <a:rPr lang="en-US" altLang="zh-TW" dirty="0"/>
              <a:t>Reducing transformer size compare with the center taped transformer</a:t>
            </a:r>
          </a:p>
          <a:p>
            <a:pPr lvl="1"/>
            <a:r>
              <a:rPr lang="en-US" altLang="zh-TW" dirty="0"/>
              <a:t>The switch is many need conduction loss concern but </a:t>
            </a:r>
            <a:r>
              <a:rPr lang="en-US" altLang="zh-TW" dirty="0" err="1"/>
              <a:t>SiC</a:t>
            </a:r>
            <a:r>
              <a:rPr lang="en-US" altLang="zh-TW" dirty="0"/>
              <a:t> can solve this problem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98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240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Add nothing in this </a:t>
            </a:r>
            <a:r>
              <a:rPr lang="en-US" altLang="zh-TW" dirty="0" err="1"/>
              <a:t>architechture</a:t>
            </a:r>
            <a:endParaRPr lang="en-US" altLang="zh-TW" dirty="0"/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Schottky diode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），又譯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肖特基二極體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，是一種導通電壓降較低、允許高速切換的</a:t>
            </a:r>
            <a:r>
              <a:rPr lang="zh-TW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二極體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/>
              <a:t>Parallel Capacitor for fast switching design</a:t>
            </a:r>
          </a:p>
          <a:p>
            <a:endParaRPr lang="en-US" altLang="zh-TW" dirty="0"/>
          </a:p>
          <a:p>
            <a:r>
              <a:rPr lang="zh-TW" altLang="en-US" dirty="0"/>
              <a:t>實際布線 會遠離線路 溫度傳遞應不會影像到另一顆 </a:t>
            </a:r>
            <a:r>
              <a:rPr lang="en-US" altLang="zh-TW" dirty="0"/>
              <a:t>SWITCH</a:t>
            </a:r>
          </a:p>
          <a:p>
            <a:endParaRPr lang="en-US" altLang="zh-TW" dirty="0"/>
          </a:p>
          <a:p>
            <a:r>
              <a:rPr lang="zh-TW" altLang="en-US" dirty="0"/>
              <a:t>考慮狀況 同時</a:t>
            </a:r>
            <a:r>
              <a:rPr lang="en-US" altLang="zh-TW" dirty="0"/>
              <a:t>FAIL</a:t>
            </a:r>
            <a:r>
              <a:rPr lang="zh-TW" altLang="en-US" dirty="0"/>
              <a:t> 的時候 要怎麼設計 誰先</a:t>
            </a:r>
            <a:r>
              <a:rPr lang="en-US" altLang="zh-TW" dirty="0"/>
              <a:t>repair</a:t>
            </a:r>
          </a:p>
          <a:p>
            <a:r>
              <a:rPr lang="zh-TW" altLang="en-US" dirty="0"/>
              <a:t>若反覆幾次溫度都一直升高是否要切換</a:t>
            </a:r>
            <a:r>
              <a:rPr lang="en-US" altLang="zh-TW" dirty="0"/>
              <a:t>switch</a:t>
            </a:r>
            <a:r>
              <a:rPr lang="en-US" altLang="zh-TW" baseline="0" dirty="0"/>
              <a:t> </a:t>
            </a:r>
            <a:r>
              <a:rPr lang="zh-TW" altLang="en-US" baseline="0" dirty="0"/>
              <a:t>還是就乾脆捨棄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en-US" altLang="zh-TW" baseline="0" dirty="0" err="1"/>
              <a:t>Rth</a:t>
            </a:r>
            <a:r>
              <a:rPr lang="en-US" altLang="zh-TW" baseline="0" dirty="0"/>
              <a:t> can adjust by the real circuit experiment</a:t>
            </a:r>
          </a:p>
          <a:p>
            <a:r>
              <a:rPr lang="en-US" altLang="zh-TW" baseline="0" dirty="0"/>
              <a:t>Because the digital control is flexibility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195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Problem1</a:t>
            </a:r>
          </a:p>
          <a:p>
            <a:endParaRPr lang="en-US" altLang="zh-TW" dirty="0"/>
          </a:p>
          <a:p>
            <a:r>
              <a:rPr lang="en-US" altLang="zh-TW" dirty="0"/>
              <a:t>Conventional circuit has problem with upper switch short with lower switch especially in high frequency </a:t>
            </a:r>
          </a:p>
          <a:p>
            <a:r>
              <a:rPr lang="en-US" altLang="zh-TW" dirty="0"/>
              <a:t>the crosstalk situation will become terrible caused by parasitic component </a:t>
            </a:r>
            <a:r>
              <a:rPr lang="en-US" altLang="zh-TW" dirty="0" err="1"/>
              <a:t>osicalating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Problem2</a:t>
            </a:r>
          </a:p>
          <a:p>
            <a:endParaRPr lang="en-US" altLang="zh-TW" dirty="0"/>
          </a:p>
          <a:p>
            <a:r>
              <a:rPr lang="en-US" altLang="zh-TW" dirty="0"/>
              <a:t>Power </a:t>
            </a:r>
            <a:r>
              <a:rPr lang="en-US" altLang="zh-TW" dirty="0" err="1"/>
              <a:t>mosfet</a:t>
            </a:r>
            <a:r>
              <a:rPr lang="en-US" altLang="zh-TW" dirty="0"/>
              <a:t> has high dv/dt rate which cause a spike when turning 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023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Switching </a:t>
            </a:r>
            <a:r>
              <a:rPr lang="zh-TW" altLang="en-US" dirty="0"/>
              <a:t>排列方式的不同會導致 砸散元件的分布不同</a:t>
            </a:r>
            <a:endParaRPr lang="en-US" altLang="zh-TW" dirty="0"/>
          </a:p>
          <a:p>
            <a:r>
              <a:rPr lang="zh-TW" altLang="en-US" dirty="0"/>
              <a:t>不同的元件需要不同的</a:t>
            </a:r>
            <a:r>
              <a:rPr lang="en-US" altLang="zh-TW" dirty="0"/>
              <a:t>repair </a:t>
            </a:r>
            <a:r>
              <a:rPr lang="zh-TW" altLang="en-US" dirty="0"/>
              <a:t>演算法 來完成 因為</a:t>
            </a:r>
            <a:r>
              <a:rPr lang="en-US" altLang="zh-TW" dirty="0"/>
              <a:t>ton </a:t>
            </a:r>
            <a:r>
              <a:rPr lang="en-US" altLang="zh-TW" dirty="0" err="1"/>
              <a:t>toff</a:t>
            </a:r>
            <a:r>
              <a:rPr lang="en-US" altLang="zh-TW" dirty="0"/>
              <a:t> </a:t>
            </a:r>
            <a:r>
              <a:rPr lang="zh-TW" altLang="en-US" dirty="0"/>
              <a:t>時間不一定</a:t>
            </a:r>
            <a:endParaRPr lang="en-US" altLang="zh-TW" dirty="0"/>
          </a:p>
          <a:p>
            <a:r>
              <a:rPr lang="zh-TW" altLang="en-US" dirty="0"/>
              <a:t>需考量</a:t>
            </a:r>
            <a:r>
              <a:rPr lang="en-US" altLang="zh-TW" dirty="0"/>
              <a:t>worst case </a:t>
            </a:r>
            <a:r>
              <a:rPr lang="zh-TW" altLang="en-US" dirty="0"/>
              <a:t>同時導通的狀況 電容有大電流</a:t>
            </a:r>
            <a:endParaRPr lang="en-US" altLang="zh-TW" dirty="0"/>
          </a:p>
          <a:p>
            <a:r>
              <a:rPr lang="en-US" altLang="zh-TW" dirty="0"/>
              <a:t>Need time buffer </a:t>
            </a:r>
            <a:r>
              <a:rPr lang="en-US" altLang="zh-TW" dirty="0" err="1"/>
              <a:t>desigh</a:t>
            </a:r>
            <a:r>
              <a:rPr lang="en-US" altLang="zh-TW" dirty="0"/>
              <a:t> for safe turn on </a:t>
            </a:r>
          </a:p>
          <a:p>
            <a:r>
              <a:rPr lang="zh-TW" altLang="en-US" dirty="0"/>
              <a:t>優勢 </a:t>
            </a:r>
            <a:endParaRPr lang="en-US" altLang="zh-TW" dirty="0"/>
          </a:p>
          <a:p>
            <a:r>
              <a:rPr lang="zh-TW" altLang="en-US" dirty="0"/>
              <a:t>不用降低 負載 可持續運轉充電</a:t>
            </a:r>
            <a:endParaRPr lang="en-US" altLang="zh-TW" dirty="0"/>
          </a:p>
          <a:p>
            <a:r>
              <a:rPr lang="zh-TW" altLang="en-US" dirty="0"/>
              <a:t>利用率得到提高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862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44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ltGray">
          <a:xfrm>
            <a:off x="1588" y="279400"/>
            <a:ext cx="8912225" cy="6586538"/>
          </a:xfrm>
          <a:prstGeom prst="rtTriangle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5" name="Picture 5" descr="larc-ht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096963" y="4413250"/>
            <a:ext cx="1387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03575" y="2924175"/>
            <a:ext cx="2590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TW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0" y="3733800"/>
            <a:ext cx="55753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600">
                <a:solidFill>
                  <a:srgbClr val="6102A2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9208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7ECE6CB-6078-46ED-AA80-4B9B7B320C9C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06097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11D47-4C42-45CA-B28F-307CAA761D39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342884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19888" y="152400"/>
            <a:ext cx="2112962" cy="60277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77825" y="152400"/>
            <a:ext cx="6189663" cy="60277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32341-A4CF-45FE-8984-7DA99ABE711A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138107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E61EC-1AA2-42D1-BA7E-16D796C35177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85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69D74-7E68-488F-8DC0-0AFD81C31774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74471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77825" y="838200"/>
            <a:ext cx="4140200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838200"/>
            <a:ext cx="4141788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1CD3B-D36B-49D6-B3E8-EDA101F0619C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90382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2BD4-73D2-4111-801D-594CCD90AFD9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492306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6EC72-734B-4FD7-9DF3-B702BB661E1A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010825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0C259-413A-4F08-A24F-613AF4C6D49F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784435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0C075-AB8A-43F4-ACE6-0AF5044F9092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867154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6E690-F91E-4B39-9E4B-5AE249E2A24D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265173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77825" y="838200"/>
            <a:ext cx="843438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45185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8963" y="6461125"/>
            <a:ext cx="18748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53A26CBC-0D7E-4446-847A-A02803CDE270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125"/>
            <a:ext cx="2895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endParaRPr lang="zh-TW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5488" y="6445250"/>
            <a:ext cx="1636712" cy="412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31" name="Picture 7" descr="LARCbkg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8F5C8F"/>
              </a:clrFrom>
              <a:clrTo>
                <a:srgbClr val="8F5C8F">
                  <a:alpha val="0"/>
                </a:srgbClr>
              </a:clrTo>
            </a:clrChange>
            <a:lum bright="26000" contrast="24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0" y="6197600"/>
            <a:ext cx="58896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34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r"/>
  </p:transition>
  <p:hf hdr="0" ftr="0" dt="0"/>
  <p:txStyles>
    <p:titleStyle>
      <a:lvl1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2pPr>
      <a:lvl3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3pPr>
      <a:lvl4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4pPr>
      <a:lvl5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5pPr>
      <a:lvl6pPr marL="4572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6pPr>
      <a:lvl7pPr marL="9144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7pPr>
      <a:lvl8pPr marL="13716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8pPr>
      <a:lvl9pPr marL="18288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9pPr>
    </p:titleStyle>
    <p:bodyStyle>
      <a:lvl1pPr marL="385763" indent="-385763" algn="l" rtl="0" eaLnBrk="1" fontAlgn="base" hangingPunct="1">
        <a:lnSpc>
          <a:spcPct val="93000"/>
        </a:lnSpc>
        <a:spcBef>
          <a:spcPct val="5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4538" indent="-244475" algn="l" rtl="0" eaLnBrk="1" fontAlgn="base" hangingPunct="1">
        <a:lnSpc>
          <a:spcPct val="88000"/>
        </a:lnSpc>
        <a:spcBef>
          <a:spcPct val="25000"/>
        </a:spcBef>
        <a:spcAft>
          <a:spcPct val="0"/>
        </a:spcAft>
        <a:buClr>
          <a:srgbClr val="AA009A"/>
        </a:buClr>
        <a:buSzPct val="90000"/>
        <a:buFont typeface="Symbol" pitchFamily="18" charset="2"/>
        <a:buChar char="-"/>
        <a:defRPr kumimoji="1" sz="2600">
          <a:solidFill>
            <a:srgbClr val="000000"/>
          </a:solidFill>
          <a:latin typeface="+mn-lt"/>
          <a:ea typeface="+mn-ea"/>
        </a:defRPr>
      </a:lvl2pPr>
      <a:lvl3pPr marL="1146175" indent="-238125" algn="l" rtl="0" eaLnBrk="1" fontAlgn="base" hangingPunct="1">
        <a:lnSpc>
          <a:spcPct val="87000"/>
        </a:lnSpc>
        <a:spcBef>
          <a:spcPct val="10000"/>
        </a:spcBef>
        <a:spcAft>
          <a:spcPct val="0"/>
        </a:spcAft>
        <a:buClr>
          <a:srgbClr val="1908BC"/>
        </a:buClr>
        <a:buFont typeface="Symbol" pitchFamily="18" charset="2"/>
        <a:buChar char="*"/>
        <a:defRPr kumimoji="1" sz="2400">
          <a:solidFill>
            <a:srgbClr val="000000"/>
          </a:solidFill>
          <a:latin typeface="+mn-lt"/>
          <a:ea typeface="+mn-ea"/>
        </a:defRPr>
      </a:lvl3pPr>
      <a:lvl4pPr marL="2032000" indent="-228600" algn="l" rtl="0" eaLnBrk="1" fontAlgn="base" hangingPunct="1">
        <a:spcBef>
          <a:spcPct val="20000"/>
        </a:spcBef>
        <a:spcAft>
          <a:spcPct val="0"/>
        </a:spcAft>
        <a:buClr>
          <a:srgbClr val="2452AE"/>
        </a:buClr>
        <a:buFont typeface="Symbol" pitchFamily="18" charset="2"/>
        <a:buChar char="à"/>
        <a:defRPr kumimoji="1" sz="2200">
          <a:solidFill>
            <a:srgbClr val="000000"/>
          </a:solidFill>
          <a:latin typeface="+mn-lt"/>
          <a:ea typeface="+mn-ea"/>
        </a:defRPr>
      </a:lvl4pPr>
      <a:lvl5pPr marL="24511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9083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33655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8227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42799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>
          <a:xfrm>
            <a:off x="2533719" y="4366889"/>
            <a:ext cx="5575300" cy="1752600"/>
          </a:xfrm>
        </p:spPr>
        <p:txBody>
          <a:bodyPr/>
          <a:lstStyle/>
          <a:p>
            <a:pPr algn="l"/>
            <a:r>
              <a:rPr lang="en-US" altLang="zh-TW" sz="2800" dirty="0"/>
              <a:t>Presenter: </a:t>
            </a:r>
            <a:r>
              <a:rPr lang="en-US" altLang="zh-TW" sz="2800" dirty="0" err="1"/>
              <a:t>Kuan</a:t>
            </a:r>
            <a:r>
              <a:rPr lang="en-US" altLang="zh-TW" sz="2800" dirty="0"/>
              <a:t>-</a:t>
            </a:r>
            <a:r>
              <a:rPr lang="en-US" altLang="zh-TW" sz="2800" dirty="0" err="1"/>
              <a:t>Hsun</a:t>
            </a:r>
            <a:r>
              <a:rPr lang="en-US" altLang="zh-TW" sz="2800" dirty="0"/>
              <a:t>-Duh</a:t>
            </a:r>
          </a:p>
          <a:p>
            <a:pPr algn="l"/>
            <a:r>
              <a:rPr lang="en-US" altLang="zh-TW" sz="2800" dirty="0"/>
              <a:t>Advisor: Cheng-Wen Wu</a:t>
            </a:r>
          </a:p>
          <a:p>
            <a:pPr algn="l"/>
            <a:r>
              <a:rPr lang="en-US" altLang="zh-TW" sz="2800" dirty="0"/>
              <a:t>2021/11/09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-349321" y="983332"/>
            <a:ext cx="9865972" cy="682047"/>
          </a:xfrm>
        </p:spPr>
        <p:txBody>
          <a:bodyPr/>
          <a:lstStyle/>
          <a:p>
            <a:r>
              <a:rPr lang="en-US" altLang="zh-TW" dirty="0"/>
              <a:t>Weekly Report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5EC03F-3376-4287-8AB9-EB9279828C43}"/>
              </a:ext>
            </a:extLst>
          </p:cNvPr>
          <p:cNvSpPr txBox="1"/>
          <p:nvPr/>
        </p:nvSpPr>
        <p:spPr>
          <a:xfrm>
            <a:off x="1151068" y="20938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221735"/>
      </p:ext>
    </p:extLst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97A19-9209-4C58-AE29-52AC21D5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9873"/>
            <a:ext cx="8451850" cy="574967"/>
          </a:xfrm>
        </p:spPr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63976-D6FE-4745-B945-7E1AF8B5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5381978"/>
          </a:xfrm>
        </p:spPr>
        <p:txBody>
          <a:bodyPr/>
          <a:lstStyle/>
          <a:p>
            <a:r>
              <a:rPr lang="en-US" altLang="zh-TW" dirty="0"/>
              <a:t>Future Work</a:t>
            </a:r>
          </a:p>
          <a:p>
            <a:pPr lvl="1"/>
            <a:r>
              <a:rPr lang="en-US" altLang="zh-TW" dirty="0"/>
              <a:t>Analyze different component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SiC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Mosfet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GaN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......)</a:t>
            </a:r>
            <a:r>
              <a:rPr lang="en-US" altLang="zh-TW" dirty="0"/>
              <a:t>operate at different frequency in DAB_IBDC </a:t>
            </a:r>
          </a:p>
          <a:p>
            <a:pPr lvl="1"/>
            <a:r>
              <a:rPr lang="en-US" altLang="zh-TW" dirty="0"/>
              <a:t>Experiment on LTSPICE &amp; PSIM </a:t>
            </a:r>
          </a:p>
          <a:p>
            <a:pPr lvl="1"/>
            <a:r>
              <a:rPr lang="en-US" altLang="zh-TW" dirty="0"/>
              <a:t>Build up the Repair </a:t>
            </a:r>
            <a:r>
              <a:rPr lang="en-US" altLang="zh-TW" dirty="0" err="1"/>
              <a:t>Algorithom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BE484B-21F1-49FE-BAAA-63483CDD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7684718-1D05-409B-A94D-087D43A0A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2970462"/>
            <a:ext cx="8560435" cy="295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5463F-1514-4B4E-A8C3-27F836A6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440546-F401-491E-8BAC-4BC573F6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51850" cy="4765765"/>
          </a:xfrm>
        </p:spPr>
        <p:txBody>
          <a:bodyPr/>
          <a:lstStyle/>
          <a:p>
            <a:r>
              <a:rPr lang="en-US" altLang="zh-TW" dirty="0" err="1"/>
              <a:t>Prof.Fang</a:t>
            </a:r>
            <a:endParaRPr lang="zh-TW" altLang="en-US" b="1" dirty="0"/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Is the </a:t>
            </a:r>
            <a:r>
              <a:rPr lang="en-US" altLang="zh-TW" dirty="0"/>
              <a:t>component has the overheat problem ?</a:t>
            </a:r>
          </a:p>
          <a:p>
            <a:pPr lvl="2"/>
            <a:r>
              <a:rPr lang="en-US" altLang="zh-TW" dirty="0"/>
              <a:t>Si </a:t>
            </a:r>
            <a:r>
              <a:rPr lang="en-US" altLang="zh-TW" dirty="0" err="1"/>
              <a:t>mosfet</a:t>
            </a:r>
            <a:r>
              <a:rPr lang="en-US" altLang="zh-TW" dirty="0"/>
              <a:t> has the thermal run-away </a:t>
            </a:r>
            <a:r>
              <a:rPr lang="en-US" altLang="zh-TW" dirty="0" err="1"/>
              <a:t>charteristic</a:t>
            </a:r>
            <a:r>
              <a:rPr lang="en-US" altLang="zh-TW" dirty="0"/>
              <a:t> ?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Is the cost too high for the system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Do we nee to implement to the real chip ?</a:t>
            </a:r>
          </a:p>
          <a:p>
            <a:r>
              <a:rPr lang="en-US" altLang="zh-TW" dirty="0"/>
              <a:t>ITRI Supervisor</a:t>
            </a:r>
          </a:p>
          <a:p>
            <a:pPr lvl="1"/>
            <a:r>
              <a:rPr lang="en-US" altLang="zh-TW" dirty="0"/>
              <a:t>Do we need to have a relationship with </a:t>
            </a:r>
            <a:r>
              <a:rPr lang="en-US" altLang="zh-TW" dirty="0" err="1"/>
              <a:t>SiC</a:t>
            </a:r>
            <a:r>
              <a:rPr lang="en-US" altLang="zh-TW" dirty="0"/>
              <a:t> component in my research</a:t>
            </a:r>
          </a:p>
          <a:p>
            <a:pPr lvl="1"/>
            <a:r>
              <a:rPr lang="en-US" altLang="zh-TW" dirty="0" err="1"/>
              <a:t>Temprature</a:t>
            </a:r>
            <a:r>
              <a:rPr lang="en-US" altLang="zh-TW" dirty="0"/>
              <a:t> problem is too straight forward for a research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Is the redundant switch is only for backup ?</a:t>
            </a:r>
          </a:p>
          <a:p>
            <a:pPr lvl="1"/>
            <a:r>
              <a:rPr lang="en-US" altLang="zh-TW">
                <a:sym typeface="Wingdings" panose="05000000000000000000" pitchFamily="2" charset="2"/>
              </a:rPr>
              <a:t>C</a:t>
            </a:r>
            <a:r>
              <a:rPr lang="en-US" altLang="zh-TW"/>
              <a:t>ontrol </a:t>
            </a:r>
            <a:r>
              <a:rPr lang="en-US" altLang="zh-TW" dirty="0"/>
              <a:t>strategy should be more specific</a:t>
            </a:r>
          </a:p>
          <a:p>
            <a:pPr lvl="2"/>
            <a:r>
              <a:rPr lang="en-US" altLang="zh-TW" dirty="0"/>
              <a:t>Capability for single phase and three phase at the same time</a:t>
            </a:r>
          </a:p>
          <a:p>
            <a:pPr lvl="2"/>
            <a:r>
              <a:rPr lang="en-US" altLang="zh-TW" dirty="0" err="1"/>
              <a:t>Pridict</a:t>
            </a:r>
            <a:r>
              <a:rPr lang="en-US" altLang="zh-TW" dirty="0"/>
              <a:t> the future situation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A3CCAB-4D2C-46F2-B5C9-4063713D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65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E3EEE-8386-4BAD-ABAA-6743BF38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1B5BE7-AD3A-44BD-B354-1A9A2585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4" y="838201"/>
            <a:ext cx="8663306" cy="4533899"/>
          </a:xfrm>
        </p:spPr>
        <p:txBody>
          <a:bodyPr/>
          <a:lstStyle/>
          <a:p>
            <a:r>
              <a:rPr lang="en-US" altLang="zh-TW" dirty="0"/>
              <a:t>Seminar topic</a:t>
            </a:r>
          </a:p>
          <a:p>
            <a:pPr lvl="1"/>
            <a:r>
              <a:rPr lang="en-US" altLang="zh-TW" dirty="0"/>
              <a:t>Reviews recent advances in the area of reliability research for power semiconductor devices</a:t>
            </a:r>
          </a:p>
          <a:p>
            <a:pPr lvl="2"/>
            <a:r>
              <a:rPr lang="en-US" altLang="zh-TW" dirty="0" err="1"/>
              <a:t>REF.</a:t>
            </a:r>
            <a:r>
              <a:rPr lang="en-US" altLang="zh-TW" b="1" dirty="0" err="1"/>
              <a:t>Enhance</a:t>
            </a:r>
            <a:r>
              <a:rPr lang="en-US" altLang="zh-TW" b="1" dirty="0"/>
              <a:t> Reliability of Semiconductor Devices in Power Converters </a:t>
            </a:r>
          </a:p>
          <a:p>
            <a:pPr marL="908050" lvl="2" indent="0">
              <a:buNone/>
            </a:pPr>
            <a:r>
              <a:rPr lang="en-US" altLang="zh-TW" dirty="0"/>
              <a:t>Chung-Ang University, Korea </a:t>
            </a:r>
          </a:p>
          <a:p>
            <a:pPr marL="908050" lvl="2" indent="0">
              <a:buNone/>
            </a:pPr>
            <a:r>
              <a:rPr lang="en-US" altLang="zh-TW" dirty="0"/>
              <a:t>Author : Minh Hoang Nguyen </a:t>
            </a:r>
            <a:r>
              <a:rPr lang="en-US" altLang="zh-TW" dirty="0" err="1"/>
              <a:t>Sangshin</a:t>
            </a:r>
            <a:r>
              <a:rPr lang="en-US" altLang="zh-TW" dirty="0"/>
              <a:t> Kwak </a:t>
            </a:r>
          </a:p>
          <a:p>
            <a:pPr marL="908050" lvl="2" indent="0">
              <a:buNone/>
            </a:pPr>
            <a:r>
              <a:rPr lang="en-US" altLang="zh-TW" dirty="0"/>
              <a:t>Accepted by MDPI 2 December 2020</a:t>
            </a:r>
          </a:p>
          <a:p>
            <a:pPr lvl="2"/>
            <a:endParaRPr lang="en-US" altLang="zh-TW" dirty="0"/>
          </a:p>
          <a:p>
            <a:r>
              <a:rPr lang="en-US" altLang="zh-TW" dirty="0"/>
              <a:t>Estimation techniques</a:t>
            </a:r>
          </a:p>
          <a:p>
            <a:pPr lvl="1"/>
            <a:r>
              <a:rPr lang="en-US" altLang="zh-TW" dirty="0"/>
              <a:t>Condition Monitoring</a:t>
            </a:r>
          </a:p>
          <a:p>
            <a:pPr lvl="1"/>
            <a:r>
              <a:rPr lang="en-US" altLang="zh-TW" dirty="0"/>
              <a:t>Active</a:t>
            </a:r>
            <a:r>
              <a:rPr lang="zh-TW" altLang="en-US" dirty="0"/>
              <a:t> </a:t>
            </a:r>
            <a:r>
              <a:rPr lang="en-US" altLang="zh-TW" dirty="0"/>
              <a:t>Thermal Control</a:t>
            </a:r>
          </a:p>
          <a:p>
            <a:pPr lvl="1"/>
            <a:r>
              <a:rPr lang="en-US" altLang="zh-TW" dirty="0"/>
              <a:t>Remaining useful lifetime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C17284-3C03-44F5-B09C-9502CD2A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07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33C90-ED09-4139-B2DB-C927BEAD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CC0DBC-F161-4C2E-A054-954F52239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199"/>
            <a:ext cx="8434388" cy="5445035"/>
          </a:xfrm>
        </p:spPr>
        <p:txBody>
          <a:bodyPr/>
          <a:lstStyle/>
          <a:p>
            <a:r>
              <a:rPr lang="en-US" altLang="zh-TW" dirty="0"/>
              <a:t>ITRI Supervisor</a:t>
            </a:r>
          </a:p>
          <a:p>
            <a:pPr lvl="1"/>
            <a:r>
              <a:rPr lang="en-US" altLang="zh-TW" dirty="0"/>
              <a:t>Redundancy is not permit to do in real case </a:t>
            </a:r>
          </a:p>
          <a:p>
            <a:pPr lvl="1"/>
            <a:r>
              <a:rPr lang="en-US" altLang="zh-TW" dirty="0"/>
              <a:t>If I have 2 switch it should be 1 switch is working the other 1 switch on when it is heavy load situation they work at the same time</a:t>
            </a:r>
          </a:p>
          <a:p>
            <a:pPr lvl="1"/>
            <a:r>
              <a:rPr lang="en-US" altLang="zh-TW" dirty="0"/>
              <a:t>If temperature detection is valid we should concern about how to switch on &amp; switch off (control method)</a:t>
            </a:r>
          </a:p>
          <a:p>
            <a:r>
              <a:rPr lang="en-US" altLang="zh-TW" dirty="0"/>
              <a:t>Power system redundancy importance &lt; Power system protection </a:t>
            </a:r>
          </a:p>
          <a:p>
            <a:r>
              <a:rPr lang="en-US" altLang="zh-TW" dirty="0"/>
              <a:t>Stimulation and real case</a:t>
            </a:r>
          </a:p>
          <a:p>
            <a:r>
              <a:rPr lang="zh-TW" altLang="en-US" dirty="0"/>
              <a:t>連結 </a:t>
            </a:r>
            <a:r>
              <a:rPr lang="en-US" altLang="zh-TW" dirty="0"/>
              <a:t>fault tolerance </a:t>
            </a:r>
            <a:r>
              <a:rPr lang="zh-TW" altLang="en-US" dirty="0"/>
              <a:t>與車用 是可以的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感測機制 </a:t>
            </a:r>
            <a:r>
              <a:rPr lang="en-US" altLang="zh-TW" dirty="0"/>
              <a:t>2.</a:t>
            </a:r>
            <a:r>
              <a:rPr lang="zh-TW" altLang="en-US" dirty="0"/>
              <a:t>預測到未來的狀況</a:t>
            </a:r>
            <a:endParaRPr lang="en-US" altLang="zh-TW" dirty="0"/>
          </a:p>
          <a:p>
            <a:r>
              <a:rPr lang="zh-TW" altLang="en-US" dirty="0"/>
              <a:t>作動機制 是不是要探討切換時要 </a:t>
            </a:r>
            <a:r>
              <a:rPr lang="en-US" altLang="zh-TW" dirty="0"/>
              <a:t>smooth(</a:t>
            </a:r>
            <a:r>
              <a:rPr lang="zh-TW" altLang="en-US" dirty="0"/>
              <a:t>已經幾乎被探討玩了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41280A-8E3E-436A-A0A8-E2C81171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55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A2702-02C9-470A-93F4-A9CC8491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EB3A1B-3673-4C1B-9CE3-D086EB1F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Application for on </a:t>
            </a:r>
            <a:r>
              <a:rPr lang="en-US" altLang="zh-TW" dirty="0" err="1"/>
              <a:t>borad</a:t>
            </a:r>
            <a:r>
              <a:rPr lang="en-US" altLang="zh-TW" dirty="0"/>
              <a:t> charger 380V 3 phase</a:t>
            </a:r>
          </a:p>
          <a:p>
            <a:pPr lvl="1"/>
            <a:r>
              <a:rPr lang="en-US" altLang="zh-TW" dirty="0"/>
              <a:t>The charger support for single phase and 3 phase at the same time</a:t>
            </a:r>
          </a:p>
          <a:p>
            <a:pPr lvl="1"/>
            <a:r>
              <a:rPr lang="en-US" altLang="zh-TW" dirty="0"/>
              <a:t>3 independent single phase converter</a:t>
            </a:r>
          </a:p>
          <a:p>
            <a:r>
              <a:rPr lang="en-US" altLang="zh-TW" dirty="0"/>
              <a:t>Current </a:t>
            </a:r>
            <a:r>
              <a:rPr lang="zh-TW" altLang="en-US" dirty="0"/>
              <a:t>偵測為 </a:t>
            </a:r>
            <a:r>
              <a:rPr lang="en-US" altLang="zh-TW" dirty="0"/>
              <a:t>Average </a:t>
            </a:r>
            <a:r>
              <a:rPr lang="zh-TW" altLang="en-US" dirty="0"/>
              <a:t>或是偵測暫態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39898C-3333-4513-B0BE-4233C121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73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65958-90E2-482B-B985-A4C73BA5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E366C3-D6A3-4989-BD04-EC7697A6D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5" y="2903620"/>
            <a:ext cx="8451850" cy="327651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3600" dirty="0"/>
              <a:t>Thank you for listening</a:t>
            </a:r>
            <a:endParaRPr lang="zh-TW" altLang="en-US" sz="36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199E86-E319-4DD8-99E7-84D4C28D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875593"/>
      </p:ext>
    </p:extLst>
  </p:cSld>
  <p:clrMapOvr>
    <a:masterClrMapping/>
  </p:clrMapOvr>
  <p:transition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14550-759D-474E-A818-3545BB7A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Backup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5A87A6-1BE1-41EE-B03E-DDFB3F98EC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F7FAE2-D93F-40E3-9B68-3660404EF6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BDF5B6-5E11-4EDD-8F7B-4973B056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255636"/>
      </p:ext>
    </p:extLst>
  </p:cSld>
  <p:clrMapOvr>
    <a:masterClrMapping/>
  </p:clrMapOvr>
  <p:transition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2F5C5-0A76-4A9C-9D0E-A6171F55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BFF973-C18A-4608-905B-4994873AF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3591650"/>
            <a:ext cx="8434388" cy="258848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42B392-6A2C-4856-B04F-6AEF5C4D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17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EBCA864-743C-418A-88CE-374DB0FF31A1}"/>
              </a:ext>
            </a:extLst>
          </p:cNvPr>
          <p:cNvGrpSpPr/>
          <p:nvPr/>
        </p:nvGrpSpPr>
        <p:grpSpPr>
          <a:xfrm>
            <a:off x="106768" y="3604300"/>
            <a:ext cx="8930463" cy="2702107"/>
            <a:chOff x="0" y="0"/>
            <a:chExt cx="11987796" cy="372311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0076BDC-6685-4E88-BEF4-29771C8AD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987796" cy="36011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AD428FBB-F44A-47E8-9593-CD0390FBBBCF}"/>
                </a:ext>
              </a:extLst>
            </p:cNvPr>
            <p:cNvSpPr txBox="1"/>
            <p:nvPr/>
          </p:nvSpPr>
          <p:spPr>
            <a:xfrm>
              <a:off x="4463047" y="3171823"/>
              <a:ext cx="6593512" cy="55129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000" dirty="0"/>
                <a:t>Proposed(2 pair switch on the same time)</a:t>
              </a:r>
              <a:endParaRPr lang="zh-TW" altLang="en-US" sz="2000" dirty="0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E0C9E32-D742-4613-A3F0-C7839C85BB30}"/>
              </a:ext>
            </a:extLst>
          </p:cNvPr>
          <p:cNvGrpSpPr/>
          <p:nvPr/>
        </p:nvGrpSpPr>
        <p:grpSpPr>
          <a:xfrm>
            <a:off x="106768" y="1235118"/>
            <a:ext cx="8930462" cy="2673012"/>
            <a:chOff x="0" y="0"/>
            <a:chExt cx="7779810" cy="276166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B8D3557-A559-46DF-BE89-62E0C5318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7779810" cy="276166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0" name="文字方塊 2">
              <a:extLst>
                <a:ext uri="{FF2B5EF4-FFF2-40B4-BE49-F238E27FC236}">
                  <a16:creationId xmlns:a16="http://schemas.microsoft.com/office/drawing/2014/main" id="{2C5000C6-396C-4200-9AC5-153166A7294B}"/>
                </a:ext>
              </a:extLst>
            </p:cNvPr>
            <p:cNvSpPr txBox="1"/>
            <p:nvPr/>
          </p:nvSpPr>
          <p:spPr>
            <a:xfrm>
              <a:off x="3143250" y="2333625"/>
              <a:ext cx="1566198" cy="4054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000"/>
                <a:t>Conventional</a:t>
              </a:r>
              <a:endParaRPr lang="zh-TW" altLang="en-US" sz="200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A58546E-1C72-49C7-988E-E1DB793DBE72}"/>
              </a:ext>
            </a:extLst>
          </p:cNvPr>
          <p:cNvGrpSpPr/>
          <p:nvPr/>
        </p:nvGrpSpPr>
        <p:grpSpPr>
          <a:xfrm>
            <a:off x="655243" y="1761648"/>
            <a:ext cx="3756660" cy="1765686"/>
            <a:chOff x="617220" y="1310640"/>
            <a:chExt cx="3756660" cy="1765686"/>
          </a:xfrm>
        </p:grpSpPr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5D755ADE-0B5C-4006-BC41-3602A113F6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66900" y="2080260"/>
              <a:ext cx="239268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74FFAFEA-A032-429A-BC5B-19377EF196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7220" y="1310640"/>
              <a:ext cx="135636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7FFA9B0C-C475-4FD8-A56E-C49302D90F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7360" y="1394460"/>
              <a:ext cx="0" cy="6019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594B9CD-46BA-4B1A-9AA0-C42E77795C5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73880" y="1996440"/>
              <a:ext cx="0" cy="42672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4618CFA1-65C4-4D8A-A029-2453DF21D78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431572" y="2453327"/>
              <a:ext cx="94230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F634164-AFF1-4F5B-98B5-54781E299A5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24892" y="2423160"/>
              <a:ext cx="0" cy="65316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3BCA3CC4-F606-48D7-85CA-916C712CAD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17220" y="3013212"/>
              <a:ext cx="265176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49B69DCC-A4D6-4D16-AE30-9148112070F6}"/>
              </a:ext>
            </a:extLst>
          </p:cNvPr>
          <p:cNvGrpSpPr/>
          <p:nvPr/>
        </p:nvGrpSpPr>
        <p:grpSpPr>
          <a:xfrm>
            <a:off x="571423" y="1765749"/>
            <a:ext cx="3840480" cy="1702572"/>
            <a:chOff x="518160" y="1272879"/>
            <a:chExt cx="3840480" cy="1702572"/>
          </a:xfrm>
        </p:grpSpPr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B5AC5387-C142-4F2E-A6E3-CFE73D887C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6525" y="2042499"/>
              <a:ext cx="2508295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404E46DB-4910-4114-8227-D37E44C347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160" y="1272879"/>
              <a:ext cx="278503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4864B7CF-3A86-466F-9BC2-72FF2D655D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09876" y="2132047"/>
              <a:ext cx="0" cy="28671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F5210A9A-BE04-48C5-956E-AC22673C7B0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58640" y="2012045"/>
              <a:ext cx="0" cy="40352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C3E78720-08FE-4C45-8ABD-25AED200DD8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08933" y="2407972"/>
              <a:ext cx="71383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356A5FA1-80E8-4639-89A8-237966BD8A1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66525" y="2132047"/>
              <a:ext cx="0" cy="77797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0C9EC341-1C1A-4BB7-96FC-7217E7A0101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8160" y="2975451"/>
              <a:ext cx="139446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6D9665BB-8411-4EA8-9721-290CF1B24E89}"/>
                </a:ext>
              </a:extLst>
            </p:cNvPr>
            <p:cNvCxnSpPr>
              <a:cxnSpLocks/>
              <a:endCxn id="62" idx="0"/>
            </p:cNvCxnSpPr>
            <p:nvPr/>
          </p:nvCxnSpPr>
          <p:spPr bwMode="auto">
            <a:xfrm>
              <a:off x="3415188" y="1272879"/>
              <a:ext cx="0" cy="62642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EEEF6AD8-1AFC-4EEB-A865-C68CF5789974}"/>
                </a:ext>
              </a:extLst>
            </p:cNvPr>
            <p:cNvSpPr/>
            <p:nvPr/>
          </p:nvSpPr>
          <p:spPr bwMode="auto">
            <a:xfrm>
              <a:off x="3303193" y="1899299"/>
              <a:ext cx="223991" cy="232748"/>
            </a:xfrm>
            <a:prstGeom prst="arc">
              <a:avLst>
                <a:gd name="adj1" fmla="val 16200000"/>
                <a:gd name="adj2" fmla="val 5852629"/>
              </a:avLst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7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2F5C5-0A76-4A9C-9D0E-A6171F55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BFF973-C18A-4608-905B-4994873AF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42B392-6A2C-4856-B04F-6AEF5C4D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18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EBCA864-743C-418A-88CE-374DB0FF31A1}"/>
              </a:ext>
            </a:extLst>
          </p:cNvPr>
          <p:cNvGrpSpPr/>
          <p:nvPr/>
        </p:nvGrpSpPr>
        <p:grpSpPr>
          <a:xfrm>
            <a:off x="106768" y="3604300"/>
            <a:ext cx="8930463" cy="2702107"/>
            <a:chOff x="0" y="0"/>
            <a:chExt cx="11987796" cy="372311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0076BDC-6685-4E88-BEF4-29771C8AD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987796" cy="36011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AD428FBB-F44A-47E8-9593-CD0390FBBBCF}"/>
                </a:ext>
              </a:extLst>
            </p:cNvPr>
            <p:cNvSpPr txBox="1"/>
            <p:nvPr/>
          </p:nvSpPr>
          <p:spPr>
            <a:xfrm>
              <a:off x="4463047" y="3171823"/>
              <a:ext cx="6593512" cy="55129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000" dirty="0"/>
                <a:t>Proposed(2 pair switch on the same time)</a:t>
              </a:r>
              <a:endParaRPr lang="zh-TW" altLang="en-US" sz="2000" dirty="0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E0C9E32-D742-4613-A3F0-C7839C85BB30}"/>
              </a:ext>
            </a:extLst>
          </p:cNvPr>
          <p:cNvGrpSpPr/>
          <p:nvPr/>
        </p:nvGrpSpPr>
        <p:grpSpPr>
          <a:xfrm>
            <a:off x="106768" y="817613"/>
            <a:ext cx="8930462" cy="2673012"/>
            <a:chOff x="0" y="0"/>
            <a:chExt cx="7779810" cy="276166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B8D3557-A559-46DF-BE89-62E0C5318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7779810" cy="276166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0" name="文字方塊 2">
              <a:extLst>
                <a:ext uri="{FF2B5EF4-FFF2-40B4-BE49-F238E27FC236}">
                  <a16:creationId xmlns:a16="http://schemas.microsoft.com/office/drawing/2014/main" id="{2C5000C6-396C-4200-9AC5-153166A7294B}"/>
                </a:ext>
              </a:extLst>
            </p:cNvPr>
            <p:cNvSpPr txBox="1"/>
            <p:nvPr/>
          </p:nvSpPr>
          <p:spPr>
            <a:xfrm>
              <a:off x="3143250" y="2333625"/>
              <a:ext cx="1566198" cy="4054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000"/>
                <a:t>Conventional</a:t>
              </a:r>
              <a:endParaRPr lang="zh-TW" altLang="en-US" sz="2000"/>
            </a:p>
          </p:txBody>
        </p:sp>
      </p:grpSp>
      <p:sp>
        <p:nvSpPr>
          <p:cNvPr id="11" name="橢圓 10">
            <a:extLst>
              <a:ext uri="{FF2B5EF4-FFF2-40B4-BE49-F238E27FC236}">
                <a16:creationId xmlns:a16="http://schemas.microsoft.com/office/drawing/2014/main" id="{98681625-E43E-48F9-B682-84EF48F82A5A}"/>
              </a:ext>
            </a:extLst>
          </p:cNvPr>
          <p:cNvSpPr/>
          <p:nvPr/>
        </p:nvSpPr>
        <p:spPr bwMode="auto">
          <a:xfrm>
            <a:off x="2606040" y="1165873"/>
            <a:ext cx="1196340" cy="92202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DDFF3A8-1939-4E01-880D-41E5466BC1E0}"/>
              </a:ext>
            </a:extLst>
          </p:cNvPr>
          <p:cNvSpPr/>
          <p:nvPr/>
        </p:nvSpPr>
        <p:spPr bwMode="auto">
          <a:xfrm>
            <a:off x="3055620" y="3818298"/>
            <a:ext cx="1196340" cy="98712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7711DD4-F845-46CC-A524-5534D27AE769}"/>
              </a:ext>
            </a:extLst>
          </p:cNvPr>
          <p:cNvSpPr/>
          <p:nvPr/>
        </p:nvSpPr>
        <p:spPr bwMode="auto">
          <a:xfrm>
            <a:off x="3116742" y="5113020"/>
            <a:ext cx="1135218" cy="812895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6DF661E-1F78-4299-A7B3-CC96331115D5}"/>
              </a:ext>
            </a:extLst>
          </p:cNvPr>
          <p:cNvSpPr/>
          <p:nvPr/>
        </p:nvSpPr>
        <p:spPr bwMode="auto">
          <a:xfrm>
            <a:off x="2863963" y="2240970"/>
            <a:ext cx="1135218" cy="812895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18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32AB4-2D3B-416D-B787-872476DD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Result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CDB28D4-DD96-43EF-9082-9F1F4105E0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181628"/>
              </p:ext>
            </p:extLst>
          </p:nvPr>
        </p:nvGraphicFramePr>
        <p:xfrm>
          <a:off x="349956" y="971460"/>
          <a:ext cx="8692445" cy="2505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7135">
                  <a:extLst>
                    <a:ext uri="{9D8B030D-6E8A-4147-A177-3AD203B41FA5}">
                      <a16:colId xmlns:a16="http://schemas.microsoft.com/office/drawing/2014/main" val="333858496"/>
                    </a:ext>
                  </a:extLst>
                </a:gridCol>
                <a:gridCol w="2062684">
                  <a:extLst>
                    <a:ext uri="{9D8B030D-6E8A-4147-A177-3AD203B41FA5}">
                      <a16:colId xmlns:a16="http://schemas.microsoft.com/office/drawing/2014/main" val="4111707344"/>
                    </a:ext>
                  </a:extLst>
                </a:gridCol>
                <a:gridCol w="3942626">
                  <a:extLst>
                    <a:ext uri="{9D8B030D-6E8A-4147-A177-3AD203B41FA5}">
                      <a16:colId xmlns:a16="http://schemas.microsoft.com/office/drawing/2014/main" val="2139749874"/>
                    </a:ext>
                  </a:extLst>
                </a:gridCol>
              </a:tblGrid>
              <a:tr h="602867"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Convertional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Parallel(2 pair switch on the same time)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838203"/>
                  </a:ext>
                </a:extLst>
              </a:tr>
              <a:tr h="3060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Capacitor up(ON)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-41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 dirty="0">
                          <a:effectLst/>
                        </a:rPr>
                        <a:t>-48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38818"/>
                  </a:ext>
                </a:extLst>
              </a:tr>
              <a:tr h="3060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Capacitor up(OFF)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 dirty="0">
                          <a:effectLst/>
                        </a:rPr>
                        <a:t>41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 dirty="0">
                          <a:effectLst/>
                        </a:rPr>
                        <a:t>48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057948"/>
                  </a:ext>
                </a:extLst>
              </a:tr>
              <a:tr h="3060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TOTAL(OFF)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 dirty="0">
                          <a:effectLst/>
                        </a:rPr>
                        <a:t>56.97088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 dirty="0">
                          <a:effectLst/>
                        </a:rPr>
                        <a:t>113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112461"/>
                  </a:ext>
                </a:extLst>
              </a:tr>
              <a:tr h="3060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TOTAL(ON)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 dirty="0">
                          <a:effectLst/>
                        </a:rPr>
                        <a:t>40.89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 dirty="0">
                          <a:effectLst/>
                        </a:rPr>
                        <a:t>109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2922"/>
                  </a:ext>
                </a:extLst>
              </a:tr>
              <a:tr h="3060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Capacitor_Down</a:t>
                      </a:r>
                      <a:r>
                        <a:rPr lang="en-US" sz="2000" u="none" strike="noStrike" dirty="0">
                          <a:effectLst/>
                        </a:rPr>
                        <a:t>(ON)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 dirty="0">
                          <a:effectLst/>
                        </a:rPr>
                        <a:t>40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 dirty="0">
                          <a:effectLst/>
                        </a:rPr>
                        <a:t>73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1525"/>
                  </a:ext>
                </a:extLst>
              </a:tr>
              <a:tr h="3060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Capacitor_Down</a:t>
                      </a:r>
                      <a:r>
                        <a:rPr lang="en-US" sz="2000" u="none" strike="noStrike" dirty="0">
                          <a:effectLst/>
                        </a:rPr>
                        <a:t>(OFF)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</a:rPr>
                        <a:t>-40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 dirty="0">
                          <a:effectLst/>
                        </a:rPr>
                        <a:t>-73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72695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C0DA45-26F5-4DD6-850B-BB4EF718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A4EB44A-9708-4ECF-B783-051B002B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384" y="4413209"/>
            <a:ext cx="3419785" cy="2946662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0B88C0FB-2B60-4107-A24D-E5B278A3538C}"/>
              </a:ext>
            </a:extLst>
          </p:cNvPr>
          <p:cNvGrpSpPr/>
          <p:nvPr/>
        </p:nvGrpSpPr>
        <p:grpSpPr>
          <a:xfrm>
            <a:off x="106768" y="3691028"/>
            <a:ext cx="8930463" cy="2702107"/>
            <a:chOff x="2093613" y="1459411"/>
            <a:chExt cx="8930463" cy="2702107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A692B32-2EE7-4825-BDA1-66DEDE96716B}"/>
                </a:ext>
              </a:extLst>
            </p:cNvPr>
            <p:cNvGrpSpPr/>
            <p:nvPr/>
          </p:nvGrpSpPr>
          <p:grpSpPr>
            <a:xfrm>
              <a:off x="2093613" y="1459411"/>
              <a:ext cx="8930463" cy="2702107"/>
              <a:chOff x="0" y="0"/>
              <a:chExt cx="11987796" cy="3723117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03E53312-5683-411F-A746-A1521E84E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1987796" cy="3601166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12" name="文字方塊 5">
                <a:extLst>
                  <a:ext uri="{FF2B5EF4-FFF2-40B4-BE49-F238E27FC236}">
                    <a16:creationId xmlns:a16="http://schemas.microsoft.com/office/drawing/2014/main" id="{8289F8F9-7ABF-44A8-8C30-81D15C185070}"/>
                  </a:ext>
                </a:extLst>
              </p:cNvPr>
              <p:cNvSpPr txBox="1"/>
              <p:nvPr/>
            </p:nvSpPr>
            <p:spPr>
              <a:xfrm>
                <a:off x="4463047" y="3171823"/>
                <a:ext cx="6593512" cy="551294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dirty="0"/>
                  <a:t>Proposed(2 pair switch on the same time)</a:t>
                </a:r>
                <a:endParaRPr lang="zh-TW" altLang="en-US" sz="2000" dirty="0"/>
              </a:p>
            </p:txBody>
          </p:sp>
        </p:grp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7DF90D1B-1277-4692-9462-BA0AB80B8254}"/>
                </a:ext>
              </a:extLst>
            </p:cNvPr>
            <p:cNvSpPr/>
            <p:nvPr/>
          </p:nvSpPr>
          <p:spPr bwMode="auto">
            <a:xfrm>
              <a:off x="4199465" y="1513672"/>
              <a:ext cx="1952979" cy="2505075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A50E2524-3FE1-430A-8946-8992ECE7C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742" y="3758938"/>
            <a:ext cx="2160637" cy="29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3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57C62-04EB-430E-A8DC-DF546ABF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D1C63-7EE4-447A-8CA5-65D4EEAF5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199"/>
            <a:ext cx="8334375" cy="3916681"/>
          </a:xfrm>
        </p:spPr>
        <p:txBody>
          <a:bodyPr/>
          <a:lstStyle/>
          <a:p>
            <a:r>
              <a:rPr lang="en-US" altLang="zh-TW" dirty="0"/>
              <a:t>Background</a:t>
            </a:r>
          </a:p>
          <a:p>
            <a:r>
              <a:rPr lang="en-US" altLang="zh-TW" dirty="0"/>
              <a:t>Proposal</a:t>
            </a:r>
          </a:p>
          <a:p>
            <a:pPr lvl="1"/>
            <a:r>
              <a:rPr lang="en-US" altLang="zh-TW" dirty="0"/>
              <a:t>Conventional Architecture</a:t>
            </a:r>
          </a:p>
          <a:p>
            <a:pPr lvl="1"/>
            <a:r>
              <a:rPr lang="en-US" altLang="zh-TW" dirty="0"/>
              <a:t>Proposed Architecture</a:t>
            </a:r>
          </a:p>
          <a:p>
            <a:pPr lvl="1"/>
            <a:r>
              <a:rPr lang="en-US" altLang="zh-TW" dirty="0"/>
              <a:t>Experiment Flow</a:t>
            </a:r>
          </a:p>
          <a:p>
            <a:r>
              <a:rPr lang="en-US" altLang="zh-TW" dirty="0"/>
              <a:t>Conclusion</a:t>
            </a:r>
          </a:p>
          <a:p>
            <a:pPr lvl="1"/>
            <a:r>
              <a:rPr lang="en-US" altLang="zh-TW" dirty="0"/>
              <a:t>Future Work</a:t>
            </a:r>
          </a:p>
          <a:p>
            <a:pPr lvl="1"/>
            <a:r>
              <a:rPr lang="en-US" altLang="zh-TW" dirty="0"/>
              <a:t>Preview</a:t>
            </a:r>
            <a:r>
              <a:rPr lang="zh-TW" altLang="en-US" dirty="0"/>
              <a:t> </a:t>
            </a:r>
            <a:r>
              <a:rPr lang="en-US" altLang="zh-TW" dirty="0"/>
              <a:t>Seminar</a:t>
            </a:r>
          </a:p>
          <a:p>
            <a:pPr lvl="1"/>
            <a:r>
              <a:rPr lang="en-US" altLang="zh-TW" dirty="0" err="1"/>
              <a:t>Prof.Pai</a:t>
            </a:r>
            <a:r>
              <a:rPr lang="en-US" altLang="zh-TW" dirty="0"/>
              <a:t> &amp; ITRI comment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74DCEC-BCF8-4838-BC55-1D8D9F8D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25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EEDF7-AEA9-4739-9450-800FD8F8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About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855B26-6054-4716-90C3-6659D598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2762956"/>
          </a:xfrm>
        </p:spPr>
        <p:txBody>
          <a:bodyPr/>
          <a:lstStyle/>
          <a:p>
            <a:r>
              <a:rPr lang="en-US" altLang="zh-TW" dirty="0"/>
              <a:t>Why not choose series architecture</a:t>
            </a:r>
          </a:p>
          <a:p>
            <a:pPr lvl="1"/>
            <a:r>
              <a:rPr lang="zh-TW" altLang="en-US" dirty="0"/>
              <a:t>一個</a:t>
            </a:r>
            <a:r>
              <a:rPr lang="en-US" altLang="zh-TW" dirty="0"/>
              <a:t>switch fail </a:t>
            </a:r>
            <a:r>
              <a:rPr lang="zh-TW" altLang="en-US" dirty="0"/>
              <a:t>另一個也就不能運作</a:t>
            </a:r>
            <a:endParaRPr lang="en-US" altLang="zh-TW" dirty="0"/>
          </a:p>
          <a:p>
            <a:r>
              <a:rPr lang="en-US" altLang="zh-TW" dirty="0"/>
              <a:t>Why not choose parallel architecture</a:t>
            </a:r>
          </a:p>
          <a:p>
            <a:pPr lvl="1"/>
            <a:r>
              <a:rPr lang="en-US" altLang="zh-TW" dirty="0"/>
              <a:t>Switch </a:t>
            </a:r>
            <a:r>
              <a:rPr lang="zh-TW" altLang="en-US" dirty="0"/>
              <a:t>上的電流並不會比較小</a:t>
            </a:r>
            <a:endParaRPr lang="en-US" altLang="zh-TW" dirty="0"/>
          </a:p>
          <a:p>
            <a:r>
              <a:rPr lang="en-US" altLang="zh-TW" dirty="0"/>
              <a:t>Why not add resistance</a:t>
            </a:r>
          </a:p>
          <a:p>
            <a:pPr lvl="1"/>
            <a:r>
              <a:rPr lang="zh-TW" altLang="en-US" dirty="0"/>
              <a:t>產生不必要的</a:t>
            </a:r>
            <a:r>
              <a:rPr lang="en-US" altLang="zh-TW" dirty="0"/>
              <a:t>loss </a:t>
            </a:r>
            <a:r>
              <a:rPr lang="zh-TW" altLang="en-US" dirty="0"/>
              <a:t>再</a:t>
            </a:r>
            <a:r>
              <a:rPr lang="en-US" altLang="zh-TW" dirty="0"/>
              <a:t>resistance</a:t>
            </a:r>
            <a:r>
              <a:rPr lang="zh-TW" altLang="en-US" dirty="0"/>
              <a:t>上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F34376-F2A2-48AF-A8F6-3DB4C80B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97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7C077-28DE-4190-9B6D-F0B36C20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4655A6-DC62-481B-9D54-71031430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Failure type</a:t>
            </a:r>
          </a:p>
          <a:p>
            <a:pPr lvl="1"/>
            <a:r>
              <a:rPr lang="en-US" altLang="zh-TW" dirty="0"/>
              <a:t>Failures derived from development or manufacturing errors</a:t>
            </a:r>
          </a:p>
          <a:p>
            <a:pPr lvl="1"/>
            <a:r>
              <a:rPr lang="en-US" altLang="zh-TW" dirty="0"/>
              <a:t>Overstresses (electrical, mechanical, thermal) related to the application and not  listed as such by the user (the occurrence of the overstress remained concealed).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F3F7BC-BB97-410A-9563-5859B9B4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10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8679A5-16B0-4B28-A638-819249F3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9873"/>
            <a:ext cx="8451850" cy="574967"/>
          </a:xfrm>
        </p:spPr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A2E873-80BD-4F41-8BA6-C1377CF3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199"/>
            <a:ext cx="8434388" cy="28422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In high power applications</a:t>
            </a:r>
            <a:r>
              <a:rPr lang="zh-TW" altLang="en-US" dirty="0"/>
              <a:t> </a:t>
            </a:r>
            <a:r>
              <a:rPr lang="en-US" altLang="zh-TW" dirty="0"/>
              <a:t>, in which the discrete power switches are mounted on separate heatsinks</a:t>
            </a:r>
            <a:r>
              <a:rPr lang="zh-TW" altLang="en-US" dirty="0"/>
              <a:t> </a:t>
            </a:r>
            <a:r>
              <a:rPr lang="en-US" altLang="zh-TW" dirty="0"/>
              <a:t>, an overload of a semiconductor device leads to a local excessive thermal stress and eventually to a failure of the system.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D67AE4-2F97-48AF-BEF0-2778EE55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FC8255-0FE8-4F00-A6AC-A6AB177FE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3143250"/>
            <a:ext cx="4005694" cy="345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9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787F3-73EC-42D7-8B3D-DAA5DC14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Proposal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2546A90-9E3A-48AE-9DB2-6F2A707E8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825" y="838198"/>
                <a:ext cx="8556450" cy="3289001"/>
              </a:xfrm>
            </p:spPr>
            <p:txBody>
              <a:bodyPr/>
              <a:lstStyle/>
              <a:p>
                <a:r>
                  <a:rPr lang="en-US" altLang="zh-TW" b="1" dirty="0"/>
                  <a:t>Enhance Reliability For Parallel Dual Active Bridge DC To DC Converter Application In </a:t>
                </a:r>
                <a:r>
                  <a:rPr lang="en-US" altLang="zh-TW" b="1" dirty="0" err="1"/>
                  <a:t>Eletronic</a:t>
                </a:r>
                <a:r>
                  <a:rPr lang="en-US" altLang="zh-TW" b="1" dirty="0"/>
                  <a:t> Vehicle</a:t>
                </a:r>
              </a:p>
              <a:p>
                <a:r>
                  <a:rPr lang="en-US" altLang="zh-TW" dirty="0"/>
                  <a:t>Why need to enhance the reliability </a:t>
                </a:r>
              </a:p>
              <a:p>
                <a:pPr lvl="1"/>
                <a:r>
                  <a:rPr lang="en-US" altLang="zh-TW" dirty="0"/>
                  <a:t>For every10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temperature increase in the power semiconductor devices, 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failure probability increases two times</a:t>
                </a:r>
              </a:p>
              <a:p>
                <a:pPr lvl="1"/>
                <a:r>
                  <a:rPr lang="en-US" altLang="zh-TW" dirty="0"/>
                  <a:t>For a long time the accumulated damage in power devices can lead to an abrupt failure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2546A90-9E3A-48AE-9DB2-6F2A707E8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825" y="838198"/>
                <a:ext cx="8556450" cy="3289001"/>
              </a:xfrm>
              <a:blipFill>
                <a:blip r:embed="rId3"/>
                <a:stretch>
                  <a:fillRect l="-1140" t="-2593" r="-4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39EC51-50D9-4C3C-B386-94764A91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6B75435-2FEB-4DFC-AAE0-64396162CC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9513" y="3973889"/>
            <a:ext cx="4244974" cy="32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13AE7-92CF-48D7-9394-B700359C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D716F9-028D-4B6F-966E-A3753BBD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Enhance Reliability of  Semiconductor Devices In Dual Active Bridge DC To DC Converter </a:t>
            </a:r>
          </a:p>
          <a:p>
            <a:r>
              <a:rPr lang="en-US" altLang="zh-TW" dirty="0"/>
              <a:t>Why choose DAB_IBDC?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Reducing transformer size compare with the center taped transformer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043D00-5188-467E-A72F-BF32677A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5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222BFC4-6A09-4DF0-B0DC-1FE03B964996}"/>
              </a:ext>
            </a:extLst>
          </p:cNvPr>
          <p:cNvGrpSpPr/>
          <p:nvPr/>
        </p:nvGrpSpPr>
        <p:grpSpPr>
          <a:xfrm>
            <a:off x="6279695" y="3163675"/>
            <a:ext cx="1858787" cy="2342574"/>
            <a:chOff x="2133508" y="3100483"/>
            <a:chExt cx="1858787" cy="234257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A1114AA-1EB9-47BF-B6D1-991777448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1" b="12446"/>
            <a:stretch/>
          </p:blipFill>
          <p:spPr>
            <a:xfrm>
              <a:off x="2133508" y="3100483"/>
              <a:ext cx="1858787" cy="1785269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4B8BFB0-63DF-444E-A81C-3BABEB61490D}"/>
                </a:ext>
              </a:extLst>
            </p:cNvPr>
            <p:cNvSpPr txBox="1"/>
            <p:nvPr/>
          </p:nvSpPr>
          <p:spPr>
            <a:xfrm>
              <a:off x="2133508" y="4796726"/>
              <a:ext cx="1633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Figure 2.</a:t>
              </a:r>
            </a:p>
            <a:p>
              <a:pPr algn="ctr"/>
              <a:r>
                <a:rPr lang="en-US" altLang="zh-TW" dirty="0" err="1"/>
                <a:t>SiC</a:t>
              </a:r>
              <a:r>
                <a:rPr lang="en-US" altLang="zh-TW" dirty="0"/>
                <a:t> Transistor</a:t>
              </a:r>
              <a:endParaRPr lang="zh-TW" altLang="en-US" dirty="0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84EC5D-F033-485B-BF33-49DB4C87F6DA}"/>
              </a:ext>
            </a:extLst>
          </p:cNvPr>
          <p:cNvSpPr txBox="1"/>
          <p:nvPr/>
        </p:nvSpPr>
        <p:spPr>
          <a:xfrm>
            <a:off x="835835" y="6095215"/>
            <a:ext cx="7713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</a:rPr>
              <a:t>REF. Enhance Reliability of Semiconductor Devices in Power Converters </a:t>
            </a:r>
          </a:p>
          <a:p>
            <a:r>
              <a:rPr lang="en-US" altLang="zh-TW" sz="1200" dirty="0">
                <a:solidFill>
                  <a:srgbClr val="000000"/>
                </a:solidFill>
              </a:rPr>
              <a:t>Chung-Ang University, Korea </a:t>
            </a:r>
          </a:p>
          <a:p>
            <a:r>
              <a:rPr lang="en-US" altLang="zh-TW" sz="1200" dirty="0">
                <a:solidFill>
                  <a:srgbClr val="000000"/>
                </a:solidFill>
              </a:rPr>
              <a:t>Author : Minh Hoang Nguyen </a:t>
            </a:r>
            <a:r>
              <a:rPr lang="en-US" altLang="zh-TW" sz="1200" dirty="0" err="1">
                <a:solidFill>
                  <a:srgbClr val="000000"/>
                </a:solidFill>
              </a:rPr>
              <a:t>Sangshin</a:t>
            </a:r>
            <a:r>
              <a:rPr lang="en-US" altLang="zh-TW" sz="1200" dirty="0">
                <a:solidFill>
                  <a:srgbClr val="000000"/>
                </a:solidFill>
              </a:rPr>
              <a:t> Kwak </a:t>
            </a:r>
          </a:p>
          <a:p>
            <a:r>
              <a:rPr lang="en-US" altLang="zh-TW" sz="1200" dirty="0">
                <a:solidFill>
                  <a:srgbClr val="000000"/>
                </a:solidFill>
              </a:rPr>
              <a:t>Accepted by MDPI 2 December 2020</a:t>
            </a:r>
            <a:endParaRPr lang="zh-TW" altLang="en-US" sz="1200" dirty="0">
              <a:solidFill>
                <a:srgbClr val="00000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638FA0E-D224-4371-8AD8-75565C712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35" y="3163675"/>
            <a:ext cx="4177071" cy="215194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FFBB798-86D7-4067-93EB-4003F9C4DF6B}"/>
              </a:ext>
            </a:extLst>
          </p:cNvPr>
          <p:cNvSpPr txBox="1"/>
          <p:nvPr/>
        </p:nvSpPr>
        <p:spPr>
          <a:xfrm>
            <a:off x="1428896" y="4992455"/>
            <a:ext cx="299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Figure 1.</a:t>
            </a:r>
          </a:p>
          <a:p>
            <a:pPr algn="ctr"/>
            <a:r>
              <a:rPr lang="en-US" altLang="zh-TW" dirty="0"/>
              <a:t>Center taped converter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472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F3E1E-2623-477F-A856-2FFC7365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9873"/>
            <a:ext cx="8451850" cy="574967"/>
          </a:xfrm>
        </p:spPr>
        <p:txBody>
          <a:bodyPr/>
          <a:lstStyle/>
          <a:p>
            <a:r>
              <a:rPr lang="en-US" altLang="zh-TW" dirty="0"/>
              <a:t>Conventional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6056C-97AB-477C-9DE9-D53E72DA4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1266699"/>
          </a:xfrm>
        </p:spPr>
        <p:txBody>
          <a:bodyPr/>
          <a:lstStyle/>
          <a:p>
            <a:r>
              <a:rPr lang="en-US" altLang="zh-TW" dirty="0"/>
              <a:t>Parallel Dual Active Bridge DC To DC Converter</a:t>
            </a:r>
          </a:p>
          <a:p>
            <a:pPr lvl="1"/>
            <a:r>
              <a:rPr lang="en-US" altLang="zh-TW" dirty="0"/>
              <a:t>Switching Component : </a:t>
            </a:r>
            <a:r>
              <a:rPr lang="en-US" altLang="zh-TW" dirty="0" err="1">
                <a:solidFill>
                  <a:srgbClr val="FF0000"/>
                </a:solidFill>
              </a:rPr>
              <a:t>SiC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GaN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Control method : </a:t>
            </a:r>
            <a:r>
              <a:rPr lang="en-US" altLang="zh-TW" dirty="0">
                <a:solidFill>
                  <a:srgbClr val="FF0000"/>
                </a:solidFill>
              </a:rPr>
              <a:t>Parallel , Droop control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494CAC-5800-4E57-82BB-C338BC59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396ED5-D383-4325-860F-F180944718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948" y="3104444"/>
            <a:ext cx="4821586" cy="232717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D4E124B-93C2-4957-8FDD-125D828580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8139" y="2765777"/>
            <a:ext cx="3806299" cy="295826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B6F3B75-C4D7-43F4-A4F0-BD7F72347475}"/>
              </a:ext>
            </a:extLst>
          </p:cNvPr>
          <p:cNvSpPr txBox="1"/>
          <p:nvPr/>
        </p:nvSpPr>
        <p:spPr>
          <a:xfrm>
            <a:off x="1148952" y="5524544"/>
            <a:ext cx="2919602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/>
              <a:t>Figure 1.</a:t>
            </a:r>
          </a:p>
          <a:p>
            <a:pPr algn="ctr">
              <a:lnSpc>
                <a:spcPct val="150000"/>
              </a:lnSpc>
            </a:pPr>
            <a:r>
              <a:rPr lang="en-US" altLang="zh-TW" dirty="0"/>
              <a:t>DAB_IBDC Architecture 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83F966C-5B6D-4F38-9F66-E0CE5CE0C23B}"/>
              </a:ext>
            </a:extLst>
          </p:cNvPr>
          <p:cNvSpPr txBox="1"/>
          <p:nvPr/>
        </p:nvSpPr>
        <p:spPr>
          <a:xfrm>
            <a:off x="6245224" y="5498896"/>
            <a:ext cx="1826141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/>
              <a:t>Figure 2.</a:t>
            </a:r>
          </a:p>
          <a:p>
            <a:pPr algn="ctr">
              <a:lnSpc>
                <a:spcPct val="150000"/>
              </a:lnSpc>
            </a:pPr>
            <a:r>
              <a:rPr lang="en-US" altLang="zh-TW" dirty="0"/>
              <a:t>Parallel Control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66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36679-6A46-45D9-A514-1B903ED7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Architecture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557D6C5-609C-4CDF-B42B-BDC93C35D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838202"/>
                <a:ext cx="8652165" cy="2768904"/>
              </a:xfrm>
            </p:spPr>
            <p:txBody>
              <a:bodyPr/>
              <a:lstStyle/>
              <a:p>
                <a:r>
                  <a:rPr lang="en-US" altLang="zh-TW" dirty="0"/>
                  <a:t>Redundant Switch</a:t>
                </a:r>
              </a:p>
              <a:p>
                <a:pPr lvl="1"/>
                <a:r>
                  <a:rPr lang="en-US" altLang="zh-TW" dirty="0"/>
                  <a:t>Improve reliability compare with conventional architecture</a:t>
                </a:r>
              </a:p>
              <a:p>
                <a:pPr lvl="1"/>
                <a:r>
                  <a:rPr lang="en-US" altLang="zh-TW" dirty="0"/>
                  <a:t>Sense the voltage and current across the transistor</a:t>
                </a:r>
              </a:p>
              <a:p>
                <a:r>
                  <a:rPr lang="en-US" altLang="zh-TW" dirty="0"/>
                  <a:t>Thermal </a:t>
                </a:r>
              </a:p>
              <a:p>
                <a:pPr lvl="1"/>
                <a:r>
                  <a:rPr lang="en-US" altLang="zh-TW" dirty="0"/>
                  <a:t>Overheat result in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𝐷𝑆𝑜𝑛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When the switch cool down , it will be the redundant switch</a:t>
                </a:r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557D6C5-609C-4CDF-B42B-BDC93C35D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838202"/>
                <a:ext cx="8652165" cy="2768904"/>
              </a:xfrm>
              <a:blipFill>
                <a:blip r:embed="rId3"/>
                <a:stretch>
                  <a:fillRect l="-1127" t="-33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6F449C-C4CC-4019-AF72-41307D76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ECC0CAB-11E7-48F0-B747-46BA38492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3478583"/>
            <a:ext cx="8998239" cy="27193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A0BF2D-A82E-4E65-9D64-4DD604CD0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45" y="3429000"/>
            <a:ext cx="2689834" cy="336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5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DC86C-F750-44CE-ACB3-B3580509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Advantages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363323-D8B6-49FB-947F-30E4884AD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4" y="838200"/>
            <a:ext cx="8571865" cy="4716780"/>
          </a:xfrm>
        </p:spPr>
        <p:txBody>
          <a:bodyPr/>
          <a:lstStyle/>
          <a:p>
            <a:r>
              <a:rPr lang="en-US" altLang="zh-TW" dirty="0"/>
              <a:t>Redundant Switch enable the system operate in high </a:t>
            </a:r>
            <a:r>
              <a:rPr lang="en-US" altLang="zh-TW" dirty="0" err="1"/>
              <a:t>efficenicy</a:t>
            </a:r>
            <a:r>
              <a:rPr lang="en-US" altLang="zh-TW" dirty="0"/>
              <a:t> instead decreasing the load</a:t>
            </a:r>
          </a:p>
          <a:p>
            <a:endParaRPr lang="en-US" altLang="zh-TW" dirty="0"/>
          </a:p>
          <a:p>
            <a:r>
              <a:rPr lang="en-US" altLang="zh-TW" dirty="0"/>
              <a:t>Droop control lead to a slight increase in the failure rate can be solved 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The repair </a:t>
            </a:r>
            <a:r>
              <a:rPr lang="en-US" altLang="zh-TW" dirty="0" err="1"/>
              <a:t>algorithom</a:t>
            </a:r>
            <a:r>
              <a:rPr lang="en-US" altLang="zh-TW" dirty="0"/>
              <a:t> is flexible which can be adjust by the real circuit situation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Although there is trade-off between reliability &amp; cost the cost for implementing the system is not high though</a:t>
            </a:r>
          </a:p>
          <a:p>
            <a:pPr lvl="1"/>
            <a:r>
              <a:rPr lang="en-US" altLang="zh-TW" dirty="0"/>
              <a:t>Without adding extra component compare to the parallel converter system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1D6A7C-80A3-4EA1-8A91-D3E2DD49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0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73006-F7A1-46E0-A80C-27E5F0EB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Flow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7B249D7-2223-43E4-BFF0-EA8E1AE4DD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722313"/>
                <a:ext cx="8568690" cy="5457825"/>
              </a:xfrm>
            </p:spPr>
            <p:txBody>
              <a:bodyPr/>
              <a:lstStyle/>
              <a:p>
                <a:r>
                  <a:rPr lang="en-US" altLang="zh-TW" dirty="0"/>
                  <a:t>Find suitable component for the application</a:t>
                </a:r>
              </a:p>
              <a:p>
                <a:r>
                  <a:rPr lang="en-US" altLang="zh-TW" dirty="0"/>
                  <a:t>Switching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effect the repair </a:t>
                </a:r>
                <a:r>
                  <a:rPr lang="en-US" altLang="zh-TW" dirty="0" err="1"/>
                  <a:t>algorithom</a:t>
                </a:r>
                <a:endParaRPr lang="en-US" altLang="zh-TW" dirty="0"/>
              </a:p>
              <a:p>
                <a:r>
                  <a:rPr lang="en-US" altLang="zh-TW" dirty="0"/>
                  <a:t>Adjustment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𝑟𝑒𝑠h𝑜𝑙𝑑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TW" dirty="0"/>
                  <a:t>as the time passed</a:t>
                </a:r>
              </a:p>
              <a:p>
                <a:r>
                  <a:rPr lang="en-US" altLang="zh-TW" dirty="0"/>
                  <a:t>Multiple switch overheat problem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7B249D7-2223-43E4-BFF0-EA8E1AE4DD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22313"/>
                <a:ext cx="8568690" cy="5457825"/>
              </a:xfrm>
              <a:blipFill>
                <a:blip r:embed="rId3"/>
                <a:stretch>
                  <a:fillRect l="-1210" t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4DE865-87FC-4871-A311-BEF1E467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BAE3ADE-1913-47DF-BD14-A342124BE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" y="3142848"/>
            <a:ext cx="8263890" cy="28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c">
  <a:themeElements>
    <a:clrScheme name="cww 9">
      <a:dk1>
        <a:srgbClr val="003A62"/>
      </a:dk1>
      <a:lt1>
        <a:srgbClr val="FFFFFF"/>
      </a:lt1>
      <a:dk2>
        <a:srgbClr val="06760E"/>
      </a:dk2>
      <a:lt2>
        <a:srgbClr val="457473"/>
      </a:lt2>
      <a:accent1>
        <a:srgbClr val="F9FE3C"/>
      </a:accent1>
      <a:accent2>
        <a:srgbClr val="FF0066"/>
      </a:accent2>
      <a:accent3>
        <a:srgbClr val="FFFFFF"/>
      </a:accent3>
      <a:accent4>
        <a:srgbClr val="003053"/>
      </a:accent4>
      <a:accent5>
        <a:srgbClr val="FBFEAF"/>
      </a:accent5>
      <a:accent6>
        <a:srgbClr val="E7005C"/>
      </a:accent6>
      <a:hlink>
        <a:srgbClr val="2CFFF3"/>
      </a:hlink>
      <a:folHlink>
        <a:srgbClr val="0099FF"/>
      </a:folHlink>
    </a:clrScheme>
    <a:fontScheme name="cww">
      <a:majorFont>
        <a:latin typeface="Helvetica"/>
        <a:ea typeface="新細明體"/>
        <a:cs typeface=""/>
      </a:majorFont>
      <a:minorFont>
        <a:latin typeface="Helvetic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w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w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8">
        <a:dk1>
          <a:srgbClr val="003A62"/>
        </a:dk1>
        <a:lt1>
          <a:srgbClr val="F8F8F8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BFBFB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9">
        <a:dk1>
          <a:srgbClr val="003A62"/>
        </a:dk1>
        <a:lt1>
          <a:srgbClr val="FFFFFF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FFFFF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rc" id="{C3D466D6-DFEE-4B75-9E06-B170DC1C1510}" vid="{E6CA1D00-3B13-4351-8C77-53AF2CBF90D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larc</Template>
  <TotalTime>167320</TotalTime>
  <Words>1170</Words>
  <Application>Microsoft Office PowerPoint</Application>
  <PresentationFormat>如螢幕大小 (4:3)</PresentationFormat>
  <Paragraphs>221</Paragraphs>
  <Slides>21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2" baseType="lpstr">
      <vt:lpstr>Roboto</vt:lpstr>
      <vt:lpstr>新細明體</vt:lpstr>
      <vt:lpstr>Arial</vt:lpstr>
      <vt:lpstr>Calibri</vt:lpstr>
      <vt:lpstr>Cambria Math</vt:lpstr>
      <vt:lpstr>Courier New</vt:lpstr>
      <vt:lpstr>Helvetica</vt:lpstr>
      <vt:lpstr>Symbol</vt:lpstr>
      <vt:lpstr>Times New Roman</vt:lpstr>
      <vt:lpstr>Wingdings</vt:lpstr>
      <vt:lpstr>larc</vt:lpstr>
      <vt:lpstr>Weekly Report</vt:lpstr>
      <vt:lpstr>Outline</vt:lpstr>
      <vt:lpstr>Background</vt:lpstr>
      <vt:lpstr>Proposal</vt:lpstr>
      <vt:lpstr>Proposal</vt:lpstr>
      <vt:lpstr>Conventional Architecture</vt:lpstr>
      <vt:lpstr>Proposed Architecture</vt:lpstr>
      <vt:lpstr>Advantages</vt:lpstr>
      <vt:lpstr>Experiment Flow</vt:lpstr>
      <vt:lpstr>Conclusion</vt:lpstr>
      <vt:lpstr>Conclusion</vt:lpstr>
      <vt:lpstr>Conclusion</vt:lpstr>
      <vt:lpstr>Comment</vt:lpstr>
      <vt:lpstr>Note</vt:lpstr>
      <vt:lpstr>End</vt:lpstr>
      <vt:lpstr>Backup</vt:lpstr>
      <vt:lpstr>Experiment</vt:lpstr>
      <vt:lpstr>Experiment</vt:lpstr>
      <vt:lpstr>Experiment Result</vt:lpstr>
      <vt:lpstr>Question About Architecture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kwhou</dc:creator>
  <cp:lastModifiedBy>杜冠勳</cp:lastModifiedBy>
  <cp:revision>7970</cp:revision>
  <dcterms:created xsi:type="dcterms:W3CDTF">2018-10-07T16:26:11Z</dcterms:created>
  <dcterms:modified xsi:type="dcterms:W3CDTF">2021-11-09T07:55:18Z</dcterms:modified>
</cp:coreProperties>
</file>