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2"/>
  </p:notesMasterIdLst>
  <p:sldIdLst>
    <p:sldId id="1373" r:id="rId2"/>
    <p:sldId id="1553" r:id="rId3"/>
    <p:sldId id="1555" r:id="rId4"/>
    <p:sldId id="1572" r:id="rId5"/>
    <p:sldId id="1574" r:id="rId6"/>
    <p:sldId id="1573" r:id="rId7"/>
    <p:sldId id="1575" r:id="rId8"/>
    <p:sldId id="1568" r:id="rId9"/>
    <p:sldId id="1507" r:id="rId10"/>
    <p:sldId id="1571" r:id="rId1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jigj-gfmg tung" initials="gt" lastIdx="1" clrIdx="0">
    <p:extLst>
      <p:ext uri="{19B8F6BF-5375-455C-9EA6-DF929625EA0E}">
        <p15:presenceInfo xmlns:p15="http://schemas.microsoft.com/office/powerpoint/2012/main" userId="99cf9b7282c054dd" providerId="Windows Live"/>
      </p:ext>
    </p:extLst>
  </p:cmAuthor>
  <p:cmAuthor id="2" name="CWW" initials="C" lastIdx="2" clrIdx="1">
    <p:extLst>
      <p:ext uri="{19B8F6BF-5375-455C-9EA6-DF929625EA0E}">
        <p15:presenceInfo xmlns:p15="http://schemas.microsoft.com/office/powerpoint/2012/main" userId="CWW" providerId="None"/>
      </p:ext>
    </p:extLst>
  </p:cmAuthor>
  <p:cmAuthor id="3" name="杜冠勳 DUH_KUAN_HSUN" initials="杜冠勳" lastIdx="1" clrIdx="2">
    <p:extLst>
      <p:ext uri="{19B8F6BF-5375-455C-9EA6-DF929625EA0E}">
        <p15:presenceInfo xmlns:p15="http://schemas.microsoft.com/office/powerpoint/2012/main" userId="杜冠勳 DUH_KUAN_HSUN" providerId="None"/>
      </p:ext>
    </p:extLst>
  </p:cmAuthor>
  <p:cmAuthor id="4" name="杜冠勳" initials="杜冠勳" lastIdx="0" clrIdx="3">
    <p:extLst>
      <p:ext uri="{19B8F6BF-5375-455C-9EA6-DF929625EA0E}">
        <p15:presenceInfo xmlns:p15="http://schemas.microsoft.com/office/powerpoint/2012/main" userId="S-1-5-21-3100601057-2475936310-3296494056-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DE2CD"/>
    <a:srgbClr val="E6E6E6"/>
    <a:srgbClr val="DF7C7C"/>
    <a:srgbClr val="CC0099"/>
    <a:srgbClr val="FFFFFF"/>
    <a:srgbClr val="A3CF79"/>
    <a:srgbClr val="FFFF99"/>
    <a:srgbClr val="D4EDFF"/>
    <a:srgbClr val="ADCF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202B0CA-FC54-4496-8BCA-5EF66A818D29}" styleName="深色樣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EBBBCC-DAD2-459C-BE2E-F6DE35CF9A28}" styleName="深色樣式 2 - 輔色 3/輔色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2225" autoAdjust="0"/>
  </p:normalViewPr>
  <p:slideViewPr>
    <p:cSldViewPr snapToGrid="0">
      <p:cViewPr varScale="1">
        <p:scale>
          <a:sx n="59" d="100"/>
          <a:sy n="59" d="100"/>
        </p:scale>
        <p:origin x="309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CB0E6-5ADD-4734-8226-FB8F9A585011}" type="datetimeFigureOut">
              <a:rPr lang="zh-TW" altLang="en-US" smtClean="0"/>
              <a:pPr/>
              <a:t>2021/11/23</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66AA6-6680-4EAF-9C7C-D332617C4882}" type="slidenum">
              <a:rPr lang="zh-TW" altLang="en-US" smtClean="0"/>
              <a:pPr/>
              <a:t>‹#›</a:t>
            </a:fld>
            <a:endParaRPr lang="zh-TW" altLang="en-US"/>
          </a:p>
        </p:txBody>
      </p:sp>
    </p:spTree>
    <p:extLst>
      <p:ext uri="{BB962C8B-B14F-4D97-AF65-F5344CB8AC3E}">
        <p14:creationId xmlns:p14="http://schemas.microsoft.com/office/powerpoint/2010/main" val="2611616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Open_acces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en.wikipedia.org/wiki/Scientific_journal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dpi.com/2079-9292/9/12/2068/htm#fig_body_display_electronics-09-02068-f00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err="1">
                <a:solidFill>
                  <a:srgbClr val="777777"/>
                </a:solidFill>
                <a:effectLst/>
                <a:latin typeface="Roboto" panose="02000000000000000000" pitchFamily="2" charset="0"/>
              </a:rPr>
              <a:t>llow</a:t>
            </a:r>
            <a:r>
              <a:rPr lang="en-US" altLang="zh-TW" b="0" i="0" dirty="0">
                <a:solidFill>
                  <a:srgbClr val="777777"/>
                </a:solidFill>
                <a:effectLst/>
                <a:latin typeface="Roboto" panose="02000000000000000000" pitchFamily="2" charset="0"/>
              </a:rPr>
              <a:t> journal</a:t>
            </a:r>
          </a:p>
          <a:p>
            <a:r>
              <a:rPr lang="en-US" altLang="zh-TW" b="1" i="0" dirty="0">
                <a:solidFill>
                  <a:srgbClr val="202122"/>
                </a:solidFill>
                <a:effectLst/>
                <a:latin typeface="Arial" panose="020B0604020202020204" pitchFamily="34" charset="0"/>
              </a:rPr>
              <a:t>MDPI</a:t>
            </a:r>
            <a:r>
              <a:rPr lang="en-US" altLang="zh-TW" b="0" i="0" dirty="0">
                <a:solidFill>
                  <a:srgbClr val="202122"/>
                </a:solidFill>
                <a:effectLst/>
                <a:latin typeface="Arial" panose="020B0604020202020204" pitchFamily="34" charset="0"/>
              </a:rPr>
              <a:t> or </a:t>
            </a:r>
            <a:r>
              <a:rPr lang="en-US" altLang="zh-TW" b="1" i="0" dirty="0">
                <a:solidFill>
                  <a:srgbClr val="202122"/>
                </a:solidFill>
                <a:effectLst/>
                <a:latin typeface="Arial" panose="020B0604020202020204" pitchFamily="34" charset="0"/>
              </a:rPr>
              <a:t>Multidisciplinary Digital Publishing Institute</a:t>
            </a:r>
            <a:r>
              <a:rPr lang="en-US" altLang="zh-TW" b="0" i="0" dirty="0">
                <a:solidFill>
                  <a:srgbClr val="202122"/>
                </a:solidFill>
                <a:effectLst/>
                <a:latin typeface="Arial" panose="020B0604020202020204" pitchFamily="34" charset="0"/>
              </a:rPr>
              <a:t> is a publisher of </a:t>
            </a:r>
            <a:r>
              <a:rPr lang="en-US" altLang="zh-TW" b="0" i="0" u="none" strike="noStrike" dirty="0">
                <a:solidFill>
                  <a:srgbClr val="0645AD"/>
                </a:solidFill>
                <a:effectLst/>
                <a:latin typeface="Arial" panose="020B0604020202020204" pitchFamily="34" charset="0"/>
                <a:hlinkClick r:id="rId3" tooltip="Open access"/>
              </a:rPr>
              <a:t>open access</a:t>
            </a:r>
            <a:r>
              <a:rPr lang="en-US" altLang="zh-TW" b="0" i="0" dirty="0">
                <a:solidFill>
                  <a:srgbClr val="202122"/>
                </a:solidFill>
                <a:effectLst/>
                <a:latin typeface="Arial" panose="020B0604020202020204" pitchFamily="34" charset="0"/>
              </a:rPr>
              <a:t> </a:t>
            </a:r>
            <a:r>
              <a:rPr lang="en-US" altLang="zh-TW" b="0" i="0" u="none" strike="noStrike" dirty="0">
                <a:solidFill>
                  <a:srgbClr val="0645AD"/>
                </a:solidFill>
                <a:effectLst/>
                <a:latin typeface="Arial" panose="020B0604020202020204" pitchFamily="34" charset="0"/>
                <a:hlinkClick r:id="rId4" tooltip="Scientific journals"/>
              </a:rPr>
              <a:t>scientific journals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1</a:t>
            </a:fld>
            <a:endParaRPr lang="zh-TW" altLang="en-US"/>
          </a:p>
        </p:txBody>
      </p:sp>
    </p:spTree>
    <p:extLst>
      <p:ext uri="{BB962C8B-B14F-4D97-AF65-F5344CB8AC3E}">
        <p14:creationId xmlns:p14="http://schemas.microsoft.com/office/powerpoint/2010/main" val="3995355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2</a:t>
            </a:fld>
            <a:endParaRPr lang="zh-TW" altLang="en-US"/>
          </a:p>
        </p:txBody>
      </p:sp>
    </p:spTree>
    <p:extLst>
      <p:ext uri="{BB962C8B-B14F-4D97-AF65-F5344CB8AC3E}">
        <p14:creationId xmlns:p14="http://schemas.microsoft.com/office/powerpoint/2010/main" val="1692076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Why choose DAB_IBDC?</a:t>
            </a:r>
          </a:p>
          <a:p>
            <a:pPr lvl="1"/>
            <a:r>
              <a:rPr lang="en-US" altLang="zh-TW" dirty="0"/>
              <a:t>Reducing transformer size compare with the center taped transformer</a:t>
            </a:r>
          </a:p>
          <a:p>
            <a:pPr lvl="1"/>
            <a:r>
              <a:rPr lang="en-US" altLang="zh-TW" dirty="0"/>
              <a:t>The switch is many need conduction loss concern but </a:t>
            </a:r>
            <a:r>
              <a:rPr lang="en-US" altLang="zh-TW" dirty="0" err="1"/>
              <a:t>SiC</a:t>
            </a:r>
            <a:r>
              <a:rPr lang="en-US" altLang="zh-TW" dirty="0"/>
              <a:t> can solve this problem</a:t>
            </a:r>
          </a:p>
          <a:p>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3</a:t>
            </a:fld>
            <a:endParaRPr lang="zh-TW" altLang="en-US"/>
          </a:p>
        </p:txBody>
      </p:sp>
    </p:spTree>
    <p:extLst>
      <p:ext uri="{BB962C8B-B14F-4D97-AF65-F5344CB8AC3E}">
        <p14:creationId xmlns:p14="http://schemas.microsoft.com/office/powerpoint/2010/main" val="173698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The basis of CM is to select a physical measurement, which indicates that failures or degradation can occur in the power system. Based on the result of CM, the proper actions can be applied to avoid sudden system shutdown or scheduled maintenance. The implementation of CM requires a power semiconductor device’s failure mechanism knowledge, which will be presented and discussed in this paper.</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 In addition to CM, ATC is another method to improve the reliability of power semiconductor devices. As depicted in </a:t>
            </a:r>
            <a:r>
              <a:rPr lang="en-US" altLang="zh-TW" sz="1200" b="1" i="0" u="none" strike="noStrike" kern="1200" dirty="0">
                <a:solidFill>
                  <a:schemeClr val="tx1"/>
                </a:solidFill>
                <a:effectLst/>
                <a:latin typeface="+mn-lt"/>
                <a:ea typeface="+mn-ea"/>
                <a:cs typeface="+mn-cs"/>
                <a:hlinkClick r:id="rId3"/>
              </a:rPr>
              <a:t>Figure 2</a:t>
            </a:r>
            <a:r>
              <a:rPr lang="en-US" altLang="zh-TW" sz="1200" b="0" i="0" kern="1200" dirty="0">
                <a:solidFill>
                  <a:schemeClr val="tx1"/>
                </a:solidFill>
                <a:effectLst/>
                <a:latin typeface="+mn-lt"/>
                <a:ea typeface="+mn-ea"/>
                <a:cs typeface="+mn-cs"/>
              </a:rPr>
              <a:t>, the degradation indicator information obtained from online CM techniques can be applied, to not only passively update, but also actively control the system lifetime, using ATC. </a:t>
            </a:r>
          </a:p>
          <a:p>
            <a:r>
              <a:rPr lang="en-US" altLang="zh-TW" sz="1200" b="0" i="0" kern="1200" dirty="0">
                <a:solidFill>
                  <a:schemeClr val="tx1"/>
                </a:solidFill>
                <a:effectLst/>
                <a:latin typeface="+mn-lt"/>
                <a:ea typeface="+mn-ea"/>
                <a:cs typeface="+mn-cs"/>
              </a:rPr>
              <a:t>As stated before, thermal stress is the root cause of the failures in power semiconductor devices. The ATC method eases the thermal stress of the components either by lowering the temperature fluctuation amplitude or by lowering the average temperature, while the converter does not need any modification, meaning that there may be no extra cost for the enhancement of the converter design or components.</a:t>
            </a:r>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 However, the trade-off between the thermal control capability and the performance of the power system should be considered. Regarding the RUL estimation technique, it is generally utilized to design ATC and verify the effect of ATC</a:t>
            </a:r>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4</a:t>
            </a:fld>
            <a:endParaRPr lang="zh-TW" altLang="en-US"/>
          </a:p>
        </p:txBody>
      </p:sp>
    </p:spTree>
    <p:extLst>
      <p:ext uri="{BB962C8B-B14F-4D97-AF65-F5344CB8AC3E}">
        <p14:creationId xmlns:p14="http://schemas.microsoft.com/office/powerpoint/2010/main" val="2024094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 Because monitoring all of the electrical parameters is not practicable in a power converter, specific parameters should be recognized depending on the dominant aging failure mechanism.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sym typeface="Wingdings" panose="05000000000000000000" pitchFamily="2" charset="2"/>
              </a:rPr>
              <a:t>Rdson</a:t>
            </a:r>
            <a:r>
              <a:rPr lang="en-US" altLang="zh-TW" dirty="0">
                <a:sym typeface="Wingdings" panose="05000000000000000000" pitchFamily="2" charset="2"/>
              </a:rPr>
              <a:t> as indicator in package failure</a:t>
            </a:r>
          </a:p>
          <a:p>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ym typeface="Wingdings" panose="05000000000000000000" pitchFamily="2" charset="2"/>
              </a:rPr>
              <a:t> Bond wire crack (</a:t>
            </a:r>
            <a:r>
              <a:rPr lang="zh-TW" altLang="en-US" dirty="0">
                <a:sym typeface="Wingdings" panose="05000000000000000000" pitchFamily="2" charset="2"/>
              </a:rPr>
              <a:t>些微斷裂</a:t>
            </a:r>
            <a:r>
              <a:rPr lang="en-US" altLang="zh-TW" dirty="0">
                <a:sym typeface="Wingdings" panose="05000000000000000000" pitchFamily="2" charset="2"/>
              </a:rPr>
              <a:t>)</a:t>
            </a:r>
            <a:r>
              <a:rPr lang="zh-TW" altLang="en-US" dirty="0">
                <a:sym typeface="Wingdings" panose="05000000000000000000" pitchFamily="2" charset="2"/>
              </a:rPr>
              <a:t> </a:t>
            </a:r>
            <a:r>
              <a:rPr lang="en-US" altLang="zh-TW" dirty="0" err="1">
                <a:sym typeface="Wingdings" panose="05000000000000000000" pitchFamily="2" charset="2"/>
              </a:rPr>
              <a:t>lif</a:t>
            </a:r>
            <a:r>
              <a:rPr lang="en-US" altLang="zh-TW" dirty="0">
                <a:sym typeface="Wingdings" panose="05000000000000000000" pitchFamily="2" charset="2"/>
              </a:rPr>
              <a:t>-off(</a:t>
            </a:r>
            <a:r>
              <a:rPr lang="zh-TW" altLang="en-US" dirty="0">
                <a:sym typeface="Wingdings" panose="05000000000000000000" pitchFamily="2" charset="2"/>
              </a:rPr>
              <a:t>直接斷裂</a:t>
            </a:r>
            <a:r>
              <a:rPr lang="en-US" altLang="zh-TW" dirty="0">
                <a:sym typeface="Wingdings" panose="05000000000000000000" pitchFamily="2" charset="2"/>
              </a:rPr>
              <a:t>)</a:t>
            </a:r>
            <a:r>
              <a:rPr lang="en-US" altLang="zh-TW" dirty="0" err="1">
                <a:sym typeface="Wingdings" panose="05000000000000000000" pitchFamily="2" charset="2"/>
              </a:rPr>
              <a:t>Rdson</a:t>
            </a:r>
            <a:r>
              <a:rPr lang="en-US" altLang="zh-TW" dirty="0">
                <a:sym typeface="Wingdings" panose="05000000000000000000" pitchFamily="2" charset="2"/>
              </a:rPr>
              <a:t> increase(IGBT </a:t>
            </a:r>
            <a:r>
              <a:rPr lang="zh-TW" altLang="en-US" dirty="0">
                <a:sym typeface="Wingdings" panose="05000000000000000000" pitchFamily="2" charset="2"/>
              </a:rPr>
              <a:t>量測 </a:t>
            </a:r>
            <a:r>
              <a:rPr lang="en-US" altLang="zh-TW" dirty="0" err="1">
                <a:sym typeface="Wingdings" panose="05000000000000000000" pitchFamily="2" charset="2"/>
              </a:rPr>
              <a:t>Vce</a:t>
            </a:r>
            <a:r>
              <a:rPr lang="en-US" altLang="zh-TW" dirty="0">
                <a:sym typeface="Wingdings" panose="05000000000000000000" pitchFamily="2" charset="2"/>
              </a:rPr>
              <a:t> </a:t>
            </a:r>
            <a:r>
              <a:rPr lang="en-US" altLang="zh-TW" dirty="0" err="1">
                <a:sym typeface="Wingdings" panose="05000000000000000000" pitchFamily="2" charset="2"/>
              </a:rPr>
              <a:t>Mosfet</a:t>
            </a:r>
            <a:r>
              <a:rPr lang="en-US" altLang="zh-TW" dirty="0">
                <a:sym typeface="Wingdings" panose="05000000000000000000" pitchFamily="2" charset="2"/>
              </a:rPr>
              <a:t> </a:t>
            </a:r>
            <a:r>
              <a:rPr lang="zh-TW" altLang="en-US" dirty="0">
                <a:sym typeface="Wingdings" panose="05000000000000000000" pitchFamily="2" charset="2"/>
              </a:rPr>
              <a:t>量測 </a:t>
            </a:r>
            <a:r>
              <a:rPr lang="en-US" altLang="zh-TW" dirty="0" err="1">
                <a:sym typeface="Wingdings" panose="05000000000000000000" pitchFamily="2" charset="2"/>
              </a:rPr>
              <a:t>Vds</a:t>
            </a:r>
            <a:r>
              <a:rPr lang="en-US" altLang="zh-TW" dirty="0">
                <a:sym typeface="Wingdings" panose="05000000000000000000" pitchFamily="2" charset="2"/>
              </a:rPr>
              <a:t>)</a:t>
            </a:r>
          </a:p>
          <a:p>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6</a:t>
            </a:fld>
            <a:endParaRPr lang="zh-TW" altLang="en-US"/>
          </a:p>
        </p:txBody>
      </p:sp>
    </p:spTree>
    <p:extLst>
      <p:ext uri="{BB962C8B-B14F-4D97-AF65-F5344CB8AC3E}">
        <p14:creationId xmlns:p14="http://schemas.microsoft.com/office/powerpoint/2010/main" val="431401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7A266AA6-6680-4EAF-9C7C-D332617C4882}" type="slidenum">
              <a:rPr lang="zh-TW" altLang="en-US" smtClean="0"/>
              <a:pPr/>
              <a:t>8</a:t>
            </a:fld>
            <a:endParaRPr lang="zh-TW" altLang="en-US"/>
          </a:p>
        </p:txBody>
      </p:sp>
    </p:spTree>
    <p:extLst>
      <p:ext uri="{BB962C8B-B14F-4D97-AF65-F5344CB8AC3E}">
        <p14:creationId xmlns:p14="http://schemas.microsoft.com/office/powerpoint/2010/main" val="1536022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bwMode="grayWhite">
      <p:bgPr>
        <a:solidFill>
          <a:schemeClr val="bg1"/>
        </a:solidFill>
        <a:effectLst/>
      </p:bgPr>
    </p:bg>
    <p:spTree>
      <p:nvGrpSpPr>
        <p:cNvPr id="1" name=""/>
        <p:cNvGrpSpPr/>
        <p:nvPr/>
      </p:nvGrpSpPr>
      <p:grpSpPr>
        <a:xfrm>
          <a:off x="0" y="0"/>
          <a:ext cx="0" cy="0"/>
          <a:chOff x="0" y="0"/>
          <a:chExt cx="0" cy="0"/>
        </a:xfrm>
      </p:grpSpPr>
      <p:sp>
        <p:nvSpPr>
          <p:cNvPr id="4" name="AutoShape 2"/>
          <p:cNvSpPr>
            <a:spLocks noChangeArrowheads="1"/>
          </p:cNvSpPr>
          <p:nvPr/>
        </p:nvSpPr>
        <p:spPr bwMode="ltGray">
          <a:xfrm>
            <a:off x="1588" y="279400"/>
            <a:ext cx="8912225" cy="6586538"/>
          </a:xfrm>
          <a:prstGeom prst="rtTriangle">
            <a:avLst/>
          </a:prstGeom>
          <a:noFill/>
          <a:ln w="28575">
            <a:noFill/>
            <a:miter lim="800000"/>
            <a:headEnd/>
            <a:tailEnd/>
          </a:ln>
          <a:effectLst/>
        </p:spPr>
        <p:txBody>
          <a:bodyPr wrap="none" anchor="ctr"/>
          <a:lstStyle/>
          <a:p>
            <a:pPr>
              <a:defRPr/>
            </a:pPr>
            <a:endParaRPr lang="zh-TW" altLang="en-US"/>
          </a:p>
        </p:txBody>
      </p:sp>
      <p:pic>
        <p:nvPicPr>
          <p:cNvPr id="5" name="Picture 5" descr="larc-ht"/>
          <p:cNvPicPr>
            <a:picLocks noChangeAspect="1" noChangeArrowheads="1"/>
          </p:cNvPicPr>
          <p:nvPr/>
        </p:nvPicPr>
        <p:blipFill>
          <a:blip r:embed="rId2" cstate="print">
            <a:lum contrast="20000"/>
          </a:blip>
          <a:srcRect/>
          <a:stretch>
            <a:fillRect/>
          </a:stretch>
        </p:blipFill>
        <p:spPr bwMode="auto">
          <a:xfrm>
            <a:off x="1096963" y="4413250"/>
            <a:ext cx="1387475" cy="1752600"/>
          </a:xfrm>
          <a:prstGeom prst="rect">
            <a:avLst/>
          </a:prstGeom>
          <a:noFill/>
          <a:ln w="9525">
            <a:noFill/>
            <a:miter lim="800000"/>
            <a:headEnd/>
            <a:tailEnd/>
          </a:ln>
        </p:spPr>
      </p:pic>
      <p:sp>
        <p:nvSpPr>
          <p:cNvPr id="6" name="Text Box 7"/>
          <p:cNvSpPr txBox="1">
            <a:spLocks noChangeArrowheads="1"/>
          </p:cNvSpPr>
          <p:nvPr/>
        </p:nvSpPr>
        <p:spPr bwMode="auto">
          <a:xfrm>
            <a:off x="3203575" y="2924175"/>
            <a:ext cx="2590800" cy="366713"/>
          </a:xfrm>
          <a:prstGeom prst="rect">
            <a:avLst/>
          </a:prstGeom>
          <a:noFill/>
          <a:ln w="9525" algn="ctr">
            <a:noFill/>
            <a:miter lim="800000"/>
            <a:headEnd/>
            <a:tailEnd/>
          </a:ln>
          <a:effectLst/>
        </p:spPr>
        <p:txBody>
          <a:bodyPr>
            <a:spAutoFit/>
          </a:bodyPr>
          <a:lstStyle/>
          <a:p>
            <a:pPr>
              <a:defRPr/>
            </a:pPr>
            <a:endParaRPr lang="zh-TW" altLang="zh-TW"/>
          </a:p>
        </p:txBody>
      </p:sp>
      <p:sp>
        <p:nvSpPr>
          <p:cNvPr id="7171" name="Rectangle 3"/>
          <p:cNvSpPr>
            <a:spLocks noGrp="1" noChangeArrowheads="1"/>
          </p:cNvSpPr>
          <p:nvPr>
            <p:ph type="subTitle" sz="quarter" idx="1"/>
          </p:nvPr>
        </p:nvSpPr>
        <p:spPr>
          <a:xfrm>
            <a:off x="2514600" y="3733800"/>
            <a:ext cx="5575300" cy="1752600"/>
          </a:xfrm>
        </p:spPr>
        <p:txBody>
          <a:bodyPr/>
          <a:lstStyle>
            <a:lvl1pPr marL="0" indent="0" algn="ctr">
              <a:buFont typeface="Symbol" pitchFamily="18" charset="2"/>
              <a:buNone/>
              <a:defRPr sz="3600">
                <a:solidFill>
                  <a:srgbClr val="6102A2"/>
                </a:solidFill>
              </a:defRPr>
            </a:lvl1pPr>
          </a:lstStyle>
          <a:p>
            <a:r>
              <a:rPr lang="zh-TW" altLang="en-US"/>
              <a:t>按一下以編輯母片副標題樣式</a:t>
            </a:r>
            <a:endParaRPr lang="en-US" altLang="zh-TW"/>
          </a:p>
        </p:txBody>
      </p:sp>
      <p:sp>
        <p:nvSpPr>
          <p:cNvPr id="7172" name="Rectangle 4"/>
          <p:cNvSpPr>
            <a:spLocks noGrp="1" noChangeArrowheads="1"/>
          </p:cNvSpPr>
          <p:nvPr>
            <p:ph type="ctrTitle" sz="quarter"/>
          </p:nvPr>
        </p:nvSpPr>
        <p:spPr>
          <a:xfrm>
            <a:off x="685800" y="914400"/>
            <a:ext cx="7772400" cy="1920875"/>
          </a:xfrm>
        </p:spPr>
        <p:txBody>
          <a:bodyPr/>
          <a:lstStyle>
            <a:lvl1pPr>
              <a:defRPr sz="4400"/>
            </a:lvl1pPr>
          </a:lstStyle>
          <a:p>
            <a:r>
              <a:rPr lang="zh-TW" altLang="en-US"/>
              <a:t>按一下以編輯母片標題樣式</a:t>
            </a:r>
            <a:endParaRPr lang="en-US" altLang="zh-TW"/>
          </a:p>
        </p:txBody>
      </p:sp>
      <p:sp>
        <p:nvSpPr>
          <p:cNvPr id="7" name="Rectangle 11"/>
          <p:cNvSpPr>
            <a:spLocks noGrp="1" noChangeArrowheads="1"/>
          </p:cNvSpPr>
          <p:nvPr>
            <p:ph type="dt" sz="quarter" idx="10"/>
          </p:nvPr>
        </p:nvSpPr>
        <p:spPr>
          <a:xfrm>
            <a:off x="457200" y="6245225"/>
            <a:ext cx="2133600" cy="476250"/>
          </a:xfrm>
          <a:ln w="9525"/>
        </p:spPr>
        <p:txBody>
          <a:bodyPr/>
          <a:lstStyle>
            <a:lvl1pPr>
              <a:lnSpc>
                <a:spcPct val="100000"/>
              </a:lnSpc>
              <a:spcBef>
                <a:spcPct val="0"/>
              </a:spcBef>
              <a:defRPr kumimoji="1" b="0">
                <a:solidFill>
                  <a:schemeClr val="tx1"/>
                </a:solidFill>
                <a:latin typeface="Arial" charset="0"/>
              </a:defRPr>
            </a:lvl1pPr>
          </a:lstStyle>
          <a:p>
            <a:fld id="{47ECE6CB-6078-46ED-AA80-4B9B7B320C9C}" type="datetime1">
              <a:rPr lang="zh-TW" altLang="en-US" smtClean="0"/>
              <a:pPr/>
              <a:t>2021/11/23</a:t>
            </a:fld>
            <a:endParaRPr lang="zh-TW" altLang="en-US"/>
          </a:p>
        </p:txBody>
      </p:sp>
      <p:sp>
        <p:nvSpPr>
          <p:cNvPr id="8" name="Rectangle 13"/>
          <p:cNvSpPr>
            <a:spLocks noGrp="1" noChangeArrowheads="1"/>
          </p:cNvSpPr>
          <p:nvPr>
            <p:ph type="sldNum" sz="quarter" idx="11"/>
          </p:nvPr>
        </p:nvSpPr>
        <p:spPr>
          <a:xfrm>
            <a:off x="6553200" y="6245225"/>
            <a:ext cx="2133600" cy="476250"/>
          </a:xfrm>
          <a:ln w="9525"/>
        </p:spPr>
        <p:txBody>
          <a:bodyPr/>
          <a:lstStyle>
            <a:lvl1pPr>
              <a:lnSpc>
                <a:spcPct val="100000"/>
              </a:lnSpc>
              <a:spcBef>
                <a:spcPct val="0"/>
              </a:spcBef>
              <a:defRPr kumimoji="1" b="0">
                <a:solidFill>
                  <a:schemeClr val="tx1"/>
                </a:solidFill>
                <a:latin typeface="Arial" charset="0"/>
              </a:defRPr>
            </a:lvl1pPr>
          </a:lstStyle>
          <a:p>
            <a:fld id="{FC175A1F-17AA-440E-A787-FA438D8C8862}" type="slidenum">
              <a:rPr lang="zh-TW" altLang="en-US" smtClean="0"/>
              <a:pPr/>
              <a:t>‹#›</a:t>
            </a:fld>
            <a:endParaRPr lang="zh-TW" altLang="en-US"/>
          </a:p>
        </p:txBody>
      </p:sp>
      <p:sp>
        <p:nvSpPr>
          <p:cNvPr id="9" name="Rectangle 14"/>
          <p:cNvSpPr>
            <a:spLocks noGrp="1" noChangeArrowheads="1"/>
          </p:cNvSpPr>
          <p:nvPr>
            <p:ph type="ftr" sz="quarter" idx="12"/>
          </p:nvPr>
        </p:nvSpPr>
        <p:spPr>
          <a:xfrm>
            <a:off x="3124200" y="6245225"/>
            <a:ext cx="2895600" cy="476250"/>
          </a:xfrm>
          <a:ln w="9525"/>
        </p:spPr>
        <p:txBody>
          <a:bodyPr/>
          <a:lstStyle>
            <a:lvl1pPr>
              <a:lnSpc>
                <a:spcPct val="100000"/>
              </a:lnSpc>
              <a:spcBef>
                <a:spcPct val="0"/>
              </a:spcBef>
              <a:defRPr kumimoji="1" b="0">
                <a:solidFill>
                  <a:schemeClr val="tx1"/>
                </a:solidFill>
                <a:latin typeface="Arial" charset="0"/>
              </a:defRPr>
            </a:lvl1pPr>
          </a:lstStyle>
          <a:p>
            <a:endParaRPr lang="zh-TW" altLang="en-US"/>
          </a:p>
        </p:txBody>
      </p:sp>
    </p:spTree>
    <p:extLst>
      <p:ext uri="{BB962C8B-B14F-4D97-AF65-F5344CB8AC3E}">
        <p14:creationId xmlns:p14="http://schemas.microsoft.com/office/powerpoint/2010/main" val="576306097"/>
      </p:ext>
    </p:extLst>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fld id="{E3411D47-4C42-45CA-B28F-307CAA761D39}" type="datetime1">
              <a:rPr lang="zh-TW" altLang="en-US" smtClean="0"/>
              <a:pPr/>
              <a:t>2021/11/23</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1309342884"/>
      </p:ext>
    </p:extLst>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19888" y="152400"/>
            <a:ext cx="2112962" cy="60277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377825" y="152400"/>
            <a:ext cx="6189663" cy="60277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fld id="{E9732341-A4CF-45FE-8984-7DA99ABE711A}" type="datetime1">
              <a:rPr lang="zh-TW" altLang="en-US" smtClean="0"/>
              <a:pPr/>
              <a:t>2021/11/23</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495138107"/>
      </p:ext>
    </p:extLst>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a:defRPr sz="2400"/>
            </a:lvl1pPr>
            <a:lvl2pPr>
              <a:defRPr sz="2200"/>
            </a:lvl2pPr>
            <a:lvl3pPr>
              <a:defRPr sz="2000"/>
            </a:lvl3pPr>
            <a:lvl4pPr>
              <a:defRPr sz="1800"/>
            </a:lvl4pPr>
            <a:lvl5pPr>
              <a:defRPr sz="16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Rectangle 4"/>
          <p:cNvSpPr>
            <a:spLocks noGrp="1" noChangeArrowheads="1"/>
          </p:cNvSpPr>
          <p:nvPr>
            <p:ph type="dt" sz="half" idx="10"/>
          </p:nvPr>
        </p:nvSpPr>
        <p:spPr>
          <a:ln/>
        </p:spPr>
        <p:txBody>
          <a:bodyPr/>
          <a:lstStyle>
            <a:lvl1pPr>
              <a:defRPr/>
            </a:lvl1pPr>
          </a:lstStyle>
          <a:p>
            <a:fld id="{E93E61EC-1AA2-42D1-BA7E-16D796C35177}" type="datetime1">
              <a:rPr lang="zh-TW" altLang="en-US" smtClean="0"/>
              <a:pPr/>
              <a:t>2021/11/23</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111585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編輯母片文字樣式</a:t>
            </a:r>
          </a:p>
        </p:txBody>
      </p:sp>
      <p:sp>
        <p:nvSpPr>
          <p:cNvPr id="4" name="Rectangle 4"/>
          <p:cNvSpPr>
            <a:spLocks noGrp="1" noChangeArrowheads="1"/>
          </p:cNvSpPr>
          <p:nvPr>
            <p:ph type="dt" sz="half" idx="10"/>
          </p:nvPr>
        </p:nvSpPr>
        <p:spPr>
          <a:ln/>
        </p:spPr>
        <p:txBody>
          <a:bodyPr/>
          <a:lstStyle>
            <a:lvl1pPr>
              <a:defRPr/>
            </a:lvl1pPr>
          </a:lstStyle>
          <a:p>
            <a:fld id="{6A369D74-7E68-488F-8DC0-0AFD81C31774}" type="datetime1">
              <a:rPr lang="zh-TW" altLang="en-US" smtClean="0"/>
              <a:pPr/>
              <a:t>2021/11/23</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323974471"/>
      </p:ext>
    </p:extLst>
  </p:cSld>
  <p:clrMapOvr>
    <a:masterClrMapping/>
  </p:clrMapOvr>
  <p:transition>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77825" y="838200"/>
            <a:ext cx="4140200" cy="534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70425" y="838200"/>
            <a:ext cx="4141788" cy="534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p:cNvSpPr>
            <a:spLocks noGrp="1" noChangeArrowheads="1"/>
          </p:cNvSpPr>
          <p:nvPr>
            <p:ph type="dt" sz="half" idx="10"/>
          </p:nvPr>
        </p:nvSpPr>
        <p:spPr>
          <a:ln/>
        </p:spPr>
        <p:txBody>
          <a:bodyPr/>
          <a:lstStyle>
            <a:lvl1pPr>
              <a:defRPr/>
            </a:lvl1pPr>
          </a:lstStyle>
          <a:p>
            <a:fld id="{A9B1CD3B-D36B-49D6-B3E8-EDA101F0619C}" type="datetime1">
              <a:rPr lang="zh-TW" altLang="en-US" smtClean="0"/>
              <a:pPr/>
              <a:t>2021/11/23</a:t>
            </a:fld>
            <a:endParaRPr lang="zh-TW" altLang="en-US"/>
          </a:p>
        </p:txBody>
      </p:sp>
      <p:sp>
        <p:nvSpPr>
          <p:cNvPr id="6" name="Rectangle 5"/>
          <p:cNvSpPr>
            <a:spLocks noGrp="1" noChangeArrowheads="1"/>
          </p:cNvSpPr>
          <p:nvPr>
            <p:ph type="ftr" sz="quarter" idx="11"/>
          </p:nvPr>
        </p:nvSpPr>
        <p:spPr>
          <a:ln/>
        </p:spPr>
        <p:txBody>
          <a:bodyPr/>
          <a:lstStyle>
            <a:lvl1pPr>
              <a:defRPr/>
            </a:lvl1pPr>
          </a:lstStyle>
          <a:p>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332390382"/>
      </p:ext>
    </p:extLst>
  </p:cSld>
  <p:clrMapOvr>
    <a:masterClrMapping/>
  </p:clrMapOvr>
  <p:transition>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p:cNvSpPr>
            <a:spLocks noGrp="1" noChangeArrowheads="1"/>
          </p:cNvSpPr>
          <p:nvPr>
            <p:ph type="dt" sz="half" idx="10"/>
          </p:nvPr>
        </p:nvSpPr>
        <p:spPr>
          <a:ln/>
        </p:spPr>
        <p:txBody>
          <a:bodyPr/>
          <a:lstStyle>
            <a:lvl1pPr>
              <a:defRPr/>
            </a:lvl1pPr>
          </a:lstStyle>
          <a:p>
            <a:fld id="{037B2BD4-73D2-4111-801D-594CCD90AFD9}" type="datetime1">
              <a:rPr lang="zh-TW" altLang="en-US" smtClean="0"/>
              <a:pPr/>
              <a:t>2021/11/23</a:t>
            </a:fld>
            <a:endParaRPr lang="zh-TW" altLang="en-US"/>
          </a:p>
        </p:txBody>
      </p:sp>
      <p:sp>
        <p:nvSpPr>
          <p:cNvPr id="8" name="Rectangle 5"/>
          <p:cNvSpPr>
            <a:spLocks noGrp="1" noChangeArrowheads="1"/>
          </p:cNvSpPr>
          <p:nvPr>
            <p:ph type="ftr" sz="quarter" idx="11"/>
          </p:nvPr>
        </p:nvSpPr>
        <p:spPr>
          <a:ln/>
        </p:spPr>
        <p:txBody>
          <a:bodyPr/>
          <a:lstStyle>
            <a:lvl1pPr>
              <a:defRPr/>
            </a:lvl1pPr>
          </a:lstStyle>
          <a:p>
            <a:endParaRPr lang="zh-TW" altLang="en-US"/>
          </a:p>
        </p:txBody>
      </p:sp>
      <p:sp>
        <p:nvSpPr>
          <p:cNvPr id="9"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2771492306"/>
      </p:ext>
    </p:extLst>
  </p:cSld>
  <p:clrMapOvr>
    <a:masterClrMapping/>
  </p:clrMapOvr>
  <p:transition>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p:cNvSpPr>
            <a:spLocks noGrp="1" noChangeArrowheads="1"/>
          </p:cNvSpPr>
          <p:nvPr>
            <p:ph type="dt" sz="half" idx="10"/>
          </p:nvPr>
        </p:nvSpPr>
        <p:spPr>
          <a:ln/>
        </p:spPr>
        <p:txBody>
          <a:bodyPr/>
          <a:lstStyle>
            <a:lvl1pPr>
              <a:defRPr/>
            </a:lvl1pPr>
          </a:lstStyle>
          <a:p>
            <a:fld id="{0146EC72-734B-4FD7-9DF3-B702BB661E1A}" type="datetime1">
              <a:rPr lang="zh-TW" altLang="en-US" smtClean="0"/>
              <a:pPr/>
              <a:t>2021/11/23</a:t>
            </a:fld>
            <a:endParaRPr lang="zh-TW" altLang="en-US"/>
          </a:p>
        </p:txBody>
      </p:sp>
      <p:sp>
        <p:nvSpPr>
          <p:cNvPr id="4" name="Rectangle 5"/>
          <p:cNvSpPr>
            <a:spLocks noGrp="1" noChangeArrowheads="1"/>
          </p:cNvSpPr>
          <p:nvPr>
            <p:ph type="ftr" sz="quarter" idx="11"/>
          </p:nvPr>
        </p:nvSpPr>
        <p:spPr>
          <a:ln/>
        </p:spPr>
        <p:txBody>
          <a:bodyPr/>
          <a:lstStyle>
            <a:lvl1pPr>
              <a:defRPr/>
            </a:lvl1pPr>
          </a:lstStyle>
          <a:p>
            <a:endParaRPr lang="zh-TW" altLang="en-US"/>
          </a:p>
        </p:txBody>
      </p:sp>
      <p:sp>
        <p:nvSpPr>
          <p:cNvPr id="5"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1722010825"/>
      </p:ext>
    </p:extLst>
  </p:cSld>
  <p:clrMapOvr>
    <a:masterClrMapping/>
  </p:clrMapOvr>
  <p:transition>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4B0C259-413A-4F08-A24F-613AF4C6D49F}" type="datetime1">
              <a:rPr lang="zh-TW" altLang="en-US" smtClean="0"/>
              <a:pPr/>
              <a:t>2021/11/23</a:t>
            </a:fld>
            <a:endParaRPr lang="zh-TW" altLang="en-US"/>
          </a:p>
        </p:txBody>
      </p:sp>
      <p:sp>
        <p:nvSpPr>
          <p:cNvPr id="3" name="Rectangle 5"/>
          <p:cNvSpPr>
            <a:spLocks noGrp="1" noChangeArrowheads="1"/>
          </p:cNvSpPr>
          <p:nvPr>
            <p:ph type="ftr" sz="quarter" idx="11"/>
          </p:nvPr>
        </p:nvSpPr>
        <p:spPr>
          <a:ln/>
        </p:spPr>
        <p:txBody>
          <a:bodyPr/>
          <a:lstStyle>
            <a:lvl1pPr>
              <a:defRPr/>
            </a:lvl1pPr>
          </a:lstStyle>
          <a:p>
            <a:endParaRPr lang="zh-TW" altLang="en-US"/>
          </a:p>
        </p:txBody>
      </p:sp>
      <p:sp>
        <p:nvSpPr>
          <p:cNvPr id="4"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812784435"/>
      </p:ext>
    </p:extLst>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Rectangle 4"/>
          <p:cNvSpPr>
            <a:spLocks noGrp="1" noChangeArrowheads="1"/>
          </p:cNvSpPr>
          <p:nvPr>
            <p:ph type="dt" sz="half" idx="10"/>
          </p:nvPr>
        </p:nvSpPr>
        <p:spPr>
          <a:ln/>
        </p:spPr>
        <p:txBody>
          <a:bodyPr/>
          <a:lstStyle>
            <a:lvl1pPr>
              <a:defRPr/>
            </a:lvl1pPr>
          </a:lstStyle>
          <a:p>
            <a:fld id="{0900C075-AB8A-43F4-ACE6-0AF5044F9092}" type="datetime1">
              <a:rPr lang="zh-TW" altLang="en-US" smtClean="0"/>
              <a:pPr/>
              <a:t>2021/11/23</a:t>
            </a:fld>
            <a:endParaRPr lang="zh-TW" altLang="en-US"/>
          </a:p>
        </p:txBody>
      </p:sp>
      <p:sp>
        <p:nvSpPr>
          <p:cNvPr id="6" name="Rectangle 5"/>
          <p:cNvSpPr>
            <a:spLocks noGrp="1" noChangeArrowheads="1"/>
          </p:cNvSpPr>
          <p:nvPr>
            <p:ph type="ftr" sz="quarter" idx="11"/>
          </p:nvPr>
        </p:nvSpPr>
        <p:spPr>
          <a:ln/>
        </p:spPr>
        <p:txBody>
          <a:bodyPr/>
          <a:lstStyle>
            <a:lvl1pPr>
              <a:defRPr/>
            </a:lvl1pPr>
          </a:lstStyle>
          <a:p>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1295867154"/>
      </p:ext>
    </p:extLst>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Rectangle 4"/>
          <p:cNvSpPr>
            <a:spLocks noGrp="1" noChangeArrowheads="1"/>
          </p:cNvSpPr>
          <p:nvPr>
            <p:ph type="dt" sz="half" idx="10"/>
          </p:nvPr>
        </p:nvSpPr>
        <p:spPr>
          <a:ln/>
        </p:spPr>
        <p:txBody>
          <a:bodyPr/>
          <a:lstStyle>
            <a:lvl1pPr>
              <a:defRPr/>
            </a:lvl1pPr>
          </a:lstStyle>
          <a:p>
            <a:fld id="{8F06E690-F91E-4B39-9E4B-5AE249E2A24D}" type="datetime1">
              <a:rPr lang="zh-TW" altLang="en-US" smtClean="0"/>
              <a:pPr/>
              <a:t>2021/11/23</a:t>
            </a:fld>
            <a:endParaRPr lang="zh-TW" altLang="en-US"/>
          </a:p>
        </p:txBody>
      </p:sp>
      <p:sp>
        <p:nvSpPr>
          <p:cNvPr id="6" name="Rectangle 5"/>
          <p:cNvSpPr>
            <a:spLocks noGrp="1" noChangeArrowheads="1"/>
          </p:cNvSpPr>
          <p:nvPr>
            <p:ph type="ftr" sz="quarter" idx="11"/>
          </p:nvPr>
        </p:nvSpPr>
        <p:spPr>
          <a:ln/>
        </p:spPr>
        <p:txBody>
          <a:bodyPr/>
          <a:lstStyle>
            <a:lvl1pPr>
              <a:defRPr/>
            </a:lvl1pPr>
          </a:lstStyle>
          <a:p>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FC175A1F-17AA-440E-A787-FA438D8C8862}" type="slidenum">
              <a:rPr lang="zh-TW" altLang="en-US" smtClean="0"/>
              <a:pPr/>
              <a:t>‹#›</a:t>
            </a:fld>
            <a:endParaRPr lang="zh-TW" altLang="en-US"/>
          </a:p>
        </p:txBody>
      </p:sp>
    </p:spTree>
    <p:extLst>
      <p:ext uri="{BB962C8B-B14F-4D97-AF65-F5344CB8AC3E}">
        <p14:creationId xmlns:p14="http://schemas.microsoft.com/office/powerpoint/2010/main" val="1025265173"/>
      </p:ext>
    </p:extLst>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spect="1" noChangeArrowheads="1"/>
          </p:cNvSpPr>
          <p:nvPr>
            <p:ph type="body" idx="1"/>
          </p:nvPr>
        </p:nvSpPr>
        <p:spPr bwMode="auto">
          <a:xfrm>
            <a:off x="377825" y="838200"/>
            <a:ext cx="8434388" cy="5341938"/>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p:txBody>
      </p:sp>
      <p:sp>
        <p:nvSpPr>
          <p:cNvPr id="6147" name="Rectangle 3"/>
          <p:cNvSpPr>
            <a:spLocks noGrp="1" noChangeArrowheads="1"/>
          </p:cNvSpPr>
          <p:nvPr>
            <p:ph type="title"/>
          </p:nvPr>
        </p:nvSpPr>
        <p:spPr bwMode="auto">
          <a:xfrm>
            <a:off x="381000" y="152400"/>
            <a:ext cx="8451850" cy="5699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spAutoFit/>
          </a:bodyPr>
          <a:lstStyle/>
          <a:p>
            <a:pPr lvl="0"/>
            <a:r>
              <a:rPr lang="zh-TW" altLang="en-US"/>
              <a:t>按一下以編輯母片標題樣式</a:t>
            </a:r>
            <a:endParaRPr lang="en-US" altLang="zh-TW"/>
          </a:p>
        </p:txBody>
      </p:sp>
      <p:sp>
        <p:nvSpPr>
          <p:cNvPr id="6148" name="Rectangle 4"/>
          <p:cNvSpPr>
            <a:spLocks noGrp="1" noChangeArrowheads="1"/>
          </p:cNvSpPr>
          <p:nvPr>
            <p:ph type="dt" sz="half" idx="2"/>
          </p:nvPr>
        </p:nvSpPr>
        <p:spPr bwMode="auto">
          <a:xfrm>
            <a:off x="588963" y="6461125"/>
            <a:ext cx="1874837" cy="39687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nSpc>
                <a:spcPct val="85000"/>
              </a:lnSpc>
              <a:defRPr kumimoji="0" sz="1400">
                <a:solidFill>
                  <a:srgbClr val="990099"/>
                </a:solidFill>
                <a:latin typeface="Courier New" pitchFamily="49" charset="0"/>
              </a:defRPr>
            </a:lvl1pPr>
          </a:lstStyle>
          <a:p>
            <a:fld id="{53A26CBC-0D7E-4446-847A-A02803CDE270}" type="datetime1">
              <a:rPr lang="zh-TW" altLang="en-US" smtClean="0"/>
              <a:pPr/>
              <a:t>2021/11/23</a:t>
            </a:fld>
            <a:endParaRPr lang="zh-TW" altLang="en-US"/>
          </a:p>
        </p:txBody>
      </p:sp>
      <p:sp>
        <p:nvSpPr>
          <p:cNvPr id="6149" name="Rectangle 5"/>
          <p:cNvSpPr>
            <a:spLocks noGrp="1" noChangeArrowheads="1"/>
          </p:cNvSpPr>
          <p:nvPr>
            <p:ph type="ftr" sz="quarter" idx="3"/>
          </p:nvPr>
        </p:nvSpPr>
        <p:spPr bwMode="auto">
          <a:xfrm>
            <a:off x="3124200" y="6461125"/>
            <a:ext cx="2895600" cy="39687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lnSpc>
                <a:spcPct val="85000"/>
              </a:lnSpc>
              <a:defRPr kumimoji="0" sz="1400">
                <a:solidFill>
                  <a:srgbClr val="990099"/>
                </a:solidFill>
                <a:latin typeface="Courier New" pitchFamily="49" charset="0"/>
              </a:defRPr>
            </a:lvl1pPr>
          </a:lstStyle>
          <a:p>
            <a:endParaRPr lang="zh-TW" altLang="en-US"/>
          </a:p>
        </p:txBody>
      </p:sp>
      <p:sp>
        <p:nvSpPr>
          <p:cNvPr id="6150" name="Rectangle 6"/>
          <p:cNvSpPr>
            <a:spLocks noGrp="1" noChangeArrowheads="1"/>
          </p:cNvSpPr>
          <p:nvPr>
            <p:ph type="sldNum" sz="quarter" idx="4"/>
          </p:nvPr>
        </p:nvSpPr>
        <p:spPr bwMode="auto">
          <a:xfrm>
            <a:off x="7075488" y="6445250"/>
            <a:ext cx="1636712" cy="41275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lnSpc>
                <a:spcPct val="85000"/>
              </a:lnSpc>
              <a:defRPr kumimoji="0" sz="1400">
                <a:solidFill>
                  <a:srgbClr val="990099"/>
                </a:solidFill>
                <a:latin typeface="Courier New" pitchFamily="49" charset="0"/>
              </a:defRPr>
            </a:lvl1pPr>
          </a:lstStyle>
          <a:p>
            <a:fld id="{FC175A1F-17AA-440E-A787-FA438D8C8862}" type="slidenum">
              <a:rPr lang="zh-TW" altLang="en-US" smtClean="0"/>
              <a:pPr/>
              <a:t>‹#›</a:t>
            </a:fld>
            <a:endParaRPr lang="zh-TW" altLang="en-US"/>
          </a:p>
        </p:txBody>
      </p:sp>
      <p:pic>
        <p:nvPicPr>
          <p:cNvPr id="1031" name="Picture 7" descr="LARCbkg2"/>
          <p:cNvPicPr>
            <a:picLocks noChangeAspect="1" noChangeArrowheads="1"/>
          </p:cNvPicPr>
          <p:nvPr/>
        </p:nvPicPr>
        <p:blipFill>
          <a:blip r:embed="rId13" cstate="print">
            <a:clrChange>
              <a:clrFrom>
                <a:srgbClr val="8F5C8F"/>
              </a:clrFrom>
              <a:clrTo>
                <a:srgbClr val="8F5C8F">
                  <a:alpha val="0"/>
                </a:srgbClr>
              </a:clrTo>
            </a:clrChange>
            <a:lum bright="26000" contrast="24000"/>
            <a:grayscl/>
            <a:biLevel thresh="50000"/>
          </a:blip>
          <a:srcRect/>
          <a:stretch>
            <a:fillRect/>
          </a:stretch>
        </p:blipFill>
        <p:spPr bwMode="auto">
          <a:xfrm>
            <a:off x="0" y="6197600"/>
            <a:ext cx="588963" cy="660400"/>
          </a:xfrm>
          <a:prstGeom prst="rect">
            <a:avLst/>
          </a:prstGeom>
          <a:noFill/>
          <a:ln w="9525">
            <a:noFill/>
            <a:miter lim="800000"/>
            <a:headEnd/>
            <a:tailEnd/>
          </a:ln>
        </p:spPr>
      </p:pic>
    </p:spTree>
    <p:extLst>
      <p:ext uri="{BB962C8B-B14F-4D97-AF65-F5344CB8AC3E}">
        <p14:creationId xmlns:p14="http://schemas.microsoft.com/office/powerpoint/2010/main" val="773423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pull dir="r"/>
  </p:transition>
  <p:hf hdr="0" ftr="0" dt="0"/>
  <p:txStyles>
    <p:titleStyle>
      <a:lvl1pPr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mj-lt"/>
          <a:ea typeface="+mj-ea"/>
          <a:cs typeface="+mj-cs"/>
        </a:defRPr>
      </a:lvl1pPr>
      <a:lvl2pPr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2pPr>
      <a:lvl3pPr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3pPr>
      <a:lvl4pPr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4pPr>
      <a:lvl5pPr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5pPr>
      <a:lvl6pPr marL="457200"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6pPr>
      <a:lvl7pPr marL="914400"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7pPr>
      <a:lvl8pPr marL="1371600"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8pPr>
      <a:lvl9pPr marL="1828800" algn="ctr" rtl="0" eaLnBrk="1" fontAlgn="base" hangingPunct="1">
        <a:lnSpc>
          <a:spcPct val="87000"/>
        </a:lnSpc>
        <a:spcBef>
          <a:spcPct val="0"/>
        </a:spcBef>
        <a:spcAft>
          <a:spcPct val="0"/>
        </a:spcAft>
        <a:defRPr kumimoji="1" sz="3600" b="1">
          <a:solidFill>
            <a:srgbClr val="CC0099"/>
          </a:solidFill>
          <a:effectLst>
            <a:outerShdw blurRad="38100" dist="38100" dir="2700000" algn="tl">
              <a:srgbClr val="C0C0C0"/>
            </a:outerShdw>
          </a:effectLst>
          <a:latin typeface="Helvetica" pitchFamily="34" charset="0"/>
          <a:ea typeface="新細明體" pitchFamily="18" charset="-120"/>
        </a:defRPr>
      </a:lvl9pPr>
    </p:titleStyle>
    <p:bodyStyle>
      <a:lvl1pPr marL="385763" indent="-385763" algn="l" rtl="0" eaLnBrk="1" fontAlgn="base" hangingPunct="1">
        <a:lnSpc>
          <a:spcPct val="93000"/>
        </a:lnSpc>
        <a:spcBef>
          <a:spcPct val="50000"/>
        </a:spcBef>
        <a:spcAft>
          <a:spcPct val="0"/>
        </a:spcAft>
        <a:buClr>
          <a:schemeClr val="tx2"/>
        </a:buClr>
        <a:buFont typeface="Symbol" pitchFamily="18" charset="2"/>
        <a:buChar char="·"/>
        <a:defRPr kumimoji="1" sz="2800">
          <a:solidFill>
            <a:srgbClr val="000000"/>
          </a:solidFill>
          <a:latin typeface="+mn-lt"/>
          <a:ea typeface="+mn-ea"/>
          <a:cs typeface="+mn-cs"/>
        </a:defRPr>
      </a:lvl1pPr>
      <a:lvl2pPr marL="744538" indent="-244475" algn="l" rtl="0" eaLnBrk="1" fontAlgn="base" hangingPunct="1">
        <a:lnSpc>
          <a:spcPct val="88000"/>
        </a:lnSpc>
        <a:spcBef>
          <a:spcPct val="25000"/>
        </a:spcBef>
        <a:spcAft>
          <a:spcPct val="0"/>
        </a:spcAft>
        <a:buClr>
          <a:srgbClr val="AA009A"/>
        </a:buClr>
        <a:buSzPct val="90000"/>
        <a:buFont typeface="Symbol" pitchFamily="18" charset="2"/>
        <a:buChar char="-"/>
        <a:defRPr kumimoji="1" sz="2600">
          <a:solidFill>
            <a:srgbClr val="000000"/>
          </a:solidFill>
          <a:latin typeface="+mn-lt"/>
          <a:ea typeface="+mn-ea"/>
        </a:defRPr>
      </a:lvl2pPr>
      <a:lvl3pPr marL="1146175" indent="-238125" algn="l" rtl="0" eaLnBrk="1" fontAlgn="base" hangingPunct="1">
        <a:lnSpc>
          <a:spcPct val="87000"/>
        </a:lnSpc>
        <a:spcBef>
          <a:spcPct val="10000"/>
        </a:spcBef>
        <a:spcAft>
          <a:spcPct val="0"/>
        </a:spcAft>
        <a:buClr>
          <a:srgbClr val="1908BC"/>
        </a:buClr>
        <a:buFont typeface="Symbol" pitchFamily="18" charset="2"/>
        <a:buChar char="*"/>
        <a:defRPr kumimoji="1" sz="2400">
          <a:solidFill>
            <a:srgbClr val="000000"/>
          </a:solidFill>
          <a:latin typeface="+mn-lt"/>
          <a:ea typeface="+mn-ea"/>
        </a:defRPr>
      </a:lvl3pPr>
      <a:lvl4pPr marL="2032000" indent="-228600" algn="l" rtl="0" eaLnBrk="1" fontAlgn="base" hangingPunct="1">
        <a:spcBef>
          <a:spcPct val="20000"/>
        </a:spcBef>
        <a:spcAft>
          <a:spcPct val="0"/>
        </a:spcAft>
        <a:buClr>
          <a:srgbClr val="2452AE"/>
        </a:buClr>
        <a:buFont typeface="Symbol" pitchFamily="18" charset="2"/>
        <a:buChar char="à"/>
        <a:defRPr kumimoji="1" sz="2200">
          <a:solidFill>
            <a:srgbClr val="000000"/>
          </a:solidFill>
          <a:latin typeface="+mn-lt"/>
          <a:ea typeface="+mn-ea"/>
        </a:defRPr>
      </a:lvl4pPr>
      <a:lvl5pPr marL="2451100" indent="-228600" algn="l" rtl="0" eaLnBrk="1" fontAlgn="base" hangingPunct="1">
        <a:spcBef>
          <a:spcPct val="20000"/>
        </a:spcBef>
        <a:spcAft>
          <a:spcPct val="0"/>
        </a:spcAft>
        <a:buChar char="•"/>
        <a:defRPr kumimoji="1" sz="2000">
          <a:solidFill>
            <a:schemeClr val="tx1"/>
          </a:solidFill>
          <a:latin typeface="Times New Roman" pitchFamily="18" charset="0"/>
          <a:ea typeface="+mn-ea"/>
        </a:defRPr>
      </a:lvl5pPr>
      <a:lvl6pPr marL="2908300" indent="-228600" algn="l" rtl="0" eaLnBrk="1" fontAlgn="base" hangingPunct="1">
        <a:spcBef>
          <a:spcPct val="20000"/>
        </a:spcBef>
        <a:spcAft>
          <a:spcPct val="0"/>
        </a:spcAft>
        <a:buChar char="•"/>
        <a:defRPr kumimoji="1" sz="2000">
          <a:solidFill>
            <a:schemeClr val="tx1"/>
          </a:solidFill>
          <a:latin typeface="Times New Roman" pitchFamily="18" charset="0"/>
          <a:ea typeface="+mn-ea"/>
        </a:defRPr>
      </a:lvl6pPr>
      <a:lvl7pPr marL="3365500" indent="-228600" algn="l" rtl="0" eaLnBrk="1" fontAlgn="base" hangingPunct="1">
        <a:spcBef>
          <a:spcPct val="20000"/>
        </a:spcBef>
        <a:spcAft>
          <a:spcPct val="0"/>
        </a:spcAft>
        <a:buChar char="•"/>
        <a:defRPr kumimoji="1" sz="2000">
          <a:solidFill>
            <a:schemeClr val="tx1"/>
          </a:solidFill>
          <a:latin typeface="Times New Roman" pitchFamily="18" charset="0"/>
          <a:ea typeface="+mn-ea"/>
        </a:defRPr>
      </a:lvl7pPr>
      <a:lvl8pPr marL="3822700" indent="-228600" algn="l" rtl="0" eaLnBrk="1" fontAlgn="base" hangingPunct="1">
        <a:spcBef>
          <a:spcPct val="20000"/>
        </a:spcBef>
        <a:spcAft>
          <a:spcPct val="0"/>
        </a:spcAft>
        <a:buChar char="•"/>
        <a:defRPr kumimoji="1" sz="2000">
          <a:solidFill>
            <a:schemeClr val="tx1"/>
          </a:solidFill>
          <a:latin typeface="Times New Roman" pitchFamily="18" charset="0"/>
          <a:ea typeface="+mn-ea"/>
        </a:defRPr>
      </a:lvl8pPr>
      <a:lvl9pPr marL="4279900" indent="-228600" algn="l" rtl="0" eaLnBrk="1" fontAlgn="base" hangingPunct="1">
        <a:spcBef>
          <a:spcPct val="20000"/>
        </a:spcBef>
        <a:spcAft>
          <a:spcPct val="0"/>
        </a:spcAft>
        <a:buChar char="•"/>
        <a:defRPr kumimoji="1" sz="2000">
          <a:solidFill>
            <a:schemeClr val="tx1"/>
          </a:solidFill>
          <a:latin typeface="Times New Roman" pitchFamily="18" charset="0"/>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sz="quarter" idx="1"/>
          </p:nvPr>
        </p:nvSpPr>
        <p:spPr>
          <a:xfrm>
            <a:off x="2533719" y="4366889"/>
            <a:ext cx="5575300" cy="1752600"/>
          </a:xfrm>
        </p:spPr>
        <p:txBody>
          <a:bodyPr/>
          <a:lstStyle/>
          <a:p>
            <a:pPr algn="l"/>
            <a:r>
              <a:rPr lang="en-US" altLang="zh-TW" sz="2800" dirty="0"/>
              <a:t>Presenter: </a:t>
            </a:r>
            <a:r>
              <a:rPr lang="en-US" altLang="zh-TW" sz="2800" dirty="0" err="1"/>
              <a:t>Kuan</a:t>
            </a:r>
            <a:r>
              <a:rPr lang="en-US" altLang="zh-TW" sz="2800" dirty="0"/>
              <a:t>-</a:t>
            </a:r>
            <a:r>
              <a:rPr lang="en-US" altLang="zh-TW" sz="2800" dirty="0" err="1"/>
              <a:t>Hsun</a:t>
            </a:r>
            <a:r>
              <a:rPr lang="en-US" altLang="zh-TW" sz="2800" dirty="0"/>
              <a:t>-Duh</a:t>
            </a:r>
          </a:p>
          <a:p>
            <a:pPr algn="l"/>
            <a:r>
              <a:rPr lang="en-US" altLang="zh-TW" sz="2800" dirty="0"/>
              <a:t>Advisor: Cheng-Wen Wu</a:t>
            </a:r>
          </a:p>
          <a:p>
            <a:pPr algn="l"/>
            <a:r>
              <a:rPr lang="en-US" altLang="zh-TW" sz="2800" dirty="0"/>
              <a:t>2021/11/23</a:t>
            </a:r>
          </a:p>
        </p:txBody>
      </p:sp>
      <p:sp>
        <p:nvSpPr>
          <p:cNvPr id="2" name="標題 1"/>
          <p:cNvSpPr>
            <a:spLocks noGrp="1"/>
          </p:cNvSpPr>
          <p:nvPr>
            <p:ph type="ctrTitle" sz="quarter"/>
          </p:nvPr>
        </p:nvSpPr>
        <p:spPr>
          <a:xfrm>
            <a:off x="-349321" y="983332"/>
            <a:ext cx="9865972" cy="682047"/>
          </a:xfrm>
        </p:spPr>
        <p:txBody>
          <a:bodyPr/>
          <a:lstStyle/>
          <a:p>
            <a:r>
              <a:rPr lang="en-US" altLang="zh-TW" dirty="0"/>
              <a:t>Seminar</a:t>
            </a:r>
            <a:endParaRPr lang="zh-TW" altLang="en-US" dirty="0"/>
          </a:p>
        </p:txBody>
      </p:sp>
      <p:sp>
        <p:nvSpPr>
          <p:cNvPr id="4" name="文字方塊 3">
            <a:extLst>
              <a:ext uri="{FF2B5EF4-FFF2-40B4-BE49-F238E27FC236}">
                <a16:creationId xmlns:a16="http://schemas.microsoft.com/office/drawing/2014/main" id="{355EC03F-3376-4287-8AB9-EB9279828C43}"/>
              </a:ext>
            </a:extLst>
          </p:cNvPr>
          <p:cNvSpPr txBox="1"/>
          <p:nvPr/>
        </p:nvSpPr>
        <p:spPr>
          <a:xfrm>
            <a:off x="1151068" y="2093830"/>
            <a:ext cx="184731" cy="369332"/>
          </a:xfrm>
          <a:prstGeom prst="rect">
            <a:avLst/>
          </a:prstGeom>
          <a:noFill/>
        </p:spPr>
        <p:txBody>
          <a:bodyPr wrap="none" rtlCol="0">
            <a:spAutoFit/>
          </a:bodyPr>
          <a:lstStyle/>
          <a:p>
            <a:endParaRPr lang="zh-TW" altLang="en-US" dirty="0"/>
          </a:p>
        </p:txBody>
      </p:sp>
      <p:sp>
        <p:nvSpPr>
          <p:cNvPr id="5" name="文字方塊 4">
            <a:extLst>
              <a:ext uri="{FF2B5EF4-FFF2-40B4-BE49-F238E27FC236}">
                <a16:creationId xmlns:a16="http://schemas.microsoft.com/office/drawing/2014/main" id="{8AF7869B-9FF6-4A7D-BDAE-D75E37D57483}"/>
              </a:ext>
            </a:extLst>
          </p:cNvPr>
          <p:cNvSpPr txBox="1"/>
          <p:nvPr/>
        </p:nvSpPr>
        <p:spPr>
          <a:xfrm>
            <a:off x="0" y="1684838"/>
            <a:ext cx="9052560" cy="2215991"/>
          </a:xfrm>
          <a:prstGeom prst="rect">
            <a:avLst/>
          </a:prstGeom>
          <a:noFill/>
        </p:spPr>
        <p:txBody>
          <a:bodyPr wrap="square" rtlCol="0">
            <a:spAutoFit/>
          </a:bodyPr>
          <a:lstStyle/>
          <a:p>
            <a:pPr algn="ctr"/>
            <a:r>
              <a:rPr lang="en-US" altLang="zh-TW" sz="2800" b="1" dirty="0">
                <a:solidFill>
                  <a:srgbClr val="000000"/>
                </a:solidFill>
              </a:rPr>
              <a:t>Enhance Reliability Of Semiconductor Devices</a:t>
            </a:r>
          </a:p>
          <a:p>
            <a:pPr algn="ctr"/>
            <a:r>
              <a:rPr lang="en-US" altLang="zh-TW" sz="2800" b="1" dirty="0">
                <a:solidFill>
                  <a:srgbClr val="000000"/>
                </a:solidFill>
              </a:rPr>
              <a:t> In Power Converters</a:t>
            </a:r>
          </a:p>
          <a:p>
            <a:pPr algn="ctr"/>
            <a:r>
              <a:rPr lang="en-US" altLang="zh-TW" dirty="0">
                <a:solidFill>
                  <a:srgbClr val="000000"/>
                </a:solidFill>
              </a:rPr>
              <a:t>Institute : Chung-Ang University, Seoul, Korea</a:t>
            </a:r>
          </a:p>
          <a:p>
            <a:pPr algn="ctr"/>
            <a:r>
              <a:rPr lang="en-US" altLang="zh-TW" dirty="0">
                <a:solidFill>
                  <a:srgbClr val="000000"/>
                </a:solidFill>
              </a:rPr>
              <a:t>Author   : Mr. Hoang Nguyen , </a:t>
            </a:r>
            <a:r>
              <a:rPr lang="en-US" altLang="zh-TW" dirty="0" err="1">
                <a:solidFill>
                  <a:srgbClr val="000000"/>
                </a:solidFill>
              </a:rPr>
              <a:t>Sangshin</a:t>
            </a:r>
            <a:r>
              <a:rPr lang="en-US" altLang="zh-TW" dirty="0">
                <a:solidFill>
                  <a:srgbClr val="000000"/>
                </a:solidFill>
              </a:rPr>
              <a:t> Kwak</a:t>
            </a:r>
          </a:p>
          <a:p>
            <a:pPr algn="ctr"/>
            <a:r>
              <a:rPr lang="en-US" altLang="zh-TW" dirty="0">
                <a:solidFill>
                  <a:srgbClr val="000000"/>
                </a:solidFill>
              </a:rPr>
              <a:t>Accepted by MDPI at 2 December 2020</a:t>
            </a:r>
            <a:endParaRPr lang="zh-TW" altLang="en-US" dirty="0">
              <a:solidFill>
                <a:srgbClr val="000000"/>
              </a:solidFill>
            </a:endParaRPr>
          </a:p>
          <a:p>
            <a:pPr algn="ctr"/>
            <a:endParaRPr lang="zh-TW" altLang="en-US" sz="2800" b="1" dirty="0">
              <a:solidFill>
                <a:srgbClr val="000000"/>
              </a:solidFill>
            </a:endParaRPr>
          </a:p>
        </p:txBody>
      </p:sp>
    </p:spTree>
    <p:extLst>
      <p:ext uri="{BB962C8B-B14F-4D97-AF65-F5344CB8AC3E}">
        <p14:creationId xmlns:p14="http://schemas.microsoft.com/office/powerpoint/2010/main" val="2365221735"/>
      </p:ext>
    </p:extLst>
  </p:cSld>
  <p:clrMapOvr>
    <a:masterClrMapping/>
  </p:clrMapOvr>
  <p:transition>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D14550-759D-474E-A818-3545BB7A6F2A}"/>
              </a:ext>
            </a:extLst>
          </p:cNvPr>
          <p:cNvSpPr>
            <a:spLocks noGrp="1"/>
          </p:cNvSpPr>
          <p:nvPr>
            <p:ph type="title"/>
          </p:nvPr>
        </p:nvSpPr>
        <p:spPr/>
        <p:txBody>
          <a:bodyPr/>
          <a:lstStyle/>
          <a:p>
            <a:r>
              <a:rPr lang="en-US" altLang="zh-TW" dirty="0"/>
              <a:t>Backup</a:t>
            </a:r>
            <a:endParaRPr lang="zh-TW" altLang="en-US" dirty="0"/>
          </a:p>
        </p:txBody>
      </p:sp>
      <p:sp>
        <p:nvSpPr>
          <p:cNvPr id="3" name="內容版面配置區 2">
            <a:extLst>
              <a:ext uri="{FF2B5EF4-FFF2-40B4-BE49-F238E27FC236}">
                <a16:creationId xmlns:a16="http://schemas.microsoft.com/office/drawing/2014/main" id="{765A87A6-1BE1-41EE-B03E-DDFB3F98ECE0}"/>
              </a:ext>
            </a:extLst>
          </p:cNvPr>
          <p:cNvSpPr>
            <a:spLocks noGrp="1"/>
          </p:cNvSpPr>
          <p:nvPr>
            <p:ph sz="half" idx="1"/>
          </p:nvPr>
        </p:nvSpPr>
        <p:spPr/>
        <p:txBody>
          <a:bodyPr/>
          <a:lstStyle/>
          <a:p>
            <a:endParaRPr lang="zh-TW" altLang="en-US"/>
          </a:p>
        </p:txBody>
      </p:sp>
      <p:sp>
        <p:nvSpPr>
          <p:cNvPr id="4" name="內容版面配置區 3">
            <a:extLst>
              <a:ext uri="{FF2B5EF4-FFF2-40B4-BE49-F238E27FC236}">
                <a16:creationId xmlns:a16="http://schemas.microsoft.com/office/drawing/2014/main" id="{0CF7FAE2-D93F-40E3-9B68-3660404EF6B7}"/>
              </a:ext>
            </a:extLst>
          </p:cNvPr>
          <p:cNvSpPr>
            <a:spLocks noGrp="1"/>
          </p:cNvSpPr>
          <p:nvPr>
            <p:ph sz="half" idx="2"/>
          </p:nvPr>
        </p:nvSpPr>
        <p:spPr/>
        <p:txBody>
          <a:bodyPr/>
          <a:lstStyle/>
          <a:p>
            <a:endParaRPr lang="zh-TW" altLang="en-US"/>
          </a:p>
        </p:txBody>
      </p:sp>
      <p:sp>
        <p:nvSpPr>
          <p:cNvPr id="5" name="投影片編號版面配置區 4">
            <a:extLst>
              <a:ext uri="{FF2B5EF4-FFF2-40B4-BE49-F238E27FC236}">
                <a16:creationId xmlns:a16="http://schemas.microsoft.com/office/drawing/2014/main" id="{D9BDF5B6-5E11-4EDD-8F7B-4973B056C57A}"/>
              </a:ext>
            </a:extLst>
          </p:cNvPr>
          <p:cNvSpPr>
            <a:spLocks noGrp="1"/>
          </p:cNvSpPr>
          <p:nvPr>
            <p:ph type="sldNum" sz="quarter" idx="12"/>
          </p:nvPr>
        </p:nvSpPr>
        <p:spPr/>
        <p:txBody>
          <a:bodyPr/>
          <a:lstStyle/>
          <a:p>
            <a:fld id="{FC175A1F-17AA-440E-A787-FA438D8C8862}" type="slidenum">
              <a:rPr lang="zh-TW" altLang="en-US" smtClean="0"/>
              <a:pPr/>
              <a:t>10</a:t>
            </a:fld>
            <a:endParaRPr lang="zh-TW" altLang="en-US"/>
          </a:p>
        </p:txBody>
      </p:sp>
      <p:pic>
        <p:nvPicPr>
          <p:cNvPr id="6" name="圖片 5">
            <a:extLst>
              <a:ext uri="{FF2B5EF4-FFF2-40B4-BE49-F238E27FC236}">
                <a16:creationId xmlns:a16="http://schemas.microsoft.com/office/drawing/2014/main" id="{9E3E9973-5C39-44B1-BDDA-DE9F11D543E7}"/>
              </a:ext>
            </a:extLst>
          </p:cNvPr>
          <p:cNvPicPr>
            <a:picLocks noChangeAspect="1"/>
          </p:cNvPicPr>
          <p:nvPr/>
        </p:nvPicPr>
        <p:blipFill>
          <a:blip r:embed="rId2"/>
          <a:stretch>
            <a:fillRect/>
          </a:stretch>
        </p:blipFill>
        <p:spPr>
          <a:xfrm>
            <a:off x="1519237" y="1188720"/>
            <a:ext cx="5731903" cy="4792980"/>
          </a:xfrm>
          <a:prstGeom prst="rect">
            <a:avLst/>
          </a:prstGeom>
        </p:spPr>
      </p:pic>
    </p:spTree>
    <p:extLst>
      <p:ext uri="{BB962C8B-B14F-4D97-AF65-F5344CB8AC3E}">
        <p14:creationId xmlns:p14="http://schemas.microsoft.com/office/powerpoint/2010/main" val="1139255636"/>
      </p:ext>
    </p:extLst>
  </p:cSld>
  <p:clrMapOvr>
    <a:masterClrMapping/>
  </p:clrMapOvr>
  <p:transition>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357C62-04EB-430E-A8DC-DF546ABF11A0}"/>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DABD1C63-7EE4-447A-8CA5-65D4EEAF579E}"/>
              </a:ext>
            </a:extLst>
          </p:cNvPr>
          <p:cNvSpPr>
            <a:spLocks noGrp="1"/>
          </p:cNvSpPr>
          <p:nvPr>
            <p:ph idx="1"/>
          </p:nvPr>
        </p:nvSpPr>
        <p:spPr>
          <a:xfrm>
            <a:off x="377825" y="838199"/>
            <a:ext cx="8334375" cy="3916681"/>
          </a:xfrm>
        </p:spPr>
        <p:txBody>
          <a:bodyPr/>
          <a:lstStyle/>
          <a:p>
            <a:r>
              <a:rPr lang="en-US" altLang="zh-TW" dirty="0"/>
              <a:t>Background</a:t>
            </a:r>
          </a:p>
          <a:p>
            <a:r>
              <a:rPr lang="en-US" altLang="zh-TW" dirty="0"/>
              <a:t>Proposal</a:t>
            </a:r>
          </a:p>
          <a:p>
            <a:pPr lvl="1"/>
            <a:r>
              <a:rPr lang="en-US" altLang="zh-TW" dirty="0"/>
              <a:t>Conventional Architecture</a:t>
            </a:r>
          </a:p>
          <a:p>
            <a:pPr lvl="1"/>
            <a:r>
              <a:rPr lang="en-US" altLang="zh-TW" dirty="0"/>
              <a:t>Proposed Architecture</a:t>
            </a:r>
          </a:p>
          <a:p>
            <a:pPr lvl="1"/>
            <a:r>
              <a:rPr lang="en-US" altLang="zh-TW" dirty="0"/>
              <a:t>Experiment Flow</a:t>
            </a:r>
          </a:p>
          <a:p>
            <a:r>
              <a:rPr lang="en-US" altLang="zh-TW" dirty="0"/>
              <a:t>Conclusion</a:t>
            </a:r>
          </a:p>
          <a:p>
            <a:pPr lvl="1"/>
            <a:r>
              <a:rPr lang="en-US" altLang="zh-TW" dirty="0"/>
              <a:t>Future Work</a:t>
            </a:r>
          </a:p>
          <a:p>
            <a:pPr lvl="1"/>
            <a:r>
              <a:rPr lang="en-US" altLang="zh-TW" dirty="0"/>
              <a:t>Preview</a:t>
            </a:r>
            <a:r>
              <a:rPr lang="zh-TW" altLang="en-US" dirty="0"/>
              <a:t> </a:t>
            </a:r>
            <a:r>
              <a:rPr lang="en-US" altLang="zh-TW" dirty="0"/>
              <a:t>Seminar</a:t>
            </a:r>
          </a:p>
          <a:p>
            <a:pPr lvl="1"/>
            <a:r>
              <a:rPr lang="en-US" altLang="zh-TW" dirty="0" err="1"/>
              <a:t>Prof.Pai</a:t>
            </a:r>
            <a:r>
              <a:rPr lang="en-US" altLang="zh-TW" dirty="0"/>
              <a:t> &amp; ITRI comment</a:t>
            </a:r>
          </a:p>
        </p:txBody>
      </p:sp>
      <p:sp>
        <p:nvSpPr>
          <p:cNvPr id="4" name="投影片編號版面配置區 3">
            <a:extLst>
              <a:ext uri="{FF2B5EF4-FFF2-40B4-BE49-F238E27FC236}">
                <a16:creationId xmlns:a16="http://schemas.microsoft.com/office/drawing/2014/main" id="{6F74DCEC-BCF8-4838-BC55-1D8D9F8D80DA}"/>
              </a:ext>
            </a:extLst>
          </p:cNvPr>
          <p:cNvSpPr>
            <a:spLocks noGrp="1"/>
          </p:cNvSpPr>
          <p:nvPr>
            <p:ph type="sldNum" sz="quarter" idx="12"/>
          </p:nvPr>
        </p:nvSpPr>
        <p:spPr/>
        <p:txBody>
          <a:bodyPr/>
          <a:lstStyle/>
          <a:p>
            <a:fld id="{FC175A1F-17AA-440E-A787-FA438D8C8862}" type="slidenum">
              <a:rPr lang="zh-TW" altLang="en-US" smtClean="0"/>
              <a:pPr/>
              <a:t>2</a:t>
            </a:fld>
            <a:endParaRPr lang="zh-TW" altLang="en-US"/>
          </a:p>
        </p:txBody>
      </p:sp>
    </p:spTree>
    <p:extLst>
      <p:ext uri="{BB962C8B-B14F-4D97-AF65-F5344CB8AC3E}">
        <p14:creationId xmlns:p14="http://schemas.microsoft.com/office/powerpoint/2010/main" val="409725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7787F3-73EC-42D7-8B3D-DAA5DC14EEB7}"/>
              </a:ext>
            </a:extLst>
          </p:cNvPr>
          <p:cNvSpPr>
            <a:spLocks noGrp="1"/>
          </p:cNvSpPr>
          <p:nvPr>
            <p:ph type="title"/>
          </p:nvPr>
        </p:nvSpPr>
        <p:spPr/>
        <p:txBody>
          <a:bodyPr/>
          <a:lstStyle/>
          <a:p>
            <a:r>
              <a:rPr lang="en-US" altLang="zh-TW" dirty="0"/>
              <a:t>Background</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82546A90-9E3A-48AE-9DB2-6F2A707E8050}"/>
                  </a:ext>
                </a:extLst>
              </p:cNvPr>
              <p:cNvSpPr>
                <a:spLocks noGrp="1"/>
              </p:cNvSpPr>
              <p:nvPr>
                <p:ph idx="1"/>
              </p:nvPr>
            </p:nvSpPr>
            <p:spPr>
              <a:xfrm>
                <a:off x="377825" y="838199"/>
                <a:ext cx="8556450" cy="2179322"/>
              </a:xfrm>
            </p:spPr>
            <p:txBody>
              <a:bodyPr/>
              <a:lstStyle/>
              <a:p>
                <a:r>
                  <a:rPr lang="en-US" altLang="zh-TW" dirty="0"/>
                  <a:t>Why need to enhance the reliability </a:t>
                </a:r>
              </a:p>
              <a:p>
                <a:pPr lvl="1"/>
                <a:r>
                  <a:rPr lang="en-US" altLang="zh-TW" dirty="0"/>
                  <a:t>For every10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 </m:t>
                    </m:r>
                  </m:oMath>
                </a14:m>
                <a:r>
                  <a:rPr lang="en-US" altLang="zh-TW" dirty="0"/>
                  <a:t>temperature increase in the power semiconductor devices, the </a:t>
                </a:r>
                <a:r>
                  <a:rPr lang="en-US" altLang="zh-TW" dirty="0">
                    <a:solidFill>
                      <a:srgbClr val="FF0000"/>
                    </a:solidFill>
                  </a:rPr>
                  <a:t>failure probability increases two times</a:t>
                </a:r>
              </a:p>
              <a:p>
                <a:pPr lvl="1"/>
                <a:r>
                  <a:rPr lang="en-US" altLang="zh-TW" dirty="0"/>
                  <a:t>For a long time the accumulated damage in power devices can lead to an abrupt failure</a:t>
                </a:r>
              </a:p>
            </p:txBody>
          </p:sp>
        </mc:Choice>
        <mc:Fallback xmlns="">
          <p:sp>
            <p:nvSpPr>
              <p:cNvPr id="3" name="內容版面配置區 2">
                <a:extLst>
                  <a:ext uri="{FF2B5EF4-FFF2-40B4-BE49-F238E27FC236}">
                    <a16:creationId xmlns:a16="http://schemas.microsoft.com/office/drawing/2014/main" id="{82546A90-9E3A-48AE-9DB2-6F2A707E8050}"/>
                  </a:ext>
                </a:extLst>
              </p:cNvPr>
              <p:cNvSpPr>
                <a:spLocks noGrp="1" noRot="1" noChangeAspect="1" noMove="1" noResize="1" noEditPoints="1" noAdjustHandles="1" noChangeArrowheads="1" noChangeShapeType="1" noTextEdit="1"/>
              </p:cNvSpPr>
              <p:nvPr>
                <p:ph idx="1"/>
              </p:nvPr>
            </p:nvSpPr>
            <p:spPr>
              <a:xfrm>
                <a:off x="377825" y="838199"/>
                <a:ext cx="8556450" cy="2179322"/>
              </a:xfrm>
              <a:blipFill>
                <a:blip r:embed="rId3"/>
                <a:stretch>
                  <a:fillRect l="-1140" t="-3911" b="-111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7039EC51-50D9-4C3C-B386-94764A919295}"/>
              </a:ext>
            </a:extLst>
          </p:cNvPr>
          <p:cNvSpPr>
            <a:spLocks noGrp="1"/>
          </p:cNvSpPr>
          <p:nvPr>
            <p:ph type="sldNum" sz="quarter" idx="12"/>
          </p:nvPr>
        </p:nvSpPr>
        <p:spPr/>
        <p:txBody>
          <a:bodyPr/>
          <a:lstStyle/>
          <a:p>
            <a:fld id="{FC175A1F-17AA-440E-A787-FA438D8C8862}" type="slidenum">
              <a:rPr lang="zh-TW" altLang="en-US" smtClean="0"/>
              <a:pPr/>
              <a:t>3</a:t>
            </a:fld>
            <a:endParaRPr lang="zh-TW" altLang="en-US"/>
          </a:p>
        </p:txBody>
      </p:sp>
      <p:pic>
        <p:nvPicPr>
          <p:cNvPr id="11" name="圖片 10">
            <a:extLst>
              <a:ext uri="{FF2B5EF4-FFF2-40B4-BE49-F238E27FC236}">
                <a16:creationId xmlns:a16="http://schemas.microsoft.com/office/drawing/2014/main" id="{F6B75435-2FEB-4DFC-AAE0-64396162CC1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043837" y="2927032"/>
            <a:ext cx="4540815" cy="3518218"/>
          </a:xfrm>
          <a:prstGeom prst="rect">
            <a:avLst/>
          </a:prstGeom>
        </p:spPr>
      </p:pic>
    </p:spTree>
    <p:extLst>
      <p:ext uri="{BB962C8B-B14F-4D97-AF65-F5344CB8AC3E}">
        <p14:creationId xmlns:p14="http://schemas.microsoft.com/office/powerpoint/2010/main" val="2767572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173A19-F748-4CDB-A0A7-0CE2C2B66CB1}"/>
              </a:ext>
            </a:extLst>
          </p:cNvPr>
          <p:cNvSpPr>
            <a:spLocks noGrp="1"/>
          </p:cNvSpPr>
          <p:nvPr>
            <p:ph type="title"/>
          </p:nvPr>
        </p:nvSpPr>
        <p:spPr/>
        <p:txBody>
          <a:bodyPr/>
          <a:lstStyle/>
          <a:p>
            <a:r>
              <a:rPr lang="en-US" altLang="zh-TW" dirty="0"/>
              <a:t>Estimation techniques</a:t>
            </a:r>
          </a:p>
        </p:txBody>
      </p:sp>
      <p:sp>
        <p:nvSpPr>
          <p:cNvPr id="3" name="內容版面配置區 2">
            <a:extLst>
              <a:ext uri="{FF2B5EF4-FFF2-40B4-BE49-F238E27FC236}">
                <a16:creationId xmlns:a16="http://schemas.microsoft.com/office/drawing/2014/main" id="{0977C389-1798-4941-8C0C-1A1657FFC4C9}"/>
              </a:ext>
            </a:extLst>
          </p:cNvPr>
          <p:cNvSpPr>
            <a:spLocks noGrp="1"/>
          </p:cNvSpPr>
          <p:nvPr>
            <p:ph idx="1"/>
          </p:nvPr>
        </p:nvSpPr>
        <p:spPr>
          <a:xfrm>
            <a:off x="377825" y="838199"/>
            <a:ext cx="8434388" cy="5813425"/>
          </a:xfrm>
        </p:spPr>
        <p:txBody>
          <a:bodyPr/>
          <a:lstStyle/>
          <a:p>
            <a:r>
              <a:rPr lang="en-US" altLang="zh-TW" dirty="0"/>
              <a:t>Condition Monitoring</a:t>
            </a:r>
          </a:p>
          <a:p>
            <a:pPr lvl="1"/>
            <a:r>
              <a:rPr lang="en-US" altLang="zh-TW" dirty="0" err="1"/>
              <a:t>Phsical</a:t>
            </a:r>
            <a:r>
              <a:rPr lang="en-US" altLang="zh-TW" dirty="0"/>
              <a:t> measurement</a:t>
            </a:r>
          </a:p>
          <a:p>
            <a:r>
              <a:rPr lang="en-US" altLang="zh-TW" dirty="0"/>
              <a:t>Active</a:t>
            </a:r>
            <a:r>
              <a:rPr lang="zh-TW" altLang="en-US" dirty="0"/>
              <a:t> </a:t>
            </a:r>
            <a:r>
              <a:rPr lang="en-US" altLang="zh-TW" dirty="0"/>
              <a:t>Thermal Control</a:t>
            </a:r>
          </a:p>
          <a:p>
            <a:pPr lvl="1"/>
            <a:r>
              <a:rPr lang="en-US" altLang="zh-TW" dirty="0"/>
              <a:t>Thermal stress control</a:t>
            </a:r>
          </a:p>
          <a:p>
            <a:r>
              <a:rPr lang="en-US" altLang="zh-TW" dirty="0"/>
              <a:t>Remaining useful lifetime</a:t>
            </a:r>
          </a:p>
          <a:p>
            <a:pPr lvl="1"/>
            <a:r>
              <a:rPr lang="en-US" altLang="zh-TW" dirty="0"/>
              <a:t>Verify the ATC effect</a:t>
            </a:r>
          </a:p>
          <a:p>
            <a:endParaRPr lang="zh-TW" altLang="en-US" dirty="0"/>
          </a:p>
        </p:txBody>
      </p:sp>
      <p:sp>
        <p:nvSpPr>
          <p:cNvPr id="4" name="投影片編號版面配置區 3">
            <a:extLst>
              <a:ext uri="{FF2B5EF4-FFF2-40B4-BE49-F238E27FC236}">
                <a16:creationId xmlns:a16="http://schemas.microsoft.com/office/drawing/2014/main" id="{C4EF719F-61F8-48FA-B4A5-C3B022F8F95A}"/>
              </a:ext>
            </a:extLst>
          </p:cNvPr>
          <p:cNvSpPr>
            <a:spLocks noGrp="1"/>
          </p:cNvSpPr>
          <p:nvPr>
            <p:ph type="sldNum" sz="quarter" idx="12"/>
          </p:nvPr>
        </p:nvSpPr>
        <p:spPr/>
        <p:txBody>
          <a:bodyPr/>
          <a:lstStyle/>
          <a:p>
            <a:fld id="{FC175A1F-17AA-440E-A787-FA438D8C8862}" type="slidenum">
              <a:rPr lang="zh-TW" altLang="en-US" smtClean="0"/>
              <a:pPr/>
              <a:t>4</a:t>
            </a:fld>
            <a:endParaRPr lang="zh-TW" altLang="en-US"/>
          </a:p>
        </p:txBody>
      </p:sp>
      <p:pic>
        <p:nvPicPr>
          <p:cNvPr id="6" name="圖片 5">
            <a:extLst>
              <a:ext uri="{FF2B5EF4-FFF2-40B4-BE49-F238E27FC236}">
                <a16:creationId xmlns:a16="http://schemas.microsoft.com/office/drawing/2014/main" id="{1B762BE5-79B8-4E6F-88E7-F992DA4B05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7009" y="3466167"/>
            <a:ext cx="5732328" cy="3185457"/>
          </a:xfrm>
          <a:prstGeom prst="rect">
            <a:avLst/>
          </a:prstGeom>
        </p:spPr>
      </p:pic>
    </p:spTree>
    <p:extLst>
      <p:ext uri="{BB962C8B-B14F-4D97-AF65-F5344CB8AC3E}">
        <p14:creationId xmlns:p14="http://schemas.microsoft.com/office/powerpoint/2010/main" val="50452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CCA168-8D1A-4A85-A11F-C1BA433B6973}"/>
              </a:ext>
            </a:extLst>
          </p:cNvPr>
          <p:cNvSpPr>
            <a:spLocks noGrp="1"/>
          </p:cNvSpPr>
          <p:nvPr>
            <p:ph type="title"/>
          </p:nvPr>
        </p:nvSpPr>
        <p:spPr/>
        <p:txBody>
          <a:bodyPr/>
          <a:lstStyle/>
          <a:p>
            <a:r>
              <a:rPr lang="en-US" altLang="zh-TW" dirty="0"/>
              <a:t>Failure Mechanism</a:t>
            </a:r>
            <a:endParaRPr lang="zh-TW" altLang="en-US" dirty="0"/>
          </a:p>
        </p:txBody>
      </p:sp>
      <p:sp>
        <p:nvSpPr>
          <p:cNvPr id="3" name="內容版面配置區 2">
            <a:extLst>
              <a:ext uri="{FF2B5EF4-FFF2-40B4-BE49-F238E27FC236}">
                <a16:creationId xmlns:a16="http://schemas.microsoft.com/office/drawing/2014/main" id="{AF9C7423-79A7-4C08-84A3-8D68A4344C43}"/>
              </a:ext>
            </a:extLst>
          </p:cNvPr>
          <p:cNvSpPr>
            <a:spLocks noGrp="1"/>
          </p:cNvSpPr>
          <p:nvPr>
            <p:ph idx="1"/>
          </p:nvPr>
        </p:nvSpPr>
        <p:spPr/>
        <p:txBody>
          <a:bodyPr/>
          <a:lstStyle/>
          <a:p>
            <a:r>
              <a:rPr lang="en-US" altLang="zh-TW" dirty="0"/>
              <a:t>High temperature high electric field stress </a:t>
            </a:r>
            <a:r>
              <a:rPr lang="en-US" altLang="zh-TW" dirty="0">
                <a:sym typeface="Wingdings" panose="05000000000000000000" pitchFamily="2" charset="2"/>
              </a:rPr>
              <a:t> </a:t>
            </a:r>
            <a:r>
              <a:rPr lang="en-US" altLang="zh-TW" dirty="0"/>
              <a:t>Gate oxidation degradation </a:t>
            </a:r>
            <a:r>
              <a:rPr lang="en-US" altLang="zh-TW" dirty="0">
                <a:sym typeface="Wingdings" panose="05000000000000000000" pitchFamily="2" charset="2"/>
              </a:rPr>
              <a:t> Vth increase ; gate leakage current increase ; gate oxide capacitance increase  Miller plateau increase </a:t>
            </a:r>
          </a:p>
          <a:p>
            <a:r>
              <a:rPr lang="en-US" altLang="zh-TW" dirty="0">
                <a:sym typeface="Wingdings" panose="05000000000000000000" pitchFamily="2" charset="2"/>
              </a:rPr>
              <a:t>Forward bias </a:t>
            </a:r>
            <a:r>
              <a:rPr lang="en-US" altLang="zh-TW" dirty="0" err="1">
                <a:sym typeface="Wingdings" panose="05000000000000000000" pitchFamily="2" charset="2"/>
              </a:rPr>
              <a:t>volatage</a:t>
            </a:r>
            <a:r>
              <a:rPr lang="en-US" altLang="zh-TW" dirty="0">
                <a:sym typeface="Wingdings" panose="05000000000000000000" pitchFamily="2" charset="2"/>
              </a:rPr>
              <a:t> stress  Body diode degradation ; </a:t>
            </a:r>
            <a:r>
              <a:rPr lang="en-US" altLang="zh-TW" dirty="0" err="1">
                <a:sym typeface="Wingdings" panose="05000000000000000000" pitchFamily="2" charset="2"/>
              </a:rPr>
              <a:t>Rdson</a:t>
            </a:r>
            <a:r>
              <a:rPr lang="en-US" altLang="zh-TW" dirty="0">
                <a:sym typeface="Wingdings" panose="05000000000000000000" pitchFamily="2" charset="2"/>
              </a:rPr>
              <a:t> increase </a:t>
            </a:r>
            <a:r>
              <a:rPr lang="en-US" altLang="zh-TW" dirty="0" err="1">
                <a:sym typeface="Wingdings" panose="05000000000000000000" pitchFamily="2" charset="2"/>
              </a:rPr>
              <a:t>dran</a:t>
            </a:r>
            <a:r>
              <a:rPr lang="en-US" altLang="zh-TW" dirty="0">
                <a:sym typeface="Wingdings" panose="05000000000000000000" pitchFamily="2" charset="2"/>
              </a:rPr>
              <a:t> leakage current increase</a:t>
            </a:r>
          </a:p>
          <a:p>
            <a:endParaRPr lang="en-US" altLang="zh-TW" dirty="0">
              <a:sym typeface="Wingdings" panose="05000000000000000000" pitchFamily="2" charset="2"/>
            </a:endParaRPr>
          </a:p>
          <a:p>
            <a:endParaRPr lang="zh-TW" altLang="en-US" dirty="0"/>
          </a:p>
        </p:txBody>
      </p:sp>
      <p:sp>
        <p:nvSpPr>
          <p:cNvPr id="4" name="投影片編號版面配置區 3">
            <a:extLst>
              <a:ext uri="{FF2B5EF4-FFF2-40B4-BE49-F238E27FC236}">
                <a16:creationId xmlns:a16="http://schemas.microsoft.com/office/drawing/2014/main" id="{68427599-6DE6-4BB5-8DFF-E668C2939B7E}"/>
              </a:ext>
            </a:extLst>
          </p:cNvPr>
          <p:cNvSpPr>
            <a:spLocks noGrp="1"/>
          </p:cNvSpPr>
          <p:nvPr>
            <p:ph type="sldNum" sz="quarter" idx="12"/>
          </p:nvPr>
        </p:nvSpPr>
        <p:spPr/>
        <p:txBody>
          <a:bodyPr/>
          <a:lstStyle/>
          <a:p>
            <a:fld id="{FC175A1F-17AA-440E-A787-FA438D8C8862}" type="slidenum">
              <a:rPr lang="zh-TW" altLang="en-US" smtClean="0"/>
              <a:pPr/>
              <a:t>5</a:t>
            </a:fld>
            <a:endParaRPr lang="zh-TW" altLang="en-US"/>
          </a:p>
        </p:txBody>
      </p:sp>
      <p:pic>
        <p:nvPicPr>
          <p:cNvPr id="6" name="圖片 5">
            <a:extLst>
              <a:ext uri="{FF2B5EF4-FFF2-40B4-BE49-F238E27FC236}">
                <a16:creationId xmlns:a16="http://schemas.microsoft.com/office/drawing/2014/main" id="{E4276CE9-25CE-4113-9768-54681BC56FE6}"/>
              </a:ext>
            </a:extLst>
          </p:cNvPr>
          <p:cNvPicPr>
            <a:picLocks noChangeAspect="1"/>
          </p:cNvPicPr>
          <p:nvPr/>
        </p:nvPicPr>
        <p:blipFill rotWithShape="1">
          <a:blip r:embed="rId2">
            <a:clrChange>
              <a:clrFrom>
                <a:srgbClr val="FFFFFF"/>
              </a:clrFrom>
              <a:clrTo>
                <a:srgbClr val="FFFFFF">
                  <a:alpha val="0"/>
                </a:srgbClr>
              </a:clrTo>
            </a:clrChange>
          </a:blip>
          <a:srcRect r="19881" b="14965"/>
          <a:stretch/>
        </p:blipFill>
        <p:spPr>
          <a:xfrm>
            <a:off x="3022278" y="3177468"/>
            <a:ext cx="3099444" cy="3528132"/>
          </a:xfrm>
          <a:prstGeom prst="rect">
            <a:avLst/>
          </a:prstGeom>
        </p:spPr>
      </p:pic>
    </p:spTree>
    <p:extLst>
      <p:ext uri="{BB962C8B-B14F-4D97-AF65-F5344CB8AC3E}">
        <p14:creationId xmlns:p14="http://schemas.microsoft.com/office/powerpoint/2010/main" val="35282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94661E-AFD8-492F-B69D-0DB9115A6645}"/>
              </a:ext>
            </a:extLst>
          </p:cNvPr>
          <p:cNvSpPr>
            <a:spLocks noGrp="1"/>
          </p:cNvSpPr>
          <p:nvPr>
            <p:ph type="title"/>
          </p:nvPr>
        </p:nvSpPr>
        <p:spPr>
          <a:xfrm>
            <a:off x="381000" y="149873"/>
            <a:ext cx="8451850" cy="574967"/>
          </a:xfrm>
        </p:spPr>
        <p:txBody>
          <a:bodyPr/>
          <a:lstStyle/>
          <a:p>
            <a:r>
              <a:rPr lang="en-US" altLang="zh-TW"/>
              <a:t>Failure </a:t>
            </a:r>
            <a:r>
              <a:rPr lang="en-US" altLang="zh-TW" dirty="0"/>
              <a:t>M</a:t>
            </a:r>
            <a:r>
              <a:rPr lang="en-US" altLang="zh-TW"/>
              <a:t>echanism</a:t>
            </a:r>
            <a:endParaRPr lang="zh-TW" altLang="en-US" dirty="0"/>
          </a:p>
        </p:txBody>
      </p:sp>
      <p:sp>
        <p:nvSpPr>
          <p:cNvPr id="3" name="內容版面配置區 2">
            <a:extLst>
              <a:ext uri="{FF2B5EF4-FFF2-40B4-BE49-F238E27FC236}">
                <a16:creationId xmlns:a16="http://schemas.microsoft.com/office/drawing/2014/main" id="{21B0E274-EE6A-4D5C-961C-45EEFE4C14A9}"/>
              </a:ext>
            </a:extLst>
          </p:cNvPr>
          <p:cNvSpPr>
            <a:spLocks noGrp="1"/>
          </p:cNvSpPr>
          <p:nvPr>
            <p:ph idx="1"/>
          </p:nvPr>
        </p:nvSpPr>
        <p:spPr/>
        <p:txBody>
          <a:bodyPr/>
          <a:lstStyle/>
          <a:p>
            <a:r>
              <a:rPr lang="en-US" altLang="zh-TW" dirty="0">
                <a:sym typeface="Wingdings" panose="05000000000000000000" pitchFamily="2" charset="2"/>
              </a:rPr>
              <a:t>Different CTE  Bond wire crack , </a:t>
            </a:r>
            <a:r>
              <a:rPr lang="en-US" altLang="zh-TW" dirty="0" err="1">
                <a:sym typeface="Wingdings" panose="05000000000000000000" pitchFamily="2" charset="2"/>
              </a:rPr>
              <a:t>lift-offRdson</a:t>
            </a:r>
            <a:r>
              <a:rPr lang="en-US" altLang="zh-TW" dirty="0">
                <a:sym typeface="Wingdings" panose="05000000000000000000" pitchFamily="2" charset="2"/>
              </a:rPr>
              <a:t> increase(</a:t>
            </a:r>
            <a:r>
              <a:rPr lang="en-US" altLang="zh-TW" dirty="0" err="1">
                <a:sym typeface="Wingdings" panose="05000000000000000000" pitchFamily="2" charset="2"/>
              </a:rPr>
              <a:t>Vds</a:t>
            </a:r>
            <a:r>
              <a:rPr lang="en-US" altLang="zh-TW" dirty="0">
                <a:sym typeface="Wingdings" panose="05000000000000000000" pitchFamily="2" charset="2"/>
              </a:rPr>
              <a:t>)</a:t>
            </a:r>
          </a:p>
          <a:p>
            <a:r>
              <a:rPr lang="en-US" altLang="zh-TW" dirty="0">
                <a:sym typeface="Wingdings" panose="05000000000000000000" pitchFamily="2" charset="2"/>
              </a:rPr>
              <a:t>Temperature increase CTE </a:t>
            </a:r>
            <a:r>
              <a:rPr lang="en-US" altLang="zh-TW" dirty="0" err="1">
                <a:sym typeface="Wingdings" panose="05000000000000000000" pitchFamily="2" charset="2"/>
              </a:rPr>
              <a:t>mismatchThe</a:t>
            </a:r>
            <a:r>
              <a:rPr lang="en-US" altLang="zh-TW" dirty="0">
                <a:sym typeface="Wingdings" panose="05000000000000000000" pitchFamily="2" charset="2"/>
              </a:rPr>
              <a:t> solder failure  increase in Thermal resistance(junction to case temperature)</a:t>
            </a:r>
          </a:p>
          <a:p>
            <a:endParaRPr lang="zh-TW" altLang="en-US" dirty="0"/>
          </a:p>
        </p:txBody>
      </p:sp>
      <p:sp>
        <p:nvSpPr>
          <p:cNvPr id="4" name="投影片編號版面配置區 3">
            <a:extLst>
              <a:ext uri="{FF2B5EF4-FFF2-40B4-BE49-F238E27FC236}">
                <a16:creationId xmlns:a16="http://schemas.microsoft.com/office/drawing/2014/main" id="{C6948BC0-11AC-4D86-9B71-4F4AD3EAB995}"/>
              </a:ext>
            </a:extLst>
          </p:cNvPr>
          <p:cNvSpPr>
            <a:spLocks noGrp="1"/>
          </p:cNvSpPr>
          <p:nvPr>
            <p:ph type="sldNum" sz="quarter" idx="12"/>
          </p:nvPr>
        </p:nvSpPr>
        <p:spPr/>
        <p:txBody>
          <a:bodyPr/>
          <a:lstStyle/>
          <a:p>
            <a:fld id="{FC175A1F-17AA-440E-A787-FA438D8C8862}" type="slidenum">
              <a:rPr lang="zh-TW" altLang="en-US" smtClean="0"/>
              <a:pPr/>
              <a:t>6</a:t>
            </a:fld>
            <a:endParaRPr lang="zh-TW" altLang="en-US"/>
          </a:p>
        </p:txBody>
      </p:sp>
      <p:pic>
        <p:nvPicPr>
          <p:cNvPr id="6" name="圖片 5">
            <a:extLst>
              <a:ext uri="{FF2B5EF4-FFF2-40B4-BE49-F238E27FC236}">
                <a16:creationId xmlns:a16="http://schemas.microsoft.com/office/drawing/2014/main" id="{1B680E74-B5EA-4097-B0D3-21AD81BDEE5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096985" y="2752711"/>
            <a:ext cx="5906473" cy="3267089"/>
          </a:xfrm>
          <a:prstGeom prst="rect">
            <a:avLst/>
          </a:prstGeom>
        </p:spPr>
      </p:pic>
    </p:spTree>
    <p:extLst>
      <p:ext uri="{BB962C8B-B14F-4D97-AF65-F5344CB8AC3E}">
        <p14:creationId xmlns:p14="http://schemas.microsoft.com/office/powerpoint/2010/main" val="216836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B87A69-2362-41D7-A720-321F517A93F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859560C-43C4-4A3E-BB8D-2575279A8FE2}"/>
              </a:ext>
            </a:extLst>
          </p:cNvPr>
          <p:cNvSpPr>
            <a:spLocks noGrp="1"/>
          </p:cNvSpPr>
          <p:nvPr>
            <p:ph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3EA5DFC6-683C-40E3-A017-003BD6BEA552}"/>
              </a:ext>
            </a:extLst>
          </p:cNvPr>
          <p:cNvSpPr>
            <a:spLocks noGrp="1"/>
          </p:cNvSpPr>
          <p:nvPr>
            <p:ph type="sldNum" sz="quarter" idx="12"/>
          </p:nvPr>
        </p:nvSpPr>
        <p:spPr/>
        <p:txBody>
          <a:bodyPr/>
          <a:lstStyle/>
          <a:p>
            <a:fld id="{FC175A1F-17AA-440E-A787-FA438D8C8862}" type="slidenum">
              <a:rPr lang="zh-TW" altLang="en-US" smtClean="0"/>
              <a:pPr/>
              <a:t>7</a:t>
            </a:fld>
            <a:endParaRPr lang="zh-TW" altLang="en-US"/>
          </a:p>
        </p:txBody>
      </p:sp>
    </p:spTree>
    <p:extLst>
      <p:ext uri="{BB962C8B-B14F-4D97-AF65-F5344CB8AC3E}">
        <p14:creationId xmlns:p14="http://schemas.microsoft.com/office/powerpoint/2010/main" val="110720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7E3EEE-8386-4BAD-ABAA-6743BF38D32B}"/>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171B5BE7-AD3A-44BD-B354-1A9A258502CF}"/>
              </a:ext>
            </a:extLst>
          </p:cNvPr>
          <p:cNvSpPr>
            <a:spLocks noGrp="1"/>
          </p:cNvSpPr>
          <p:nvPr>
            <p:ph idx="1"/>
          </p:nvPr>
        </p:nvSpPr>
        <p:spPr>
          <a:xfrm>
            <a:off x="377824" y="838201"/>
            <a:ext cx="8663306" cy="2590799"/>
          </a:xfrm>
        </p:spPr>
        <p:txBody>
          <a:bodyPr/>
          <a:lstStyle/>
          <a:p>
            <a:r>
              <a:rPr lang="en-US" altLang="zh-TW" dirty="0"/>
              <a:t>Seminar topic</a:t>
            </a:r>
          </a:p>
          <a:p>
            <a:pPr lvl="1"/>
            <a:r>
              <a:rPr lang="en-US" altLang="zh-TW" dirty="0"/>
              <a:t>Reviews recent advances in the area of reliability research for power semiconductor devices</a:t>
            </a:r>
          </a:p>
          <a:p>
            <a:pPr lvl="2"/>
            <a:r>
              <a:rPr lang="en-US" altLang="zh-TW" dirty="0" err="1"/>
              <a:t>REF.</a:t>
            </a:r>
            <a:r>
              <a:rPr lang="en-US" altLang="zh-TW" b="1" dirty="0" err="1"/>
              <a:t>Enhance</a:t>
            </a:r>
            <a:r>
              <a:rPr lang="en-US" altLang="zh-TW" b="1" dirty="0"/>
              <a:t> Reliability of Semiconductor Devices in Power Converters </a:t>
            </a:r>
          </a:p>
          <a:p>
            <a:pPr marL="908050" lvl="2" indent="0">
              <a:buNone/>
            </a:pPr>
            <a:r>
              <a:rPr lang="en-US" altLang="zh-TW" dirty="0"/>
              <a:t>Chung-Ang University, Korea </a:t>
            </a:r>
          </a:p>
          <a:p>
            <a:pPr marL="908050" lvl="2" indent="0">
              <a:buNone/>
            </a:pPr>
            <a:r>
              <a:rPr lang="en-US" altLang="zh-TW" dirty="0"/>
              <a:t>Author : Minh Hoang Nguyen </a:t>
            </a:r>
            <a:r>
              <a:rPr lang="en-US" altLang="zh-TW" dirty="0" err="1"/>
              <a:t>Sangshin</a:t>
            </a:r>
            <a:r>
              <a:rPr lang="en-US" altLang="zh-TW" dirty="0"/>
              <a:t> Kwak </a:t>
            </a:r>
          </a:p>
          <a:p>
            <a:pPr marL="908050" lvl="2" indent="0">
              <a:buNone/>
            </a:pPr>
            <a:r>
              <a:rPr lang="en-US" altLang="zh-TW" dirty="0"/>
              <a:t>Accepted by MDPI 2 December 2020</a:t>
            </a:r>
          </a:p>
          <a:p>
            <a:pPr lvl="2"/>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A6C17284-3C03-44F5-B09C-9502CD2AADA4}"/>
              </a:ext>
            </a:extLst>
          </p:cNvPr>
          <p:cNvSpPr>
            <a:spLocks noGrp="1"/>
          </p:cNvSpPr>
          <p:nvPr>
            <p:ph type="sldNum" sz="quarter" idx="12"/>
          </p:nvPr>
        </p:nvSpPr>
        <p:spPr/>
        <p:txBody>
          <a:bodyPr/>
          <a:lstStyle/>
          <a:p>
            <a:fld id="{FC175A1F-17AA-440E-A787-FA438D8C8862}" type="slidenum">
              <a:rPr lang="zh-TW" altLang="en-US" smtClean="0"/>
              <a:pPr/>
              <a:t>8</a:t>
            </a:fld>
            <a:endParaRPr lang="zh-TW" altLang="en-US"/>
          </a:p>
        </p:txBody>
      </p:sp>
    </p:spTree>
    <p:extLst>
      <p:ext uri="{BB962C8B-B14F-4D97-AF65-F5344CB8AC3E}">
        <p14:creationId xmlns:p14="http://schemas.microsoft.com/office/powerpoint/2010/main" val="43207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E65958-90E2-482B-B985-A4C73BA5AA04}"/>
              </a:ext>
            </a:extLst>
          </p:cNvPr>
          <p:cNvSpPr>
            <a:spLocks noGrp="1"/>
          </p:cNvSpPr>
          <p:nvPr>
            <p:ph type="title"/>
          </p:nvPr>
        </p:nvSpPr>
        <p:spPr/>
        <p:txBody>
          <a:bodyPr/>
          <a:lstStyle/>
          <a:p>
            <a:r>
              <a:rPr lang="en-US" altLang="zh-TW" dirty="0"/>
              <a:t>End</a:t>
            </a:r>
            <a:endParaRPr lang="zh-TW" altLang="en-US" dirty="0"/>
          </a:p>
        </p:txBody>
      </p:sp>
      <p:sp>
        <p:nvSpPr>
          <p:cNvPr id="3" name="內容版面配置區 2">
            <a:extLst>
              <a:ext uri="{FF2B5EF4-FFF2-40B4-BE49-F238E27FC236}">
                <a16:creationId xmlns:a16="http://schemas.microsoft.com/office/drawing/2014/main" id="{1BE366C3-D6A3-4989-BD04-EC7697A6DBDD}"/>
              </a:ext>
            </a:extLst>
          </p:cNvPr>
          <p:cNvSpPr>
            <a:spLocks noGrp="1"/>
          </p:cNvSpPr>
          <p:nvPr>
            <p:ph sz="half" idx="1"/>
          </p:nvPr>
        </p:nvSpPr>
        <p:spPr>
          <a:xfrm>
            <a:off x="377825" y="2903620"/>
            <a:ext cx="8451850" cy="3276517"/>
          </a:xfrm>
        </p:spPr>
        <p:txBody>
          <a:bodyPr/>
          <a:lstStyle/>
          <a:p>
            <a:pPr marL="0" indent="0" algn="ctr">
              <a:buNone/>
            </a:pPr>
            <a:r>
              <a:rPr lang="en-US" altLang="zh-TW" sz="3600" dirty="0"/>
              <a:t>Thank you for listening</a:t>
            </a:r>
            <a:endParaRPr lang="zh-TW" altLang="en-US" sz="3600" dirty="0"/>
          </a:p>
        </p:txBody>
      </p:sp>
      <p:sp>
        <p:nvSpPr>
          <p:cNvPr id="5" name="投影片編號版面配置區 4">
            <a:extLst>
              <a:ext uri="{FF2B5EF4-FFF2-40B4-BE49-F238E27FC236}">
                <a16:creationId xmlns:a16="http://schemas.microsoft.com/office/drawing/2014/main" id="{74199E86-E319-4DD8-99E7-84D4C28DFB97}"/>
              </a:ext>
            </a:extLst>
          </p:cNvPr>
          <p:cNvSpPr>
            <a:spLocks noGrp="1"/>
          </p:cNvSpPr>
          <p:nvPr>
            <p:ph type="sldNum" sz="quarter" idx="12"/>
          </p:nvPr>
        </p:nvSpPr>
        <p:spPr/>
        <p:txBody>
          <a:bodyPr/>
          <a:lstStyle/>
          <a:p>
            <a:fld id="{FC175A1F-17AA-440E-A787-FA438D8C8862}" type="slidenum">
              <a:rPr lang="zh-TW" altLang="en-US" smtClean="0"/>
              <a:pPr/>
              <a:t>9</a:t>
            </a:fld>
            <a:endParaRPr lang="zh-TW" altLang="en-US"/>
          </a:p>
        </p:txBody>
      </p:sp>
    </p:spTree>
    <p:extLst>
      <p:ext uri="{BB962C8B-B14F-4D97-AF65-F5344CB8AC3E}">
        <p14:creationId xmlns:p14="http://schemas.microsoft.com/office/powerpoint/2010/main" val="2163875593"/>
      </p:ext>
    </p:extLst>
  </p:cSld>
  <p:clrMapOvr>
    <a:masterClrMapping/>
  </p:clrMapOvr>
  <p:transition>
    <p:pull dir="r"/>
  </p:transition>
</p:sld>
</file>

<file path=ppt/theme/theme1.xml><?xml version="1.0" encoding="utf-8"?>
<a:theme xmlns:a="http://schemas.openxmlformats.org/drawingml/2006/main" name="larc">
  <a:themeElements>
    <a:clrScheme name="cww 9">
      <a:dk1>
        <a:srgbClr val="003A62"/>
      </a:dk1>
      <a:lt1>
        <a:srgbClr val="FFFFFF"/>
      </a:lt1>
      <a:dk2>
        <a:srgbClr val="06760E"/>
      </a:dk2>
      <a:lt2>
        <a:srgbClr val="457473"/>
      </a:lt2>
      <a:accent1>
        <a:srgbClr val="F9FE3C"/>
      </a:accent1>
      <a:accent2>
        <a:srgbClr val="FF0066"/>
      </a:accent2>
      <a:accent3>
        <a:srgbClr val="FFFFFF"/>
      </a:accent3>
      <a:accent4>
        <a:srgbClr val="003053"/>
      </a:accent4>
      <a:accent5>
        <a:srgbClr val="FBFEAF"/>
      </a:accent5>
      <a:accent6>
        <a:srgbClr val="E7005C"/>
      </a:accent6>
      <a:hlink>
        <a:srgbClr val="2CFFF3"/>
      </a:hlink>
      <a:folHlink>
        <a:srgbClr val="0099FF"/>
      </a:folHlink>
    </a:clrScheme>
    <a:fontScheme name="cww">
      <a:majorFont>
        <a:latin typeface="Helvetica"/>
        <a:ea typeface="新細明體"/>
        <a:cs typeface=""/>
      </a:majorFont>
      <a:minorFont>
        <a:latin typeface="Helvetic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cw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w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w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w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w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w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w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ww 8">
        <a:dk1>
          <a:srgbClr val="003A62"/>
        </a:dk1>
        <a:lt1>
          <a:srgbClr val="F8F8F8"/>
        </a:lt1>
        <a:dk2>
          <a:srgbClr val="06760E"/>
        </a:dk2>
        <a:lt2>
          <a:srgbClr val="457473"/>
        </a:lt2>
        <a:accent1>
          <a:srgbClr val="F9FE3C"/>
        </a:accent1>
        <a:accent2>
          <a:srgbClr val="FF0066"/>
        </a:accent2>
        <a:accent3>
          <a:srgbClr val="FBFBFB"/>
        </a:accent3>
        <a:accent4>
          <a:srgbClr val="003053"/>
        </a:accent4>
        <a:accent5>
          <a:srgbClr val="FBFEAF"/>
        </a:accent5>
        <a:accent6>
          <a:srgbClr val="E7005C"/>
        </a:accent6>
        <a:hlink>
          <a:srgbClr val="2CFFF3"/>
        </a:hlink>
        <a:folHlink>
          <a:srgbClr val="0099FF"/>
        </a:folHlink>
      </a:clrScheme>
      <a:clrMap bg1="lt1" tx1="dk1" bg2="lt2" tx2="dk2" accent1="accent1" accent2="accent2" accent3="accent3" accent4="accent4" accent5="accent5" accent6="accent6" hlink="hlink" folHlink="folHlink"/>
    </a:extraClrScheme>
    <a:extraClrScheme>
      <a:clrScheme name="cww 9">
        <a:dk1>
          <a:srgbClr val="003A62"/>
        </a:dk1>
        <a:lt1>
          <a:srgbClr val="FFFFFF"/>
        </a:lt1>
        <a:dk2>
          <a:srgbClr val="06760E"/>
        </a:dk2>
        <a:lt2>
          <a:srgbClr val="457473"/>
        </a:lt2>
        <a:accent1>
          <a:srgbClr val="F9FE3C"/>
        </a:accent1>
        <a:accent2>
          <a:srgbClr val="FF0066"/>
        </a:accent2>
        <a:accent3>
          <a:srgbClr val="FFFFFF"/>
        </a:accent3>
        <a:accent4>
          <a:srgbClr val="003053"/>
        </a:accent4>
        <a:accent5>
          <a:srgbClr val="FBFEAF"/>
        </a:accent5>
        <a:accent6>
          <a:srgbClr val="E7005C"/>
        </a:accent6>
        <a:hlink>
          <a:srgbClr val="2CFFF3"/>
        </a:hlink>
        <a:folHlink>
          <a:srgbClr val="00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arc" id="{C3D466D6-DFEE-4B75-9E06-B170DC1C1510}" vid="{E6CA1D00-3B13-4351-8C77-53AF2CBF90D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larc</Template>
  <TotalTime>168490</TotalTime>
  <Words>609</Words>
  <Application>Microsoft Office PowerPoint</Application>
  <PresentationFormat>如螢幕大小 (4:3)</PresentationFormat>
  <Paragraphs>77</Paragraphs>
  <Slides>10</Slides>
  <Notes>6</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10</vt:i4>
      </vt:variant>
    </vt:vector>
  </HeadingPairs>
  <TitlesOfParts>
    <vt:vector size="21" baseType="lpstr">
      <vt:lpstr>Roboto</vt:lpstr>
      <vt:lpstr>新細明體</vt:lpstr>
      <vt:lpstr>Arial</vt:lpstr>
      <vt:lpstr>Calibri</vt:lpstr>
      <vt:lpstr>Cambria Math</vt:lpstr>
      <vt:lpstr>Courier New</vt:lpstr>
      <vt:lpstr>Helvetica</vt:lpstr>
      <vt:lpstr>Symbol</vt:lpstr>
      <vt:lpstr>Times New Roman</vt:lpstr>
      <vt:lpstr>Wingdings</vt:lpstr>
      <vt:lpstr>larc</vt:lpstr>
      <vt:lpstr>Seminar</vt:lpstr>
      <vt:lpstr>Outline</vt:lpstr>
      <vt:lpstr>Background</vt:lpstr>
      <vt:lpstr>Estimation techniques</vt:lpstr>
      <vt:lpstr>Failure Mechanism</vt:lpstr>
      <vt:lpstr>Failure Mechanism</vt:lpstr>
      <vt:lpstr>PowerPoint 簡報</vt:lpstr>
      <vt:lpstr>Conclusion</vt:lpstr>
      <vt:lpstr>End</vt:lpstr>
      <vt:lpstr>Backup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dc:title>
  <dc:creator>kwhou</dc:creator>
  <cp:lastModifiedBy>杜冠勳</cp:lastModifiedBy>
  <cp:revision>8018</cp:revision>
  <dcterms:created xsi:type="dcterms:W3CDTF">2018-10-07T16:26:11Z</dcterms:created>
  <dcterms:modified xsi:type="dcterms:W3CDTF">2021-11-23T03:51:21Z</dcterms:modified>
</cp:coreProperties>
</file>