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1373" r:id="rId2"/>
    <p:sldId id="1391" r:id="rId3"/>
    <p:sldId id="1394" r:id="rId4"/>
    <p:sldId id="1395" r:id="rId5"/>
    <p:sldId id="1397" r:id="rId6"/>
    <p:sldId id="1415" r:id="rId7"/>
    <p:sldId id="1396" r:id="rId8"/>
    <p:sldId id="1398" r:id="rId9"/>
    <p:sldId id="1399" r:id="rId10"/>
    <p:sldId id="1416" r:id="rId11"/>
    <p:sldId id="1393" r:id="rId12"/>
    <p:sldId id="1401" r:id="rId13"/>
    <p:sldId id="1402" r:id="rId14"/>
    <p:sldId id="1403" r:id="rId15"/>
    <p:sldId id="1404" r:id="rId16"/>
    <p:sldId id="1405" r:id="rId17"/>
    <p:sldId id="1406" r:id="rId18"/>
    <p:sldId id="1407" r:id="rId19"/>
    <p:sldId id="1409" r:id="rId20"/>
    <p:sldId id="1411" r:id="rId21"/>
    <p:sldId id="1408" r:id="rId22"/>
    <p:sldId id="1410" r:id="rId23"/>
    <p:sldId id="1412" r:id="rId24"/>
    <p:sldId id="1413" r:id="rId25"/>
    <p:sldId id="1414" r:id="rId26"/>
    <p:sldId id="1417" r:id="rId27"/>
    <p:sldId id="1418" r:id="rId28"/>
    <p:sldId id="1419" r:id="rId29"/>
    <p:sldId id="1422" r:id="rId30"/>
    <p:sldId id="1420" r:id="rId31"/>
    <p:sldId id="1421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78049" autoAdjust="0"/>
  </p:normalViewPr>
  <p:slideViewPr>
    <p:cSldViewPr snapToGrid="0">
      <p:cViewPr varScale="1">
        <p:scale>
          <a:sx n="89" d="100"/>
          <a:sy n="89" d="100"/>
        </p:scale>
        <p:origin x="2598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_Cortex-A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Zynq-7000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6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2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4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1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err="1"/>
              <a:t>architechture</a:t>
            </a:r>
            <a:r>
              <a:rPr lang="en-US" altLang="zh-TW" b="1" dirty="0"/>
              <a:t> cache size, pipeline depth (3-stage, 5-stage, or 8-stage), embedded peripherals, memory management unit, and bus-interfaces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MicroBlaze's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overall throughput is substantially less than a comparable hard CPU core (such as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RM Cortex-A9"/>
              </a:rPr>
              <a:t>ARM Cortex-A9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Zynq-7000"/>
              </a:rPr>
              <a:t>Zynq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 32-bit/64-bit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7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86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16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1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2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96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8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/>
              <a:t>2021/04/01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771525" y="848041"/>
            <a:ext cx="7772400" cy="657232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altLang="zh-TW" sz="4000" dirty="0"/>
              <a:t>Weekly Report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8527B-4CA4-4206-8B02-976D407F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Missing image data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F6FDBE-83F4-4F75-B0B9-6DF0FB77E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1" b="23375"/>
          <a:stretch/>
        </p:blipFill>
        <p:spPr>
          <a:xfrm>
            <a:off x="1112118" y="1905831"/>
            <a:ext cx="5963370" cy="75904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CA2B54-394F-4D4C-B0A2-CE924FE4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96CBDC-25B0-4A59-9C01-A5807EC6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202036" y="4358416"/>
            <a:ext cx="5783534" cy="679671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3B96615-0D5A-4DF0-94C8-3468045347CF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4093803" y="2664880"/>
            <a:ext cx="0" cy="1693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ECE659-5314-494D-9F1C-5971D7906CC4}"/>
              </a:ext>
            </a:extLst>
          </p:cNvPr>
          <p:cNvSpPr txBox="1"/>
          <p:nvPr/>
        </p:nvSpPr>
        <p:spPr>
          <a:xfrm>
            <a:off x="4970824" y="332698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補足</a:t>
            </a:r>
            <a:r>
              <a:rPr lang="en-US" altLang="zh-TW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8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F6CE6-7EA6-4D67-9DAA-C9038D64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29FEBD-97A0-4BBB-8A0C-CCCA5120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B0BE7C-FB90-43D3-8AD1-67E7923B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" y="722313"/>
            <a:ext cx="7612380" cy="43008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292509-61C0-4772-BA5D-B228DAB3F318}"/>
              </a:ext>
            </a:extLst>
          </p:cNvPr>
          <p:cNvSpPr/>
          <p:nvPr/>
        </p:nvSpPr>
        <p:spPr bwMode="auto">
          <a:xfrm>
            <a:off x="571500" y="3552825"/>
            <a:ext cx="3867150" cy="914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29E416-D40D-49A2-A3B7-3DD9AB91AD11}"/>
              </a:ext>
            </a:extLst>
          </p:cNvPr>
          <p:cNvSpPr/>
          <p:nvPr/>
        </p:nvSpPr>
        <p:spPr bwMode="auto">
          <a:xfrm>
            <a:off x="3505199" y="1581150"/>
            <a:ext cx="1190625" cy="141578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0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44966-3D76-4C0E-8046-BA095B3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BA549-BC86-4466-A150-05C9BB07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set_property</a:t>
            </a:r>
            <a:r>
              <a:rPr lang="en-US" altLang="zh-TW" dirty="0"/>
              <a:t> CLOCK_DEDICATED_ROUTE BACKBONE [</a:t>
            </a:r>
            <a:r>
              <a:rPr lang="en-US" altLang="zh-TW" dirty="0" err="1"/>
              <a:t>get_nets</a:t>
            </a:r>
            <a:r>
              <a:rPr lang="en-US" altLang="zh-TW" dirty="0"/>
              <a:t> design_1_i/clk_wiz_1/</a:t>
            </a:r>
            <a:r>
              <a:rPr lang="en-US" altLang="zh-TW" dirty="0" err="1"/>
              <a:t>inst</a:t>
            </a:r>
            <a:r>
              <a:rPr lang="en-US" altLang="zh-TW" dirty="0"/>
              <a:t>/clk_in1_design_1_clk_wiz_1_0]</a:t>
            </a:r>
          </a:p>
          <a:p>
            <a:r>
              <a:rPr lang="en-US" altLang="zh-TW" dirty="0"/>
              <a:t>Clock port </a:t>
            </a:r>
            <a:r>
              <a:rPr lang="zh-TW" altLang="en-US" dirty="0"/>
              <a:t>針對不同頻率 設計出不同的</a:t>
            </a:r>
            <a:r>
              <a:rPr lang="en-US" altLang="zh-TW" dirty="0"/>
              <a:t>port </a:t>
            </a:r>
            <a:r>
              <a:rPr lang="zh-TW" altLang="en-US" dirty="0"/>
              <a:t>相接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8E2D1A-541F-4094-BE16-D5690D03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318BA-6753-4C27-85BA-2666F242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451850" cy="569913"/>
          </a:xfrm>
        </p:spPr>
        <p:txBody>
          <a:bodyPr/>
          <a:lstStyle/>
          <a:p>
            <a:r>
              <a:rPr lang="en-US" altLang="zh-TW" dirty="0"/>
              <a:t>system clock design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CB7864-8088-41B5-AB55-A41B1006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812" y="1316831"/>
            <a:ext cx="5610225" cy="45339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4AE17B-2857-48FD-9500-4D13A406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E425905-0893-4B40-B243-98473AC70FAF}"/>
              </a:ext>
            </a:extLst>
          </p:cNvPr>
          <p:cNvSpPr/>
          <p:nvPr/>
        </p:nvSpPr>
        <p:spPr bwMode="auto">
          <a:xfrm>
            <a:off x="4810125" y="2105025"/>
            <a:ext cx="152400" cy="190500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5EF006-733D-4FD9-8B63-6751A2CC75FF}"/>
              </a:ext>
            </a:extLst>
          </p:cNvPr>
          <p:cNvSpPr/>
          <p:nvPr/>
        </p:nvSpPr>
        <p:spPr bwMode="auto">
          <a:xfrm>
            <a:off x="4981575" y="2282031"/>
            <a:ext cx="152400" cy="1905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AC8D456-E8FF-42FA-A125-96F36C6540F2}"/>
              </a:ext>
            </a:extLst>
          </p:cNvPr>
          <p:cNvSpPr/>
          <p:nvPr/>
        </p:nvSpPr>
        <p:spPr bwMode="auto">
          <a:xfrm>
            <a:off x="4810125" y="3063081"/>
            <a:ext cx="152400" cy="190500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5BA02-DA09-4F9C-A4C6-464C149C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mem default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9CC0C-C0A7-4A2B-8496-1AED232E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74EBD6-AEC5-4893-9521-D8E3E011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902913-8810-446B-B582-C3CBB177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3" y="838200"/>
            <a:ext cx="7334063" cy="54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FE3D6-01CF-4EBA-A0FB-265D408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mem default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A3091F-5558-4BF6-9A86-8BC5246C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257" y="838200"/>
            <a:ext cx="7297524" cy="53419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C917AA-27C3-47B1-A745-19162BB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E6305-E53D-4308-B5C4-BD04C009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mem default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90F1F-74C1-4EEB-A589-4362B8AD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5190ED-4006-49A5-BE52-3485983A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FDD30B-3DAF-446C-B9B4-9A6E1A0C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1" y="1103312"/>
            <a:ext cx="7087597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8AAFF-DD38-46DE-A5BE-808E60E0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mem default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1D85A-654C-447D-BB6D-0EC6CB15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CAB33C-B1C3-49DA-B9EC-933B20BE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94DCAF-04EC-4D73-AB90-E7185C6C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87425"/>
            <a:ext cx="7081246" cy="5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1A3D5-3ED3-4519-9F85-A89FBFB2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XSA file update in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844D6-21C9-4593-9EA6-730E67FA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13ED01-BDBC-42DB-AB5A-51465311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5D89AA-FE5F-45A7-9AA7-23462D29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804087"/>
            <a:ext cx="7822107" cy="30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96DA8-E2EE-4DAE-8593-F99B761E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 size adjustment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BCB94B-4FB2-4E7A-931F-4D1A1085C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462" y="1288453"/>
            <a:ext cx="8434388" cy="459065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D6E9-EC06-4DD6-A090-3906221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2BC9C3-0903-426F-B2FB-0D0F05CEDE07}"/>
              </a:ext>
            </a:extLst>
          </p:cNvPr>
          <p:cNvSpPr/>
          <p:nvPr/>
        </p:nvSpPr>
        <p:spPr bwMode="auto">
          <a:xfrm>
            <a:off x="1524000" y="1346200"/>
            <a:ext cx="1181100" cy="571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0AF724-3BCE-4A47-9055-5451C3D8638D}"/>
              </a:ext>
            </a:extLst>
          </p:cNvPr>
          <p:cNvSpPr txBox="1"/>
          <p:nvPr/>
        </p:nvSpPr>
        <p:spPr>
          <a:xfrm>
            <a:off x="2324100" y="5884248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Click HDL Wrapper will update design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61C96A-7C18-4B17-B927-218ACF400A6B}"/>
              </a:ext>
            </a:extLst>
          </p:cNvPr>
          <p:cNvSpPr txBox="1"/>
          <p:nvPr/>
        </p:nvSpPr>
        <p:spPr>
          <a:xfrm>
            <a:off x="7401401" y="38481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3D5A16B-A21C-456C-AB94-9390534D7699}"/>
                  </a:ext>
                </a:extLst>
              </p:cNvPr>
              <p:cNvSpPr txBox="1"/>
              <p:nvPr/>
            </p:nvSpPr>
            <p:spPr>
              <a:xfrm>
                <a:off x="2324100" y="6273828"/>
                <a:ext cx="4949368" cy="40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8K=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=0x2000(byte mem address)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3D5A16B-A21C-456C-AB94-9390534D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6273828"/>
                <a:ext cx="4949368" cy="407163"/>
              </a:xfrm>
              <a:prstGeom prst="rect">
                <a:avLst/>
              </a:prstGeom>
              <a:blipFill>
                <a:blip r:embed="rId4"/>
                <a:stretch>
                  <a:fillRect l="-985" r="-246" b="-23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3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681E5-B2B3-4FD4-9D6F-4218C7B8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 communication with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FF4B1-CAAF-4AE8-9165-F27EE67D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IP List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MicroBlaze</a:t>
            </a:r>
            <a:r>
              <a:rPr lang="en-US" altLang="zh-TW" dirty="0"/>
              <a:t>(soft-core processor)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Architechture</a:t>
            </a:r>
            <a:r>
              <a:rPr lang="en-US" altLang="zh-TW" dirty="0"/>
              <a:t> can be configurable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Enable interrupt mode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Interrupt module cannot have empty connection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Uart_16550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Axi_uartlite</a:t>
            </a:r>
            <a:r>
              <a:rPr lang="en-US" altLang="zh-TW" dirty="0"/>
              <a:t> cannot be used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Connect the interrupt line to the </a:t>
            </a:r>
            <a:r>
              <a:rPr lang="en-US" altLang="zh-TW" dirty="0" err="1"/>
              <a:t>microblaze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/>
              <a:t>CP2102 has a max baud rate of 1 Mbps.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FD1CD1-7128-403F-8046-C5CB444A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46C7F4-69DC-48A1-8E21-A187227D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90" y="1246110"/>
            <a:ext cx="3585210" cy="15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B169A-D373-4A2C-B35D-78D7A7EC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</a:t>
            </a:r>
            <a:r>
              <a:rPr lang="zh-TW" altLang="en-US" dirty="0"/>
              <a:t> </a:t>
            </a:r>
            <a:r>
              <a:rPr lang="en-US" altLang="zh-TW" dirty="0" err="1"/>
              <a:t>ckeck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C02BA2-FE44-4EDC-AB3B-27BA9C3D7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702" y="838200"/>
            <a:ext cx="7194633" cy="53419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3A6AE-E788-406E-965C-B26A04B7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D4553E-736B-45EA-B776-7491025757D0}"/>
                  </a:ext>
                </a:extLst>
              </p:cNvPr>
              <p:cNvSpPr txBox="1"/>
              <p:nvPr/>
            </p:nvSpPr>
            <p:spPr>
              <a:xfrm>
                <a:off x="2525458" y="6180138"/>
                <a:ext cx="4162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8K=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altLang="zh-TW" dirty="0"/>
                  <a:t>=4(1word 4 byte)=&gt;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(2048)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D4553E-736B-45EA-B776-74910257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58" y="6180138"/>
                <a:ext cx="4162934" cy="369332"/>
              </a:xfrm>
              <a:prstGeom prst="rect">
                <a:avLst/>
              </a:prstGeom>
              <a:blipFill>
                <a:blip r:embed="rId4"/>
                <a:stretch>
                  <a:fillRect l="-117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8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D8D19-1A66-4E00-B713-470A6E0D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XSA file update in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3EFBF5-DE47-425D-B7A3-E1562486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AEB34-C83B-4840-817B-2DEFBF3F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797819-BCA1-4BAC-94D5-1F0B3EB7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62" y="1668897"/>
            <a:ext cx="4465638" cy="32571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A4C667-8FB8-4CBD-8B3D-F58FBA973B08}"/>
              </a:ext>
            </a:extLst>
          </p:cNvPr>
          <p:cNvSpPr/>
          <p:nvPr/>
        </p:nvSpPr>
        <p:spPr bwMode="auto">
          <a:xfrm>
            <a:off x="2159000" y="2400300"/>
            <a:ext cx="3162300" cy="812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3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5BA28-43D8-4289-B86F-435962C2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 mem adjustment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D1F38A-367C-40DE-B20F-1D9E9E080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25" y="1366820"/>
            <a:ext cx="8434388" cy="428469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565EEF-DF80-4B26-8162-E27FA3EB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057DC2-037F-497B-8A6D-CF17FE9A8ECF}"/>
              </a:ext>
            </a:extLst>
          </p:cNvPr>
          <p:cNvSpPr/>
          <p:nvPr/>
        </p:nvSpPr>
        <p:spPr bwMode="auto">
          <a:xfrm>
            <a:off x="377825" y="4495800"/>
            <a:ext cx="1298575" cy="4953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7ADAE-04D5-49F2-BE4C-70FB16B5C2CF}"/>
              </a:ext>
            </a:extLst>
          </p:cNvPr>
          <p:cNvSpPr/>
          <p:nvPr/>
        </p:nvSpPr>
        <p:spPr bwMode="auto">
          <a:xfrm>
            <a:off x="6804025" y="2806700"/>
            <a:ext cx="1336675" cy="7493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6498C-FCDA-4228-8AC1-CD2A8CE9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BMP file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DC5D9-9ED4-4891-A9B6-1FB16E83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4B532-C925-4786-BCBE-9C6031B3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FC64D3-8472-4F3B-8689-CF5D25DF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1851025"/>
            <a:ext cx="8001000" cy="2647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28BAED-5084-4D30-A867-17F9DE535950}"/>
              </a:ext>
            </a:extLst>
          </p:cNvPr>
          <p:cNvSpPr/>
          <p:nvPr/>
        </p:nvSpPr>
        <p:spPr bwMode="auto">
          <a:xfrm>
            <a:off x="377825" y="3606800"/>
            <a:ext cx="1336675" cy="4826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9DDDFF-F409-4EF7-8E9E-1D678CCE189C}"/>
              </a:ext>
            </a:extLst>
          </p:cNvPr>
          <p:cNvSpPr txBox="1"/>
          <p:nvPr/>
        </p:nvSpPr>
        <p:spPr>
          <a:xfrm>
            <a:off x="1981200" y="449897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是從</a:t>
            </a:r>
            <a:r>
              <a:rPr lang="en-US" altLang="zh-TW" dirty="0"/>
              <a:t>0</a:t>
            </a:r>
            <a:r>
              <a:rPr lang="zh-TW" altLang="en-US" dirty="0"/>
              <a:t>開始計數 故要</a:t>
            </a:r>
            <a:r>
              <a:rPr lang="en-US" altLang="zh-TW" dirty="0"/>
              <a:t>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B6DF0-B954-4599-9CEA-34BB5EDC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BMP file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8387C-D7E7-4BFF-9D95-1D7C244F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9978D5-4AF7-4A1F-8876-8BD730C6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43AFB4-4E21-4704-9E28-20411CB0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7" y="987425"/>
            <a:ext cx="6640513" cy="51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B6DF0-B954-4599-9CEA-34BB5EDC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BMP file format header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8387C-D7E7-4BFF-9D95-1D7C244F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228293" cy="526138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9978D5-4AF7-4A1F-8876-8BD730C6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AF2EF2-D26F-4424-AD15-FBCB58BBB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2" y="939800"/>
            <a:ext cx="3324225" cy="55054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E0C0A5-A706-45A6-96D0-6E241756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552" y="1778000"/>
            <a:ext cx="4628004" cy="2843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E9528B3-151A-408F-AA2E-9EBACBD832DE}"/>
              </a:ext>
            </a:extLst>
          </p:cNvPr>
          <p:cNvSpPr txBox="1"/>
          <p:nvPr/>
        </p:nvSpPr>
        <p:spPr>
          <a:xfrm>
            <a:off x="5853405" y="5216009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REAL IMG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275F9-CB15-47ED-8924-C5C6AB1A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Baud rate vs </a:t>
            </a:r>
            <a:r>
              <a:rPr lang="en-US" altLang="zh-TW" dirty="0" err="1"/>
              <a:t>clk</a:t>
            </a:r>
            <a:r>
              <a:rPr lang="en-US" altLang="zh-TW" dirty="0"/>
              <a:t> frequency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BF2599-416B-4D06-A276-F0A277E4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1549343"/>
            <a:ext cx="6391275" cy="234241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B464FA-A3A9-4986-8B18-5BBC94E3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4A9A1-82A7-429C-AC6B-CC4F4EA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License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FBE7E7-89DF-4B97-832B-AFD01EFAA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825" y="1510193"/>
            <a:ext cx="8434388" cy="399795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67CC7-1F43-4582-AB2E-6E526ABA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6C6CEF-E0FF-4465-9BE9-6173A9CF3C6A}"/>
              </a:ext>
            </a:extLst>
          </p:cNvPr>
          <p:cNvSpPr txBox="1"/>
          <p:nvPr/>
        </p:nvSpPr>
        <p:spPr>
          <a:xfrm>
            <a:off x="3065929" y="6013525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點擊上面欄位 </a:t>
            </a:r>
            <a:r>
              <a:rPr lang="en-US" altLang="zh-TW" dirty="0"/>
              <a:t>License manager</a:t>
            </a:r>
          </a:p>
        </p:txBody>
      </p:sp>
    </p:spTree>
    <p:extLst>
      <p:ext uri="{BB962C8B-B14F-4D97-AF65-F5344CB8AC3E}">
        <p14:creationId xmlns:p14="http://schemas.microsoft.com/office/powerpoint/2010/main" val="13464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1B5C2-94DE-4F25-ACF4-628B38B7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Debug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4B91D-772D-4415-BEB7-17732B20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Windows&gt;&gt;show view &gt;&gt; debug</a:t>
            </a:r>
          </a:p>
          <a:p>
            <a:r>
              <a:rPr lang="en-US" altLang="zh-TW" dirty="0"/>
              <a:t>Windows&gt;&gt;show view &gt;&gt; Memory </a:t>
            </a:r>
            <a:endParaRPr lang="zh-TW" altLang="en-US" dirty="0"/>
          </a:p>
          <a:p>
            <a:r>
              <a:rPr lang="en-US" altLang="zh-TW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C392C-7335-429A-8A78-AA7B3637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198634-36BE-4099-BAB7-B36BF9A0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03" y="1885036"/>
            <a:ext cx="4937872" cy="37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A6407-9C72-41A8-98CF-FCEC725A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debug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B3551-0E57-4188-ABDE-210A223A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Microblaze</a:t>
            </a:r>
            <a:endParaRPr lang="en-US" altLang="zh-TW" dirty="0"/>
          </a:p>
          <a:p>
            <a:r>
              <a:rPr lang="en-US" altLang="zh-TW" dirty="0"/>
              <a:t>ADD ADDRESS monitor</a:t>
            </a:r>
          </a:p>
          <a:p>
            <a:r>
              <a:rPr lang="en-US" altLang="zh-TW" dirty="0"/>
              <a:t>REFRESH</a:t>
            </a:r>
          </a:p>
          <a:p>
            <a:r>
              <a:rPr lang="en-US" altLang="zh-TW" dirty="0"/>
              <a:t>&lt;HSB LSB&gt;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66030-3ACA-4661-BF7D-31F69913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B4D98-A456-4E6E-A884-46EA5021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3970511"/>
            <a:ext cx="8434388" cy="17560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79668A-C576-4C8F-9C2E-F79CD191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75" y="948355"/>
            <a:ext cx="3660775" cy="25685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DE5516-47B3-45F6-8318-081A59312EF8}"/>
              </a:ext>
            </a:extLst>
          </p:cNvPr>
          <p:cNvSpPr/>
          <p:nvPr/>
        </p:nvSpPr>
        <p:spPr bwMode="auto">
          <a:xfrm>
            <a:off x="2486025" y="4229405"/>
            <a:ext cx="933450" cy="40927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629A3C-2E02-476B-A219-10A090AB3865}"/>
              </a:ext>
            </a:extLst>
          </p:cNvPr>
          <p:cNvSpPr/>
          <p:nvPr/>
        </p:nvSpPr>
        <p:spPr bwMode="auto">
          <a:xfrm>
            <a:off x="6273006" y="4163035"/>
            <a:ext cx="613569" cy="2517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1A84B-0585-425B-A2F5-18CAF675236E}"/>
              </a:ext>
            </a:extLst>
          </p:cNvPr>
          <p:cNvSpPr/>
          <p:nvPr/>
        </p:nvSpPr>
        <p:spPr bwMode="auto">
          <a:xfrm>
            <a:off x="3724672" y="4628661"/>
            <a:ext cx="933450" cy="40927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4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4F78E-DE16-4AC5-B02F-3A4C27EA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09BAD7-7A59-447C-8AB1-12A99BD4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903642"/>
            <a:ext cx="8334375" cy="52764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Environment:Vitis</a:t>
            </a:r>
            <a:r>
              <a:rPr lang="en-US" altLang="zh-TW" dirty="0"/>
              <a:t> Software Platform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Prog1 FPGA Send Message To UART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The </a:t>
            </a:r>
            <a:r>
              <a:rPr lang="en-US" altLang="zh-TW" dirty="0" err="1"/>
              <a:t>microblaze</a:t>
            </a:r>
            <a:r>
              <a:rPr lang="en-US" altLang="zh-TW" dirty="0"/>
              <a:t> send message by byte to PC port and display the result in terminal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Library : </a:t>
            </a:r>
            <a:r>
              <a:rPr lang="en-US" altLang="zh-TW" dirty="0" err="1"/>
              <a:t>xil_printf.h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Src</a:t>
            </a:r>
            <a:r>
              <a:rPr lang="zh-TW" altLang="en-US" dirty="0"/>
              <a:t>資料夾右鍵</a:t>
            </a:r>
            <a:r>
              <a:rPr lang="en-US" altLang="zh-TW" dirty="0"/>
              <a:t>&gt;New&gt;other&gt;C/C++</a:t>
            </a:r>
          </a:p>
          <a:p>
            <a:pPr marL="500063" lvl="1" indent="0">
              <a:lnSpc>
                <a:spcPct val="150000"/>
              </a:lnSpc>
              <a:buNone/>
            </a:pPr>
            <a:r>
              <a:rPr lang="en-US" altLang="zh-TW" dirty="0"/>
              <a:t>&gt;Source file(</a:t>
            </a:r>
            <a:r>
              <a:rPr lang="zh-TW" altLang="en-US" dirty="0"/>
              <a:t>新增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 file)</a:t>
            </a:r>
          </a:p>
          <a:p>
            <a:r>
              <a:rPr lang="en-US" altLang="zh-TW" dirty="0" err="1"/>
              <a:t>Xil_printf</a:t>
            </a:r>
            <a:r>
              <a:rPr lang="en-US" altLang="zh-TW" dirty="0"/>
              <a:t> </a:t>
            </a:r>
            <a:r>
              <a:rPr lang="zh-TW" altLang="en-US" dirty="0"/>
              <a:t>函式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CBCFB-F0A0-425B-9ABC-67052BE0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4345D8-222C-4A15-BAFA-5C4E1E17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88" y="2956187"/>
            <a:ext cx="2614910" cy="34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1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E65B3-67D4-4C13-88BF-0D4F530D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 with </a:t>
            </a:r>
            <a:r>
              <a:rPr lang="en-US" altLang="zh-TW" dirty="0" err="1"/>
              <a:t>Vitis</a:t>
            </a:r>
            <a:r>
              <a:rPr lang="en-US" altLang="zh-TW" dirty="0"/>
              <a:t> 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1C986-E30C-4F20-8403-97A9BCA4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70688-F30B-4E22-AA58-3D3C6F27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E67E54-FBAC-42EE-AEC6-4367AC2B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44" y="899777"/>
            <a:ext cx="3446560" cy="59582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C3EF8A-343B-408A-9543-C071F01ECC9E}"/>
              </a:ext>
            </a:extLst>
          </p:cNvPr>
          <p:cNvSpPr/>
          <p:nvPr/>
        </p:nvSpPr>
        <p:spPr bwMode="auto">
          <a:xfrm>
            <a:off x="3029544" y="1199355"/>
            <a:ext cx="2590800" cy="3619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295D5D-4262-4181-8AA7-5CA976258EE8}"/>
              </a:ext>
            </a:extLst>
          </p:cNvPr>
          <p:cNvSpPr/>
          <p:nvPr/>
        </p:nvSpPr>
        <p:spPr bwMode="auto">
          <a:xfrm>
            <a:off x="3609975" y="5419724"/>
            <a:ext cx="962025" cy="36195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3ADCE-FADA-4523-B233-9E4908A6FE1D}"/>
              </a:ext>
            </a:extLst>
          </p:cNvPr>
          <p:cNvSpPr txBox="1"/>
          <p:nvPr/>
        </p:nvSpPr>
        <p:spPr>
          <a:xfrm>
            <a:off x="6341038" y="2790825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右鍵</a:t>
            </a:r>
            <a:r>
              <a:rPr lang="en-US" altLang="zh-TW" dirty="0"/>
              <a:t>&gt;build project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Run as &gt;&gt;</a:t>
            </a:r>
            <a:r>
              <a:rPr lang="zh-TW" altLang="en-US" dirty="0"/>
              <a:t> 第二個</a:t>
            </a: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4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F8B59-4353-4F8F-A58E-97940B6D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Notepad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5432D-8F19-434C-9F5F-6A86C67C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</a:t>
            </a:r>
            <a:r>
              <a:rPr lang="en-US" altLang="zh-TW" dirty="0" err="1"/>
              <a:t>mobaxterm</a:t>
            </a:r>
            <a:r>
              <a:rPr lang="en-US" altLang="zh-TW" dirty="0"/>
              <a:t> </a:t>
            </a:r>
            <a:r>
              <a:rPr lang="zh-TW" altLang="en-US" dirty="0"/>
              <a:t>連上 不能編輯 通常因為 </a:t>
            </a:r>
            <a:r>
              <a:rPr lang="en-US" altLang="zh-TW" dirty="0"/>
              <a:t>bash </a:t>
            </a:r>
            <a:r>
              <a:rPr lang="zh-TW" altLang="en-US"/>
              <a:t>檔 有寫指令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3BA5FF-268B-4DEA-A10C-738F6E5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7DC25-F6D4-4E07-A1DF-22F21A2C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62C40-3DC7-43E3-AF00-BDC381E5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Prog2  </a:t>
            </a:r>
            <a:r>
              <a:rPr lang="en-US" altLang="zh-TW" dirty="0" err="1"/>
              <a:t>Image_filter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Step1 PC send a photo (bmp format )to FPGA and store data in local cache.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Step2 </a:t>
            </a:r>
            <a:r>
              <a:rPr lang="en-US" altLang="zh-TW" dirty="0" err="1"/>
              <a:t>microblaze</a:t>
            </a:r>
            <a:r>
              <a:rPr lang="en-US" altLang="zh-TW" dirty="0"/>
              <a:t> processor do some calculation with pixel value(255-pixel value)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Step3 FPGA send back the calculated data to PC port and store the data as bmp format.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6244A-E525-4070-B2C3-5505FEE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7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19C71-5538-47F3-9365-C64FA0B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ACB87-5B86-45F6-93CC-E12E1C83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teraterm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傳送資料時 必須選用二進制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日記生成圖片時 必須選用二進制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若程式中迴圈失效 可能是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設計的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不足夠使用導致 迴圈設計失效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design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大小可於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Linker Script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文件中查看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傳輸中若遇到資料遺失 可用兩種方法解決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“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sleep.h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wait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的設計 若上述方法仍無法解決則可依 缺失的資料數補足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data 0x00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“xuartns550_i.h”#include “xuartns550.h“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driver C code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stdlib.h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記憶體宣告函式庫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A493EB-2038-4DCE-897F-4BF61BB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91ECD-27BA-4A7E-BA1D-06BCC925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25F3DE-64BA-4224-A44D-9833CC82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6ADB7F-A314-4FE8-9C52-8E271F891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92" y="2464511"/>
            <a:ext cx="2143468" cy="11852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5E2DB3-3F4B-4CA5-925D-D308B4A9B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7" y="1767461"/>
            <a:ext cx="1673575" cy="139410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0E84B5-8B7B-42A7-90DA-443CD43179D7}"/>
              </a:ext>
            </a:extLst>
          </p:cNvPr>
          <p:cNvCxnSpPr/>
          <p:nvPr/>
        </p:nvCxnSpPr>
        <p:spPr bwMode="auto">
          <a:xfrm>
            <a:off x="3173506" y="2657139"/>
            <a:ext cx="20224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A6C2F9-3007-4533-BA98-2CECF14E2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2904565" y="3364454"/>
            <a:ext cx="18610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2B9CE-9E16-4624-ACB6-3904F90198ED}"/>
              </a:ext>
            </a:extLst>
          </p:cNvPr>
          <p:cNvSpPr txBox="1"/>
          <p:nvPr/>
        </p:nvSpPr>
        <p:spPr>
          <a:xfrm>
            <a:off x="3469123" y="209518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Image 512*512 bmp format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2EB400F-FD8E-4924-B038-47DE3805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2749"/>
            <a:ext cx="1072502" cy="1072502"/>
          </a:xfr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98A2A-16E3-40E5-BE41-6E4F44B39716}"/>
              </a:ext>
            </a:extLst>
          </p:cNvPr>
          <p:cNvSpPr txBox="1"/>
          <p:nvPr/>
        </p:nvSpPr>
        <p:spPr>
          <a:xfrm>
            <a:off x="6396071" y="367756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Filter process</a:t>
            </a:r>
          </a:p>
          <a:p>
            <a:r>
              <a:rPr lang="en-US" altLang="zh-TW" dirty="0"/>
              <a:t>(255-pixel value)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6B7940-060A-4484-B241-5629FFF10A89}"/>
              </a:ext>
            </a:extLst>
          </p:cNvPr>
          <p:cNvSpPr txBox="1"/>
          <p:nvPr/>
        </p:nvSpPr>
        <p:spPr>
          <a:xfrm>
            <a:off x="2260435" y="351177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Send back data to PC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03332C-B209-4B7B-BFA1-B211F34CE93B}"/>
              </a:ext>
            </a:extLst>
          </p:cNvPr>
          <p:cNvSpPr txBox="1"/>
          <p:nvPr/>
        </p:nvSpPr>
        <p:spPr>
          <a:xfrm>
            <a:off x="358783" y="4266086"/>
            <a:ext cx="43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</a:rPr>
              <a:t>Teraterm</a:t>
            </a:r>
            <a:r>
              <a:rPr lang="en-US" altLang="zh-TW" dirty="0">
                <a:solidFill>
                  <a:srgbClr val="000000"/>
                </a:solidFill>
              </a:rPr>
              <a:t> is used monitoring COM PORT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662C-D74A-4ED3-B07C-8C623CE7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Prog1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5ACA0-CE57-4D19-A452-4DB25100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019174"/>
            <a:ext cx="8334375" cy="5160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31A5E-E1AE-445B-9026-2DBD63F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7E094-19AE-440D-B613-18792E53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54" y="1129553"/>
            <a:ext cx="4104942" cy="36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1E19F-3F0E-436D-9863-84FF3BF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Prog2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DE98F-AB9D-4A31-8987-DE7EE79C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9094FD-5E5F-4BA0-AF01-71EFC772B12F}"/>
              </a:ext>
            </a:extLst>
          </p:cNvPr>
          <p:cNvCxnSpPr>
            <a:cxnSpLocks/>
          </p:cNvCxnSpPr>
          <p:nvPr/>
        </p:nvCxnSpPr>
        <p:spPr bwMode="auto">
          <a:xfrm>
            <a:off x="3762375" y="2826545"/>
            <a:ext cx="15716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0070C51-0EA9-4698-83BF-C0F1F1690477}"/>
              </a:ext>
            </a:extLst>
          </p:cNvPr>
          <p:cNvSpPr/>
          <p:nvPr/>
        </p:nvSpPr>
        <p:spPr>
          <a:xfrm>
            <a:off x="3864116" y="235850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Image filter</a:t>
            </a:r>
            <a:endParaRPr kumimoji="1" lang="zh-TW" altLang="en-US" b="1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0D3E28-9D19-45E1-A48A-67D270041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" t="5219" r="2652" b="16874"/>
          <a:stretch/>
        </p:blipFill>
        <p:spPr>
          <a:xfrm>
            <a:off x="431800" y="1726157"/>
            <a:ext cx="3120855" cy="30179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D4A87A-71B4-41CC-A4E4-991222D09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5" t="4895" r="4145" b="10291"/>
          <a:stretch/>
        </p:blipFill>
        <p:spPr>
          <a:xfrm>
            <a:off x="5515060" y="1726157"/>
            <a:ext cx="3120855" cy="31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9F8B0-F15C-48F9-856F-88EAADB8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D9D4D-9FEF-447D-A21B-A0E3E519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與昱佑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端 程式互接 傳送圖片或 影像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與亞淇 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control module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D4DE7-C80A-43BB-9EB0-23828C85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166190</TotalTime>
  <Words>683</Words>
  <Application>Microsoft Office PowerPoint</Application>
  <PresentationFormat>如螢幕大小 (4:3)</PresentationFormat>
  <Paragraphs>138</Paragraphs>
  <Slides>31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larc</vt:lpstr>
      <vt:lpstr>Weekly Report</vt:lpstr>
      <vt:lpstr>UART communication with FPGA</vt:lpstr>
      <vt:lpstr>SDK C code design</vt:lpstr>
      <vt:lpstr>SDK C code design</vt:lpstr>
      <vt:lpstr>SDK C code design</vt:lpstr>
      <vt:lpstr>System design flow</vt:lpstr>
      <vt:lpstr>Prog1 Result</vt:lpstr>
      <vt:lpstr>Prog2 Result</vt:lpstr>
      <vt:lpstr>Future Work</vt:lpstr>
      <vt:lpstr> Missing image data</vt:lpstr>
      <vt:lpstr>Block diagram</vt:lpstr>
      <vt:lpstr>SRAM</vt:lpstr>
      <vt:lpstr>system clock design</vt:lpstr>
      <vt:lpstr>Block mem default</vt:lpstr>
      <vt:lpstr>Block mem default</vt:lpstr>
      <vt:lpstr>Block mem default</vt:lpstr>
      <vt:lpstr>Block mem default</vt:lpstr>
      <vt:lpstr>XSA file update in IDE</vt:lpstr>
      <vt:lpstr>Mem size adjustment</vt:lpstr>
      <vt:lpstr>MEM ckeck</vt:lpstr>
      <vt:lpstr>XSA file update in IDE</vt:lpstr>
      <vt:lpstr>IDE mem adjustment</vt:lpstr>
      <vt:lpstr>BMP file format</vt:lpstr>
      <vt:lpstr>BMP file format</vt:lpstr>
      <vt:lpstr>BMP file format header file</vt:lpstr>
      <vt:lpstr>Baud rate vs clk frequency</vt:lpstr>
      <vt:lpstr>License</vt:lpstr>
      <vt:lpstr>Memory Debug</vt:lpstr>
      <vt:lpstr>Memory debug</vt:lpstr>
      <vt:lpstr>Compile with Vitis IDE</vt:lpstr>
      <vt:lpstr>Notepad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user</cp:lastModifiedBy>
  <cp:revision>5871</cp:revision>
  <dcterms:created xsi:type="dcterms:W3CDTF">2018-10-07T16:26:11Z</dcterms:created>
  <dcterms:modified xsi:type="dcterms:W3CDTF">2021-06-10T08:25:54Z</dcterms:modified>
</cp:coreProperties>
</file>