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3" r:id="rId4"/>
    <p:sldId id="260" r:id="rId5"/>
    <p:sldId id="268" r:id="rId6"/>
    <p:sldId id="261" r:id="rId7"/>
    <p:sldId id="270" r:id="rId8"/>
    <p:sldId id="262" r:id="rId9"/>
    <p:sldId id="264" r:id="rId10"/>
    <p:sldId id="265" r:id="rId11"/>
    <p:sldId id="266" r:id="rId12"/>
    <p:sldId id="269" r:id="rId13"/>
    <p:sldId id="267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8A3-9FDD-4BCD-B226-BCDA0782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24E41-BDFF-4EDE-8AC3-607F18B9F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4437-44A6-4230-9BE1-E63A7DE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31AF-505B-44A3-91DD-433E761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78E7-DBB8-4F8C-A920-72C921EF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1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4335-C98A-44FE-B313-460FAA65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2FAA5-CC7B-425E-9852-A792E879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CA2-482E-436B-A657-B0FE0564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B17C-7863-4B21-AF8A-FC44E18D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9D34-92DB-4709-94EA-C8423BAB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D58DD-BB11-4B0F-9F97-FBED1F9D4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673C-01FF-483D-9B5D-83DC6401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C634-BF92-460F-8B8F-3EBF4BA8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3029-AF68-4EE2-B661-4E22376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A683-522D-4B2F-B3A8-6BCED85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7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14AF-FA97-4C2C-8E52-67344E92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3C0A-7C38-406A-9384-C2466479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AC45-D9CA-47FA-9001-505DFEF8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1B21-B815-4AA0-9AAA-FC79030E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CB02-506C-4755-BEAA-4CB2FB9D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8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74C9-7933-4C63-BB4E-42DB7AC9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F3A7-4A6D-4A73-8731-4CF41437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1043-FD7A-40B5-899A-9A4C8E20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CECF-3270-48D3-ADE1-0881BF63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DF2B-980F-4F14-8206-B01D1F7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1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0F57-96DE-450F-B169-8256AD35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6B40-CD80-409F-B1FC-348A4B67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93923-7DCE-427D-94E0-BD653851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F288-89D0-4047-9A0C-15C96C14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1F3-4F25-41A6-ADF8-667A2818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75485-355B-4346-A1E6-7709DD03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5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B85-5134-4D3B-9A7D-E80EC4B5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7039-20E3-4FAC-962D-DF80A389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D020A-7C9F-4DEF-AC43-814AEC2D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D1222-87AF-4517-B3B6-548BD34B8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6FAA-8790-40C3-9527-C177C5A81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18E44-A232-4BA6-9751-18039933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59654-95FA-4564-A95B-CD59A8B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40D9-95A3-4038-B88D-CAB3551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36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D66C-0922-4453-8D3F-EFF95BF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B06B8-5C22-4E80-8E4D-34533D24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ED07F-7B27-404A-903B-A6CED524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D3198-C36D-4BE3-BDA0-F3D64D08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3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3A7E9-49BD-4BC5-A994-0690EFAE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42EE-C4B7-496D-B2CB-7D786021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1D756-2DED-4F3A-9AE9-817AC983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338-21B9-4DF8-A8A4-FFBC205D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CC43-6A21-4F7C-A66F-DE0860D6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0F00-15F1-451A-B89B-BB740550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76EB-FF13-4323-BF74-2484811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1D87B-E579-4C5E-B36C-B593296C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90DC-2895-472A-AB5F-364492FF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8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6233-18B0-4F6D-AD0E-9AA3D13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89B3A-4004-4C30-80B7-4C7BDB588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68A13-8953-437D-838B-C3377FDA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27291-AF50-4A7C-872F-3567E22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AD0F-A38D-4F53-B4F1-78B8F0E0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E42B-FC1C-41CD-9B09-D00CDCE4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8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C0478-F01A-480F-B813-DC0090F0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E7DE-A05E-4AD7-AFE1-81C5A1A7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84D7-557F-4049-8A86-1772A6015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71AF-4493-484A-A4FB-CAF0A1C76BAA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3A7A-8929-4AFE-B43D-AF730FD61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C0080-644D-488F-8087-1F5A312D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9F11-0CFC-47D1-9404-ADB7F2245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61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086D6-E603-480B-9D34-0519674E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30" y="501040"/>
            <a:ext cx="12075090" cy="60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0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7B78A59-1708-4CF5-A5FF-CE3B9B97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" r="91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CAD5B-266C-46AD-B7E1-7F10BAE3B846}"/>
              </a:ext>
            </a:extLst>
          </p:cNvPr>
          <p:cNvSpPr txBox="1"/>
          <p:nvPr/>
        </p:nvSpPr>
        <p:spPr>
          <a:xfrm>
            <a:off x="8753475" y="4895850"/>
            <a:ext cx="2362200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umbers in many Sydney suburbs increased above the national average</a:t>
            </a:r>
          </a:p>
        </p:txBody>
      </p:sp>
    </p:spTree>
    <p:extLst>
      <p:ext uri="{BB962C8B-B14F-4D97-AF65-F5344CB8AC3E}">
        <p14:creationId xmlns:p14="http://schemas.microsoft.com/office/powerpoint/2010/main" val="92708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C90A530-4A2E-40EF-9C2E-F5E63935E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" y="287655"/>
            <a:ext cx="12159476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E685-ADD7-4BCA-9FBE-E1E9A5129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BDB28-F172-4EFC-9EEB-93C214DD9944}"/>
              </a:ext>
            </a:extLst>
          </p:cNvPr>
          <p:cNvSpPr txBox="1"/>
          <p:nvPr/>
        </p:nvSpPr>
        <p:spPr>
          <a:xfrm>
            <a:off x="9677400" y="3124200"/>
            <a:ext cx="2362200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Census night in 2016, more than 116,000 homeless. Over the previous decade homelessness had risen 30%. </a:t>
            </a:r>
          </a:p>
        </p:txBody>
      </p:sp>
    </p:spTree>
    <p:extLst>
      <p:ext uri="{BB962C8B-B14F-4D97-AF65-F5344CB8AC3E}">
        <p14:creationId xmlns:p14="http://schemas.microsoft.com/office/powerpoint/2010/main" val="145760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fruit, flying&#10;&#10;Description automatically generated">
            <a:extLst>
              <a:ext uri="{FF2B5EF4-FFF2-40B4-BE49-F238E27FC236}">
                <a16:creationId xmlns:a16="http://schemas.microsoft.com/office/drawing/2014/main" id="{AD7332A6-1B26-4826-AF97-42C89E8C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8B2051-21DC-4929-9B8A-D2D5A7B01C2F}"/>
              </a:ext>
            </a:extLst>
          </p:cNvPr>
          <p:cNvSpPr txBox="1"/>
          <p:nvPr/>
        </p:nvSpPr>
        <p:spPr>
          <a:xfrm>
            <a:off x="10448925" y="1619250"/>
            <a:ext cx="140017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Census 2021?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286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33FAAF5-B2F2-49E9-8718-6BB7407F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0" y="0"/>
            <a:ext cx="6997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8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4A465-C6DD-4416-A6E4-3B0A723AEC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7235" y="1326863"/>
            <a:ext cx="6495147" cy="4204273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BF1389F-FD0D-47C5-999E-B948D880C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12" y="967579"/>
            <a:ext cx="5650738" cy="5178359"/>
          </a:xfrm>
        </p:spPr>
      </p:pic>
    </p:spTree>
    <p:extLst>
      <p:ext uri="{BB962C8B-B14F-4D97-AF65-F5344CB8AC3E}">
        <p14:creationId xmlns:p14="http://schemas.microsoft.com/office/powerpoint/2010/main" val="390482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F5F0B87-A9B4-4FE5-BFAF-EC939243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97" y="99113"/>
            <a:ext cx="10288628" cy="66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F91E-32C0-489C-BD67-D330255B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5" y="138867"/>
            <a:ext cx="10515600" cy="65548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5600" dirty="0"/>
              <a:t>References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4800" dirty="0"/>
              <a:t>Australian Bureau of Statistics </a:t>
            </a:r>
            <a:r>
              <a:rPr lang="en-AU" sz="4800" dirty="0" err="1"/>
              <a:t>n.d</a:t>
            </a:r>
            <a:r>
              <a:rPr lang="en-AU" sz="4800" dirty="0"/>
              <a:t> (ABS),Census, Australian Bureau of Statistics, viewed 13 November 2020, &lt;https://www.abs.gov.au/census&gt;</a:t>
            </a:r>
          </a:p>
          <a:p>
            <a:pPr marL="0" indent="0">
              <a:buNone/>
            </a:pPr>
            <a:r>
              <a:rPr lang="en-AU" sz="4800" dirty="0"/>
              <a:t>Australian Bureau of Statistics 2016 (ABS 2016), </a:t>
            </a:r>
            <a:r>
              <a:rPr lang="en-AU" sz="4800" i="1" dirty="0"/>
              <a:t>Census of Population and Housing: Estimating Homelessness</a:t>
            </a:r>
            <a:r>
              <a:rPr lang="en-AU" sz="4800" dirty="0"/>
              <a:t>, cat. no. 2049.0., ABS, Canberra, viewed 13 November 2020, &lt; https://www.abs.gov.au/statistics/people/housing/census-population-and-housing-estimating-homelessness/2016&gt;</a:t>
            </a:r>
          </a:p>
          <a:p>
            <a:pPr marL="0" indent="0">
              <a:buNone/>
            </a:pPr>
            <a:r>
              <a:rPr lang="en-AU" sz="4800" dirty="0"/>
              <a:t>Australian Housing and Urban Research Institute 2014, </a:t>
            </a:r>
            <a:r>
              <a:rPr lang="en-AU" sz="4800" i="1" dirty="0"/>
              <a:t>Homelessness: re-shaping the policy agenda?, </a:t>
            </a:r>
            <a:r>
              <a:rPr lang="en-AU" sz="4800" dirty="0"/>
              <a:t>Final report no. 221, Australian Housing and Urban Research Institute, Melbourne</a:t>
            </a:r>
          </a:p>
          <a:p>
            <a:pPr marL="0" indent="0">
              <a:buNone/>
            </a:pPr>
            <a:r>
              <a:rPr lang="en-AU" sz="4800" dirty="0"/>
              <a:t>Australian Institute of Health and Welfare (AIHW) 2019</a:t>
            </a:r>
            <a:r>
              <a:rPr lang="en-AU" sz="4800" i="1" dirty="0"/>
              <a:t>, Homelessness and homelessness services</a:t>
            </a:r>
            <a:r>
              <a:rPr lang="en-AU" sz="4800" dirty="0"/>
              <a:t>, viewed 13 November 2020, &lt;https://www.aihw.gov.au/reports/australias-welfare/homelessness-and-homelessness-services&gt;</a:t>
            </a:r>
          </a:p>
          <a:p>
            <a:pPr marL="0" indent="0">
              <a:buNone/>
            </a:pPr>
            <a:r>
              <a:rPr lang="en-AU" sz="4800" dirty="0" err="1"/>
              <a:t>Baglin</a:t>
            </a:r>
            <a:r>
              <a:rPr lang="en-AU" sz="4800" dirty="0"/>
              <a:t>, J 2020</a:t>
            </a:r>
            <a:r>
              <a:rPr lang="en-AU" sz="4800" i="1" dirty="0"/>
              <a:t>, Data Visualisation: From Theory to Practice</a:t>
            </a:r>
            <a:r>
              <a:rPr lang="en-AU" sz="4800" dirty="0"/>
              <a:t>, RMIT, Australia</a:t>
            </a:r>
          </a:p>
          <a:p>
            <a:pPr marL="0" indent="0">
              <a:buNone/>
            </a:pPr>
            <a:r>
              <a:rPr lang="en-AU" sz="4800" dirty="0"/>
              <a:t>Banks, D 2010, '</a:t>
            </a:r>
            <a:r>
              <a:rPr lang="en-AU" sz="4800" i="1" dirty="0"/>
              <a:t>Tweeting in court: why reporters must be given guidelines</a:t>
            </a:r>
            <a:r>
              <a:rPr lang="en-AU" sz="4800" dirty="0"/>
              <a:t>', The Guardian, 15 December, viewed 25 November 2015, &lt;http://www.theguardian.com/law/2010/dec/15/tweeting-court-reporters-julian-assange&gt;.</a:t>
            </a:r>
          </a:p>
          <a:p>
            <a:pPr marL="0" indent="0">
              <a:buNone/>
            </a:pPr>
            <a:r>
              <a:rPr lang="en-AU" sz="4800" dirty="0"/>
              <a:t>CHP 2018, </a:t>
            </a:r>
            <a:r>
              <a:rPr lang="en-AU" sz="4800" i="1" dirty="0"/>
              <a:t>Rough sleeping</a:t>
            </a:r>
            <a:r>
              <a:rPr lang="en-AU" sz="4800" dirty="0"/>
              <a:t>, photograph, CHP, viewed 13 November 2020, &lt;https://chp.org.au/wp-content/uploads/2018/03/Rough-Sleeping-768x384.png&gt;</a:t>
            </a:r>
          </a:p>
          <a:p>
            <a:pPr marL="0" indent="0">
              <a:buNone/>
            </a:pPr>
            <a:r>
              <a:rPr lang="en-AU" sz="4800" dirty="0"/>
              <a:t>Evergreen, S &amp; Emery A 2016, </a:t>
            </a:r>
            <a:r>
              <a:rPr lang="en-AU" sz="4800" i="1" dirty="0"/>
              <a:t>Data Visualisation Checklist</a:t>
            </a:r>
            <a:r>
              <a:rPr lang="en-AU" sz="4800" dirty="0"/>
              <a:t>, viewed 13 November 2020,&lt;http://stephanieevergreen.com/wp-content/uploads/2016/10/DataVizChecklist_May2016.pdf&gt;</a:t>
            </a:r>
          </a:p>
          <a:p>
            <a:pPr marL="0" indent="0">
              <a:buNone/>
            </a:pPr>
            <a:r>
              <a:rPr lang="en-AU" sz="4800" dirty="0"/>
              <a:t>Fung, K. 2014. </a:t>
            </a:r>
            <a:r>
              <a:rPr lang="en-AU" sz="4800" i="1" dirty="0"/>
              <a:t>Junk Charts Trifecta </a:t>
            </a:r>
            <a:r>
              <a:rPr lang="en-AU" sz="4800" i="1" dirty="0" err="1"/>
              <a:t>Checkup</a:t>
            </a:r>
            <a:r>
              <a:rPr lang="en-AU" sz="4800" i="1" dirty="0"/>
              <a:t>: The definitive guide</a:t>
            </a:r>
            <a:r>
              <a:rPr lang="en-AU" sz="4800" dirty="0"/>
              <a:t>, viewed 13 November 2020, &lt;.https://junkcharts.typepad.com/junk{\_}charts/junk-charts-trifecta-checkup-the-definitive-guide.html.&gt;</a:t>
            </a:r>
          </a:p>
          <a:p>
            <a:pPr marL="0" indent="0">
              <a:buNone/>
            </a:pPr>
            <a:r>
              <a:rPr lang="en-AU" sz="4800" dirty="0" err="1"/>
              <a:t>Livsey</a:t>
            </a:r>
            <a:r>
              <a:rPr lang="en-AU" sz="4800" dirty="0"/>
              <a:t>, A 2017, ‘</a:t>
            </a:r>
            <a:r>
              <a:rPr lang="en-AU" sz="4800" i="1" dirty="0"/>
              <a:t>Homeless in Australia: the shifting numbers and definitions</a:t>
            </a:r>
            <a:r>
              <a:rPr lang="en-AU" sz="4800" dirty="0"/>
              <a:t>’, The Guardian, 7th August 2017, viewed 13 November 2020,&lt;https://www.theguardian.com/society/datablog/2017/aug/07/homeless-in-australia-the-shifting-numbers-and-definitions&gt;</a:t>
            </a:r>
          </a:p>
          <a:p>
            <a:pPr marL="0" indent="0">
              <a:buNone/>
            </a:pPr>
            <a:r>
              <a:rPr lang="en-AU" sz="4800" dirty="0" err="1"/>
              <a:t>Lowery</a:t>
            </a:r>
            <a:r>
              <a:rPr lang="en-AU" sz="4800" dirty="0"/>
              <a:t>, W 2016, </a:t>
            </a:r>
            <a:r>
              <a:rPr lang="en-AU" sz="4800" i="1" dirty="0"/>
              <a:t>Aren’t more white people than black people killed by police? Yes, but no, </a:t>
            </a:r>
            <a:r>
              <a:rPr lang="en-AU" sz="4800" dirty="0"/>
              <a:t>Washington Post, viewed 13 November 2020 &lt;https://www.washingtonpost.com/news/post-nation/wp/2016/07/11/arent-more-white-people-than-black-people-killed-by-police-yes-but-no/&gt;</a:t>
            </a:r>
          </a:p>
          <a:p>
            <a:pPr marL="0" indent="0">
              <a:buNone/>
            </a:pPr>
            <a:r>
              <a:rPr lang="en-AU" sz="4800" dirty="0" err="1"/>
              <a:t>Mallot</a:t>
            </a:r>
            <a:r>
              <a:rPr lang="en-AU" sz="4800" dirty="0"/>
              <a:t>, S 2004, ‘</a:t>
            </a:r>
            <a:r>
              <a:rPr lang="en-AU" sz="4800" i="1" dirty="0"/>
              <a:t>Understanding Home: A Critical Review of the Literature</a:t>
            </a:r>
            <a:r>
              <a:rPr lang="en-AU" sz="4800" dirty="0"/>
              <a:t>’, The Sociological Review, vol. 52 issue: 1, pp. 62-89</a:t>
            </a:r>
          </a:p>
          <a:p>
            <a:pPr marL="0" indent="0">
              <a:buNone/>
            </a:pPr>
            <a:r>
              <a:rPr lang="en-AU" sz="4800" dirty="0"/>
              <a:t>Mapping Police Violence n.d., </a:t>
            </a:r>
            <a:r>
              <a:rPr lang="en-AU" sz="4800" i="1" dirty="0"/>
              <a:t>Mapping Police Violence</a:t>
            </a:r>
            <a:r>
              <a:rPr lang="en-AU" sz="4800" dirty="0"/>
              <a:t>, Mapping Police Violence, viewed 13 November 2020  &lt;https://mappingpoliceviolence.org/&gt;</a:t>
            </a:r>
          </a:p>
          <a:p>
            <a:pPr marL="0" indent="0">
              <a:buNone/>
            </a:pPr>
            <a:r>
              <a:rPr lang="en-AU" sz="4800" dirty="0"/>
              <a:t>Mission Hills Christian Church 2020, </a:t>
            </a:r>
            <a:r>
              <a:rPr lang="en-AU" sz="4800" i="1" dirty="0"/>
              <a:t>A Christian Perspective: Defunding American Totalism</a:t>
            </a:r>
            <a:r>
              <a:rPr lang="en-AU" sz="4800" dirty="0"/>
              <a:t>, Mission Hills Christian Church, viewed 13 November 2020, &lt;https://missionhillsla.com/sermons-podcast/defund-american-totalism&gt;</a:t>
            </a:r>
          </a:p>
          <a:p>
            <a:pPr marL="0" indent="0">
              <a:buNone/>
            </a:pPr>
            <a:r>
              <a:rPr lang="en-AU" sz="4800" dirty="0"/>
              <a:t>RMIT ABC Fact Check n.d., </a:t>
            </a:r>
            <a:r>
              <a:rPr lang="en-AU" sz="4800" i="1" dirty="0"/>
              <a:t>Without a home</a:t>
            </a:r>
            <a:r>
              <a:rPr lang="en-AU" sz="4800" dirty="0"/>
              <a:t>, RMIT ABC Fact Check, viewed 13 November 2020, &lt;https://www.abc.net.au/interactives/homeless/#section1-2&gt;</a:t>
            </a:r>
          </a:p>
          <a:p>
            <a:pPr marL="0" indent="0">
              <a:buNone/>
            </a:pPr>
            <a:r>
              <a:rPr lang="en-AU" sz="4800" dirty="0"/>
              <a:t>Smith, J 2020, </a:t>
            </a:r>
            <a:r>
              <a:rPr lang="en-AU" sz="4800" i="1" dirty="0"/>
              <a:t>Federal Budget reveals millions to be cut from vital homelessness services</a:t>
            </a:r>
            <a:r>
              <a:rPr lang="en-AU" sz="4800" dirty="0"/>
              <a:t>, Homelessness Australia, viewed 13 November 2020, &lt;https://www.homelessnessaustralia.org.au/sites/homelessnessaus/files/2020-10/201006%2520federal%2520budget%2520media%2520release_HA_final.pdf&gt;</a:t>
            </a:r>
          </a:p>
          <a:p>
            <a:pPr marL="0" indent="0">
              <a:buNone/>
            </a:pPr>
            <a:r>
              <a:rPr lang="en-AU" sz="4800" dirty="0"/>
              <a:t>Sousa, G 2019, </a:t>
            </a:r>
            <a:r>
              <a:rPr lang="en-AU" sz="4800" i="1" dirty="0"/>
              <a:t>Australian States and Territories By Population</a:t>
            </a:r>
            <a:r>
              <a:rPr lang="en-AU" sz="4800" dirty="0"/>
              <a:t>, </a:t>
            </a:r>
            <a:r>
              <a:rPr lang="en-AU" sz="4800" dirty="0" err="1"/>
              <a:t>WorldAtlas</a:t>
            </a:r>
            <a:r>
              <a:rPr lang="en-AU" sz="4800" dirty="0"/>
              <a:t>, viewed 13 November 2020, &lt;https://www.worldatlas.com/articles/the-largest-states-and-territories-of-australia.html&gt;</a:t>
            </a:r>
          </a:p>
          <a:p>
            <a:pPr marL="0" indent="0">
              <a:buNone/>
            </a:pPr>
            <a:r>
              <a:rPr lang="en-AU" sz="4800" dirty="0"/>
              <a:t>Youth Projects n.d., </a:t>
            </a:r>
            <a:r>
              <a:rPr lang="en-AU" sz="4800" i="1" dirty="0"/>
              <a:t>5 common misconceptions about homelessness</a:t>
            </a:r>
            <a:r>
              <a:rPr lang="en-AU" sz="4800" dirty="0"/>
              <a:t>, Youth Projects, viewed 13 November 2020, &lt;https://www.youthprojects.org.au/news/5-common-misconceptions-about-homelessness&gt;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88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2024B-58D7-4455-9E11-09824E552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2024B-58D7-4455-9E11-09824E552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1E138-499D-4D9E-8246-66330CBC6F65}"/>
              </a:ext>
            </a:extLst>
          </p:cNvPr>
          <p:cNvSpPr txBox="1"/>
          <p:nvPr/>
        </p:nvSpPr>
        <p:spPr>
          <a:xfrm>
            <a:off x="9391650" y="2933700"/>
            <a:ext cx="236220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2006, the number of homeless in Australia stood at 89,728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AE685-ADD7-4BCA-9FBE-E1E9A5129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155E33-0C3F-42AB-B929-63B29219161E}"/>
              </a:ext>
            </a:extLst>
          </p:cNvPr>
          <p:cNvSpPr txBox="1"/>
          <p:nvPr/>
        </p:nvSpPr>
        <p:spPr>
          <a:xfrm>
            <a:off x="9686925" y="3067050"/>
            <a:ext cx="2362200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2011, this number had risen to 105,237 nationwide, an increase of 17%. </a:t>
            </a:r>
          </a:p>
        </p:txBody>
      </p:sp>
    </p:spTree>
    <p:extLst>
      <p:ext uri="{BB962C8B-B14F-4D97-AF65-F5344CB8AC3E}">
        <p14:creationId xmlns:p14="http://schemas.microsoft.com/office/powerpoint/2010/main" val="247438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570E073-3565-4D63-86DC-B01E624BA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CCE7C-D61C-49E0-83AE-157EE0E20527}"/>
              </a:ext>
            </a:extLst>
          </p:cNvPr>
          <p:cNvSpPr txBox="1"/>
          <p:nvPr/>
        </p:nvSpPr>
        <p:spPr>
          <a:xfrm>
            <a:off x="466725" y="419100"/>
            <a:ext cx="2695575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Northern Territory only saw an overall 1.4% increase</a:t>
            </a:r>
            <a:endParaRPr lang="en-A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5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86F813F6-DEFB-4CA0-B2D6-345F72A6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D023A6F9-3A44-4915-B363-2BC766785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-214524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3D21D-A9DE-4577-9481-678A39CAC471}"/>
              </a:ext>
            </a:extLst>
          </p:cNvPr>
          <p:cNvSpPr txBox="1"/>
          <p:nvPr/>
        </p:nvSpPr>
        <p:spPr>
          <a:xfrm>
            <a:off x="7386638" y="2302450"/>
            <a:ext cx="2166937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 South Wales increased 27%</a:t>
            </a:r>
            <a:endParaRPr lang="en-AU" sz="20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289E4-FDE3-47B4-ACBD-37C45CFDE525}"/>
              </a:ext>
            </a:extLst>
          </p:cNvPr>
          <p:cNvSpPr txBox="1"/>
          <p:nvPr/>
        </p:nvSpPr>
        <p:spPr>
          <a:xfrm>
            <a:off x="5757862" y="4555550"/>
            <a:ext cx="1866900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Victoria increased 31%</a:t>
            </a:r>
            <a:endParaRPr lang="en-AU" sz="20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24519-F209-4AFE-9C21-74E559E41952}"/>
              </a:ext>
            </a:extLst>
          </p:cNvPr>
          <p:cNvSpPr txBox="1"/>
          <p:nvPr/>
        </p:nvSpPr>
        <p:spPr>
          <a:xfrm>
            <a:off x="5757862" y="5724641"/>
            <a:ext cx="2062163" cy="7078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Tasmania  increased 38%</a:t>
            </a:r>
            <a:endParaRPr lang="en-A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9B13473-5772-4A1B-9267-8056C081A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2CFC3-B0DB-4374-8E7B-789DCA453199}"/>
              </a:ext>
            </a:extLst>
          </p:cNvPr>
          <p:cNvSpPr txBox="1"/>
          <p:nvPr/>
        </p:nvSpPr>
        <p:spPr>
          <a:xfrm>
            <a:off x="9548813" y="5683825"/>
            <a:ext cx="2166937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</a:t>
            </a:r>
            <a:endParaRPr lang="en-AU" sz="20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increased 88%</a:t>
            </a:r>
            <a:endParaRPr lang="en-A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D1C1EB0-5047-4CA3-858C-B1F73004C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B8B00-E1FB-40B7-9211-3E7F2B1FF3D0}"/>
              </a:ext>
            </a:extLst>
          </p:cNvPr>
          <p:cNvSpPr txBox="1"/>
          <p:nvPr/>
        </p:nvSpPr>
        <p:spPr>
          <a:xfrm>
            <a:off x="8724900" y="3771900"/>
            <a:ext cx="2362200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the decade to 2016, NSW’s rate of homelessness had increased by 49 %. </a:t>
            </a:r>
            <a:endParaRPr lang="en-AU" sz="24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779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 H</dc:creator>
  <cp:lastModifiedBy>Jas H</cp:lastModifiedBy>
  <cp:revision>4</cp:revision>
  <dcterms:created xsi:type="dcterms:W3CDTF">2020-11-15T06:54:16Z</dcterms:created>
  <dcterms:modified xsi:type="dcterms:W3CDTF">2020-11-15T12:26:41Z</dcterms:modified>
</cp:coreProperties>
</file>