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91" r:id="rId3"/>
    <p:sldId id="337" r:id="rId4"/>
    <p:sldId id="335" r:id="rId5"/>
    <p:sldId id="318" r:id="rId7"/>
    <p:sldId id="319" r:id="rId8"/>
    <p:sldId id="320" r:id="rId9"/>
    <p:sldId id="328" r:id="rId10"/>
    <p:sldId id="329" r:id="rId11"/>
    <p:sldId id="322" r:id="rId12"/>
    <p:sldId id="327" r:id="rId13"/>
    <p:sldId id="308" r:id="rId14"/>
    <p:sldId id="309" r:id="rId15"/>
    <p:sldId id="3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zw" initials="z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95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2" y="-206"/>
      </p:cViewPr>
      <p:guideLst>
        <p:guide orient="horz" pos="2160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29E95-7A05-45BF-88FF-3B3CA2B46BF8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246D68C-9949-4FBA-BA85-83A0081EF3D2}">
      <dgm:prSet phldrT="[文本]"/>
      <dgm:spPr/>
      <dgm:t>
        <a:bodyPr/>
        <a:lstStyle/>
        <a:p>
          <a:r>
            <a:rPr lang="en-US" altLang="zh-CN" smtClean="0"/>
            <a:t>Class</a:t>
          </a:r>
          <a:r>
            <a:rPr lang="zh-CN" altLang="en-US" smtClean="0"/>
            <a:t>对象</a:t>
          </a:r>
          <a:endParaRPr lang="zh-CN" altLang="en-US"/>
        </a:p>
      </dgm:t>
    </dgm:pt>
    <dgm:pt modelId="{06CF96D1-66D2-422B-BC42-0FAC03D07F46}" cxnId="{F92F6116-66F9-4825-A30E-74FA80D11619}" type="parTrans">
      <dgm:prSet/>
      <dgm:spPr/>
      <dgm:t>
        <a:bodyPr/>
        <a:lstStyle/>
        <a:p>
          <a:endParaRPr lang="zh-CN" altLang="en-US"/>
        </a:p>
      </dgm:t>
    </dgm:pt>
    <dgm:pt modelId="{A58030CA-A554-4582-8E3A-8AB6EF336C8B}" cxnId="{F92F6116-66F9-4825-A30E-74FA80D11619}" type="sibTrans">
      <dgm:prSet/>
      <dgm:spPr/>
      <dgm:t>
        <a:bodyPr/>
        <a:lstStyle/>
        <a:p>
          <a:endParaRPr lang="zh-CN" altLang="en-US"/>
        </a:p>
      </dgm:t>
    </dgm:pt>
    <dgm:pt modelId="{B157C6B7-44DE-434A-93D6-2E3BDB0919A0}">
      <dgm:prSet phldrT="[文本]"/>
      <dgm:spPr/>
      <dgm:t>
        <a:bodyPr/>
        <a:lstStyle/>
        <a:p>
          <a:r>
            <a:rPr lang="zh-CN" altLang="en-US" smtClean="0"/>
            <a:t>实例对象</a:t>
          </a:r>
          <a:endParaRPr lang="zh-CN" altLang="en-US"/>
        </a:p>
      </dgm:t>
    </dgm:pt>
    <dgm:pt modelId="{A09D5203-2113-4CC7-9C15-031425F258B2}" cxnId="{22FD4370-3A7F-4CCC-A602-7EB4A4CC050B}" type="parTrans">
      <dgm:prSet/>
      <dgm:spPr/>
      <dgm:t>
        <a:bodyPr/>
        <a:lstStyle/>
        <a:p>
          <a:endParaRPr lang="zh-CN" altLang="en-US"/>
        </a:p>
      </dgm:t>
    </dgm:pt>
    <dgm:pt modelId="{46B313EE-5B6A-4A6E-810D-AADD94779015}" cxnId="{22FD4370-3A7F-4CCC-A602-7EB4A4CC050B}" type="sibTrans">
      <dgm:prSet/>
      <dgm:spPr/>
      <dgm:t>
        <a:bodyPr/>
        <a:lstStyle/>
        <a:p>
          <a:endParaRPr lang="zh-CN" altLang="en-US"/>
        </a:p>
      </dgm:t>
    </dgm:pt>
    <dgm:pt modelId="{C019B107-5EDA-4DF7-AA23-9DDBEEBEEC8B}">
      <dgm:prSet phldrT="[文本]"/>
      <dgm:spPr/>
      <dgm:t>
        <a:bodyPr/>
        <a:lstStyle/>
        <a:p>
          <a:r>
            <a:rPr lang="zh-CN" altLang="en-US" smtClean="0"/>
            <a:t>卸载</a:t>
          </a:r>
          <a:endParaRPr lang="zh-CN" altLang="en-US"/>
        </a:p>
      </dgm:t>
    </dgm:pt>
    <dgm:pt modelId="{EA4B5C60-81FB-44D8-B247-ED196CC2D2EE}" cxnId="{1ED9885D-5DE0-4AD9-A0A2-287E0F66BE75}" type="parTrans">
      <dgm:prSet/>
      <dgm:spPr/>
      <dgm:t>
        <a:bodyPr/>
        <a:lstStyle/>
        <a:p>
          <a:endParaRPr lang="zh-CN" altLang="en-US"/>
        </a:p>
      </dgm:t>
    </dgm:pt>
    <dgm:pt modelId="{8AC48540-770B-4F4D-8E8E-99B96B04D25D}" cxnId="{1ED9885D-5DE0-4AD9-A0A2-287E0F66BE75}" type="sibTrans">
      <dgm:prSet/>
      <dgm:spPr/>
      <dgm:t>
        <a:bodyPr/>
        <a:lstStyle/>
        <a:p>
          <a:endParaRPr lang="zh-CN" altLang="en-US"/>
        </a:p>
      </dgm:t>
    </dgm:pt>
    <dgm:pt modelId="{2DDCD2DA-AA8E-4665-ADC0-BF5DC7539040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源文件（</a:t>
          </a:r>
          <a:r>
            <a:rPr lang="en-US" altLang="zh-CN" smtClean="0"/>
            <a:t>Java</a:t>
          </a:r>
          <a:r>
            <a:rPr lang="zh-CN" altLang="en-US" smtClean="0"/>
            <a:t>文件）</a:t>
          </a:r>
          <a:endParaRPr lang="zh-CN" altLang="en-US"/>
        </a:p>
      </dgm:t>
    </dgm:pt>
    <dgm:pt modelId="{E1003333-F798-4DE8-BDFC-CA7E84C11CAC}" cxnId="{77D3E22D-C97C-4880-9996-383554A2A8B9}" type="parTrans">
      <dgm:prSet/>
      <dgm:spPr/>
      <dgm:t>
        <a:bodyPr/>
        <a:lstStyle/>
        <a:p>
          <a:endParaRPr lang="zh-CN" altLang="en-US"/>
        </a:p>
      </dgm:t>
    </dgm:pt>
    <dgm:pt modelId="{AE5914CC-1375-461A-8C88-7FCBF12638A5}" cxnId="{77D3E22D-C97C-4880-9996-383554A2A8B9}" type="sibTrans">
      <dgm:prSet/>
      <dgm:spPr/>
      <dgm:t>
        <a:bodyPr/>
        <a:lstStyle/>
        <a:p>
          <a:endParaRPr lang="zh-CN" altLang="en-US"/>
        </a:p>
      </dgm:t>
    </dgm:pt>
    <dgm:pt modelId="{C19317FB-C780-4972-9A65-0D39E3BD6708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字节码（</a:t>
          </a:r>
          <a:r>
            <a:rPr lang="en-US" altLang="zh-CN" smtClean="0"/>
            <a:t>.class</a:t>
          </a:r>
          <a:r>
            <a:rPr lang="zh-CN" altLang="en-US" smtClean="0"/>
            <a:t>文件）</a:t>
          </a:r>
          <a:endParaRPr lang="zh-CN" altLang="en-US"/>
        </a:p>
      </dgm:t>
    </dgm:pt>
    <dgm:pt modelId="{0AC804BF-9CD3-42B3-AA47-FF89A355B242}" cxnId="{2BF9CF44-09C2-4CDF-9FDF-DF9A490F62DB}" type="parTrans">
      <dgm:prSet/>
      <dgm:spPr/>
      <dgm:t>
        <a:bodyPr/>
        <a:lstStyle/>
        <a:p>
          <a:endParaRPr lang="zh-CN" altLang="en-US"/>
        </a:p>
      </dgm:t>
    </dgm:pt>
    <dgm:pt modelId="{B25B915E-9510-4CA7-BD77-F83D435B1B64}" cxnId="{2BF9CF44-09C2-4CDF-9FDF-DF9A490F62DB}" type="sibTrans">
      <dgm:prSet/>
      <dgm:spPr/>
      <dgm:t>
        <a:bodyPr/>
        <a:lstStyle/>
        <a:p>
          <a:endParaRPr lang="zh-CN" altLang="en-US"/>
        </a:p>
      </dgm:t>
    </dgm:pt>
    <dgm:pt modelId="{FBAB8F7A-E16B-4532-A638-9E69A993AE1C}" type="pres">
      <dgm:prSet presAssocID="{41E29E95-7A05-45BF-88FF-3B3CA2B46B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9C0B8A-258B-4D18-B0DA-64CACB92C9CE}" type="pres">
      <dgm:prSet presAssocID="{C19317FB-C780-4972-9A65-0D39E3BD670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EDEBE-ACA3-415F-873B-F5D133278B24}" type="pres">
      <dgm:prSet presAssocID="{C19317FB-C780-4972-9A65-0D39E3BD6708}" presName="spNode" presStyleCnt="0"/>
      <dgm:spPr/>
    </dgm:pt>
    <dgm:pt modelId="{E3B68569-618D-42E5-9AD7-7F0C680314C7}" type="pres">
      <dgm:prSet presAssocID="{B25B915E-9510-4CA7-BD77-F83D435B1B64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4E1E9BA7-9B35-4928-B28F-166C5C73FB64}" type="pres">
      <dgm:prSet presAssocID="{0246D68C-9949-4FBA-BA85-83A0081EF3D2}" presName="node" presStyleLbl="node1" presStyleIdx="1" presStyleCnt="5" custRadScaleRad="88345" custRadScaleInc="-115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2EF9C-CE3F-4036-AB46-C9EA76C92116}" type="pres">
      <dgm:prSet presAssocID="{0246D68C-9949-4FBA-BA85-83A0081EF3D2}" presName="spNode" presStyleCnt="0"/>
      <dgm:spPr/>
    </dgm:pt>
    <dgm:pt modelId="{4DF03016-512F-448D-84D6-BB96130C9EC2}" type="pres">
      <dgm:prSet presAssocID="{A58030CA-A554-4582-8E3A-8AB6EF336C8B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546BD0A3-725A-42C3-A8C5-A875CBF9F351}" type="pres">
      <dgm:prSet presAssocID="{B157C6B7-44DE-434A-93D6-2E3BDB0919A0}" presName="node" presStyleLbl="node1" presStyleIdx="2" presStyleCnt="5" custRadScaleRad="77610" custRadScaleInc="-408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87F86-3DE6-4648-BF9A-046EA7AED84E}" type="pres">
      <dgm:prSet presAssocID="{B157C6B7-44DE-434A-93D6-2E3BDB0919A0}" presName="spNode" presStyleCnt="0"/>
      <dgm:spPr/>
    </dgm:pt>
    <dgm:pt modelId="{1B1008A6-1E1D-4BA2-9602-9B8D1FC11D25}" type="pres">
      <dgm:prSet presAssocID="{46B313EE-5B6A-4A6E-810D-AADD94779015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625090B8-E48E-466D-AADD-8F2806813616}" type="pres">
      <dgm:prSet presAssocID="{C019B107-5EDA-4DF7-AA23-9DDBEEBEEC8B}" presName="node" presStyleLbl="node1" presStyleIdx="3" presStyleCnt="5" custRadScaleRad="78557" custRadScaleInc="341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976B02-D406-4D11-A3E8-528261E34F0E}" type="pres">
      <dgm:prSet presAssocID="{C019B107-5EDA-4DF7-AA23-9DDBEEBEEC8B}" presName="spNode" presStyleCnt="0"/>
      <dgm:spPr/>
    </dgm:pt>
    <dgm:pt modelId="{CFE846BD-84B6-4FE2-B7D0-2F477914F904}" type="pres">
      <dgm:prSet presAssocID="{8AC48540-770B-4F4D-8E8E-99B96B04D25D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53ABA603-23D7-453C-8D83-37CCBB317E25}" type="pres">
      <dgm:prSet presAssocID="{2DDCD2DA-AA8E-4665-ADC0-BF5DC7539040}" presName="node" presStyleLbl="node1" presStyleIdx="4" presStyleCnt="5" custRadScaleRad="89290" custRadScaleInc="80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817A9-390F-4C4B-8518-DAE13429ED58}" type="pres">
      <dgm:prSet presAssocID="{2DDCD2DA-AA8E-4665-ADC0-BF5DC7539040}" presName="spNode" presStyleCnt="0"/>
      <dgm:spPr/>
    </dgm:pt>
    <dgm:pt modelId="{807A7A57-004A-4B62-8BEA-7FF4E12630FD}" type="pres">
      <dgm:prSet presAssocID="{AE5914CC-1375-461A-8C88-7FCBF12638A5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92F6116-66F9-4825-A30E-74FA80D11619}" srcId="{41E29E95-7A05-45BF-88FF-3B3CA2B46BF8}" destId="{0246D68C-9949-4FBA-BA85-83A0081EF3D2}" srcOrd="1" destOrd="0" parTransId="{06CF96D1-66D2-422B-BC42-0FAC03D07F46}" sibTransId="{A58030CA-A554-4582-8E3A-8AB6EF336C8B}"/>
    <dgm:cxn modelId="{37BD13A2-E98B-44FF-A68C-DD9F49B06B81}" type="presOf" srcId="{8AC48540-770B-4F4D-8E8E-99B96B04D25D}" destId="{CFE846BD-84B6-4FE2-B7D0-2F477914F904}" srcOrd="0" destOrd="0" presId="urn:microsoft.com/office/officeart/2005/8/layout/cycle5"/>
    <dgm:cxn modelId="{33CC07A1-9669-45DA-AD21-DC198FC88CE0}" type="presOf" srcId="{A58030CA-A554-4582-8E3A-8AB6EF336C8B}" destId="{4DF03016-512F-448D-84D6-BB96130C9EC2}" srcOrd="0" destOrd="0" presId="urn:microsoft.com/office/officeart/2005/8/layout/cycle5"/>
    <dgm:cxn modelId="{DCFE4C85-430E-4C3D-8E62-C49080BBD6A1}" type="presOf" srcId="{B25B915E-9510-4CA7-BD77-F83D435B1B64}" destId="{E3B68569-618D-42E5-9AD7-7F0C680314C7}" srcOrd="0" destOrd="0" presId="urn:microsoft.com/office/officeart/2005/8/layout/cycle5"/>
    <dgm:cxn modelId="{89F2CC49-2559-4EB8-ADC1-92E510DA690C}" type="presOf" srcId="{41E29E95-7A05-45BF-88FF-3B3CA2B46BF8}" destId="{FBAB8F7A-E16B-4532-A638-9E69A993AE1C}" srcOrd="0" destOrd="0" presId="urn:microsoft.com/office/officeart/2005/8/layout/cycle5"/>
    <dgm:cxn modelId="{2BF9CF44-09C2-4CDF-9FDF-DF9A490F62DB}" srcId="{41E29E95-7A05-45BF-88FF-3B3CA2B46BF8}" destId="{C19317FB-C780-4972-9A65-0D39E3BD6708}" srcOrd="0" destOrd="0" parTransId="{0AC804BF-9CD3-42B3-AA47-FF89A355B242}" sibTransId="{B25B915E-9510-4CA7-BD77-F83D435B1B64}"/>
    <dgm:cxn modelId="{77D3E22D-C97C-4880-9996-383554A2A8B9}" srcId="{41E29E95-7A05-45BF-88FF-3B3CA2B46BF8}" destId="{2DDCD2DA-AA8E-4665-ADC0-BF5DC7539040}" srcOrd="4" destOrd="0" parTransId="{E1003333-F798-4DE8-BDFC-CA7E84C11CAC}" sibTransId="{AE5914CC-1375-461A-8C88-7FCBF12638A5}"/>
    <dgm:cxn modelId="{6B9CD1A8-1041-4447-A21B-8970862D2B10}" type="presOf" srcId="{C19317FB-C780-4972-9A65-0D39E3BD6708}" destId="{729C0B8A-258B-4D18-B0DA-64CACB92C9CE}" srcOrd="0" destOrd="0" presId="urn:microsoft.com/office/officeart/2005/8/layout/cycle5"/>
    <dgm:cxn modelId="{A1CEEBEB-AB95-4C87-B1D2-63A3CFA83B2B}" type="presOf" srcId="{2DDCD2DA-AA8E-4665-ADC0-BF5DC7539040}" destId="{53ABA603-23D7-453C-8D83-37CCBB317E25}" srcOrd="0" destOrd="0" presId="urn:microsoft.com/office/officeart/2005/8/layout/cycle5"/>
    <dgm:cxn modelId="{D6B32585-AF5C-41E5-8838-DB31B021B710}" type="presOf" srcId="{B157C6B7-44DE-434A-93D6-2E3BDB0919A0}" destId="{546BD0A3-725A-42C3-A8C5-A875CBF9F351}" srcOrd="0" destOrd="0" presId="urn:microsoft.com/office/officeart/2005/8/layout/cycle5"/>
    <dgm:cxn modelId="{D57D8BB9-87A8-4FD0-9326-13BCFBDF625C}" type="presOf" srcId="{AE5914CC-1375-461A-8C88-7FCBF12638A5}" destId="{807A7A57-004A-4B62-8BEA-7FF4E12630FD}" srcOrd="0" destOrd="0" presId="urn:microsoft.com/office/officeart/2005/8/layout/cycle5"/>
    <dgm:cxn modelId="{1ED9885D-5DE0-4AD9-A0A2-287E0F66BE75}" srcId="{41E29E95-7A05-45BF-88FF-3B3CA2B46BF8}" destId="{C019B107-5EDA-4DF7-AA23-9DDBEEBEEC8B}" srcOrd="3" destOrd="0" parTransId="{EA4B5C60-81FB-44D8-B247-ED196CC2D2EE}" sibTransId="{8AC48540-770B-4F4D-8E8E-99B96B04D25D}"/>
    <dgm:cxn modelId="{22FD4370-3A7F-4CCC-A602-7EB4A4CC050B}" srcId="{41E29E95-7A05-45BF-88FF-3B3CA2B46BF8}" destId="{B157C6B7-44DE-434A-93D6-2E3BDB0919A0}" srcOrd="2" destOrd="0" parTransId="{A09D5203-2113-4CC7-9C15-031425F258B2}" sibTransId="{46B313EE-5B6A-4A6E-810D-AADD94779015}"/>
    <dgm:cxn modelId="{1D9583A3-F3DE-478B-A8D0-C668C9EBDD50}" type="presOf" srcId="{0246D68C-9949-4FBA-BA85-83A0081EF3D2}" destId="{4E1E9BA7-9B35-4928-B28F-166C5C73FB64}" srcOrd="0" destOrd="0" presId="urn:microsoft.com/office/officeart/2005/8/layout/cycle5"/>
    <dgm:cxn modelId="{8AD961F8-7712-4CA7-B1B3-744194632330}" type="presOf" srcId="{C019B107-5EDA-4DF7-AA23-9DDBEEBEEC8B}" destId="{625090B8-E48E-466D-AADD-8F2806813616}" srcOrd="0" destOrd="0" presId="urn:microsoft.com/office/officeart/2005/8/layout/cycle5"/>
    <dgm:cxn modelId="{97811983-72D3-48F1-9BE0-73B4F8B5EECF}" type="presOf" srcId="{46B313EE-5B6A-4A6E-810D-AADD94779015}" destId="{1B1008A6-1E1D-4BA2-9602-9B8D1FC11D25}" srcOrd="0" destOrd="0" presId="urn:microsoft.com/office/officeart/2005/8/layout/cycle5"/>
    <dgm:cxn modelId="{B6CE9520-7FE1-40A5-8B4A-985EE8B3271D}" type="presParOf" srcId="{FBAB8F7A-E16B-4532-A638-9E69A993AE1C}" destId="{729C0B8A-258B-4D18-B0DA-64CACB92C9CE}" srcOrd="0" destOrd="0" presId="urn:microsoft.com/office/officeart/2005/8/layout/cycle5"/>
    <dgm:cxn modelId="{EB6CF21E-A4DF-46A2-B6BD-B941334E9DEC}" type="presParOf" srcId="{FBAB8F7A-E16B-4532-A638-9E69A993AE1C}" destId="{FADEDEBE-ACA3-415F-873B-F5D133278B24}" srcOrd="1" destOrd="0" presId="urn:microsoft.com/office/officeart/2005/8/layout/cycle5"/>
    <dgm:cxn modelId="{2764D70C-4B8F-4A6D-93CE-0869BAEB308D}" type="presParOf" srcId="{FBAB8F7A-E16B-4532-A638-9E69A993AE1C}" destId="{E3B68569-618D-42E5-9AD7-7F0C680314C7}" srcOrd="2" destOrd="0" presId="urn:microsoft.com/office/officeart/2005/8/layout/cycle5"/>
    <dgm:cxn modelId="{3521D3BE-4456-42B5-B27E-12EE6B4981F7}" type="presParOf" srcId="{FBAB8F7A-E16B-4532-A638-9E69A993AE1C}" destId="{4E1E9BA7-9B35-4928-B28F-166C5C73FB64}" srcOrd="3" destOrd="0" presId="urn:microsoft.com/office/officeart/2005/8/layout/cycle5"/>
    <dgm:cxn modelId="{C4C448CC-B454-414D-A35F-57F60A19F5DE}" type="presParOf" srcId="{FBAB8F7A-E16B-4532-A638-9E69A993AE1C}" destId="{D6B2EF9C-CE3F-4036-AB46-C9EA76C92116}" srcOrd="4" destOrd="0" presId="urn:microsoft.com/office/officeart/2005/8/layout/cycle5"/>
    <dgm:cxn modelId="{7006053A-D6C9-4774-B3A1-17ED7F91A547}" type="presParOf" srcId="{FBAB8F7A-E16B-4532-A638-9E69A993AE1C}" destId="{4DF03016-512F-448D-84D6-BB96130C9EC2}" srcOrd="5" destOrd="0" presId="urn:microsoft.com/office/officeart/2005/8/layout/cycle5"/>
    <dgm:cxn modelId="{19595773-5710-4981-AAB2-B5489958FB32}" type="presParOf" srcId="{FBAB8F7A-E16B-4532-A638-9E69A993AE1C}" destId="{546BD0A3-725A-42C3-A8C5-A875CBF9F351}" srcOrd="6" destOrd="0" presId="urn:microsoft.com/office/officeart/2005/8/layout/cycle5"/>
    <dgm:cxn modelId="{CDE61B53-064C-4320-8A43-205E9A1B461B}" type="presParOf" srcId="{FBAB8F7A-E16B-4532-A638-9E69A993AE1C}" destId="{0A287F86-3DE6-4648-BF9A-046EA7AED84E}" srcOrd="7" destOrd="0" presId="urn:microsoft.com/office/officeart/2005/8/layout/cycle5"/>
    <dgm:cxn modelId="{A9ACE2AC-10AB-4C9B-B332-9F796872C40D}" type="presParOf" srcId="{FBAB8F7A-E16B-4532-A638-9E69A993AE1C}" destId="{1B1008A6-1E1D-4BA2-9602-9B8D1FC11D25}" srcOrd="8" destOrd="0" presId="urn:microsoft.com/office/officeart/2005/8/layout/cycle5"/>
    <dgm:cxn modelId="{69C9F986-D549-483A-B30E-D1D7AB3F0E2E}" type="presParOf" srcId="{FBAB8F7A-E16B-4532-A638-9E69A993AE1C}" destId="{625090B8-E48E-466D-AADD-8F2806813616}" srcOrd="9" destOrd="0" presId="urn:microsoft.com/office/officeart/2005/8/layout/cycle5"/>
    <dgm:cxn modelId="{3259C13B-C934-4E1A-BAF2-97A32F5BB5F0}" type="presParOf" srcId="{FBAB8F7A-E16B-4532-A638-9E69A993AE1C}" destId="{19976B02-D406-4D11-A3E8-528261E34F0E}" srcOrd="10" destOrd="0" presId="urn:microsoft.com/office/officeart/2005/8/layout/cycle5"/>
    <dgm:cxn modelId="{A934FFD3-0D34-451A-9DA6-4D8C4ABEB182}" type="presParOf" srcId="{FBAB8F7A-E16B-4532-A638-9E69A993AE1C}" destId="{CFE846BD-84B6-4FE2-B7D0-2F477914F904}" srcOrd="11" destOrd="0" presId="urn:microsoft.com/office/officeart/2005/8/layout/cycle5"/>
    <dgm:cxn modelId="{13B2C71C-4D7A-4387-ACF7-DE7AC57D5581}" type="presParOf" srcId="{FBAB8F7A-E16B-4532-A638-9E69A993AE1C}" destId="{53ABA603-23D7-453C-8D83-37CCBB317E25}" srcOrd="12" destOrd="0" presId="urn:microsoft.com/office/officeart/2005/8/layout/cycle5"/>
    <dgm:cxn modelId="{0C0D7E8B-3F40-45D6-82DD-ED08284065FA}" type="presParOf" srcId="{FBAB8F7A-E16B-4532-A638-9E69A993AE1C}" destId="{E4F817A9-390F-4C4B-8518-DAE13429ED58}" srcOrd="13" destOrd="0" presId="urn:microsoft.com/office/officeart/2005/8/layout/cycle5"/>
    <dgm:cxn modelId="{77CEA5C5-4146-4F03-B395-C910EB48A562}" type="presParOf" srcId="{FBAB8F7A-E16B-4532-A638-9E69A993AE1C}" destId="{807A7A57-004A-4B62-8BEA-7FF4E12630F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841806" cy="4295775"/>
        <a:chOff x="0" y="0"/>
        <a:chExt cx="6841806" cy="4295775"/>
      </a:xfrm>
    </dsp:grpSpPr>
    <dsp:sp modelId="{729C0B8A-258B-4D18-B0DA-64CACB92C9CE}">
      <dsp:nvSpPr>
        <dsp:cNvPr id="3" name="圆角矩形 2"/>
        <dsp:cNvSpPr/>
      </dsp:nvSpPr>
      <dsp:spPr bwMode="white">
        <a:xfrm>
          <a:off x="2714367" y="0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Java</a:t>
          </a:r>
          <a:r>
            <a:rPr lang="zh-CN" altLang="en-US" smtClean="0"/>
            <a:t>字节码（</a:t>
          </a:r>
          <a:r>
            <a:rPr lang="en-US" altLang="zh-CN" smtClean="0"/>
            <a:t>.class</a:t>
          </a:r>
          <a:r>
            <a:rPr lang="zh-CN" altLang="en-US" smtClean="0"/>
            <a:t>文件）</a:t>
          </a:r>
          <a:endParaRPr lang="zh-CN" altLang="en-US"/>
        </a:p>
      </dsp:txBody>
      <dsp:txXfrm>
        <a:off x="2714367" y="0"/>
        <a:ext cx="1413073" cy="918497"/>
      </dsp:txXfrm>
    </dsp:sp>
    <dsp:sp modelId="{E3B68569-618D-42E5-9AD7-7F0C680314C7}">
      <dsp:nvSpPr>
        <dsp:cNvPr id="4" name="弧形 3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17955986"/>
            <a:gd name="adj2" fmla="val 19144127"/>
          </a:avLst>
        </a:prstGeom>
        <a:ln>
          <a:tailEnd type="arrow" w="lg" len="med"/>
        </a:ln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4E1E9BA7-9B35-4928-B28F-166C5C73FB64}">
      <dsp:nvSpPr>
        <dsp:cNvPr id="5" name="圆角矩形 4"/>
        <dsp:cNvSpPr/>
      </dsp:nvSpPr>
      <dsp:spPr bwMode="white">
        <a:xfrm>
          <a:off x="4228748" y="1258710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570000"/>
            <a:satOff val="-7548"/>
            <a:lumOff val="-107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Class</a:t>
          </a:r>
          <a:r>
            <a:rPr lang="zh-CN" altLang="en-US" smtClean="0"/>
            <a:t>对象</a:t>
          </a:r>
          <a:endParaRPr lang="zh-CN" altLang="en-US"/>
        </a:p>
      </dsp:txBody>
      <dsp:txXfrm>
        <a:off x="4228748" y="1258710"/>
        <a:ext cx="1413073" cy="918497"/>
      </dsp:txXfrm>
    </dsp:sp>
    <dsp:sp modelId="{4DF03016-512F-448D-84D6-BB96130C9EC2}">
      <dsp:nvSpPr>
        <dsp:cNvPr id="6" name="弧形 5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62202"/>
            <a:gd name="adj2" fmla="val 899034"/>
          </a:avLst>
        </a:prstGeom>
        <a:ln>
          <a:tailEnd type="arrow" w="lg" len="med"/>
        </a:ln>
      </dsp:spPr>
      <dsp:style>
        <a:lnRef idx="1">
          <a:schemeClr val="accent5">
            <a:hueOff val="570000"/>
            <a:satOff val="-7548"/>
            <a:lumOff val="-1077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546BD0A3-725A-42C3-A8C5-A875CBF9F351}">
      <dsp:nvSpPr>
        <dsp:cNvPr id="7" name="圆角矩形 6"/>
        <dsp:cNvSpPr/>
      </dsp:nvSpPr>
      <dsp:spPr bwMode="white">
        <a:xfrm>
          <a:off x="3734719" y="2825298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1140000"/>
            <a:satOff val="-15097"/>
            <a:lumOff val="-215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实例对象</a:t>
          </a:r>
          <a:endParaRPr lang="zh-CN" altLang="en-US"/>
        </a:p>
      </dsp:txBody>
      <dsp:txXfrm>
        <a:off x="3734719" y="2825298"/>
        <a:ext cx="1413073" cy="918497"/>
      </dsp:txXfrm>
    </dsp:sp>
    <dsp:sp modelId="{1B1008A6-1E1D-4BA2-9602-9B8D1FC11D25}">
      <dsp:nvSpPr>
        <dsp:cNvPr id="8" name="弧形 7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4017740"/>
            <a:gd name="adj2" fmla="val 6653499"/>
          </a:avLst>
        </a:prstGeom>
        <a:ln>
          <a:tailEnd type="arrow" w="lg" len="med"/>
        </a:ln>
      </dsp:spPr>
      <dsp:style>
        <a:lnRef idx="1">
          <a:schemeClr val="accent5">
            <a:hueOff val="1140000"/>
            <a:satOff val="-15097"/>
            <a:lumOff val="-2156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625090B8-E48E-466D-AADD-8F2806813616}">
      <dsp:nvSpPr>
        <dsp:cNvPr id="9" name="圆角矩形 8"/>
        <dsp:cNvSpPr/>
      </dsp:nvSpPr>
      <dsp:spPr bwMode="white">
        <a:xfrm>
          <a:off x="1710411" y="2866247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1710000"/>
            <a:satOff val="-22646"/>
            <a:lumOff val="-323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卸载</a:t>
          </a:r>
          <a:endParaRPr lang="zh-CN" altLang="en-US"/>
        </a:p>
      </dsp:txBody>
      <dsp:txXfrm>
        <a:off x="1710411" y="2866247"/>
        <a:ext cx="1413073" cy="918497"/>
      </dsp:txXfrm>
    </dsp:sp>
    <dsp:sp modelId="{CFE846BD-84B6-4FE2-B7D0-2F477914F904}">
      <dsp:nvSpPr>
        <dsp:cNvPr id="10" name="弧形 9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9824151"/>
            <a:gd name="adj2" fmla="val 10695512"/>
          </a:avLst>
        </a:prstGeom>
        <a:ln>
          <a:tailEnd type="arrow" w="lg" len="med"/>
        </a:ln>
      </dsp:spPr>
      <dsp:style>
        <a:lnRef idx="1">
          <a:schemeClr val="accent5">
            <a:hueOff val="1710000"/>
            <a:satOff val="-22646"/>
            <a:lumOff val="-3234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53ABA603-23D7-453C-8D83-37CCBB317E25}">
      <dsp:nvSpPr>
        <dsp:cNvPr id="11" name="圆角矩形 10"/>
        <dsp:cNvSpPr/>
      </dsp:nvSpPr>
      <dsp:spPr bwMode="white">
        <a:xfrm>
          <a:off x="1175423" y="1275096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2280000"/>
            <a:satOff val="-30195"/>
            <a:lumOff val="-43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Java</a:t>
          </a:r>
          <a:r>
            <a:rPr lang="zh-CN" altLang="en-US" smtClean="0"/>
            <a:t>源文件（</a:t>
          </a:r>
          <a:r>
            <a:rPr lang="en-US" altLang="zh-CN" smtClean="0"/>
            <a:t>Java</a:t>
          </a:r>
          <a:r>
            <a:rPr lang="zh-CN" altLang="en-US" smtClean="0"/>
            <a:t>文件）</a:t>
          </a:r>
          <a:endParaRPr lang="zh-CN" altLang="en-US"/>
        </a:p>
      </dsp:txBody>
      <dsp:txXfrm>
        <a:off x="1175423" y="1275096"/>
        <a:ext cx="1413073" cy="918497"/>
      </dsp:txXfrm>
    </dsp:sp>
    <dsp:sp modelId="{807A7A57-004A-4B62-8BEA-7FF4E12630FD}">
      <dsp:nvSpPr>
        <dsp:cNvPr id="12" name="弧形 11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13226218"/>
            <a:gd name="adj2" fmla="val 14436600"/>
          </a:avLst>
        </a:prstGeom>
        <a:ln>
          <a:tailEnd type="arrow" w="lg" len="med"/>
        </a:ln>
      </dsp:spPr>
      <dsp:style>
        <a:lnRef idx="1">
          <a:schemeClr val="accent5">
            <a:hueOff val="2280000"/>
            <a:satOff val="-30195"/>
            <a:lumOff val="-4313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6488" y="1143000"/>
            <a:ext cx="46450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BC0C-0B0F-4B14-AB49-286AEAAB1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file:///C:\Users\Administrator\AppData\Local\Temp\wps\INetCache\47b0bf44ca5bc17da524f8c82d5c1e16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467101" y="2433573"/>
            <a:ext cx="535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语言高级特性</a:t>
            </a:r>
            <a:endParaRPr lang="zh-CN" altLang="en-US" sz="4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4166" y="544548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5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9750" y="1835785"/>
            <a:ext cx="8572500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反射为什么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慢？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4645" y="1289685"/>
            <a:ext cx="111982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smtClean="0">
                <a:sym typeface="+mn-ea"/>
              </a:rPr>
              <a:t>1</a:t>
            </a:r>
            <a:r>
              <a:rPr lang="zh-CN" altLang="en-US" b="1" smtClean="0">
                <a:sym typeface="+mn-ea"/>
              </a:rPr>
              <a:t>、</a:t>
            </a:r>
            <a:r>
              <a:rPr lang="en-US" altLang="zh-CN" b="1" smtClean="0">
                <a:sym typeface="+mn-ea"/>
              </a:rPr>
              <a:t>Method#invoke </a:t>
            </a:r>
            <a:r>
              <a:rPr lang="zh-CN" altLang="en-US" b="1" smtClean="0">
                <a:sym typeface="+mn-ea"/>
              </a:rPr>
              <a:t>需要进行自动拆装箱</a:t>
            </a:r>
            <a:endParaRPr lang="zh-CN" altLang="en-US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	</a:t>
            </a:r>
            <a:r>
              <a:rPr lang="en-US" altLang="zh-CN" smtClean="0">
                <a:sym typeface="+mn-ea"/>
              </a:rPr>
              <a:t>invoke 方法的参数是 Object[] 类型</a:t>
            </a:r>
            <a:r>
              <a:rPr lang="zh-CN" altLang="en-US" smtClean="0">
                <a:sym typeface="+mn-ea"/>
              </a:rPr>
              <a:t>，如果是基本数据类型会转化为</a:t>
            </a:r>
            <a:r>
              <a:rPr lang="en-US" altLang="zh-CN" smtClean="0">
                <a:sym typeface="+mn-ea"/>
              </a:rPr>
              <a:t>Integer</a:t>
            </a:r>
            <a:r>
              <a:rPr lang="zh-CN" altLang="en-US" smtClean="0">
                <a:sym typeface="+mn-ea"/>
              </a:rPr>
              <a:t>装箱，同时再包装成</a:t>
            </a:r>
            <a:r>
              <a:rPr lang="en-US" altLang="zh-CN" smtClean="0">
                <a:sym typeface="+mn-ea"/>
              </a:rPr>
              <a:t>Object</a:t>
            </a:r>
            <a:r>
              <a:rPr lang="zh-CN" altLang="en-US" smtClean="0">
                <a:sym typeface="+mn-ea"/>
              </a:rPr>
              <a:t>数组。在执行时候又会把数组拆解开，并拆箱为基本数据</a:t>
            </a:r>
            <a:r>
              <a:rPr lang="zh-CN" altLang="en-US" smtClean="0">
                <a:sym typeface="+mn-ea"/>
              </a:rPr>
              <a:t>类型。</a:t>
            </a:r>
            <a:endParaRPr lang="zh-CN" altLang="en-US" smtClean="0">
              <a:sym typeface="+mn-ea"/>
            </a:endParaRPr>
          </a:p>
          <a:p>
            <a:endParaRPr lang="zh-CN" altLang="en-US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2</a:t>
            </a:r>
            <a:r>
              <a:rPr lang="zh-CN" altLang="en-US" b="1" smtClean="0">
                <a:sym typeface="+mn-ea"/>
              </a:rPr>
              <a:t>、反射需要按名检索类和方法</a:t>
            </a:r>
            <a:endParaRPr lang="zh-CN" altLang="en-US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	</a:t>
            </a:r>
            <a:r>
              <a:rPr lang="en-US" altLang="zh-CN" smtClean="0">
                <a:sym typeface="+mn-ea"/>
              </a:rPr>
              <a:t>http://androidxref.com/9.0.0_r3/xref/art/runtime/mirror/class.cc#1265</a:t>
            </a:r>
            <a:endParaRPr lang="en-US" altLang="zh-CN" b="1" smtClean="0">
              <a:sym typeface="+mn-ea"/>
            </a:endParaRPr>
          </a:p>
          <a:p>
            <a:endParaRPr lang="zh-CN" altLang="en-US" b="1" smtClean="0"/>
          </a:p>
          <a:p>
            <a:r>
              <a:rPr lang="en-US" altLang="zh-CN" b="1" smtClean="0">
                <a:sym typeface="+mn-ea"/>
              </a:rPr>
              <a:t>3</a:t>
            </a:r>
            <a:r>
              <a:rPr lang="zh-CN" altLang="en-US" b="1" smtClean="0">
                <a:sym typeface="+mn-ea"/>
              </a:rPr>
              <a:t>、</a:t>
            </a:r>
            <a:r>
              <a:rPr lang="en-US" altLang="zh-CN" b="1" smtClean="0">
                <a:sym typeface="+mn-ea"/>
              </a:rPr>
              <a:t>需要检查方法</a:t>
            </a:r>
            <a:endParaRPr lang="en-US" altLang="zh-CN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	</a:t>
            </a:r>
            <a:r>
              <a:rPr lang="en-US" altLang="zh-CN" smtClean="0">
                <a:sym typeface="+mn-ea"/>
              </a:rPr>
              <a:t>反射时</a:t>
            </a:r>
            <a:r>
              <a:rPr lang="zh-CN" altLang="en-US" smtClean="0">
                <a:sym typeface="+mn-ea"/>
              </a:rPr>
              <a:t>需要</a:t>
            </a:r>
            <a:r>
              <a:rPr lang="en-US" altLang="zh-CN" smtClean="0">
                <a:sym typeface="+mn-ea"/>
              </a:rPr>
              <a:t>检查</a:t>
            </a:r>
            <a:r>
              <a:rPr lang="zh-CN" altLang="en-US" smtClean="0">
                <a:sym typeface="+mn-ea"/>
              </a:rPr>
              <a:t>方法可见性以及</a:t>
            </a:r>
            <a:r>
              <a:rPr lang="en-US" altLang="zh-CN" smtClean="0">
                <a:sym typeface="+mn-ea"/>
              </a:rPr>
              <a:t>每个实际参数与形式参数的类型匹配性</a:t>
            </a:r>
            <a:endParaRPr lang="en-US" altLang="zh-CN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	</a:t>
            </a:r>
            <a:endParaRPr lang="en-US" altLang="zh-CN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4</a:t>
            </a:r>
            <a:r>
              <a:rPr lang="zh-CN" altLang="en-US" b="1" smtClean="0">
                <a:sym typeface="+mn-ea"/>
              </a:rPr>
              <a:t>、编译器无法对动态调用的代码做优化，比如内联</a:t>
            </a:r>
            <a:endParaRPr lang="zh-CN" altLang="en-US" b="1" smtClean="0">
              <a:sym typeface="+mn-ea"/>
            </a:endParaRPr>
          </a:p>
          <a:p>
            <a:r>
              <a:rPr lang="en-US" altLang="zh-CN" b="1" smtClean="0">
                <a:sym typeface="+mn-ea"/>
              </a:rPr>
              <a:t>	</a:t>
            </a:r>
            <a:r>
              <a:rPr lang="en-US" altLang="zh-CN" smtClean="0">
                <a:sym typeface="+mn-ea"/>
              </a:rPr>
              <a:t>反射涉及到动态</a:t>
            </a:r>
            <a:r>
              <a:rPr lang="zh-CN" altLang="en-US" smtClean="0">
                <a:sym typeface="+mn-ea"/>
              </a:rPr>
              <a:t>解析</a:t>
            </a:r>
            <a:r>
              <a:rPr lang="en-US" altLang="zh-CN" smtClean="0">
                <a:sym typeface="+mn-ea"/>
              </a:rPr>
              <a:t>的类型</a:t>
            </a:r>
            <a:r>
              <a:rPr lang="zh-CN" altLang="en-US" smtClean="0">
                <a:sym typeface="+mn-ea"/>
              </a:rPr>
              <a:t>，影响内联判断并且无法进行</a:t>
            </a:r>
            <a:r>
              <a:rPr lang="en-US" altLang="zh-CN" smtClean="0">
                <a:sym typeface="+mn-ea"/>
              </a:rPr>
              <a:t>JIT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256540"/>
            <a:ext cx="793750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动态代理原理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类的完整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1454469" y="1133475"/>
          <a:ext cx="6841806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72192" y="1739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编译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36092" y="1819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类加载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13255" y="4314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实例化</a:t>
            </a:r>
            <a:endParaRPr lang="zh-CN" altLang="en-US"/>
          </a:p>
        </p:txBody>
      </p:sp>
      <p:sp>
        <p:nvSpPr>
          <p:cNvPr id="7" name="线形标注 1(带强调线) 6"/>
          <p:cNvSpPr/>
          <p:nvPr/>
        </p:nvSpPr>
        <p:spPr>
          <a:xfrm>
            <a:off x="8439150" y="1379375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34764"/>
              <a:gd name="adj4" fmla="val -273749"/>
            </a:avLst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8418679" y="1231392"/>
            <a:ext cx="934871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18679" y="1231392"/>
            <a:ext cx="1039646" cy="87440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5977" y="936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字节码来源</a:t>
            </a:r>
            <a:endParaRPr lang="zh-CN" altLang="en-US" sz="1400"/>
          </a:p>
        </p:txBody>
      </p:sp>
      <p:sp>
        <p:nvSpPr>
          <p:cNvPr id="17" name="左大括号 16"/>
          <p:cNvSpPr/>
          <p:nvPr/>
        </p:nvSpPr>
        <p:spPr>
          <a:xfrm>
            <a:off x="9432036" y="1466624"/>
            <a:ext cx="271272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03308" y="2011692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生成的</a:t>
            </a:r>
            <a:r>
              <a:rPr lang="en-US" altLang="zh-CN" smtClean="0"/>
              <a:t>class</a:t>
            </a:r>
            <a:r>
              <a:rPr lang="zh-CN" altLang="en-US" smtClean="0"/>
              <a:t>文件结构？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699010" y="1449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怎么样在内存中生成？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1005" y="365567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Retrofit</a:t>
            </a:r>
            <a:endParaRPr 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4990" y="1329690"/>
            <a:ext cx="11144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Retrofit 是一个 RESTful 的 HTTP 网络请求框架的封装，网络请求的工作本质上是 OkHttp 完成，而 Retrofit 仅负责网络请求接口的封装。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117090"/>
            <a:ext cx="8639175" cy="29622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85255" y="238252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此处仅为</a:t>
            </a:r>
            <a:r>
              <a:rPr lang="zh-CN" altLang="en-US">
                <a:solidFill>
                  <a:srgbClr val="FF0000"/>
                </a:solidFill>
              </a:rPr>
              <a:t>基本使用，适配器和转换器未</a:t>
            </a:r>
            <a:r>
              <a:rPr lang="zh-CN" altLang="en-US">
                <a:solidFill>
                  <a:srgbClr val="FF0000"/>
                </a:solidFill>
              </a:rPr>
              <a:t>使用。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5358765"/>
            <a:ext cx="84582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1005" y="365567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094105"/>
            <a:ext cx="9361170" cy="5036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80082" y="2040890"/>
            <a:ext cx="4937760" cy="452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-Lance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280082" y="2552515"/>
            <a:ext cx="4117903" cy="2911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某游戏公司主程，前爱奇艺高级工程师。多年移动平台开发经验，涉猎广泛，热爱技术与研究。主要对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、架构与性能优化拥有深入的理解及开发经验。授课严谨负责。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2260035406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7175" y="1403004"/>
            <a:ext cx="2666054" cy="405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9920" y="1273175"/>
            <a:ext cx="11192510" cy="4091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+mj-lt"/>
              <a:buNone/>
            </a:pPr>
            <a:r>
              <a:rPr sz="1525" b="1">
                <a:sym typeface="+mn-ea"/>
              </a:rPr>
              <a:t>Java内容采用录播形式</a:t>
            </a:r>
            <a:endParaRPr sz="1525" b="1">
              <a:sym typeface="+mn-ea"/>
            </a:endParaRPr>
          </a:p>
          <a:p>
            <a:pPr indent="0" algn="l">
              <a:buFont typeface="+mj-lt"/>
              <a:buNone/>
            </a:pPr>
            <a:r>
              <a:rPr sz="1525" b="1">
                <a:sym typeface="+mn-ea"/>
              </a:rPr>
              <a:t>       </a:t>
            </a:r>
            <a:r>
              <a:rPr sz="1525">
                <a:sym typeface="+mn-ea"/>
              </a:rPr>
              <a:t>  </a:t>
            </a:r>
            <a:r>
              <a:rPr lang="en-US" sz="1525">
                <a:sym typeface="+mn-ea"/>
              </a:rPr>
              <a:t>1</a:t>
            </a:r>
            <a:r>
              <a:rPr lang="zh-CN" altLang="en-US" sz="1525">
                <a:sym typeface="+mn-ea"/>
              </a:rPr>
              <a:t>、</a:t>
            </a:r>
            <a:r>
              <a:rPr sz="1525">
                <a:sym typeface="+mn-ea"/>
              </a:rPr>
              <a:t>由于目前已经有”Kotlin First”向”Kotlin Only”的倾向，所以对于如：注解、反射等知识点也都会在Kotlin中讲解，即重心转向Kotlin，对于Java，有一部分将采用录播，对于需要的同学可以选择性的去观看和学习；</a:t>
            </a:r>
            <a:endParaRPr sz="1525">
              <a:sym typeface="+mn-ea"/>
            </a:endParaRPr>
          </a:p>
          <a:p>
            <a:pPr indent="0" algn="l">
              <a:buFont typeface="+mj-lt"/>
              <a:buNone/>
            </a:pPr>
            <a:endParaRPr sz="1525">
              <a:sym typeface="+mn-ea"/>
            </a:endParaRPr>
          </a:p>
          <a:p>
            <a:pPr indent="0" algn="l">
              <a:buFont typeface="+mj-lt"/>
              <a:buNone/>
            </a:pPr>
            <a:r>
              <a:rPr sz="1525">
                <a:sym typeface="+mn-ea"/>
              </a:rPr>
              <a:t>         </a:t>
            </a:r>
            <a:r>
              <a:rPr lang="en-US" sz="1525">
                <a:sym typeface="+mn-ea"/>
              </a:rPr>
              <a:t>2</a:t>
            </a:r>
            <a:r>
              <a:rPr lang="zh-CN" altLang="en-US" sz="1525">
                <a:sym typeface="+mn-ea"/>
              </a:rPr>
              <a:t>、</a:t>
            </a:r>
            <a:r>
              <a:rPr sz="1525">
                <a:sym typeface="+mn-ea"/>
              </a:rPr>
              <a:t>如果Java中对于上述知识点也采用直播形式，Kotlin中也会讲，将会导致课程周期更长，学习很长时间后会发现还在讲语言部分内容。</a:t>
            </a:r>
            <a:endParaRPr sz="1525">
              <a:sym typeface="+mn-ea"/>
            </a:endParaRPr>
          </a:p>
          <a:p>
            <a:pPr indent="0" algn="l">
              <a:buFont typeface="+mj-lt"/>
              <a:buNone/>
            </a:pPr>
            <a:endParaRPr sz="1525">
              <a:sym typeface="+mn-ea"/>
            </a:endParaRPr>
          </a:p>
          <a:p>
            <a:pPr indent="0" algn="l">
              <a:buFont typeface="+mj-lt"/>
              <a:buNone/>
            </a:pPr>
            <a:r>
              <a:rPr sz="1525">
                <a:sym typeface="+mn-ea"/>
              </a:rPr>
              <a:t>          </a:t>
            </a:r>
            <a:r>
              <a:rPr lang="en-US" sz="1525">
                <a:sym typeface="+mn-ea"/>
              </a:rPr>
              <a:t>3</a:t>
            </a:r>
            <a:r>
              <a:rPr lang="zh-CN" altLang="en-US" sz="1525">
                <a:sym typeface="+mn-ea"/>
              </a:rPr>
              <a:t>、</a:t>
            </a:r>
            <a:r>
              <a:rPr sz="1525">
                <a:sym typeface="+mn-ea"/>
              </a:rPr>
              <a:t>Java部分之所以给出时间让同学们学习，是因为担心同学们工作忙；而有同学担心安排Java的学习时间又太短了，其实并不一定需要全部学习，这个是大家基于自己的技术基础来的，同学们可以根据自己的需要去学习。有学习问题同样可以随时找相关老师进行交流，作业提交老师同样会进行回复与解答。</a:t>
            </a:r>
            <a:endParaRPr sz="1525">
              <a:sym typeface="+mn-ea"/>
            </a:endParaRPr>
          </a:p>
          <a:p>
            <a:pPr indent="0" algn="l">
              <a:buFont typeface="+mj-lt"/>
              <a:buNone/>
            </a:pPr>
            <a:endParaRPr sz="1525" b="1">
              <a:sym typeface="+mn-ea"/>
            </a:endParaRPr>
          </a:p>
          <a:p>
            <a:pPr indent="0" algn="l">
              <a:buFont typeface="+mj-lt"/>
              <a:buNone/>
            </a:pPr>
            <a:endParaRPr sz="1525" b="1">
              <a:sym typeface="+mn-ea"/>
            </a:endParaRPr>
          </a:p>
          <a:p>
            <a:pPr indent="0" algn="l">
              <a:buFont typeface="+mj-lt"/>
              <a:buNone/>
            </a:pPr>
            <a:r>
              <a:rPr sz="1525" b="1">
                <a:sym typeface="+mn-ea"/>
              </a:rPr>
              <a:t>Kotlin内容采用直播形式</a:t>
            </a:r>
            <a:endParaRPr sz="1525" b="1">
              <a:sym typeface="+mn-ea"/>
            </a:endParaRPr>
          </a:p>
          <a:p>
            <a:pPr indent="0" algn="l">
              <a:buFont typeface="+mj-lt"/>
              <a:buNone/>
            </a:pPr>
            <a:r>
              <a:rPr sz="1525" b="1">
                <a:sym typeface="+mn-ea"/>
              </a:rPr>
              <a:t>           </a:t>
            </a:r>
            <a:r>
              <a:rPr sz="1525">
                <a:sym typeface="+mn-ea"/>
              </a:rPr>
              <a:t>由于目前采用Kotlin开发的比重越来越高，所以对于Kotlin部分会全程直播，但是对于 if-else、while、when等基本语法就没必要在直播课程中浪费时间。有部分同学肯定又会担心自己一直没有接触过kotlin，什么都不会，首先，我们需要先认知到kotlin</a:t>
            </a:r>
            <a:r>
              <a:rPr lang="zh-CN" sz="1525">
                <a:sym typeface="+mn-ea"/>
              </a:rPr>
              <a:t>语言</a:t>
            </a:r>
            <a:r>
              <a:rPr sz="1525">
                <a:sym typeface="+mn-ea"/>
              </a:rPr>
              <a:t>也是运行在java 虚拟机上面的，所以基本语法大同小异； 其次，我们也给额外给大家录制了基础语法的小视频，大家可以对着小视频快速的过基本语法。</a:t>
            </a:r>
            <a:endParaRPr sz="1525">
              <a:sym typeface="+mn-ea"/>
            </a:endParaRPr>
          </a:p>
        </p:txBody>
      </p:sp>
      <p:grpSp>
        <p:nvGrpSpPr>
          <p:cNvPr id="3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近期课程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注解的定义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0556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注解的作用或者意义是什么？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990" y="1971675"/>
            <a:ext cx="40887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注解本身没有任何意义，单独的注解就是一种注释，他需要结合其他如反射、插桩等技术才有意义。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Java 注解（Annotation）又称 Java 标注，是 JDK</a:t>
            </a:r>
            <a:r>
              <a:rPr lang="en-US" altLang="zh-CN"/>
              <a:t>1.5</a:t>
            </a:r>
            <a:r>
              <a:rPr lang="zh-CN" altLang="en-US"/>
              <a:t> 引入的一种注释机制。是元数据的一种形式，提供有关于程序但不属于程序本身的数据。注解对它们注解的代码的操作没有直接影响。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462405"/>
            <a:ext cx="5746750" cy="360299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554990" y="1972310"/>
          <a:ext cx="4350385" cy="26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385"/>
              </a:tblGrid>
              <a:tr h="26339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20165"/>
            <a:ext cx="1099439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在定义注解时，注解类也能够使用其他的注解声明。在JDK 1.5中提供了用来对注解类型进行注解的注解类，我们称之为 meta-annotation（元注解）。声明的注解允许作用于哪些节点使用</a:t>
            </a:r>
            <a:r>
              <a:rPr lang="en-US" altLang="zh-CN"/>
              <a:t>@Target</a:t>
            </a:r>
            <a:r>
              <a:rPr lang="zh-CN" altLang="en-US"/>
              <a:t>声明；保留级别由@Retention 声明。其中保留级别如下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RetentionPolicy.SOURCE 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标记的注解仅保留在源级别中，并被编译器忽略。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RetentionPolicy.CLASS 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标记的注解在编译时由编译器保留，但 Java 虚拟机(JVM)会忽略。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RetentionPolicy.RUNTIME 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标记的注解由 JVM 保留，因此运行时环境可以使用它。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SOURCE &lt; CLASS &lt; RUNTIME，即CLASS包含了SOURCE，RUNTIME包含SOURCE、CLASS。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FF0000"/>
                </a:solidFill>
              </a:rPr>
              <a:t>这些不同</a:t>
            </a:r>
            <a:r>
              <a:rPr lang="zh-CN" altLang="en-US">
                <a:solidFill>
                  <a:srgbClr val="FF0000"/>
                </a:solidFill>
              </a:rPr>
              <a:t>的级别能带给你什么思考？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注解的应用场景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20395" y="1475105"/>
            <a:ext cx="1115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根据注解的保留级别不同，对注解的使用自然存在不同场景。</a:t>
            </a:r>
            <a:r>
              <a:rPr lang="zh-CN" altLang="en-US">
                <a:solidFill>
                  <a:srgbClr val="FF0000"/>
                </a:solidFill>
              </a:rPr>
              <a:t>由注解的三个不同保留级别可知，注解作用于：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源码、字节码与运行时你能举一些案例吗？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620395" y="2366645"/>
          <a:ext cx="111556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1595120"/>
                <a:gridCol w="816673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级别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技术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使用</a:t>
                      </a:r>
                      <a:r>
                        <a:rPr lang="zh-CN" altLang="en-US" sz="2000"/>
                        <a:t>场景</a:t>
                      </a: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源码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APT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在编译期能够获取注解与注解声明的类包括类中所有成员信息，一般用于生成额外的辅助类。</a:t>
                      </a: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字节码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字节码增强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在编译出</a:t>
                      </a:r>
                      <a:r>
                        <a:rPr lang="en-US" altLang="zh-CN" sz="2000"/>
                        <a:t>Class</a:t>
                      </a:r>
                      <a:r>
                        <a:rPr lang="zh-CN" altLang="en-US" sz="2000"/>
                        <a:t>后，通过修改</a:t>
                      </a:r>
                      <a:r>
                        <a:rPr lang="en-US" altLang="zh-CN" sz="2000"/>
                        <a:t>Class</a:t>
                      </a:r>
                      <a:r>
                        <a:rPr lang="zh-CN" altLang="en-US" sz="2000"/>
                        <a:t>数据以实现修改代码逻辑目的。对于是否需要修改的区分或者修改为不同</a:t>
                      </a:r>
                      <a:r>
                        <a:rPr lang="zh-CN" altLang="en-US" sz="2000"/>
                        <a:t>逻辑的判断</a:t>
                      </a:r>
                      <a:r>
                        <a:rPr lang="zh-CN" altLang="en-US" sz="2000"/>
                        <a:t>可以使用注解。</a:t>
                      </a: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运行时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反射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在程序运行期间，通过反射技术动态获取注解与其元素，从而完成不同的逻辑判定。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APT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注解处理器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760730" y="1492250"/>
            <a:ext cx="10114280" cy="1153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60730" y="4058285"/>
            <a:ext cx="7356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注解处理器中</a:t>
            </a:r>
            <a:r>
              <a:rPr lang="en-US" altLang="zh-CN">
                <a:solidFill>
                  <a:srgbClr val="FF0000"/>
                </a:solidFill>
              </a:rPr>
              <a:t>process</a:t>
            </a:r>
            <a:r>
              <a:rPr lang="zh-CN" altLang="en-US">
                <a:solidFill>
                  <a:srgbClr val="FF0000"/>
                </a:solidFill>
              </a:rPr>
              <a:t>方法为什么会执行多次？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http://bbs.xiangxueketang.cn/question/237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0085" y="2957195"/>
            <a:ext cx="4534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由</a:t>
            </a:r>
            <a:r>
              <a:rPr lang="en-US" altLang="zh-CN">
                <a:solidFill>
                  <a:srgbClr val="FF0000"/>
                </a:solidFill>
              </a:rPr>
              <a:t>javac</a:t>
            </a:r>
            <a:r>
              <a:rPr lang="zh-CN" altLang="en-US">
                <a:solidFill>
                  <a:srgbClr val="FF0000"/>
                </a:solidFill>
              </a:rPr>
              <a:t>在编译过程中调起的插件（小程序）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245870"/>
            <a:ext cx="110788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字节码增强技术相当于是一把打开运行时JVM的钥匙，利用它可以动态地对运行中的程序做修改，也可以跟踪JVM运行中程序的状态。此外，我们平时使用的动态代理、AOP也与字节码增强密切相关，它们实质上还是利用各种手段生成或</a:t>
            </a:r>
            <a:r>
              <a:rPr lang="zh-CN" altLang="en-US"/>
              <a:t>修改符合规范的字节码文件。综上所述，掌握字节码增强后可以高效地定位并快速修复一些棘手的问题（如线上性能问题、方法出现不可控的出入参需要紧急加日志等问题），也可以在开发中减少冗余代码，大大提高开发效率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4990" y="3080385"/>
            <a:ext cx="10838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https://tech.meituan.com/2019/09/05/java-bytecode-enhancement.html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endParaRPr lang="en-US" alt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27990" y="1306195"/>
            <a:ext cx="56267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一般情况下，我们使用某个类时必定知道它是什么类，是用来做什么的，并且能够获得此类的引用。于是我们直接对这个类进行实例化，之后使用这个类对象进行操作。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反射则是一开始并不知道我要初始化的类对象是什么，自然也无法使用 new 关键字来创建对象了。这时候，我们使用 JDK 提供的反射 API 进行反射调用。反射就是在运行状态中,对于任意一个类,都能够知道这个类的所有属性和方法;对于任意一个对象,都能够调用它的任意方法和属性;并且能改变它的属性。是Java被视为动态语言的关键。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050" name="Picture 2" descr="å¨è¿éæå¥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20" y="370840"/>
            <a:ext cx="5594985" cy="513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34645" y="4987290"/>
            <a:ext cx="114306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面试</a:t>
            </a:r>
            <a:r>
              <a:rPr lang="zh-CN" altLang="en-US">
                <a:solidFill>
                  <a:srgbClr val="FF0000"/>
                </a:solidFill>
              </a:rPr>
              <a:t>官：反射是否可以修改</a:t>
            </a:r>
            <a:r>
              <a:rPr lang="en-US" altLang="zh-CN">
                <a:solidFill>
                  <a:srgbClr val="FF0000"/>
                </a:solidFill>
              </a:rPr>
              <a:t>final</a:t>
            </a:r>
            <a:r>
              <a:rPr lang="zh-CN" altLang="en-US">
                <a:solidFill>
                  <a:srgbClr val="FF0000"/>
                </a:solidFill>
              </a:rPr>
              <a:t>类型变量？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反射是可以修改final变量的，但是如果是基本数据类型或者String类型的时候，无法通过对象获取修改后的值，因为JVM对其进行了内联优化。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334645" y="5566410"/>
          <a:ext cx="1143000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0"/>
              </a:tblGrid>
              <a:tr h="619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KSO_WM_UNIT_TABLE_BEAUTIFY" val="smartTable{b11d9f72-9990-444e-8c18-40ad6bc65412}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2706</Words>
  <Application>WPS 演示</Application>
  <PresentationFormat>自定义</PresentationFormat>
  <Paragraphs>148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等线</vt:lpstr>
      <vt:lpstr>思源黑体 CN Bold</vt:lpstr>
      <vt:lpstr>黑体</vt:lpstr>
      <vt:lpstr>Calibri</vt:lpstr>
      <vt:lpstr>Clear Sans Light</vt:lpstr>
      <vt:lpstr>Yu Gothic UI Light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Chen</cp:lastModifiedBy>
  <cp:revision>2475</cp:revision>
  <dcterms:created xsi:type="dcterms:W3CDTF">2016-08-30T15:34:00Z</dcterms:created>
  <dcterms:modified xsi:type="dcterms:W3CDTF">2021-08-08T12:00:08Z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6D8D4888A7E2483E82E67BA3BD972A13</vt:lpwstr>
  </property>
</Properties>
</file>