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99"/>
  </p:notesMasterIdLst>
  <p:handoutMasterIdLst>
    <p:handoutMasterId r:id="rId100"/>
  </p:handoutMasterIdLst>
  <p:sldIdLst>
    <p:sldId id="256" r:id="rId3"/>
    <p:sldId id="284" r:id="rId4"/>
    <p:sldId id="265" r:id="rId5"/>
    <p:sldId id="273" r:id="rId6"/>
    <p:sldId id="266" r:id="rId7"/>
    <p:sldId id="267" r:id="rId8"/>
    <p:sldId id="280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364" r:id="rId19"/>
    <p:sldId id="276" r:id="rId20"/>
    <p:sldId id="274" r:id="rId21"/>
    <p:sldId id="286" r:id="rId22"/>
    <p:sldId id="285" r:id="rId23"/>
    <p:sldId id="258" r:id="rId24"/>
    <p:sldId id="277" r:id="rId25"/>
    <p:sldId id="278" r:id="rId26"/>
    <p:sldId id="281" r:id="rId27"/>
    <p:sldId id="279" r:id="rId28"/>
    <p:sldId id="282" r:id="rId29"/>
    <p:sldId id="289" r:id="rId30"/>
    <p:sldId id="290" r:id="rId31"/>
    <p:sldId id="291" r:id="rId32"/>
    <p:sldId id="292" r:id="rId33"/>
    <p:sldId id="372" r:id="rId34"/>
    <p:sldId id="373" r:id="rId35"/>
    <p:sldId id="293" r:id="rId36"/>
    <p:sldId id="298" r:id="rId37"/>
    <p:sldId id="294" r:id="rId38"/>
    <p:sldId id="305" r:id="rId39"/>
    <p:sldId id="306" r:id="rId40"/>
    <p:sldId id="307" r:id="rId41"/>
    <p:sldId id="308" r:id="rId42"/>
    <p:sldId id="310" r:id="rId43"/>
    <p:sldId id="314" r:id="rId44"/>
    <p:sldId id="315" r:id="rId45"/>
    <p:sldId id="323" r:id="rId46"/>
    <p:sldId id="324" r:id="rId47"/>
    <p:sldId id="317" r:id="rId48"/>
    <p:sldId id="319" r:id="rId49"/>
    <p:sldId id="321" r:id="rId50"/>
    <p:sldId id="320" r:id="rId51"/>
    <p:sldId id="365" r:id="rId52"/>
    <p:sldId id="366" r:id="rId53"/>
    <p:sldId id="322" r:id="rId54"/>
    <p:sldId id="259" r:id="rId55"/>
    <p:sldId id="325" r:id="rId56"/>
    <p:sldId id="326" r:id="rId57"/>
    <p:sldId id="327" r:id="rId58"/>
    <p:sldId id="328" r:id="rId59"/>
    <p:sldId id="329" r:id="rId60"/>
    <p:sldId id="331" r:id="rId61"/>
    <p:sldId id="332" r:id="rId62"/>
    <p:sldId id="367" r:id="rId63"/>
    <p:sldId id="333" r:id="rId64"/>
    <p:sldId id="368" r:id="rId65"/>
    <p:sldId id="335" r:id="rId66"/>
    <p:sldId id="336" r:id="rId67"/>
    <p:sldId id="337" r:id="rId68"/>
    <p:sldId id="369" r:id="rId69"/>
    <p:sldId id="338" r:id="rId70"/>
    <p:sldId id="339" r:id="rId71"/>
    <p:sldId id="342" r:id="rId72"/>
    <p:sldId id="343" r:id="rId73"/>
    <p:sldId id="344" r:id="rId74"/>
    <p:sldId id="346" r:id="rId75"/>
    <p:sldId id="345" r:id="rId76"/>
    <p:sldId id="347" r:id="rId77"/>
    <p:sldId id="348" r:id="rId78"/>
    <p:sldId id="349" r:id="rId79"/>
    <p:sldId id="370" r:id="rId80"/>
    <p:sldId id="371" r:id="rId81"/>
    <p:sldId id="261" r:id="rId82"/>
    <p:sldId id="350" r:id="rId83"/>
    <p:sldId id="351" r:id="rId84"/>
    <p:sldId id="352" r:id="rId85"/>
    <p:sldId id="353" r:id="rId86"/>
    <p:sldId id="355" r:id="rId87"/>
    <p:sldId id="356" r:id="rId88"/>
    <p:sldId id="358" r:id="rId89"/>
    <p:sldId id="359" r:id="rId90"/>
    <p:sldId id="260" r:id="rId91"/>
    <p:sldId id="301" r:id="rId92"/>
    <p:sldId id="361" r:id="rId93"/>
    <p:sldId id="303" r:id="rId94"/>
    <p:sldId id="360" r:id="rId95"/>
    <p:sldId id="362" r:id="rId96"/>
    <p:sldId id="363" r:id="rId97"/>
    <p:sldId id="302" r:id="rId9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1E1E1E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0387" autoAdjust="0"/>
  </p:normalViewPr>
  <p:slideViewPr>
    <p:cSldViewPr>
      <p:cViewPr varScale="1">
        <p:scale>
          <a:sx n="82" d="100"/>
          <a:sy n="82" d="100"/>
        </p:scale>
        <p:origin x="26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099344"/>
        <c:axId val="251675776"/>
      </c:barChart>
      <c:catAx>
        <c:axId val="189099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1675776"/>
        <c:crosses val="autoZero"/>
        <c:auto val="1"/>
        <c:lblAlgn val="ctr"/>
        <c:lblOffset val="100"/>
        <c:noMultiLvlLbl val="0"/>
      </c:catAx>
      <c:valAx>
        <c:axId val="25167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09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83056"/>
        <c:axId val="253116272"/>
      </c:scatterChart>
      <c:valAx>
        <c:axId val="25168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116272"/>
        <c:crosses val="autoZero"/>
        <c:crossBetween val="midCat"/>
      </c:valAx>
      <c:valAx>
        <c:axId val="25311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683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64032"/>
        <c:axId val="1861645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18616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164592"/>
        <c:crosses val="autoZero"/>
        <c:crossBetween val="midCat"/>
      </c:valAx>
      <c:valAx>
        <c:axId val="18616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164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122992"/>
        <c:axId val="25312355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53122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123552"/>
        <c:crosses val="autoZero"/>
        <c:auto val="1"/>
        <c:lblAlgn val="ctr"/>
        <c:lblOffset val="100"/>
        <c:noMultiLvlLbl val="0"/>
      </c:catAx>
      <c:valAx>
        <c:axId val="25312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12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825504"/>
        <c:axId val="25382606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5382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26064"/>
        <c:crosses val="autoZero"/>
        <c:auto val="1"/>
        <c:lblAlgn val="ctr"/>
        <c:lblOffset val="100"/>
        <c:noMultiLvlLbl val="0"/>
      </c:catAx>
      <c:valAx>
        <c:axId val="25382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2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706624"/>
        <c:axId val="25370718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5370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707184"/>
        <c:crosses val="autoZero"/>
        <c:auto val="1"/>
        <c:lblAlgn val="ctr"/>
        <c:lblOffset val="100"/>
        <c:noMultiLvlLbl val="0"/>
      </c:catAx>
      <c:valAx>
        <c:axId val="253707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7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416304"/>
        <c:axId val="25341686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5341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416864"/>
        <c:crosses val="autoZero"/>
        <c:auto val="1"/>
        <c:lblAlgn val="ctr"/>
        <c:lblOffset val="100"/>
        <c:noMultiLvlLbl val="0"/>
      </c:catAx>
      <c:valAx>
        <c:axId val="25341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41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 dirty="0"/>
            <a:t>Obstruction-Free</a:t>
          </a:r>
          <a:endParaRPr lang="zh-CN" altLang="en-US" sz="1800" dirty="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 dirty="0"/>
            <a:t>Lock-Free</a:t>
          </a:r>
          <a:endParaRPr lang="zh-CN" altLang="en-US" sz="1800" dirty="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 dirty="0"/>
            <a:t>Wait-Free</a:t>
          </a:r>
          <a:endParaRPr lang="zh-CN" altLang="en-US" sz="1800" dirty="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3/15/2019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2019/3/15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Obstruction-Free</a:t>
            </a:r>
            <a:r>
              <a:rPr lang="zh-CN" altLang="en-US" dirty="0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周期规则（</a:t>
            </a:r>
            <a:r>
              <a:rPr lang="en-US" altLang="zh-CN" dirty="0"/>
              <a:t>epoch-based reclamation</a:t>
            </a:r>
            <a:r>
              <a:rPr lang="zh-CN" altLang="en-US" dirty="0"/>
              <a:t>），险象指针（</a:t>
            </a:r>
            <a:r>
              <a:rPr lang="en-US" altLang="zh-CN" dirty="0"/>
              <a:t>hazard pointer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若有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线程更新了</a:t>
            </a:r>
            <a:r>
              <a:rPr lang="en-US" altLang="zh-CN" sz="1000" dirty="0"/>
              <a:t>tail-&gt;next</a:t>
            </a:r>
            <a:r>
              <a:rPr lang="zh-CN" altLang="en-US" sz="1000" dirty="0"/>
              <a:t>，却尚未更新</a:t>
            </a:r>
            <a:r>
              <a:rPr lang="en-US" altLang="zh-CN" sz="1000" dirty="0"/>
              <a:t>tail</a:t>
            </a:r>
            <a:r>
              <a:rPr lang="zh-CN" altLang="en-US" sz="1000" dirty="0"/>
              <a:t>时，</a:t>
            </a:r>
            <a:r>
              <a:rPr lang="en-US" altLang="zh-CN" sz="1000" dirty="0"/>
              <a:t>pop</a:t>
            </a:r>
            <a:r>
              <a:rPr lang="zh-CN" altLang="en-US" sz="1000" dirty="0"/>
              <a:t>线程更新回收</a:t>
            </a:r>
            <a:r>
              <a:rPr lang="en-US" altLang="zh-CN" sz="1000" dirty="0"/>
              <a:t>head</a:t>
            </a:r>
            <a:r>
              <a:rPr lang="zh-CN" altLang="en-US" sz="1000" dirty="0"/>
              <a:t>指针可能相当于回收掉了</a:t>
            </a:r>
            <a:r>
              <a:rPr lang="en-US" altLang="zh-CN" sz="1000" dirty="0"/>
              <a:t>tail</a:t>
            </a:r>
            <a:r>
              <a:rPr lang="zh-CN" altLang="en-US" sz="1000" dirty="0"/>
              <a:t>。</a:t>
            </a:r>
            <a:endParaRPr lang="en-US" altLang="zh-CN" sz="1000" dirty="0"/>
          </a:p>
          <a:p>
            <a:r>
              <a:rPr lang="zh-CN" altLang="en-US" sz="1000" dirty="0"/>
              <a:t>此时，另外的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线程将有机会拿到已被回收的</a:t>
            </a:r>
            <a:r>
              <a:rPr lang="en-US" altLang="zh-CN" sz="1000" dirty="0"/>
              <a:t>tail</a:t>
            </a:r>
            <a:r>
              <a:rPr lang="zh-CN" altLang="en-US" sz="1000" dirty="0"/>
              <a:t>指针作为新结点，导致</a:t>
            </a:r>
            <a:r>
              <a:rPr lang="en-US" altLang="zh-CN" sz="1000" dirty="0"/>
              <a:t>tail</a:t>
            </a:r>
            <a:r>
              <a:rPr lang="zh-CN" altLang="en-US" sz="1000" dirty="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依赖内存回收后仍然可读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</a:t>
            </a:r>
            <a:r>
              <a:rPr lang="en-US" altLang="zh-CN" dirty="0"/>
              <a:t>push</a:t>
            </a:r>
            <a:r>
              <a:rPr lang="zh-CN" altLang="en-US" dirty="0"/>
              <a:t>线程都没有时间片，</a:t>
            </a:r>
            <a:r>
              <a:rPr lang="en-US" altLang="zh-CN" dirty="0"/>
              <a:t>tail</a:t>
            </a:r>
            <a:r>
              <a:rPr lang="zh-CN" altLang="en-US" dirty="0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write index</a:t>
            </a:r>
            <a:r>
              <a:rPr lang="zh-CN" altLang="en-US" dirty="0"/>
              <a:t>尚未更新，不应该阻断其它</a:t>
            </a:r>
            <a:r>
              <a:rPr lang="en-US" altLang="zh-CN" dirty="0"/>
              <a:t>push</a:t>
            </a:r>
            <a:r>
              <a:rPr lang="zh-CN" altLang="en-US" dirty="0"/>
              <a:t>线程提交数据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、在数据完成时，尝试让</a:t>
            </a:r>
            <a:r>
              <a:rPr lang="en-US" altLang="zh-CN" dirty="0"/>
              <a:t>write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连续更新到最新的</a:t>
            </a:r>
            <a:r>
              <a:rPr lang="en-US" altLang="zh-CN" baseline="0" dirty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 dirty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3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第一个线程</a:t>
            </a:r>
            <a:r>
              <a:rPr lang="en-US" altLang="zh-CN" dirty="0"/>
              <a:t>alloc</a:t>
            </a:r>
            <a:r>
              <a:rPr lang="zh-CN" altLang="en-US" dirty="0"/>
              <a:t>，拿到了</a:t>
            </a:r>
            <a:r>
              <a:rPr lang="en-US" altLang="zh-CN" dirty="0"/>
              <a:t>cursor-&gt;next</a:t>
            </a:r>
            <a:r>
              <a:rPr lang="zh-CN" altLang="en-US" dirty="0"/>
              <a:t>的值的瞬间，其它线程</a:t>
            </a:r>
            <a:r>
              <a:rPr lang="en-US" altLang="zh-CN" dirty="0"/>
              <a:t>pop</a:t>
            </a:r>
            <a:r>
              <a:rPr lang="zh-CN" altLang="en-US" dirty="0"/>
              <a:t>了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 dirty="0"/>
          </a:p>
          <a:p>
            <a:r>
              <a:rPr lang="zh-CN" altLang="en-US" dirty="0"/>
              <a:t>当有指针持有某个结点时，阻止内存的重用（回收）；</a:t>
            </a:r>
            <a:endParaRPr lang="en-US" altLang="zh-CN" dirty="0"/>
          </a:p>
          <a:p>
            <a:r>
              <a:rPr lang="zh-CN" altLang="en-US" dirty="0"/>
              <a:t>只有在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尝试获取</a:t>
            </a:r>
            <a:r>
              <a:rPr lang="en-US" altLang="zh-CN" dirty="0"/>
              <a:t>next</a:t>
            </a:r>
            <a:r>
              <a:rPr lang="zh-CN" altLang="en-US" dirty="0"/>
              <a:t>的快照，若为空则</a:t>
            </a:r>
            <a:r>
              <a:rPr lang="en-US" altLang="zh-CN" dirty="0"/>
              <a:t>tail</a:t>
            </a:r>
            <a:r>
              <a:rPr lang="zh-CN" altLang="en-US" dirty="0"/>
              <a:t>一定是尾结点，否则，帮未完成的结点完成</a:t>
            </a:r>
            <a:r>
              <a:rPr lang="en-US" altLang="zh-CN" dirty="0"/>
              <a:t>tail</a:t>
            </a:r>
            <a:r>
              <a:rPr lang="zh-CN" altLang="en-US" dirty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无锁队列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Wait-Free</a:t>
            </a:r>
            <a:r>
              <a:rPr lang="zh-CN" altLang="en-US" dirty="0"/>
              <a:t>（无等待）</a:t>
            </a:r>
            <a:endParaRPr lang="en-US" altLang="zh-CN" dirty="0"/>
          </a:p>
          <a:p>
            <a:pPr lvl="1"/>
            <a:r>
              <a:rPr lang="zh-CN" altLang="en-US" dirty="0"/>
              <a:t>每个线程的每一次调用都可以在有限的步骤内结束</a:t>
            </a:r>
            <a:endParaRPr lang="en-US" altLang="zh-CN" dirty="0"/>
          </a:p>
          <a:p>
            <a:r>
              <a:rPr lang="en-US" altLang="zh-CN" dirty="0"/>
              <a:t>Lock-Free</a:t>
            </a:r>
            <a:r>
              <a:rPr lang="zh-CN" altLang="en-US" dirty="0"/>
              <a:t>（无锁）</a:t>
            </a:r>
            <a:endParaRPr lang="en-US" altLang="zh-CN" dirty="0"/>
          </a:p>
          <a:p>
            <a:pPr lvl="1"/>
            <a:r>
              <a:rPr lang="zh-CN" altLang="en-US" dirty="0"/>
              <a:t>必然有一个线程能够在有限步内完成操作</a:t>
            </a:r>
            <a:endParaRPr lang="en-US" altLang="zh-CN" dirty="0"/>
          </a:p>
          <a:p>
            <a:r>
              <a:rPr lang="en-US" altLang="zh-CN" dirty="0"/>
              <a:t>Obstruction-Free</a:t>
            </a:r>
            <a:r>
              <a:rPr lang="zh-CN" altLang="en-US" dirty="0"/>
              <a:t>（无干扰）</a:t>
            </a:r>
            <a:endParaRPr lang="en-US" altLang="zh-CN" dirty="0"/>
          </a:p>
          <a:p>
            <a:pPr lvl="1"/>
            <a:r>
              <a:rPr lang="zh-CN" altLang="en-US" dirty="0"/>
              <a:t>在任何时间点，一个孤立运行线程的每一个操作可以在有限步之内结束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演进条件</a:t>
            </a:r>
            <a:r>
              <a:rPr lang="en-US" altLang="zh-CN" dirty="0"/>
              <a:t>*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every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Obstruction-Free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Starvation-Free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some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Deadlock-Free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On the Nature of Progress 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静态一致性</a:t>
            </a:r>
            <a:endParaRPr lang="en-US" altLang="zh-CN" dirty="0"/>
          </a:p>
          <a:p>
            <a:pPr lvl="1"/>
            <a:r>
              <a:rPr lang="zh-CN" altLang="en-US" dirty="0"/>
              <a:t>由一系列</a:t>
            </a:r>
            <a:r>
              <a:rPr lang="zh-CN" altLang="en-US" b="1" dirty="0"/>
              <a:t>静止状态</a:t>
            </a:r>
            <a:r>
              <a:rPr lang="zh-CN" altLang="en-US" dirty="0"/>
              <a:t>（无未决调用）分隔开的方法调用，应呈现出与按照它们实时调用次序相同的执行效果</a:t>
            </a:r>
            <a:endParaRPr lang="en-US" altLang="zh-CN" dirty="0"/>
          </a:p>
          <a:p>
            <a:r>
              <a:rPr lang="zh-CN" altLang="en-US" dirty="0"/>
              <a:t>顺序一致性</a:t>
            </a:r>
            <a:endParaRPr lang="en-US" altLang="zh-CN" dirty="0"/>
          </a:p>
          <a:p>
            <a:pPr lvl="1"/>
            <a:r>
              <a:rPr lang="zh-CN" altLang="en-US" dirty="0"/>
              <a:t>方法调用应呈现出按照</a:t>
            </a:r>
            <a:r>
              <a:rPr lang="zh-CN" altLang="en-US" b="1" dirty="0"/>
              <a:t>程序次序</a:t>
            </a:r>
            <a:r>
              <a:rPr lang="zh-CN" altLang="en-US" dirty="0"/>
              <a:t>调用的执行效果</a:t>
            </a:r>
            <a:endParaRPr lang="en-US" altLang="zh-CN" dirty="0"/>
          </a:p>
          <a:p>
            <a:r>
              <a:rPr lang="zh-CN" altLang="en-US" dirty="0"/>
              <a:t>可线性化性</a:t>
            </a:r>
            <a:endParaRPr lang="en-US" altLang="zh-CN" dirty="0"/>
          </a:p>
          <a:p>
            <a:pPr lvl="1"/>
            <a:r>
              <a:rPr lang="zh-CN" altLang="en-US" dirty="0"/>
              <a:t>每个方法调用都应该呈现出一种与它的调用和响应之间的</a:t>
            </a:r>
            <a:r>
              <a:rPr lang="zh-CN" altLang="en-US" b="1" dirty="0"/>
              <a:t>某个时刻</a:t>
            </a:r>
            <a:r>
              <a:rPr lang="zh-CN" altLang="en-US" dirty="0"/>
              <a:t>的行为相同的瞬时效果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The Art of Multiprocessor Programming</a:t>
            </a:r>
            <a:r>
              <a:rPr lang="zh-CN" altLang="en-US" sz="1000" dirty="0">
                <a:hlinkClick r:id="rId3"/>
              </a:rPr>
              <a:t> </a:t>
            </a:r>
            <a:r>
              <a:rPr lang="en-US" altLang="zh-CN" sz="1000" dirty="0">
                <a:hlinkClick r:id="rId3"/>
              </a:rPr>
              <a:t>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race condition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 with 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一个程序员碰到了一个问题，他决定用多线程来解决。现在两个他问题了有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store/load</a:t>
            </a:r>
          </a:p>
          <a:p>
            <a:r>
              <a:rPr lang="en-US" altLang="zh-CN" dirty="0"/>
              <a:t>fetch_add/sub/and/or/xor</a:t>
            </a:r>
          </a:p>
          <a:p>
            <a:r>
              <a:rPr lang="en-US" altLang="zh-CN" dirty="0"/>
              <a:t>exchange</a:t>
            </a:r>
          </a:p>
          <a:p>
            <a:r>
              <a:rPr lang="en-US" altLang="zh-CN" dirty="0"/>
              <a:t>compare_exchange_weak/strong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重新定义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push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pop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free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alloc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SPSC/MPMC free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ABA</a:t>
            </a:r>
            <a:r>
              <a:rPr lang="zh-CN" altLang="en-US" dirty="0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alloc...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其它线程</a:t>
            </a:r>
            <a:r>
              <a:rPr lang="en-US" altLang="zh-CN" sz="2400" dirty="0"/>
              <a:t>pop</a:t>
            </a:r>
            <a:r>
              <a:rPr lang="zh-CN" altLang="en-US" sz="2400" dirty="0"/>
              <a:t>了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，又</a:t>
            </a:r>
            <a:r>
              <a:rPr lang="en-US" altLang="zh-CN" sz="2400" dirty="0"/>
              <a:t>push</a:t>
            </a:r>
            <a:r>
              <a:rPr lang="zh-CN" altLang="en-US" sz="2400" dirty="0"/>
              <a:t>了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989995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8570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660358"/>
            <a:ext cx="29523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next</a:t>
            </a:r>
            <a:r>
              <a:rPr lang="zh-CN" altLang="en-US" sz="2400" dirty="0"/>
              <a:t>的快照为空指针，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那么</a:t>
            </a:r>
            <a:r>
              <a:rPr lang="en-US" altLang="zh-CN" sz="2400" dirty="0"/>
              <a:t>tail</a:t>
            </a:r>
            <a:r>
              <a:rPr lang="zh-CN" altLang="en-US" sz="2400" dirty="0"/>
              <a:t>的快照一定是尾结点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为什么不先换掉</a:t>
            </a:r>
            <a:r>
              <a:rPr lang="en-US" altLang="zh-CN" sz="2400" dirty="0"/>
              <a:t>tail</a:t>
            </a:r>
            <a:r>
              <a:rPr lang="zh-CN" altLang="en-US" sz="2400" dirty="0"/>
              <a:t>，再把</a:t>
            </a:r>
            <a:r>
              <a:rPr lang="en-US" altLang="zh-CN" sz="2400" dirty="0"/>
              <a:t>p</a:t>
            </a:r>
            <a:r>
              <a:rPr lang="zh-CN" altLang="en-US" sz="2400" dirty="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36" grpId="0" animBg="1"/>
      <p:bldP spid="16" grpId="0" animBg="1"/>
      <p:bldP spid="18" grpId="0" animBg="1"/>
      <p:bldP spid="24" grpId="0"/>
      <p:bldP spid="2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372326"/>
            <a:ext cx="4104456" cy="143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考虑在获取数据之前，判断</a:t>
            </a:r>
            <a:r>
              <a:rPr lang="en-US" altLang="zh-CN" sz="2400" dirty="0"/>
              <a:t>head != 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4025143"/>
            <a:ext cx="5976664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187641" y="2631320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102524" y="2693428"/>
            <a:ext cx="3570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这里的数据获取安全吗？</a:t>
            </a:r>
          </a:p>
        </p:txBody>
      </p:sp>
    </p:spTree>
    <p:extLst>
      <p:ext uri="{BB962C8B-B14F-4D97-AF65-F5344CB8AC3E}">
        <p14:creationId xmlns:p14="http://schemas.microsoft.com/office/powerpoint/2010/main" val="750322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33319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038628" y="2403889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buffer</a:t>
            </a:r>
            <a:r>
              <a:rPr lang="zh-CN" altLang="en-US" dirty="0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无需考虑内存的分配、释放（回收）</a:t>
            </a:r>
            <a:endParaRPr lang="en-US" altLang="zh-CN" dirty="0"/>
          </a:p>
          <a:p>
            <a:r>
              <a:rPr lang="zh-CN" altLang="en-US" dirty="0"/>
              <a:t>无</a:t>
            </a:r>
            <a:r>
              <a:rPr lang="en-US" altLang="zh-CN" dirty="0"/>
              <a:t>ABA</a:t>
            </a:r>
            <a:r>
              <a:rPr lang="zh-CN" altLang="en-US" dirty="0"/>
              <a:t>问题（伪）</a:t>
            </a:r>
            <a:endParaRPr lang="en-US" altLang="zh-CN" dirty="0"/>
          </a:p>
          <a:p>
            <a:r>
              <a:rPr lang="zh-CN" altLang="en-US" dirty="0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862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queue - 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f_ct_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生效之前，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生效之后，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/>
              <a:t>CAS</a:t>
            </a:r>
            <a:r>
              <a:rPr lang="zh-CN" altLang="en-US" sz="2400" dirty="0"/>
              <a:t>隔离掉更新</a:t>
            </a:r>
            <a:r>
              <a:rPr lang="en-US" altLang="zh-CN" sz="2400" dirty="0"/>
              <a:t>wt</a:t>
            </a:r>
            <a:r>
              <a:rPr lang="zh-CN" altLang="en-US" sz="2400" dirty="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最终，只有一个线程能够执行</a:t>
            </a:r>
            <a:r>
              <a:rPr lang="en-US" altLang="zh-CN" sz="2400" dirty="0"/>
              <a:t>store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222289" y="2082895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又是活锁</a:t>
            </a:r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让失败的</a:t>
            </a:r>
            <a:r>
              <a:rPr lang="en-US" altLang="zh-CN" dirty="0"/>
              <a:t>pop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450961" y="1957956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严格来说，它们都不是</a:t>
            </a:r>
            <a:r>
              <a:rPr lang="en-US" altLang="zh-CN" sz="2400" dirty="0"/>
              <a:t>lock-free</a:t>
            </a:r>
            <a:r>
              <a:rPr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依赖能够同时更新相邻两个节点的</a:t>
            </a:r>
            <a:r>
              <a:rPr lang="en-US" altLang="zh-CN" sz="2400" dirty="0"/>
              <a:t>(dw)CAS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</a:t>
            </a:r>
            <a:r>
              <a:rPr lang="zh-CN" altLang="en-US" dirty="0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26875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Mainboard: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MSI B450M MORTAR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CPU: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QuadCore AMD Ryzen 5 1400, 3200 MHz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RAM: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16 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OS: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Ubuntu 18.04.2 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 dirty="0">
                          <a:effectLst/>
                        </a:rPr>
                        <a:t>Clang v8.0.0 (trunk 351033), -O2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Test: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 * 1,153,152,0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Anything Else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xmlns="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r>
              <a:rPr lang="zh-CN" altLang="en-US" dirty="0"/>
              <a:t>内存序（</a:t>
            </a:r>
            <a:r>
              <a:rPr lang="en-US" altLang="zh-CN" dirty="0"/>
              <a:t>Memory Ordering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伪共享（</a:t>
            </a:r>
            <a:r>
              <a:rPr lang="en-US" altLang="zh-CN" dirty="0"/>
              <a:t>False Sharing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分支预测（</a:t>
            </a:r>
            <a:r>
              <a:rPr lang="en-US" altLang="zh-CN" dirty="0"/>
              <a:t>likely</a:t>
            </a:r>
            <a:r>
              <a:rPr lang="zh-CN" altLang="en-US" dirty="0"/>
              <a:t>、</a:t>
            </a:r>
            <a:r>
              <a:rPr lang="en-US" altLang="zh-CN" dirty="0"/>
              <a:t>unlikely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无锁队列的实现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酷 壳 </a:t>
            </a:r>
            <a:r>
              <a:rPr lang="en-US" altLang="zh-CN" dirty="0">
                <a:hlinkClick r:id="rId2"/>
              </a:rPr>
              <a:t>– CoolShell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Yet another implementation of a lock-free circular array queue | CodeProject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无锁数据结构（基础篇）：内存模型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无锁数据结构（机制篇）：内存管理规则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Category: </a:t>
            </a:r>
            <a:r>
              <a:rPr lang="zh-CN" altLang="en-US" dirty="0">
                <a:hlinkClick r:id="rId6"/>
              </a:rPr>
              <a:t>并行编程 </a:t>
            </a:r>
            <a:r>
              <a:rPr lang="en-US" altLang="zh-CN" dirty="0">
                <a:hlinkClick r:id="rId6"/>
              </a:rPr>
              <a:t>- Yebangyu's Blog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Lock-Free Data Structures - Andrei Alexandrescu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Implementing Lock-Free Queues - John D. Valois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Hazard Pointers: Safe memory reclamation for lock-free objects - Maged M. Michael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A Scalable Lock-free Stack Algorithm - Hendler D, Shavit N, Yerushalmi L.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On the Nature of Progress - Maurice Herlihy, Nir Shavit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The Art of Multiprocessor Programming - Maurice Herlihy, Nir Shavit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C++ Concurrency in Action - Anthony Williams, </a:t>
            </a:r>
            <a:r>
              <a:rPr lang="zh-CN" altLang="en-US" dirty="0">
                <a:hlinkClick r:id="rId3"/>
              </a:rPr>
              <a:t>陈晓伟（译）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Chapter 22. Boost.Lockfree - 1.69.0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cameron314/concurrentqueue: A fast multi-producer, multi-consumer lock-free concurrent queue for C++11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LMAX-Exchange/disruptor: High Performance Inter-Thread Messaging Library</a:t>
            </a:r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高性能队列</a:t>
            </a:r>
            <a:r>
              <a:rPr lang="en-US" altLang="zh-CN" dirty="0">
                <a:hlinkClick r:id="rId5"/>
              </a:rPr>
              <a:t>——Disruptor - </a:t>
            </a:r>
            <a:r>
              <a:rPr lang="zh-CN" altLang="en-US" dirty="0">
                <a:hlinkClick r:id="rId5"/>
              </a:rPr>
              <a:t>知乎</a:t>
            </a:r>
            <a:endParaRPr lang="en-US" altLang="zh-CN" dirty="0"/>
          </a:p>
          <a:p>
            <a:pPr lvl="1"/>
            <a:r>
              <a:rPr lang="zh-CN" altLang="en-US" dirty="0">
                <a:hlinkClick r:id="rId6"/>
              </a:rPr>
              <a:t>高效内存无锁队列 </a:t>
            </a:r>
            <a:r>
              <a:rPr lang="en-US" altLang="zh-CN" dirty="0">
                <a:hlinkClick r:id="rId6"/>
              </a:rPr>
              <a:t>Disruptor | shanshanpt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MengRao/WFMPMC: A bounded wait-free(almost) zero-copy MPMC queue written in C++11, …… </a:t>
            </a:r>
            <a:endParaRPr lang="en-US" altLang="zh-CN" dirty="0"/>
          </a:p>
          <a:p>
            <a:pPr lvl="1"/>
            <a:r>
              <a:rPr lang="zh-CN" altLang="en-US" dirty="0">
                <a:hlinkClick r:id="rId8"/>
              </a:rPr>
              <a:t>一个</a:t>
            </a:r>
            <a:r>
              <a:rPr lang="en-US" altLang="zh-CN" dirty="0">
                <a:hlinkClick r:id="rId8"/>
              </a:rPr>
              <a:t>Wait-Free MPMC</a:t>
            </a:r>
            <a:r>
              <a:rPr lang="zh-CN" altLang="en-US" dirty="0">
                <a:hlinkClick r:id="rId8"/>
              </a:rPr>
              <a:t>队列的实现 </a:t>
            </a:r>
            <a:r>
              <a:rPr lang="en-US" altLang="zh-CN" dirty="0">
                <a:hlinkClick r:id="rId8"/>
              </a:rPr>
              <a:t>- </a:t>
            </a:r>
            <a:r>
              <a:rPr lang="zh-CN" altLang="en-US" dirty="0">
                <a:hlinkClick r:id="rId8"/>
              </a:rPr>
              <a:t>知乎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mutouyun/lock-free: lock-free queue demo</a:t>
            </a:r>
          </a:p>
          <a:p>
            <a:pPr lvl="1"/>
            <a:r>
              <a:rPr lang="en-US" altLang="zh-CN" dirty="0">
                <a:hlinkClick r:id="rId2"/>
              </a:rPr>
              <a:t>https://github.com/mutouyun/lock-free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4371</Words>
  <Application>Microsoft Office PowerPoint</Application>
  <PresentationFormat>自定义</PresentationFormat>
  <Paragraphs>953</Paragraphs>
  <Slides>96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8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Fetch Add</vt:lpstr>
      <vt:lpstr>Fetch Add with CAS</vt:lpstr>
      <vt:lpstr>C++中的CAS</vt:lpstr>
      <vt:lpstr>C++中的原子操作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</vt:lpstr>
      <vt:lpstr>MPMC queue push</vt:lpstr>
      <vt:lpstr>MPMC queue push</vt:lpstr>
      <vt:lpstr>MPMC queue push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</vt:lpstr>
      <vt:lpstr>MPSC ring queue push</vt:lpstr>
      <vt:lpstr>MPSC ring queue push</vt:lpstr>
      <vt:lpstr>为元素添加完成标记</vt:lpstr>
      <vt:lpstr>让成功的push继续工作</vt:lpstr>
      <vt:lpstr>让成功的push继续工作</vt:lpstr>
      <vt:lpstr>让成功的push继续工作</vt:lpstr>
      <vt:lpstr>MPSC ring queue pop</vt:lpstr>
      <vt:lpstr>让失败的pop继续工作</vt:lpstr>
      <vt:lpstr>“Wait-free”MPMC ring queue*</vt:lpstr>
      <vt:lpstr>“Wait-free”push</vt:lpstr>
      <vt:lpstr>“Wait-free”pop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2019-03-15T02:20:59Z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