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20"/>
  </p:notesMasterIdLst>
  <p:handoutMasterIdLst>
    <p:handoutMasterId r:id="rId121"/>
  </p:handoutMasterIdLst>
  <p:sldIdLst>
    <p:sldId id="256" r:id="rId3"/>
    <p:sldId id="284" r:id="rId4"/>
    <p:sldId id="265" r:id="rId5"/>
    <p:sldId id="273" r:id="rId6"/>
    <p:sldId id="393" r:id="rId7"/>
    <p:sldId id="394" r:id="rId8"/>
    <p:sldId id="266" r:id="rId9"/>
    <p:sldId id="267" r:id="rId10"/>
    <p:sldId id="280" r:id="rId11"/>
    <p:sldId id="257" r:id="rId12"/>
    <p:sldId id="283" r:id="rId13"/>
    <p:sldId id="262" r:id="rId14"/>
    <p:sldId id="272" r:id="rId15"/>
    <p:sldId id="271" r:id="rId16"/>
    <p:sldId id="287" r:id="rId17"/>
    <p:sldId id="288" r:id="rId18"/>
    <p:sldId id="275" r:id="rId19"/>
    <p:sldId id="264" r:id="rId20"/>
    <p:sldId id="364" r:id="rId21"/>
    <p:sldId id="374" r:id="rId22"/>
    <p:sldId id="395" r:id="rId23"/>
    <p:sldId id="396" r:id="rId24"/>
    <p:sldId id="276" r:id="rId25"/>
    <p:sldId id="274" r:id="rId26"/>
    <p:sldId id="375" r:id="rId27"/>
    <p:sldId id="258" r:id="rId28"/>
    <p:sldId id="277" r:id="rId29"/>
    <p:sldId id="278" r:id="rId30"/>
    <p:sldId id="281" r:id="rId31"/>
    <p:sldId id="279" r:id="rId32"/>
    <p:sldId id="282" r:id="rId33"/>
    <p:sldId id="376" r:id="rId34"/>
    <p:sldId id="289" r:id="rId35"/>
    <p:sldId id="291" r:id="rId36"/>
    <p:sldId id="292" r:id="rId37"/>
    <p:sldId id="372" r:id="rId38"/>
    <p:sldId id="373" r:id="rId39"/>
    <p:sldId id="293" r:id="rId40"/>
    <p:sldId id="298" r:id="rId41"/>
    <p:sldId id="294" r:id="rId42"/>
    <p:sldId id="305" r:id="rId43"/>
    <p:sldId id="306" r:id="rId44"/>
    <p:sldId id="307" r:id="rId45"/>
    <p:sldId id="308" r:id="rId46"/>
    <p:sldId id="310" r:id="rId47"/>
    <p:sldId id="314" r:id="rId48"/>
    <p:sldId id="377" r:id="rId49"/>
    <p:sldId id="378" r:id="rId50"/>
    <p:sldId id="315" r:id="rId51"/>
    <p:sldId id="397" r:id="rId52"/>
    <p:sldId id="323" r:id="rId53"/>
    <p:sldId id="324" r:id="rId54"/>
    <p:sldId id="379" r:id="rId55"/>
    <p:sldId id="380" r:id="rId56"/>
    <p:sldId id="381" r:id="rId57"/>
    <p:sldId id="382" r:id="rId58"/>
    <p:sldId id="383" r:id="rId59"/>
    <p:sldId id="317" r:id="rId60"/>
    <p:sldId id="319" r:id="rId61"/>
    <p:sldId id="321" r:id="rId62"/>
    <p:sldId id="384" r:id="rId63"/>
    <p:sldId id="385" r:id="rId64"/>
    <p:sldId id="386" r:id="rId65"/>
    <p:sldId id="387" r:id="rId66"/>
    <p:sldId id="388" r:id="rId67"/>
    <p:sldId id="398" r:id="rId68"/>
    <p:sldId id="320" r:id="rId69"/>
    <p:sldId id="366" r:id="rId70"/>
    <p:sldId id="391" r:id="rId71"/>
    <p:sldId id="392" r:id="rId72"/>
    <p:sldId id="322" r:id="rId73"/>
    <p:sldId id="259" r:id="rId74"/>
    <p:sldId id="325" r:id="rId75"/>
    <p:sldId id="326" r:id="rId76"/>
    <p:sldId id="327" r:id="rId77"/>
    <p:sldId id="328" r:id="rId78"/>
    <p:sldId id="329" r:id="rId79"/>
    <p:sldId id="331" r:id="rId80"/>
    <p:sldId id="332" r:id="rId81"/>
    <p:sldId id="367" r:id="rId82"/>
    <p:sldId id="333" r:id="rId83"/>
    <p:sldId id="368" r:id="rId84"/>
    <p:sldId id="335" r:id="rId85"/>
    <p:sldId id="336" r:id="rId86"/>
    <p:sldId id="389" r:id="rId87"/>
    <p:sldId id="390" r:id="rId88"/>
    <p:sldId id="337" r:id="rId89"/>
    <p:sldId id="369" r:id="rId90"/>
    <p:sldId id="338" r:id="rId91"/>
    <p:sldId id="339" r:id="rId92"/>
    <p:sldId id="342" r:id="rId93"/>
    <p:sldId id="343" r:id="rId94"/>
    <p:sldId id="344" r:id="rId95"/>
    <p:sldId id="346" r:id="rId96"/>
    <p:sldId id="345" r:id="rId97"/>
    <p:sldId id="347" r:id="rId98"/>
    <p:sldId id="348" r:id="rId99"/>
    <p:sldId id="349" r:id="rId100"/>
    <p:sldId id="370" r:id="rId101"/>
    <p:sldId id="371" r:id="rId102"/>
    <p:sldId id="261" r:id="rId103"/>
    <p:sldId id="350" r:id="rId104"/>
    <p:sldId id="351" r:id="rId105"/>
    <p:sldId id="352" r:id="rId106"/>
    <p:sldId id="353" r:id="rId107"/>
    <p:sldId id="355" r:id="rId108"/>
    <p:sldId id="356" r:id="rId109"/>
    <p:sldId id="358" r:id="rId110"/>
    <p:sldId id="359" r:id="rId111"/>
    <p:sldId id="260" r:id="rId112"/>
    <p:sldId id="301" r:id="rId113"/>
    <p:sldId id="361" r:id="rId114"/>
    <p:sldId id="303" r:id="rId115"/>
    <p:sldId id="360" r:id="rId116"/>
    <p:sldId id="362" r:id="rId117"/>
    <p:sldId id="363" r:id="rId118"/>
    <p:sldId id="302" r:id="rId1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AB39F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0387" autoAdjust="0"/>
  </p:normalViewPr>
  <p:slideViewPr>
    <p:cSldViewPr>
      <p:cViewPr varScale="1">
        <p:scale>
          <a:sx n="103" d="100"/>
          <a:sy n="103" d="100"/>
        </p:scale>
        <p:origin x="86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409408"/>
        <c:axId val="236409968"/>
      </c:barChart>
      <c:catAx>
        <c:axId val="23640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409968"/>
        <c:crosses val="autoZero"/>
        <c:auto val="1"/>
        <c:lblAlgn val="ctr"/>
        <c:lblOffset val="100"/>
        <c:noMultiLvlLbl val="0"/>
      </c:catAx>
      <c:valAx>
        <c:axId val="23640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416688"/>
        <c:axId val="236589824"/>
      </c:scatterChart>
      <c:valAx>
        <c:axId val="2364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89824"/>
        <c:crosses val="autoZero"/>
        <c:crossBetween val="midCat"/>
      </c:valAx>
      <c:valAx>
        <c:axId val="2365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1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231152"/>
        <c:axId val="23422779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23423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27792"/>
        <c:crosses val="autoZero"/>
        <c:crossBetween val="midCat"/>
      </c:valAx>
      <c:valAx>
        <c:axId val="2342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3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30432"/>
        <c:axId val="2376309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3763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992"/>
        <c:crosses val="autoZero"/>
        <c:auto val="1"/>
        <c:lblAlgn val="ctr"/>
        <c:lblOffset val="100"/>
        <c:noMultiLvlLbl val="0"/>
      </c:catAx>
      <c:valAx>
        <c:axId val="23763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95984"/>
        <c:axId val="2365954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3659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424"/>
        <c:crosses val="autoZero"/>
        <c:auto val="1"/>
        <c:lblAlgn val="ctr"/>
        <c:lblOffset val="100"/>
        <c:noMultiLvlLbl val="0"/>
      </c:catAx>
      <c:valAx>
        <c:axId val="23659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679040"/>
        <c:axId val="2386796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3867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600"/>
        <c:crosses val="autoZero"/>
        <c:auto val="1"/>
        <c:lblAlgn val="ctr"/>
        <c:lblOffset val="100"/>
        <c:noMultiLvlLbl val="0"/>
      </c:catAx>
      <c:valAx>
        <c:axId val="23867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190784"/>
        <c:axId val="23819134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3819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1344"/>
        <c:crosses val="autoZero"/>
        <c:auto val="1"/>
        <c:lblAlgn val="ctr"/>
        <c:lblOffset val="100"/>
        <c:noMultiLvlLbl val="0"/>
      </c:catAx>
      <c:valAx>
        <c:axId val="23819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/>
            <a:t>Obstruction-Free</a:t>
          </a:r>
          <a:endParaRPr lang="zh-CN" altLang="en-US" sz="180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/>
            <a:t>Lock-Free</a:t>
          </a:r>
          <a:endParaRPr lang="zh-CN" altLang="en-US" sz="180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/>
            <a:t>Wait-Free</a:t>
          </a:r>
          <a:endParaRPr lang="zh-CN" altLang="en-US" sz="180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Obstruction-Free</a:t>
          </a:r>
          <a:endParaRPr lang="zh-CN" altLang="en-US" sz="1800" kern="1200"/>
        </a:p>
      </dsp:txBody>
      <dsp:txXfrm>
        <a:off x="3277772" y="224654"/>
        <a:ext cx="1570337" cy="673964"/>
      </dsp:txXfrm>
    </dsp:sp>
    <dsp:sp modelId="{7E640CAA-3B7E-4EAA-B0BD-2DE699CB11B9}">
      <dsp:nvSpPr>
        <dsp:cNvPr id="0" name=""/>
        <dsp:cNvSpPr/>
      </dsp:nvSpPr>
      <dsp:spPr>
        <a:xfrm>
          <a:off x="2378030" y="1123273"/>
          <a:ext cx="3369822" cy="3369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Lock-Free</a:t>
          </a:r>
          <a:endParaRPr lang="zh-CN" altLang="en-US" sz="1800" kern="1200"/>
        </a:p>
      </dsp:txBody>
      <dsp:txXfrm>
        <a:off x="3277772" y="1333887"/>
        <a:ext cx="1570337" cy="631841"/>
      </dsp:txXfrm>
    </dsp:sp>
    <dsp:sp modelId="{2E604DBD-7134-4FB3-AF0D-108236A51788}">
      <dsp:nvSpPr>
        <dsp:cNvPr id="0" name=""/>
        <dsp:cNvSpPr/>
      </dsp:nvSpPr>
      <dsp:spPr>
        <a:xfrm>
          <a:off x="2939667" y="2246548"/>
          <a:ext cx="2246548" cy="2246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Wait-Free</a:t>
          </a:r>
          <a:endParaRPr lang="zh-CN" altLang="en-US" sz="1800" kern="1200"/>
        </a:p>
      </dsp:txBody>
      <dsp:txXfrm>
        <a:off x="3268666" y="2808185"/>
        <a:ext cx="1588549" cy="11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3/26/2019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2019/3/26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Wait-Free-Bounded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（有界无等待）</a:t>
            </a:r>
            <a:endParaRPr lang="en-US" altLang="zh-CN"/>
          </a:p>
          <a:p>
            <a:r>
              <a:rPr lang="en-US" altLang="zh-CN"/>
              <a:t>Wait-Free-Population-Oblivious</a:t>
            </a:r>
            <a:r>
              <a:rPr lang="zh-CN" altLang="en-US"/>
              <a:t>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7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尝试获取</a:t>
            </a:r>
            <a:r>
              <a:rPr lang="en-US" altLang="zh-CN"/>
              <a:t>next</a:t>
            </a:r>
            <a:r>
              <a:rPr lang="zh-CN" altLang="en-US"/>
              <a:t>的快照，若为空则</a:t>
            </a:r>
            <a:r>
              <a:rPr lang="en-US" altLang="zh-CN"/>
              <a:t>tail</a:t>
            </a:r>
            <a:r>
              <a:rPr lang="zh-CN" altLang="en-US"/>
              <a:t>一定是尾结点，否则，帮未完成的结点完成</a:t>
            </a:r>
            <a:r>
              <a:rPr lang="en-US" altLang="zh-CN"/>
              <a:t>tail</a:t>
            </a:r>
            <a:r>
              <a:rPr lang="zh-CN" altLang="en-US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3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尝试获取</a:t>
            </a:r>
            <a:r>
              <a:rPr lang="en-US" altLang="zh-CN"/>
              <a:t>next</a:t>
            </a:r>
            <a:r>
              <a:rPr lang="zh-CN" altLang="en-US"/>
              <a:t>的快照，若为空则</a:t>
            </a:r>
            <a:r>
              <a:rPr lang="en-US" altLang="zh-CN"/>
              <a:t>tail</a:t>
            </a:r>
            <a:r>
              <a:rPr lang="zh-CN" altLang="en-US"/>
              <a:t>一定是尾结点，否则，帮未完成的结点完成</a:t>
            </a:r>
            <a:r>
              <a:rPr lang="en-US" altLang="zh-CN"/>
              <a:t>tail</a:t>
            </a:r>
            <a:r>
              <a:rPr lang="zh-CN" altLang="en-US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5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周期规则（</a:t>
            </a:r>
            <a:r>
              <a:rPr lang="en-US" altLang="zh-CN"/>
              <a:t>epoch-based reclamation</a:t>
            </a:r>
            <a:r>
              <a:rPr lang="zh-CN" altLang="en-US"/>
              <a:t>），险象指针（</a:t>
            </a:r>
            <a:r>
              <a:rPr lang="en-US" altLang="zh-CN"/>
              <a:t>hazard pointer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若有</a:t>
            </a:r>
            <a:r>
              <a:rPr lang="en-US" altLang="zh-CN" sz="1000"/>
              <a:t>push</a:t>
            </a:r>
            <a:r>
              <a:rPr lang="zh-CN" altLang="en-US" sz="1000"/>
              <a:t>线程更新了</a:t>
            </a:r>
            <a:r>
              <a:rPr lang="en-US" altLang="zh-CN" sz="1000"/>
              <a:t>tail-&gt;next</a:t>
            </a:r>
            <a:r>
              <a:rPr lang="zh-CN" altLang="en-US" sz="1000"/>
              <a:t>，却尚未更新</a:t>
            </a:r>
            <a:r>
              <a:rPr lang="en-US" altLang="zh-CN" sz="1000"/>
              <a:t>tail</a:t>
            </a:r>
            <a:r>
              <a:rPr lang="zh-CN" altLang="en-US" sz="1000"/>
              <a:t>时，</a:t>
            </a:r>
            <a:r>
              <a:rPr lang="en-US" altLang="zh-CN" sz="1000"/>
              <a:t>pop</a:t>
            </a:r>
            <a:r>
              <a:rPr lang="zh-CN" altLang="en-US" sz="1000"/>
              <a:t>线程更新回收</a:t>
            </a:r>
            <a:r>
              <a:rPr lang="en-US" altLang="zh-CN" sz="1000"/>
              <a:t>head</a:t>
            </a:r>
            <a:r>
              <a:rPr lang="zh-CN" altLang="en-US" sz="1000"/>
              <a:t>指针可能相当于回收掉了</a:t>
            </a:r>
            <a:r>
              <a:rPr lang="en-US" altLang="zh-CN" sz="1000"/>
              <a:t>tail</a:t>
            </a:r>
            <a:r>
              <a:rPr lang="zh-CN" altLang="en-US" sz="1000"/>
              <a:t>。</a:t>
            </a:r>
            <a:endParaRPr lang="en-US" altLang="zh-CN" sz="1000"/>
          </a:p>
          <a:p>
            <a:r>
              <a:rPr lang="zh-CN" altLang="en-US" sz="1000"/>
              <a:t>此时，另外的</a:t>
            </a:r>
            <a:r>
              <a:rPr lang="en-US" altLang="zh-CN" sz="1000"/>
              <a:t>push</a:t>
            </a:r>
            <a:r>
              <a:rPr lang="zh-CN" altLang="en-US" sz="1000"/>
              <a:t>线程将有机会拿到已被回收的</a:t>
            </a:r>
            <a:r>
              <a:rPr lang="en-US" altLang="zh-CN" sz="1000"/>
              <a:t>tail</a:t>
            </a:r>
            <a:r>
              <a:rPr lang="zh-CN" altLang="en-US" sz="1000"/>
              <a:t>指针作为新结点，导致</a:t>
            </a:r>
            <a:r>
              <a:rPr lang="en-US" altLang="zh-CN" sz="1000"/>
              <a:t>tail</a:t>
            </a:r>
            <a:r>
              <a:rPr lang="zh-CN" altLang="en-US" sz="100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4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所有的</a:t>
            </a:r>
            <a:r>
              <a:rPr lang="en-US" altLang="zh-CN"/>
              <a:t>push</a:t>
            </a:r>
            <a:r>
              <a:rPr lang="zh-CN" altLang="en-US"/>
              <a:t>线程都没有时间片，</a:t>
            </a:r>
            <a:r>
              <a:rPr lang="en-US" altLang="zh-CN"/>
              <a:t>tail</a:t>
            </a:r>
            <a:r>
              <a:rPr lang="zh-CN" altLang="en-US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write index</a:t>
            </a:r>
            <a:r>
              <a:rPr lang="zh-CN" altLang="en-US"/>
              <a:t>尚未更新，不应该阻断其它</a:t>
            </a:r>
            <a:r>
              <a:rPr lang="en-US" altLang="zh-CN"/>
              <a:t>push</a:t>
            </a:r>
            <a:r>
              <a:rPr lang="zh-CN" altLang="en-US"/>
              <a:t>线程提交数据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、在数据完成时，尝试让</a:t>
            </a:r>
            <a:r>
              <a:rPr lang="en-US" altLang="zh-CN"/>
              <a:t>write</a:t>
            </a:r>
            <a:r>
              <a:rPr lang="en-US" altLang="zh-CN" baseline="0"/>
              <a:t> index</a:t>
            </a:r>
            <a:r>
              <a:rPr lang="zh-CN" altLang="en-US" baseline="0"/>
              <a:t>连续更新到最新的</a:t>
            </a:r>
            <a:r>
              <a:rPr lang="en-US" altLang="zh-CN" baseline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Obstruction-Free</a:t>
            </a:r>
            <a:r>
              <a:rPr lang="zh-CN" altLang="en-US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45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0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第一个线程</a:t>
            </a:r>
            <a:r>
              <a:rPr lang="en-US" altLang="zh-CN"/>
              <a:t>alloc</a:t>
            </a:r>
            <a:r>
              <a:rPr lang="zh-CN" altLang="en-US"/>
              <a:t>，拿到了</a:t>
            </a:r>
            <a:r>
              <a:rPr lang="en-US" altLang="zh-CN"/>
              <a:t>cursor-&gt;next</a:t>
            </a:r>
            <a:r>
              <a:rPr lang="zh-CN" altLang="en-US"/>
              <a:t>的值的瞬间，其它线程</a:t>
            </a:r>
            <a:r>
              <a:rPr lang="en-US" altLang="zh-CN"/>
              <a:t>pop</a:t>
            </a:r>
            <a:r>
              <a:rPr lang="zh-CN" altLang="en-US"/>
              <a:t>了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/>
          </a:p>
          <a:p>
            <a:r>
              <a:rPr lang="zh-CN" altLang="en-US"/>
              <a:t>当有指针持有某个结点时，阻止内存的重用（回收）；</a:t>
            </a:r>
            <a:endParaRPr lang="en-US" altLang="zh-CN"/>
          </a:p>
          <a:p>
            <a:r>
              <a:rPr lang="zh-CN" altLang="en-US"/>
              <a:t>只有在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 userDrawn="1"/>
        </p:nvSpPr>
        <p:spPr>
          <a:xfrm>
            <a:off x="9263695" y="274638"/>
            <a:ext cx="1707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2019</a:t>
            </a:r>
            <a:r>
              <a:rPr lang="zh-CN" altLang="en-US" sz="1000"/>
              <a:t>中国</a:t>
            </a:r>
            <a:r>
              <a:rPr lang="en-US" altLang="zh-CN" sz="1000"/>
              <a:t>C++ User Group</a:t>
            </a:r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atomic/atomi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无锁队列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HSAE - Wuhan · </a:t>
            </a:r>
            <a:r>
              <a:rPr lang="zh-CN" altLang="en-US"/>
              <a:t>张轶 </a:t>
            </a:r>
            <a:r>
              <a:rPr lang="en-US" altLang="zh-CN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</a:t>
            </a:r>
            <a:r>
              <a:rPr lang="zh-CN" altLang="en-US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依赖能够同时更新相邻两个节点的</a:t>
            </a:r>
            <a:r>
              <a:rPr lang="en-US" altLang="zh-CN" sz="2400"/>
              <a:t>(dw)CAS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device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102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10532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Mainboard: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MSI B450M MORTAR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CPU: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QuadCore AMD Ryzen 5 1400, 3200 MHz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RAM: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16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OS: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Ubuntu 18.04.2 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>
                          <a:effectLst/>
                        </a:rPr>
                        <a:t>Clang v8.0.0 (trunk 351033), -O2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Test: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 * 11,531,520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103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104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106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109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Anything Else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算法改进</a:t>
            </a:r>
            <a:endParaRPr lang="en-US" altLang="zh-CN"/>
          </a:p>
          <a:p>
            <a:r>
              <a:rPr lang="zh-CN" altLang="en-US"/>
              <a:t>内存序（</a:t>
            </a:r>
            <a:r>
              <a:rPr lang="en-US" altLang="zh-CN"/>
              <a:t>Memory Ordering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伪共享（</a:t>
            </a:r>
            <a:r>
              <a:rPr lang="en-US" altLang="zh-CN"/>
              <a:t>False Sharing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分支预测（</a:t>
            </a:r>
            <a:r>
              <a:rPr lang="en-US" altLang="zh-CN"/>
              <a:t>likely</a:t>
            </a:r>
            <a:r>
              <a:rPr lang="zh-CN" altLang="en-US"/>
              <a:t>、</a:t>
            </a:r>
            <a:r>
              <a:rPr lang="en-US" altLang="zh-CN"/>
              <a:t>unlikely</a:t>
            </a:r>
            <a:r>
              <a:rPr lang="zh-CN" altLang="en-US"/>
              <a:t>）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	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hlinkClick r:id="rId2"/>
            </a:endParaRPr>
          </a:p>
          <a:p>
            <a:r>
              <a:rPr lang="zh-CN" altLang="en-US">
                <a:hlinkClick r:id="rId2"/>
              </a:rPr>
              <a:t>无锁队列的实现 </a:t>
            </a:r>
            <a:r>
              <a:rPr lang="en-US" altLang="zh-CN">
                <a:hlinkClick r:id="rId2"/>
              </a:rPr>
              <a:t>| </a:t>
            </a:r>
            <a:r>
              <a:rPr lang="zh-CN" altLang="en-US">
                <a:hlinkClick r:id="rId2"/>
              </a:rPr>
              <a:t>酷 壳 </a:t>
            </a:r>
            <a:r>
              <a:rPr lang="en-US" altLang="zh-CN">
                <a:hlinkClick r:id="rId2"/>
              </a:rPr>
              <a:t>– CoolShell</a:t>
            </a:r>
            <a:endParaRPr lang="en-US" altLang="zh-CN"/>
          </a:p>
          <a:p>
            <a:r>
              <a:rPr lang="en-US" altLang="zh-CN">
                <a:hlinkClick r:id="rId3"/>
              </a:rPr>
              <a:t>Yet another implementation of a lock-free circular array queue | CodeProject</a:t>
            </a:r>
            <a:endParaRPr lang="en-US" altLang="zh-CN"/>
          </a:p>
          <a:p>
            <a:r>
              <a:rPr lang="zh-CN" altLang="en-US">
                <a:hlinkClick r:id="rId4"/>
              </a:rPr>
              <a:t>无锁数据结构（基础篇）：内存模型</a:t>
            </a:r>
            <a:endParaRPr lang="en-US" altLang="zh-CN"/>
          </a:p>
          <a:p>
            <a:r>
              <a:rPr lang="zh-CN" altLang="en-US">
                <a:hlinkClick r:id="rId5"/>
              </a:rPr>
              <a:t>无锁数据结构（机制篇）：内存管理规则</a:t>
            </a:r>
            <a:endParaRPr lang="en-US" altLang="zh-CN"/>
          </a:p>
          <a:p>
            <a:r>
              <a:rPr lang="en-US" altLang="zh-CN">
                <a:hlinkClick r:id="rId6"/>
              </a:rPr>
              <a:t>Category: </a:t>
            </a:r>
            <a:r>
              <a:rPr lang="zh-CN" altLang="en-US">
                <a:hlinkClick r:id="rId6"/>
              </a:rPr>
              <a:t>并行编程 </a:t>
            </a:r>
            <a:r>
              <a:rPr lang="en-US" altLang="zh-CN">
                <a:hlinkClick r:id="rId6"/>
              </a:rPr>
              <a:t>- Yebangyu's Blog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Papers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Lock-Free Data Structures - Andrei Alexandrescu</a:t>
            </a:r>
            <a:endParaRPr lang="en-US" altLang="zh-CN"/>
          </a:p>
          <a:p>
            <a:r>
              <a:rPr lang="en-US" altLang="zh-CN">
                <a:hlinkClick r:id="rId3"/>
              </a:rPr>
              <a:t>Implementing Lock-Free Queues - John D. Valois</a:t>
            </a:r>
            <a:endParaRPr lang="en-US" altLang="zh-CN"/>
          </a:p>
          <a:p>
            <a:r>
              <a:rPr lang="en-US" altLang="zh-CN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/>
          </a:p>
          <a:p>
            <a:r>
              <a:rPr lang="en-US" altLang="zh-CN">
                <a:hlinkClick r:id="rId5"/>
              </a:rPr>
              <a:t>Hazard Pointers: Safe memory reclamation for lock-free objects - Maged M. Michael</a:t>
            </a:r>
            <a:endParaRPr lang="en-US" altLang="zh-CN"/>
          </a:p>
          <a:p>
            <a:r>
              <a:rPr lang="en-US" altLang="zh-CN">
                <a:hlinkClick r:id="rId6"/>
              </a:rPr>
              <a:t>A Scalable Lock-free Stack Algorithm - Hendler D, Shavit N, Yerushalmi L.</a:t>
            </a:r>
            <a:endParaRPr lang="en-US" altLang="zh-CN"/>
          </a:p>
          <a:p>
            <a:r>
              <a:rPr lang="en-US" altLang="zh-CN">
                <a:hlinkClick r:id="rId7"/>
              </a:rPr>
              <a:t>On the Nature of Progress - Maurice Herlihy, Nir Shavit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The Art of Multiprocessor Programming - Maurice Herlihy, Nir Shavit</a:t>
            </a:r>
            <a:endParaRPr lang="en-US" altLang="zh-CN"/>
          </a:p>
          <a:p>
            <a:r>
              <a:rPr lang="en-US" altLang="zh-CN">
                <a:hlinkClick r:id="rId3"/>
              </a:rPr>
              <a:t>C++ Concurrency in Action - Anthony Williams, </a:t>
            </a:r>
            <a:r>
              <a:rPr lang="zh-CN" altLang="en-US">
                <a:hlinkClick r:id="rId3"/>
              </a:rPr>
              <a:t>陈晓伟（译）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Libraries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Chapter 22. Boost.Lockfree - 1.69.0</a:t>
            </a:r>
            <a:endParaRPr lang="en-US" altLang="zh-CN"/>
          </a:p>
          <a:p>
            <a:r>
              <a:rPr lang="en-US" altLang="zh-CN">
                <a:hlinkClick r:id="rId3"/>
              </a:rPr>
              <a:t>cameron314/concurrentqueue: A fast multi-producer, multi-consumer lock-free concurrent queue for C++11</a:t>
            </a:r>
            <a:endParaRPr lang="en-US" altLang="zh-CN"/>
          </a:p>
          <a:p>
            <a:r>
              <a:rPr lang="en-US" altLang="zh-CN">
                <a:hlinkClick r:id="rId4"/>
              </a:rPr>
              <a:t>LMAX-Exchange/disruptor: High Performance Inter-Thread Messaging Library</a:t>
            </a:r>
            <a:endParaRPr lang="en-US" altLang="zh-CN"/>
          </a:p>
          <a:p>
            <a:pPr lvl="1"/>
            <a:r>
              <a:rPr lang="zh-CN" altLang="en-US">
                <a:hlinkClick r:id="rId5"/>
              </a:rPr>
              <a:t>高性能队列</a:t>
            </a:r>
            <a:r>
              <a:rPr lang="en-US" altLang="zh-CN">
                <a:hlinkClick r:id="rId5"/>
              </a:rPr>
              <a:t>——Disruptor - </a:t>
            </a:r>
            <a:r>
              <a:rPr lang="zh-CN" altLang="en-US">
                <a:hlinkClick r:id="rId5"/>
              </a:rPr>
              <a:t>知乎</a:t>
            </a:r>
            <a:endParaRPr lang="en-US" altLang="zh-CN"/>
          </a:p>
          <a:p>
            <a:pPr lvl="1"/>
            <a:r>
              <a:rPr lang="zh-CN" altLang="en-US">
                <a:hlinkClick r:id="rId6"/>
              </a:rPr>
              <a:t>高效内存无锁队列 </a:t>
            </a:r>
            <a:r>
              <a:rPr lang="en-US" altLang="zh-CN">
                <a:hlinkClick r:id="rId6"/>
              </a:rPr>
              <a:t>Disruptor | shanshanpt</a:t>
            </a:r>
            <a:endParaRPr lang="en-US" altLang="zh-CN"/>
          </a:p>
          <a:p>
            <a:r>
              <a:rPr lang="en-US" altLang="zh-CN">
                <a:hlinkClick r:id="rId7"/>
              </a:rPr>
              <a:t>MengRao/WFMPMC: A bounded wait-free(almost) zero-copy MPMC queue written in C++11, …… </a:t>
            </a:r>
            <a:endParaRPr lang="en-US" altLang="zh-CN"/>
          </a:p>
          <a:p>
            <a:pPr lvl="1"/>
            <a:r>
              <a:rPr lang="zh-CN" altLang="en-US">
                <a:hlinkClick r:id="rId8"/>
              </a:rPr>
              <a:t>一个</a:t>
            </a:r>
            <a:r>
              <a:rPr lang="en-US" altLang="zh-CN">
                <a:hlinkClick r:id="rId8"/>
              </a:rPr>
              <a:t>Wait-Free MPMC</a:t>
            </a:r>
            <a:r>
              <a:rPr lang="zh-CN" altLang="en-US">
                <a:hlinkClick r:id="rId8"/>
              </a:rPr>
              <a:t>队列的实现 </a:t>
            </a:r>
            <a:r>
              <a:rPr lang="en-US" altLang="zh-CN">
                <a:hlinkClick r:id="rId8"/>
              </a:rPr>
              <a:t>- </a:t>
            </a:r>
            <a:r>
              <a:rPr lang="zh-CN" altLang="en-US">
                <a:hlinkClick r:id="rId8"/>
              </a:rPr>
              <a:t>知乎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mutouyun/lock-free: lock-free queue demo</a:t>
            </a:r>
          </a:p>
          <a:p>
            <a:pPr lvl="1"/>
            <a:r>
              <a:rPr lang="en-US" altLang="zh-CN">
                <a:hlinkClick r:id="rId2"/>
              </a:rPr>
              <a:t>https://github.com/mutouyun/lock-free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r>
              <a:rPr lang="zh-CN" altLang="en-US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Wait-Free</a:t>
            </a:r>
            <a:r>
              <a:rPr lang="zh-CN" altLang="en-US"/>
              <a:t>（无等待）</a:t>
            </a:r>
            <a:endParaRPr lang="en-US" altLang="zh-CN"/>
          </a:p>
          <a:p>
            <a:pPr lvl="1"/>
            <a:r>
              <a:rPr lang="zh-CN" altLang="en-US"/>
              <a:t>每个线程的每一次调用都可以在有限的步骤内结束</a:t>
            </a:r>
            <a:endParaRPr lang="en-US" altLang="zh-CN"/>
          </a:p>
          <a:p>
            <a:r>
              <a:rPr lang="en-US" altLang="zh-CN"/>
              <a:t>Lock-Free</a:t>
            </a:r>
            <a:r>
              <a:rPr lang="zh-CN" altLang="en-US"/>
              <a:t>（无锁）</a:t>
            </a:r>
            <a:endParaRPr lang="en-US" altLang="zh-CN"/>
          </a:p>
          <a:p>
            <a:pPr lvl="1"/>
            <a:r>
              <a:rPr lang="zh-CN" altLang="en-US"/>
              <a:t>必然有一个线程能够在有限步内完成操作</a:t>
            </a:r>
            <a:endParaRPr lang="en-US" altLang="zh-CN"/>
          </a:p>
          <a:p>
            <a:r>
              <a:rPr lang="en-US" altLang="zh-CN"/>
              <a:t>Obstruction-Free</a:t>
            </a:r>
            <a:r>
              <a:rPr lang="zh-CN" altLang="en-US"/>
              <a:t>（无干扰）</a:t>
            </a:r>
            <a:endParaRPr lang="en-US" altLang="zh-CN"/>
          </a:p>
          <a:p>
            <a:pPr lvl="1"/>
            <a:r>
              <a:rPr lang="zh-CN" altLang="en-US"/>
              <a:t>在任何时间点，一个孤立运行线程的每一个操作可以在有限步之内结束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演进条件</a:t>
            </a:r>
            <a:r>
              <a:rPr lang="en-US" altLang="zh-CN"/>
              <a:t>*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every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Wait-Free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Obstruction-Free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Starvation-Free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some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Lock-Free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Deadlock-Free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On the Nature of Progress 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静态一致性</a:t>
            </a:r>
            <a:endParaRPr lang="en-US" altLang="zh-CN"/>
          </a:p>
          <a:p>
            <a:pPr lvl="1"/>
            <a:r>
              <a:rPr lang="zh-CN" altLang="en-US"/>
              <a:t>由一系列</a:t>
            </a:r>
            <a:r>
              <a:rPr lang="zh-CN" altLang="en-US" b="1"/>
              <a:t>静止状态</a:t>
            </a:r>
            <a:r>
              <a:rPr lang="zh-CN" altLang="en-US"/>
              <a:t>（无未决调用）分隔开的方法调用，应呈现出与按照它们实时调用次序相同的执行效果</a:t>
            </a:r>
            <a:endParaRPr lang="en-US" altLang="zh-CN"/>
          </a:p>
          <a:p>
            <a:r>
              <a:rPr lang="zh-CN" altLang="en-US"/>
              <a:t>顺序一致性</a:t>
            </a:r>
            <a:endParaRPr lang="en-US" altLang="zh-CN"/>
          </a:p>
          <a:p>
            <a:pPr lvl="1"/>
            <a:r>
              <a:rPr lang="zh-CN" altLang="en-US"/>
              <a:t>方法调用应呈现出按照</a:t>
            </a:r>
            <a:r>
              <a:rPr lang="zh-CN" altLang="en-US" b="1"/>
              <a:t>程序次序</a:t>
            </a:r>
            <a:r>
              <a:rPr lang="zh-CN" altLang="en-US"/>
              <a:t>调用的执行效果</a:t>
            </a:r>
            <a:endParaRPr lang="en-US" altLang="zh-CN"/>
          </a:p>
          <a:p>
            <a:r>
              <a:rPr lang="zh-CN" altLang="en-US"/>
              <a:t>可线性化性</a:t>
            </a:r>
            <a:endParaRPr lang="en-US" altLang="zh-CN"/>
          </a:p>
          <a:p>
            <a:pPr lvl="1"/>
            <a:r>
              <a:rPr lang="zh-CN" altLang="en-US"/>
              <a:t>每个方法调用都应该呈现出一种与它的调用和响应之间的</a:t>
            </a:r>
            <a:r>
              <a:rPr lang="zh-CN" altLang="en-US" b="1"/>
              <a:t>某个时刻</a:t>
            </a:r>
            <a:r>
              <a:rPr lang="zh-CN" altLang="en-US"/>
              <a:t>的行为相同的瞬时效果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The Art of Multiprocessor Programming</a:t>
            </a:r>
            <a:r>
              <a:rPr lang="zh-CN" altLang="en-US" sz="1000">
                <a:hlinkClick r:id="rId3"/>
              </a:rPr>
              <a:t> </a:t>
            </a:r>
            <a:r>
              <a:rPr lang="en-US" altLang="zh-CN" sz="1000">
                <a:hlinkClick r:id="rId3"/>
              </a:rPr>
              <a:t>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一个程序员碰到了一个问题，他决定用多线程来解决。现在两个他问题了有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</a:t>
            </a:r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3" y="2060848"/>
            <a:ext cx="8611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中的原子操作库*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15" y="1988840"/>
            <a:ext cx="6894195" cy="400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2278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std::atomic - cppreference.com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29563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中的原子操作库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store/load</a:t>
            </a:r>
          </a:p>
          <a:p>
            <a:r>
              <a:rPr lang="en-US" altLang="zh-CN"/>
              <a:t>fetch_add/sub/and/or/xor</a:t>
            </a:r>
          </a:p>
          <a:p>
            <a:r>
              <a:rPr lang="en-US" altLang="zh-CN"/>
              <a:t>exchange</a:t>
            </a:r>
          </a:p>
          <a:p>
            <a:r>
              <a:rPr lang="en-US" altLang="zh-CN"/>
              <a:t>compare_exchange_weak/strong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race condition</a:t>
            </a:r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2636912"/>
            <a:ext cx="4732173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831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重新定义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push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pop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alloc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7291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free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SPSC/MPMC free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ABA</a:t>
            </a:r>
            <a:r>
              <a:rPr lang="zh-CN" altLang="en-US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C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alloc...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D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其它线程</a:t>
            </a:r>
            <a:r>
              <a:rPr lang="en-US" altLang="zh-CN" sz="2400"/>
              <a:t>pop</a:t>
            </a:r>
            <a:r>
              <a:rPr lang="zh-CN" altLang="en-US" sz="2400"/>
              <a:t>了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，又</a:t>
            </a:r>
            <a:r>
              <a:rPr lang="en-US" altLang="zh-CN" sz="2400"/>
              <a:t>push</a:t>
            </a:r>
            <a:r>
              <a:rPr lang="zh-CN" altLang="en-US" sz="2400"/>
              <a:t>了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695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100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145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Bytes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tagged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data_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public: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tagged_factor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Bytes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mask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tagged_factor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Bytes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incr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mask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incr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60358"/>
            <a:ext cx="29523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10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228619" y="1991446"/>
            <a:ext cx="396775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其它线程都无法成功</a:t>
            </a:r>
            <a:r>
              <a:rPr lang="en-US" altLang="zh-CN" sz="2400"/>
              <a:t>push</a:t>
            </a:r>
            <a:r>
              <a:rPr lang="zh-CN" altLang="en-US" sz="2400"/>
              <a:t>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因为</a:t>
            </a:r>
            <a:r>
              <a:rPr lang="en-US" altLang="zh-CN" sz="2400"/>
              <a:t>tail-&gt;next</a:t>
            </a:r>
            <a:r>
              <a:rPr lang="zh-CN" altLang="en-US" sz="2400"/>
              <a:t>不为空</a:t>
            </a:r>
          </a:p>
        </p:txBody>
      </p:sp>
    </p:spTree>
    <p:extLst>
      <p:ext uri="{BB962C8B-B14F-4D97-AF65-F5344CB8AC3E}">
        <p14:creationId xmlns:p14="http://schemas.microsoft.com/office/powerpoint/2010/main" val="716207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261653" y="2261719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1980974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next</a:t>
            </a:r>
            <a:r>
              <a:rPr lang="zh-CN" altLang="en-US" sz="2400"/>
              <a:t>的快照为空指针，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那么</a:t>
            </a:r>
            <a:r>
              <a:rPr lang="en-US" altLang="zh-CN" sz="2400"/>
              <a:t>tail</a:t>
            </a:r>
            <a:r>
              <a:rPr lang="zh-CN" altLang="en-US" sz="2400"/>
              <a:t>的快照一定是尾结点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203248"/>
            <a:ext cx="41044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43740" y="3131240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8181487" y="2558827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8183202" y="3851320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84395" y="2134095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7872860" y="4427384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433516" y="349128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297612" y="338326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859837" y="2353224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仅有一个元素的队列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5153">
            <a:off x="5444630" y="223359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553">
            <a:off x="8458319" y="3207000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406780" y="2897558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907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为什么不先换掉</a:t>
            </a:r>
            <a:r>
              <a:rPr lang="en-US" altLang="zh-CN" sz="2400"/>
              <a:t>tail</a:t>
            </a:r>
            <a:r>
              <a:rPr lang="zh-CN" altLang="en-US" sz="2400"/>
              <a:t>，再把</a:t>
            </a:r>
            <a:r>
              <a:rPr lang="en-US" altLang="zh-CN" sz="2400"/>
              <a:t>p</a:t>
            </a:r>
            <a:r>
              <a:rPr lang="zh-CN" altLang="en-US" sz="240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22455" y="414793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exchange</a:t>
            </a:r>
            <a:endParaRPr lang="zh-CN" altLang="en-US" sz="24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6324">
            <a:off x="7010970" y="3587958"/>
            <a:ext cx="2158730" cy="19174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1796">
            <a:off x="8092102" y="2592810"/>
            <a:ext cx="2158730" cy="19174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1527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old-tail-1</a:t>
            </a:r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8181050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45913" y="2717957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old-tail-2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541537" y="464039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exchange</a:t>
            </a:r>
            <a:endParaRPr lang="zh-CN" altLang="en-US" sz="24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196">
            <a:off x="7710544" y="2901171"/>
            <a:ext cx="2158730" cy="19174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6191">
            <a:off x="8951115" y="2901171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0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3343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3119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7215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182644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47507" y="4446983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old-tail-2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35864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06950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7843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90064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372326"/>
            <a:ext cx="4104456" cy="143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36" idx="0"/>
          </p:cNvCxnSpPr>
          <p:nvPr/>
        </p:nvCxnSpPr>
        <p:spPr>
          <a:xfrm flipH="1" flipV="1">
            <a:off x="9404017" y="2558827"/>
            <a:ext cx="1607" cy="8244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6" idx="4"/>
          </p:cNvCxnSpPr>
          <p:nvPr/>
        </p:nvCxnSpPr>
        <p:spPr>
          <a:xfrm flipH="1" flipV="1">
            <a:off x="9405624" y="3599292"/>
            <a:ext cx="108" cy="828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906925" y="2134095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9095390" y="4427384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9297612" y="338326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994528" y="2353224"/>
            <a:ext cx="1107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空队列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5153">
            <a:off x="6834422" y="223359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78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3215846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2718754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3618574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517938" y="2283659"/>
            <a:ext cx="53270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push</a:t>
            </a:r>
            <a:r>
              <a:rPr lang="zh-CN" altLang="en-US" sz="2400"/>
              <a:t>线程添加了结点，却尚未更新</a:t>
            </a:r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05801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3008">
            <a:off x="3930488" y="2001792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1407817" y="2214692"/>
            <a:ext cx="60131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tail-&gt;next != null</a:t>
            </a:r>
            <a:r>
              <a:rPr lang="zh-CN" altLang="en-US" sz="2400"/>
              <a:t>，</a:t>
            </a:r>
            <a:r>
              <a:rPr lang="en-US" altLang="zh-CN" sz="2400"/>
              <a:t>pop</a:t>
            </a:r>
            <a:r>
              <a:rPr lang="zh-CN" altLang="en-US" sz="2400"/>
              <a:t>可能导致</a:t>
            </a:r>
            <a:r>
              <a:rPr lang="en-US" altLang="zh-CN" sz="2400"/>
              <a:t>tail</a:t>
            </a:r>
            <a:r>
              <a:rPr lang="zh-CN" altLang="en-US" sz="2400"/>
              <a:t>被回收</a:t>
            </a:r>
          </a:p>
        </p:txBody>
      </p:sp>
    </p:spTree>
    <p:extLst>
      <p:ext uri="{BB962C8B-B14F-4D97-AF65-F5344CB8AC3E}">
        <p14:creationId xmlns:p14="http://schemas.microsoft.com/office/powerpoint/2010/main" val="1691185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5921">
            <a:off x="2700006" y="2426309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9836" y="1897944"/>
            <a:ext cx="550663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此时新的</a:t>
            </a:r>
            <a:r>
              <a:rPr lang="en-US" altLang="zh-CN" sz="2400"/>
              <a:t>push</a:t>
            </a:r>
            <a:r>
              <a:rPr lang="zh-CN" altLang="en-US" sz="2400"/>
              <a:t>线程可能获取到被回收的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r>
              <a:rPr lang="zh-CN" altLang="en-US" sz="2400"/>
              <a:t>结点充当新的结点</a:t>
            </a:r>
          </a:p>
        </p:txBody>
      </p: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21" name="直接箭头连接符 20"/>
          <p:cNvCxnSpPr>
            <a:stCxn id="32" idx="1"/>
            <a:endCxn id="20" idx="3"/>
          </p:cNvCxnSpPr>
          <p:nvPr/>
        </p:nvCxnSpPr>
        <p:spPr>
          <a:xfrm flipH="1">
            <a:off x="5026404" y="4648332"/>
            <a:ext cx="11902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16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>
            <a:endCxn id="31" idx="7"/>
          </p:cNvCxnSpPr>
          <p:nvPr/>
        </p:nvCxnSpPr>
        <p:spPr>
          <a:xfrm flipH="1">
            <a:off x="5776002" y="3499862"/>
            <a:ext cx="502528" cy="107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740374" y="464833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591614" y="454032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0976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87045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9" name="曲线连接符 8"/>
          <p:cNvCxnSpPr>
            <a:stCxn id="20" idx="1"/>
            <a:endCxn id="20" idx="0"/>
          </p:cNvCxnSpPr>
          <p:nvPr/>
        </p:nvCxnSpPr>
        <p:spPr>
          <a:xfrm rot="10800000" flipH="1">
            <a:off x="5987045" y="3139822"/>
            <a:ext cx="540060" cy="360040"/>
          </a:xfrm>
          <a:prstGeom prst="curvedConnector4">
            <a:avLst>
              <a:gd name="adj1" fmla="val -65745"/>
              <a:gd name="adj2" fmla="val 2256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68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考虑在获取数据之前，判断</a:t>
            </a:r>
            <a:r>
              <a:rPr lang="en-US" altLang="zh-CN" sz="2400"/>
              <a:t>head != 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66039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189519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79177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80317" y="5224396"/>
            <a:ext cx="46281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让</a:t>
            </a:r>
            <a:r>
              <a:rPr lang="en-US" altLang="zh-CN" sz="2400"/>
              <a:t>pop</a:t>
            </a:r>
            <a:r>
              <a:rPr lang="zh-CN" altLang="en-US" sz="2400"/>
              <a:t>线程在失败时帮忙更新</a:t>
            </a:r>
            <a:r>
              <a:rPr lang="en-US" altLang="zh-CN" sz="2400"/>
              <a:t>tail</a:t>
            </a:r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61444">
            <a:off x="5852586" y="368960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3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52886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9429">
            <a:off x="6279471" y="2186625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204864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Ring buffer</a:t>
            </a:r>
            <a:r>
              <a:rPr lang="zh-CN" altLang="en-US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无需考虑内存的分配、释放（回收）</a:t>
            </a:r>
            <a:endParaRPr lang="en-US" altLang="zh-CN"/>
          </a:p>
          <a:p>
            <a:r>
              <a:rPr lang="zh-CN" altLang="en-US"/>
              <a:t>无</a:t>
            </a:r>
            <a:r>
              <a:rPr lang="en-US" altLang="zh-CN"/>
              <a:t>ABA</a:t>
            </a:r>
            <a:r>
              <a:rPr lang="zh-CN" altLang="en-US"/>
              <a:t>问题（伪）</a:t>
            </a:r>
            <a:endParaRPr lang="en-US" altLang="zh-CN"/>
          </a:p>
          <a:p>
            <a:r>
              <a:rPr lang="zh-CN" altLang="en-US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6792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push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pop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Yet another implementation of a lock-free circular array queue - Faustino Frechilla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生效之前，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93901" y="5236590"/>
            <a:ext cx="3235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仅有线程</a:t>
            </a:r>
            <a:r>
              <a:rPr lang="en-US" altLang="zh-CN" sz="2400"/>
              <a:t>A</a:t>
            </a:r>
            <a:r>
              <a:rPr lang="zh-CN" altLang="en-US" sz="2400"/>
              <a:t>有权修改</a:t>
            </a:r>
            <a:r>
              <a:rPr lang="en-US" altLang="zh-CN" sz="2400"/>
              <a:t>wt</a:t>
            </a:r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201384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0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8114662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18423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90156" y="5236590"/>
            <a:ext cx="4334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现在，线程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都有权更新</a:t>
            </a:r>
            <a:r>
              <a:rPr lang="en-US" altLang="zh-CN" sz="2400"/>
              <a:t>wt</a:t>
            </a: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981436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26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生效之后，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通过</a:t>
            </a:r>
            <a:r>
              <a:rPr lang="en-US" altLang="zh-CN" sz="2400"/>
              <a:t>CAS</a:t>
            </a:r>
            <a:r>
              <a:rPr lang="zh-CN" altLang="en-US" sz="2400"/>
              <a:t>隔离掉更新</a:t>
            </a:r>
            <a:r>
              <a:rPr lang="en-US" altLang="zh-CN" sz="2400"/>
              <a:t>wt</a:t>
            </a:r>
            <a:r>
              <a:rPr lang="zh-CN" altLang="en-US" sz="240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最终，只有一个线程能够执行</a:t>
            </a:r>
            <a:r>
              <a:rPr lang="en-US" altLang="zh-CN" sz="2400"/>
              <a:t>store</a:t>
            </a:r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pop-1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18548" y="2152312"/>
            <a:ext cx="38779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索引相等，不一定没有数据</a:t>
            </a:r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pop-2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793129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68067" y="1749448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pop-3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严格来说，它们都不是</a:t>
            </a:r>
            <a:r>
              <a:rPr lang="en-US" altLang="zh-CN" sz="2400"/>
              <a:t>lock-free</a:t>
            </a:r>
            <a:r>
              <a:rPr lang="zh-CN" altLang="en-US" sz="240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5746</Words>
  <Application>Microsoft Office PowerPoint</Application>
  <PresentationFormat>自定义</PresentationFormat>
  <Paragraphs>1099</Paragraphs>
  <Slides>117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6" baseType="lpstr">
      <vt:lpstr>等线</vt:lpstr>
      <vt:lpstr>微软雅黑</vt:lpstr>
      <vt:lpstr>Arial</vt:lpstr>
      <vt:lpstr>Calibri</vt:lpstr>
      <vt:lpstr>Century Gothic</vt:lpstr>
      <vt:lpstr>Consolas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push &amp; pop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C++中的CAS</vt:lpstr>
      <vt:lpstr>C++中的原子操作库*</vt:lpstr>
      <vt:lpstr>C++中的原子操作库</vt:lpstr>
      <vt:lpstr>Fetch Add</vt:lpstr>
      <vt:lpstr>Fetch Add with CAS</vt:lpstr>
      <vt:lpstr>Fetch Add with CAS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push-1</vt:lpstr>
      <vt:lpstr>MPMC queue push-1</vt:lpstr>
      <vt:lpstr>MPMC queue push-1</vt:lpstr>
      <vt:lpstr>MPMC queue push-2</vt:lpstr>
      <vt:lpstr>MPMC queue push-2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pop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pop-2</vt:lpstr>
      <vt:lpstr>MPMC queue pop-2</vt:lpstr>
      <vt:lpstr>MPMC queue pop-2</vt:lpstr>
      <vt:lpstr>MPMC queue pop-2</vt:lpstr>
      <vt:lpstr>MPMC queue pop-2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push-1</vt:lpstr>
      <vt:lpstr>MPSC ring queue push-1</vt:lpstr>
      <vt:lpstr>MPSC ring queue push-1</vt:lpstr>
      <vt:lpstr>为元素添加完成标记</vt:lpstr>
      <vt:lpstr>MPSC ring queue push-2</vt:lpstr>
      <vt:lpstr>MPSC ring queue push-2</vt:lpstr>
      <vt:lpstr>MPSC ring queue push-2</vt:lpstr>
      <vt:lpstr>MPSC ring queue push-2</vt:lpstr>
      <vt:lpstr>MPSC ring queue push-2</vt:lpstr>
      <vt:lpstr>MPSC ring queue pop-1</vt:lpstr>
      <vt:lpstr>MPSC ring queue pop-2</vt:lpstr>
      <vt:lpstr>“Wait-free”MPMC ring queue*</vt:lpstr>
      <vt:lpstr>MPSC ring queue push-3</vt:lpstr>
      <vt:lpstr>MPSC ring queue pop-3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2019-03-26T13:16:31Z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