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82"/>
  </p:notesMasterIdLst>
  <p:handoutMasterIdLst>
    <p:handoutMasterId r:id="rId83"/>
  </p:handoutMasterIdLst>
  <p:sldIdLst>
    <p:sldId id="256" r:id="rId3"/>
    <p:sldId id="284" r:id="rId4"/>
    <p:sldId id="265" r:id="rId5"/>
    <p:sldId id="266" r:id="rId6"/>
    <p:sldId id="267" r:id="rId7"/>
    <p:sldId id="280" r:id="rId8"/>
    <p:sldId id="273" r:id="rId9"/>
    <p:sldId id="257" r:id="rId10"/>
    <p:sldId id="283" r:id="rId11"/>
    <p:sldId id="262" r:id="rId12"/>
    <p:sldId id="272" r:id="rId13"/>
    <p:sldId id="271" r:id="rId14"/>
    <p:sldId id="287" r:id="rId15"/>
    <p:sldId id="288" r:id="rId16"/>
    <p:sldId id="275" r:id="rId17"/>
    <p:sldId id="264" r:id="rId18"/>
    <p:sldId id="276" r:id="rId19"/>
    <p:sldId id="274" r:id="rId20"/>
    <p:sldId id="285" r:id="rId21"/>
    <p:sldId id="286" r:id="rId22"/>
    <p:sldId id="258" r:id="rId23"/>
    <p:sldId id="277" r:id="rId24"/>
    <p:sldId id="278" r:id="rId25"/>
    <p:sldId id="281" r:id="rId26"/>
    <p:sldId id="279" r:id="rId27"/>
    <p:sldId id="282" r:id="rId28"/>
    <p:sldId id="289" r:id="rId29"/>
    <p:sldId id="290" r:id="rId30"/>
    <p:sldId id="291" r:id="rId31"/>
    <p:sldId id="292" r:id="rId32"/>
    <p:sldId id="295" r:id="rId33"/>
    <p:sldId id="296" r:id="rId34"/>
    <p:sldId id="293" r:id="rId35"/>
    <p:sldId id="297" r:id="rId36"/>
    <p:sldId id="298" r:id="rId37"/>
    <p:sldId id="294" r:id="rId38"/>
    <p:sldId id="305" r:id="rId39"/>
    <p:sldId id="306" r:id="rId40"/>
    <p:sldId id="307" r:id="rId41"/>
    <p:sldId id="308" r:id="rId42"/>
    <p:sldId id="310" r:id="rId43"/>
    <p:sldId id="314" r:id="rId44"/>
    <p:sldId id="315" r:id="rId45"/>
    <p:sldId id="323" r:id="rId46"/>
    <p:sldId id="324" r:id="rId47"/>
    <p:sldId id="317" r:id="rId48"/>
    <p:sldId id="319" r:id="rId49"/>
    <p:sldId id="321" r:id="rId50"/>
    <p:sldId id="320" r:id="rId51"/>
    <p:sldId id="322" r:id="rId52"/>
    <p:sldId id="259" r:id="rId53"/>
    <p:sldId id="325" r:id="rId54"/>
    <p:sldId id="326" r:id="rId55"/>
    <p:sldId id="327" r:id="rId56"/>
    <p:sldId id="328" r:id="rId57"/>
    <p:sldId id="329" r:id="rId58"/>
    <p:sldId id="341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2" r:id="rId69"/>
    <p:sldId id="343" r:id="rId70"/>
    <p:sldId id="344" r:id="rId71"/>
    <p:sldId id="346" r:id="rId72"/>
    <p:sldId id="345" r:id="rId73"/>
    <p:sldId id="347" r:id="rId74"/>
    <p:sldId id="348" r:id="rId75"/>
    <p:sldId id="349" r:id="rId76"/>
    <p:sldId id="261" r:id="rId77"/>
    <p:sldId id="260" r:id="rId78"/>
    <p:sldId id="301" r:id="rId79"/>
    <p:sldId id="303" r:id="rId80"/>
    <p:sldId id="302" r:id="rId8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BFBFBF"/>
    <a:srgbClr val="D9D9D9"/>
    <a:srgbClr val="F5F5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1765" autoAdjust="0"/>
  </p:normalViewPr>
  <p:slideViewPr>
    <p:cSldViewPr>
      <p:cViewPr varScale="1">
        <p:scale>
          <a:sx n="73" d="100"/>
          <a:sy n="73" d="100"/>
        </p:scale>
        <p:origin x="90" y="6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74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commentAuthors" Target="commentAuthor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1A0FF-B1B1-4081-8A8C-383AB4B15FA5}" type="doc">
      <dgm:prSet loTypeId="urn:microsoft.com/office/officeart/2005/8/layout/venn2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D384B12-8724-46B9-A028-2BFCAC62639A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en-US" sz="1800" b="1" i="0" dirty="0"/>
            <a:t>Blocking</a:t>
          </a:r>
          <a:endParaRPr lang="zh-CN" altLang="en-US" sz="1300" dirty="0"/>
        </a:p>
      </dgm:t>
    </dgm:pt>
    <dgm:pt modelId="{0A48E1E7-141E-40FE-BF3A-E04C8A5291E6}" type="parTrans" cxnId="{D2B34742-C0BD-451A-9E29-7D5C405B8825}">
      <dgm:prSet/>
      <dgm:spPr/>
      <dgm:t>
        <a:bodyPr/>
        <a:lstStyle/>
        <a:p>
          <a:endParaRPr lang="zh-CN" altLang="en-US"/>
        </a:p>
      </dgm:t>
    </dgm:pt>
    <dgm:pt modelId="{0D00996C-5BCD-4E79-923F-AA026949195F}" type="sibTrans" cxnId="{D2B34742-C0BD-451A-9E29-7D5C405B8825}">
      <dgm:prSet/>
      <dgm:spPr/>
      <dgm:t>
        <a:bodyPr/>
        <a:lstStyle/>
        <a:p>
          <a:endParaRPr lang="zh-CN" altLang="en-US"/>
        </a:p>
      </dgm:t>
    </dgm:pt>
    <dgm:pt modelId="{92CE95C3-604C-4E5F-920A-42C923CD0AC4}">
      <dgm:prSet phldrT="[文本]" custT="1"/>
      <dgm:spPr/>
      <dgm:t>
        <a:bodyPr/>
        <a:lstStyle/>
        <a:p>
          <a:r>
            <a:rPr lang="en-US" sz="1400" b="1" i="0" dirty="0"/>
            <a:t>Obstruction-Free</a:t>
          </a:r>
          <a:endParaRPr lang="zh-CN" altLang="en-US" sz="1400" dirty="0"/>
        </a:p>
      </dgm:t>
    </dgm:pt>
    <dgm:pt modelId="{29851EC6-FD4E-46AB-B537-4DFE83B48F6D}" type="parTrans" cxnId="{5600F495-497D-4C77-A74A-845EFB76B576}">
      <dgm:prSet/>
      <dgm:spPr/>
      <dgm:t>
        <a:bodyPr/>
        <a:lstStyle/>
        <a:p>
          <a:endParaRPr lang="zh-CN" altLang="en-US"/>
        </a:p>
      </dgm:t>
    </dgm:pt>
    <dgm:pt modelId="{42D8906D-1719-4B0B-986C-9DDD70F14C7B}" type="sibTrans" cxnId="{5600F495-497D-4C77-A74A-845EFB76B576}">
      <dgm:prSet/>
      <dgm:spPr/>
      <dgm:t>
        <a:bodyPr/>
        <a:lstStyle/>
        <a:p>
          <a:endParaRPr lang="zh-CN" altLang="en-US"/>
        </a:p>
      </dgm:t>
    </dgm:pt>
    <dgm:pt modelId="{CF9FE732-9FC2-4577-AED9-7FD935660E22}">
      <dgm:prSet phldrT="[文本]"/>
      <dgm:spPr/>
      <dgm:t>
        <a:bodyPr/>
        <a:lstStyle/>
        <a:p>
          <a:r>
            <a:rPr lang="en-US" b="1" i="0" dirty="0"/>
            <a:t>Lock-Free</a:t>
          </a:r>
          <a:endParaRPr lang="zh-CN" altLang="en-US" dirty="0"/>
        </a:p>
      </dgm:t>
    </dgm:pt>
    <dgm:pt modelId="{B2F4B6F4-ADDF-4880-A8A8-89DF97FC9544}" type="parTrans" cxnId="{AAF9760D-6A62-4C96-AA31-A170BBEFD09A}">
      <dgm:prSet/>
      <dgm:spPr/>
      <dgm:t>
        <a:bodyPr/>
        <a:lstStyle/>
        <a:p>
          <a:endParaRPr lang="zh-CN" altLang="en-US"/>
        </a:p>
      </dgm:t>
    </dgm:pt>
    <dgm:pt modelId="{8EAFE35D-61F9-4041-B357-C389438DB141}" type="sibTrans" cxnId="{AAF9760D-6A62-4C96-AA31-A170BBEFD09A}">
      <dgm:prSet/>
      <dgm:spPr/>
      <dgm:t>
        <a:bodyPr/>
        <a:lstStyle/>
        <a:p>
          <a:endParaRPr lang="zh-CN" altLang="en-US"/>
        </a:p>
      </dgm:t>
    </dgm:pt>
    <dgm:pt modelId="{98BC2F04-8F3A-4BCD-9F70-C201DC683A55}">
      <dgm:prSet phldrT="[文本]"/>
      <dgm:spPr/>
      <dgm:t>
        <a:bodyPr/>
        <a:lstStyle/>
        <a:p>
          <a:r>
            <a:rPr lang="en-US" b="1" i="0" dirty="0"/>
            <a:t>Wait-Free</a:t>
          </a:r>
          <a:endParaRPr lang="zh-CN" altLang="en-US" dirty="0"/>
        </a:p>
      </dgm:t>
    </dgm:pt>
    <dgm:pt modelId="{AEEF6B3D-6226-4450-868E-D1FCA2102B16}" type="parTrans" cxnId="{94EAA6CF-8BAF-4A38-99AC-F5CFC14FDC47}">
      <dgm:prSet/>
      <dgm:spPr/>
      <dgm:t>
        <a:bodyPr/>
        <a:lstStyle/>
        <a:p>
          <a:endParaRPr lang="zh-CN" altLang="en-US"/>
        </a:p>
      </dgm:t>
    </dgm:pt>
    <dgm:pt modelId="{F7B4864A-6C96-4219-A6FC-39FEF4C72227}" type="sibTrans" cxnId="{94EAA6CF-8BAF-4A38-99AC-F5CFC14FDC47}">
      <dgm:prSet/>
      <dgm:spPr/>
      <dgm:t>
        <a:bodyPr/>
        <a:lstStyle/>
        <a:p>
          <a:endParaRPr lang="zh-CN" altLang="en-US"/>
        </a:p>
      </dgm:t>
    </dgm:pt>
    <dgm:pt modelId="{F04EED2D-4C0A-48E9-ABCE-77EDB1293609}" type="pres">
      <dgm:prSet presAssocID="{0341A0FF-B1B1-4081-8A8C-383AB4B15FA5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7CE844-9D78-447E-8BFD-01AED1427471}" type="pres">
      <dgm:prSet presAssocID="{0341A0FF-B1B1-4081-8A8C-383AB4B15FA5}" presName="comp1" presStyleCnt="0"/>
      <dgm:spPr/>
    </dgm:pt>
    <dgm:pt modelId="{C437366B-FF5D-4F29-B6EA-56C91FAD84BB}" type="pres">
      <dgm:prSet presAssocID="{0341A0FF-B1B1-4081-8A8C-383AB4B15FA5}" presName="circle1" presStyleLbl="node1" presStyleIdx="0" presStyleCnt="4"/>
      <dgm:spPr/>
      <dgm:t>
        <a:bodyPr/>
        <a:lstStyle/>
        <a:p>
          <a:endParaRPr lang="zh-CN" altLang="en-US"/>
        </a:p>
      </dgm:t>
    </dgm:pt>
    <dgm:pt modelId="{D1B5E945-74D2-4F70-9CF0-BB985CE0A9B7}" type="pres">
      <dgm:prSet presAssocID="{0341A0FF-B1B1-4081-8A8C-383AB4B15FA5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F735E6-789D-42F9-8B57-BF72330FEBC7}" type="pres">
      <dgm:prSet presAssocID="{0341A0FF-B1B1-4081-8A8C-383AB4B15FA5}" presName="comp2" presStyleCnt="0"/>
      <dgm:spPr/>
    </dgm:pt>
    <dgm:pt modelId="{7E640CAA-3B7E-4EAA-B0BD-2DE699CB11B9}" type="pres">
      <dgm:prSet presAssocID="{0341A0FF-B1B1-4081-8A8C-383AB4B15FA5}" presName="circle2" presStyleLbl="node1" presStyleIdx="1" presStyleCnt="4"/>
      <dgm:spPr/>
      <dgm:t>
        <a:bodyPr/>
        <a:lstStyle/>
        <a:p>
          <a:endParaRPr lang="zh-CN" altLang="en-US"/>
        </a:p>
      </dgm:t>
    </dgm:pt>
    <dgm:pt modelId="{EC9BEB24-86B9-43C5-92E4-D0F417E780B9}" type="pres">
      <dgm:prSet presAssocID="{0341A0FF-B1B1-4081-8A8C-383AB4B15FA5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CAA20B-692E-4BC7-8EF9-224621FFA95A}" type="pres">
      <dgm:prSet presAssocID="{0341A0FF-B1B1-4081-8A8C-383AB4B15FA5}" presName="comp3" presStyleCnt="0"/>
      <dgm:spPr/>
    </dgm:pt>
    <dgm:pt modelId="{2E604DBD-7134-4FB3-AF0D-108236A51788}" type="pres">
      <dgm:prSet presAssocID="{0341A0FF-B1B1-4081-8A8C-383AB4B15FA5}" presName="circle3" presStyleLbl="node1" presStyleIdx="2" presStyleCnt="4"/>
      <dgm:spPr/>
      <dgm:t>
        <a:bodyPr/>
        <a:lstStyle/>
        <a:p>
          <a:endParaRPr lang="zh-CN" altLang="en-US"/>
        </a:p>
      </dgm:t>
    </dgm:pt>
    <dgm:pt modelId="{DBB4958D-F7AE-4024-9DAD-8561804F9823}" type="pres">
      <dgm:prSet presAssocID="{0341A0FF-B1B1-4081-8A8C-383AB4B15FA5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DC6E4C-C3C1-4465-A172-16E7B1A9B84C}" type="pres">
      <dgm:prSet presAssocID="{0341A0FF-B1B1-4081-8A8C-383AB4B15FA5}" presName="comp4" presStyleCnt="0"/>
      <dgm:spPr/>
    </dgm:pt>
    <dgm:pt modelId="{A6D6129F-31B3-4998-A3EC-F3D7C0FFDE9B}" type="pres">
      <dgm:prSet presAssocID="{0341A0FF-B1B1-4081-8A8C-383AB4B15FA5}" presName="circle4" presStyleLbl="node1" presStyleIdx="3" presStyleCnt="4"/>
      <dgm:spPr/>
      <dgm:t>
        <a:bodyPr/>
        <a:lstStyle/>
        <a:p>
          <a:endParaRPr lang="zh-CN" altLang="en-US"/>
        </a:p>
      </dgm:t>
    </dgm:pt>
    <dgm:pt modelId="{33E0076F-C4AD-409D-969A-69018E01EB78}" type="pres">
      <dgm:prSet presAssocID="{0341A0FF-B1B1-4081-8A8C-383AB4B15FA5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BE62CA-E4FF-49BD-86F1-ED6721D1BFA9}" type="presOf" srcId="{6D384B12-8724-46B9-A028-2BFCAC62639A}" destId="{D1B5E945-74D2-4F70-9CF0-BB985CE0A9B7}" srcOrd="1" destOrd="0" presId="urn:microsoft.com/office/officeart/2005/8/layout/venn2"/>
    <dgm:cxn modelId="{5600F495-497D-4C77-A74A-845EFB76B576}" srcId="{0341A0FF-B1B1-4081-8A8C-383AB4B15FA5}" destId="{92CE95C3-604C-4E5F-920A-42C923CD0AC4}" srcOrd="1" destOrd="0" parTransId="{29851EC6-FD4E-46AB-B537-4DFE83B48F6D}" sibTransId="{42D8906D-1719-4B0B-986C-9DDD70F14C7B}"/>
    <dgm:cxn modelId="{926148C9-6AD5-4022-8131-5D70393D5355}" type="presOf" srcId="{6D384B12-8724-46B9-A028-2BFCAC62639A}" destId="{C437366B-FF5D-4F29-B6EA-56C91FAD84BB}" srcOrd="0" destOrd="0" presId="urn:microsoft.com/office/officeart/2005/8/layout/venn2"/>
    <dgm:cxn modelId="{8258122F-A5A7-457B-94F0-C914EAA59CD5}" type="presOf" srcId="{92CE95C3-604C-4E5F-920A-42C923CD0AC4}" destId="{EC9BEB24-86B9-43C5-92E4-D0F417E780B9}" srcOrd="1" destOrd="0" presId="urn:microsoft.com/office/officeart/2005/8/layout/venn2"/>
    <dgm:cxn modelId="{94EAA6CF-8BAF-4A38-99AC-F5CFC14FDC47}" srcId="{0341A0FF-B1B1-4081-8A8C-383AB4B15FA5}" destId="{98BC2F04-8F3A-4BCD-9F70-C201DC683A55}" srcOrd="3" destOrd="0" parTransId="{AEEF6B3D-6226-4450-868E-D1FCA2102B16}" sibTransId="{F7B4864A-6C96-4219-A6FC-39FEF4C72227}"/>
    <dgm:cxn modelId="{AAF9760D-6A62-4C96-AA31-A170BBEFD09A}" srcId="{0341A0FF-B1B1-4081-8A8C-383AB4B15FA5}" destId="{CF9FE732-9FC2-4577-AED9-7FD935660E22}" srcOrd="2" destOrd="0" parTransId="{B2F4B6F4-ADDF-4880-A8A8-89DF97FC9544}" sibTransId="{8EAFE35D-61F9-4041-B357-C389438DB141}"/>
    <dgm:cxn modelId="{7B48CF5E-FF00-4E11-8431-8997E0F87410}" type="presOf" srcId="{92CE95C3-604C-4E5F-920A-42C923CD0AC4}" destId="{7E640CAA-3B7E-4EAA-B0BD-2DE699CB11B9}" srcOrd="0" destOrd="0" presId="urn:microsoft.com/office/officeart/2005/8/layout/venn2"/>
    <dgm:cxn modelId="{9111EF2D-881A-415D-ACA9-396D43ABC68F}" type="presOf" srcId="{98BC2F04-8F3A-4BCD-9F70-C201DC683A55}" destId="{A6D6129F-31B3-4998-A3EC-F3D7C0FFDE9B}" srcOrd="0" destOrd="0" presId="urn:microsoft.com/office/officeart/2005/8/layout/venn2"/>
    <dgm:cxn modelId="{1B91E11C-0077-4CF5-9BA6-FCD62716B95E}" type="presOf" srcId="{CF9FE732-9FC2-4577-AED9-7FD935660E22}" destId="{DBB4958D-F7AE-4024-9DAD-8561804F9823}" srcOrd="1" destOrd="0" presId="urn:microsoft.com/office/officeart/2005/8/layout/venn2"/>
    <dgm:cxn modelId="{1CAECE8E-15E6-4BD7-89FB-24BD71BADE3E}" type="presOf" srcId="{CF9FE732-9FC2-4577-AED9-7FD935660E22}" destId="{2E604DBD-7134-4FB3-AF0D-108236A51788}" srcOrd="0" destOrd="0" presId="urn:microsoft.com/office/officeart/2005/8/layout/venn2"/>
    <dgm:cxn modelId="{3D488BA7-89D7-47AF-ADDB-4166E7F5BF51}" type="presOf" srcId="{98BC2F04-8F3A-4BCD-9F70-C201DC683A55}" destId="{33E0076F-C4AD-409D-969A-69018E01EB78}" srcOrd="1" destOrd="0" presId="urn:microsoft.com/office/officeart/2005/8/layout/venn2"/>
    <dgm:cxn modelId="{D2B34742-C0BD-451A-9E29-7D5C405B8825}" srcId="{0341A0FF-B1B1-4081-8A8C-383AB4B15FA5}" destId="{6D384B12-8724-46B9-A028-2BFCAC62639A}" srcOrd="0" destOrd="0" parTransId="{0A48E1E7-141E-40FE-BF3A-E04C8A5291E6}" sibTransId="{0D00996C-5BCD-4E79-923F-AA026949195F}"/>
    <dgm:cxn modelId="{4D0B3927-3DDD-4779-91DA-F65C1B321D18}" type="presOf" srcId="{0341A0FF-B1B1-4081-8A8C-383AB4B15FA5}" destId="{F04EED2D-4C0A-48E9-ABCE-77EDB1293609}" srcOrd="0" destOrd="0" presId="urn:microsoft.com/office/officeart/2005/8/layout/venn2"/>
    <dgm:cxn modelId="{946EE8F2-F022-489E-8AD2-64C60CB62403}" type="presParOf" srcId="{F04EED2D-4C0A-48E9-ABCE-77EDB1293609}" destId="{537CE844-9D78-447E-8BFD-01AED1427471}" srcOrd="0" destOrd="0" presId="urn:microsoft.com/office/officeart/2005/8/layout/venn2"/>
    <dgm:cxn modelId="{65A2B06C-7646-48D3-A131-D580AF3136DF}" type="presParOf" srcId="{537CE844-9D78-447E-8BFD-01AED1427471}" destId="{C437366B-FF5D-4F29-B6EA-56C91FAD84BB}" srcOrd="0" destOrd="0" presId="urn:microsoft.com/office/officeart/2005/8/layout/venn2"/>
    <dgm:cxn modelId="{BE7CC0D5-EA14-485C-B12C-F997B6A0CCA5}" type="presParOf" srcId="{537CE844-9D78-447E-8BFD-01AED1427471}" destId="{D1B5E945-74D2-4F70-9CF0-BB985CE0A9B7}" srcOrd="1" destOrd="0" presId="urn:microsoft.com/office/officeart/2005/8/layout/venn2"/>
    <dgm:cxn modelId="{404C5ADD-AE70-4AF2-AF19-210CBD695427}" type="presParOf" srcId="{F04EED2D-4C0A-48E9-ABCE-77EDB1293609}" destId="{9AF735E6-789D-42F9-8B57-BF72330FEBC7}" srcOrd="1" destOrd="0" presId="urn:microsoft.com/office/officeart/2005/8/layout/venn2"/>
    <dgm:cxn modelId="{2DB9ADF0-1291-4979-9C9A-87C3937F7ED1}" type="presParOf" srcId="{9AF735E6-789D-42F9-8B57-BF72330FEBC7}" destId="{7E640CAA-3B7E-4EAA-B0BD-2DE699CB11B9}" srcOrd="0" destOrd="0" presId="urn:microsoft.com/office/officeart/2005/8/layout/venn2"/>
    <dgm:cxn modelId="{49CF810B-58DA-4C2A-B5EC-9410CCC52486}" type="presParOf" srcId="{9AF735E6-789D-42F9-8B57-BF72330FEBC7}" destId="{EC9BEB24-86B9-43C5-92E4-D0F417E780B9}" srcOrd="1" destOrd="0" presId="urn:microsoft.com/office/officeart/2005/8/layout/venn2"/>
    <dgm:cxn modelId="{19D71DBB-A958-4D8A-8226-45CD1EAFEC1D}" type="presParOf" srcId="{F04EED2D-4C0A-48E9-ABCE-77EDB1293609}" destId="{D9CAA20B-692E-4BC7-8EF9-224621FFA95A}" srcOrd="2" destOrd="0" presId="urn:microsoft.com/office/officeart/2005/8/layout/venn2"/>
    <dgm:cxn modelId="{4CAAC5A1-AC7F-46CF-A597-89CAEBB0A92B}" type="presParOf" srcId="{D9CAA20B-692E-4BC7-8EF9-224621FFA95A}" destId="{2E604DBD-7134-4FB3-AF0D-108236A51788}" srcOrd="0" destOrd="0" presId="urn:microsoft.com/office/officeart/2005/8/layout/venn2"/>
    <dgm:cxn modelId="{CC6A26AD-9378-43F3-8D0C-78FC4884D0F9}" type="presParOf" srcId="{D9CAA20B-692E-4BC7-8EF9-224621FFA95A}" destId="{DBB4958D-F7AE-4024-9DAD-8561804F9823}" srcOrd="1" destOrd="0" presId="urn:microsoft.com/office/officeart/2005/8/layout/venn2"/>
    <dgm:cxn modelId="{E5B1F328-C6E3-4E4C-B62D-59BFFDB57C4F}" type="presParOf" srcId="{F04EED2D-4C0A-48E9-ABCE-77EDB1293609}" destId="{DEDC6E4C-C3C1-4465-A172-16E7B1A9B84C}" srcOrd="3" destOrd="0" presId="urn:microsoft.com/office/officeart/2005/8/layout/venn2"/>
    <dgm:cxn modelId="{DCC3E153-9F17-4743-8771-0CEAD2F9F395}" type="presParOf" srcId="{DEDC6E4C-C3C1-4465-A172-16E7B1A9B84C}" destId="{A6D6129F-31B3-4998-A3EC-F3D7C0FFDE9B}" srcOrd="0" destOrd="0" presId="urn:microsoft.com/office/officeart/2005/8/layout/venn2"/>
    <dgm:cxn modelId="{4228B132-47F6-4E3E-AAF2-CBA2D0877753}" type="presParOf" srcId="{DEDC6E4C-C3C1-4465-A172-16E7B1A9B84C}" destId="{33E0076F-C4AD-409D-969A-69018E01EB7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7366B-FF5D-4F29-B6EA-56C91FAD84BB}">
      <dsp:nvSpPr>
        <dsp:cNvPr id="0" name=""/>
        <dsp:cNvSpPr/>
      </dsp:nvSpPr>
      <dsp:spPr>
        <a:xfrm>
          <a:off x="1816393" y="0"/>
          <a:ext cx="4493096" cy="4493096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/>
            <a:t>Blocking</a:t>
          </a:r>
          <a:endParaRPr lang="zh-CN" altLang="en-US" sz="1300" kern="1200" dirty="0"/>
        </a:p>
      </dsp:txBody>
      <dsp:txXfrm>
        <a:off x="3434806" y="224654"/>
        <a:ext cx="1256269" cy="673964"/>
      </dsp:txXfrm>
    </dsp:sp>
    <dsp:sp modelId="{7E640CAA-3B7E-4EAA-B0BD-2DE699CB11B9}">
      <dsp:nvSpPr>
        <dsp:cNvPr id="0" name=""/>
        <dsp:cNvSpPr/>
      </dsp:nvSpPr>
      <dsp:spPr>
        <a:xfrm>
          <a:off x="2265703" y="898619"/>
          <a:ext cx="3594476" cy="35944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/>
            <a:t>Obstruction-Free</a:t>
          </a:r>
          <a:endParaRPr lang="zh-CN" altLang="en-US" sz="1400" kern="1200" dirty="0"/>
        </a:p>
      </dsp:txBody>
      <dsp:txXfrm>
        <a:off x="3434806" y="1114287"/>
        <a:ext cx="1256269" cy="647005"/>
      </dsp:txXfrm>
    </dsp:sp>
    <dsp:sp modelId="{2E604DBD-7134-4FB3-AF0D-108236A51788}">
      <dsp:nvSpPr>
        <dsp:cNvPr id="0" name=""/>
        <dsp:cNvSpPr/>
      </dsp:nvSpPr>
      <dsp:spPr>
        <a:xfrm>
          <a:off x="2715012" y="1797238"/>
          <a:ext cx="2695857" cy="26958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/>
            <a:t>Lock-Free</a:t>
          </a:r>
          <a:endParaRPr lang="zh-CN" altLang="en-US" sz="1600" kern="1200" dirty="0"/>
        </a:p>
      </dsp:txBody>
      <dsp:txXfrm>
        <a:off x="3434806" y="1999427"/>
        <a:ext cx="1256269" cy="606567"/>
      </dsp:txXfrm>
    </dsp:sp>
    <dsp:sp modelId="{A6D6129F-31B3-4998-A3EC-F3D7C0FFDE9B}">
      <dsp:nvSpPr>
        <dsp:cNvPr id="0" name=""/>
        <dsp:cNvSpPr/>
      </dsp:nvSpPr>
      <dsp:spPr>
        <a:xfrm>
          <a:off x="3164322" y="2695857"/>
          <a:ext cx="1797238" cy="17972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/>
            <a:t>Wait-Free</a:t>
          </a:r>
          <a:endParaRPr lang="zh-CN" altLang="en-US" sz="1600" kern="1200" dirty="0"/>
        </a:p>
      </dsp:txBody>
      <dsp:txXfrm>
        <a:off x="3427521" y="3145167"/>
        <a:ext cx="1270839" cy="898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3/12/2019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2019/3/12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6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先更新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，再挂上</a:t>
            </a:r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1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周期规则（</a:t>
            </a:r>
            <a:r>
              <a:rPr lang="en-US" altLang="zh-CN" dirty="0" smtClean="0"/>
              <a:t>epoch-based reclamation</a:t>
            </a:r>
            <a:r>
              <a:rPr lang="zh-CN" altLang="en-US" dirty="0" smtClean="0"/>
              <a:t>），险象指针（</a:t>
            </a:r>
            <a:r>
              <a:rPr lang="en-US" altLang="zh-CN" dirty="0" smtClean="0"/>
              <a:t>hazard pointer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 smtClean="0"/>
              <a:t>MPMC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tail</a:t>
            </a:r>
            <a:r>
              <a:rPr lang="zh-CN" altLang="en-US" sz="1000" dirty="0" smtClean="0"/>
              <a:t>尚未更新时，</a:t>
            </a:r>
            <a:r>
              <a:rPr lang="en-US" altLang="zh-CN" sz="1000" dirty="0" smtClean="0"/>
              <a:t>push</a:t>
            </a:r>
            <a:r>
              <a:rPr lang="zh-CN" altLang="en-US" sz="1000" dirty="0" smtClean="0"/>
              <a:t>线程可能拿到已被回收的</a:t>
            </a:r>
            <a:r>
              <a:rPr lang="en-US" altLang="zh-CN" sz="1000" dirty="0" smtClean="0"/>
              <a:t>tail</a:t>
            </a:r>
            <a:r>
              <a:rPr lang="zh-CN" altLang="en-US" sz="1000" dirty="0" smtClean="0"/>
              <a:t>指针</a:t>
            </a:r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3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02920" indent="-228600">
              <a:buFont typeface="Arial" panose="020B0604020202020204" pitchFamily="34" charset="0"/>
              <a:buChar char="•"/>
              <a:defRPr/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63664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905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Ø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au.ac.il/~shanir/progress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csail.mit.edu/6.852/08/papers/lists-book-chapter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153898/Yet-another-implementation-of-a-lock-free-circular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153898/Yet-another-implementation-of-a-lock-free-circular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gRao/WFMPMC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无锁队列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HSAE - Wuhan · </a:t>
            </a:r>
            <a:r>
              <a:rPr lang="zh-CN" altLang="en-US" dirty="0"/>
              <a:t>张轶 </a:t>
            </a:r>
            <a:r>
              <a:rPr lang="en-US" altLang="zh-CN" dirty="0"/>
              <a:t>· github.com/mutouyun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并发的演进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49721548"/>
              </p:ext>
            </p:extLst>
          </p:nvPr>
        </p:nvGraphicFramePr>
        <p:xfrm>
          <a:off x="2031471" y="1960240"/>
          <a:ext cx="8125883" cy="44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无堵塞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Wait-Free</a:t>
            </a:r>
            <a:r>
              <a:rPr lang="zh-CN" altLang="en-US" dirty="0"/>
              <a:t>（无等待）</a:t>
            </a:r>
            <a:endParaRPr lang="en-US" altLang="zh-CN" dirty="0"/>
          </a:p>
          <a:p>
            <a:pPr lvl="1"/>
            <a:r>
              <a:rPr lang="zh-CN" altLang="en-US" dirty="0"/>
              <a:t>每个线程的每一次调用都可以在有限的步骤内结束</a:t>
            </a:r>
            <a:endParaRPr lang="en-US" altLang="zh-CN" dirty="0"/>
          </a:p>
          <a:p>
            <a:r>
              <a:rPr lang="en-US" altLang="zh-CN" dirty="0"/>
              <a:t>Lock-Free</a:t>
            </a:r>
            <a:r>
              <a:rPr lang="zh-CN" altLang="en-US" dirty="0"/>
              <a:t>（无锁）</a:t>
            </a:r>
            <a:endParaRPr lang="en-US" altLang="zh-CN" dirty="0"/>
          </a:p>
          <a:p>
            <a:pPr lvl="1"/>
            <a:r>
              <a:rPr lang="zh-CN" altLang="en-US" dirty="0"/>
              <a:t>必然有一个线程能够在有限步内完成操作</a:t>
            </a:r>
            <a:endParaRPr lang="en-US" altLang="zh-CN" dirty="0"/>
          </a:p>
          <a:p>
            <a:r>
              <a:rPr lang="en-US" altLang="zh-CN" dirty="0"/>
              <a:t>Obstruction-Free</a:t>
            </a:r>
            <a:r>
              <a:rPr lang="zh-CN" altLang="en-US" dirty="0"/>
              <a:t>（无干扰）</a:t>
            </a:r>
            <a:endParaRPr lang="en-US" altLang="zh-CN" dirty="0"/>
          </a:p>
          <a:p>
            <a:pPr lvl="1"/>
            <a:r>
              <a:rPr lang="zh-CN" altLang="en-US" dirty="0"/>
              <a:t>在任何时间点，一个孤立运行线程的每一个操作可以在有限步之内结束</a:t>
            </a:r>
            <a:endParaRPr lang="en-US" altLang="zh-CN" dirty="0"/>
          </a:p>
          <a:p>
            <a:pPr lvl="1"/>
            <a:r>
              <a:rPr lang="zh-CN" altLang="en-US" dirty="0"/>
              <a:t>排除了锁和互斥的使用，但不保证多线程并发执行时的进程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9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演进条件</a:t>
            </a:r>
            <a:r>
              <a:rPr lang="en-US" altLang="zh-CN" dirty="0"/>
              <a:t>*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979407"/>
              </p:ext>
            </p:extLst>
          </p:nvPr>
        </p:nvGraphicFramePr>
        <p:xfrm>
          <a:off x="1217613" y="1828800"/>
          <a:ext cx="9753600" cy="43365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3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4550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independent</a:t>
                      </a:r>
                    </a:p>
                    <a:p>
                      <a:pPr algn="ctr"/>
                      <a:r>
                        <a:rPr lang="en-US" altLang="zh-CN" dirty="0"/>
                        <a:t>non-blocking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dependent</a:t>
                      </a:r>
                    </a:p>
                    <a:p>
                      <a:pPr algn="ctr"/>
                      <a:r>
                        <a:rPr lang="en-US" altLang="zh-CN" dirty="0"/>
                        <a:t>non-blocking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dependent</a:t>
                      </a:r>
                    </a:p>
                    <a:p>
                      <a:pPr algn="ctr"/>
                      <a:r>
                        <a:rPr lang="en-US" altLang="zh-CN" dirty="0"/>
                        <a:t>blocking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5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every method</a:t>
                      </a:r>
                    </a:p>
                    <a:p>
                      <a:pPr algn="ctr"/>
                      <a:r>
                        <a:rPr lang="en-US" altLang="zh-CN" b="1" dirty="0"/>
                        <a:t>makes progress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Wait-Free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Obstruction-Free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Starvation-Free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5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some method</a:t>
                      </a:r>
                    </a:p>
                    <a:p>
                      <a:pPr algn="ctr"/>
                      <a:r>
                        <a:rPr lang="en-US" altLang="zh-CN" b="1" dirty="0"/>
                        <a:t>makes progress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Lock-Free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Deadlock-Free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D53EF83-4201-4160-BD79-F1B853DD0592}"/>
              </a:ext>
            </a:extLst>
          </p:cNvPr>
          <p:cNvSpPr txBox="1"/>
          <p:nvPr/>
        </p:nvSpPr>
        <p:spPr>
          <a:xfrm>
            <a:off x="1216919" y="6398569"/>
            <a:ext cx="6803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/>
              <a:t>* </a:t>
            </a:r>
            <a:r>
              <a:rPr lang="en-US" altLang="zh-CN" sz="1000" dirty="0">
                <a:hlinkClick r:id="rId2"/>
              </a:rPr>
              <a:t>On the Nature of Progress - Maurice Herlihy, Nir Shavit</a:t>
            </a:r>
            <a:r>
              <a:rPr lang="en-US" altLang="zh-CN" sz="1000" dirty="0"/>
              <a:t> -</a:t>
            </a:r>
            <a:r>
              <a:rPr lang="zh-CN" altLang="en-US" sz="1000" dirty="0"/>
              <a:t> </a:t>
            </a:r>
            <a:r>
              <a:rPr lang="en-US" altLang="zh-CN" sz="1000" dirty="0"/>
              <a:t>Fig. 1. The “Periodic Table” of Progress Conditions</a:t>
            </a:r>
          </a:p>
        </p:txBody>
      </p:sp>
    </p:spTree>
    <p:extLst>
      <p:ext uri="{BB962C8B-B14F-4D97-AF65-F5344CB8AC3E}">
        <p14:creationId xmlns:p14="http://schemas.microsoft.com/office/powerpoint/2010/main" val="3111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D030BE-F31B-4B96-9549-BA2AD72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8D75704-9072-4EDC-97A4-2B03C25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13</a:t>
            </a:fld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DA512E0C-CD4F-4369-A533-F56759C05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06982"/>
              </p:ext>
            </p:extLst>
          </p:nvPr>
        </p:nvGraphicFramePr>
        <p:xfrm>
          <a:off x="3580172" y="1948444"/>
          <a:ext cx="5028480" cy="42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" name="Image" r:id="rId3" imgW="5587200" imgH="4685400" progId="Photoshop.Image.20">
                  <p:embed/>
                </p:oleObj>
              </mc:Choice>
              <mc:Fallback>
                <p:oleObj name="Image" r:id="rId3" imgW="5587200" imgH="46854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72" y="1948444"/>
                        <a:ext cx="5028480" cy="421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08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D030BE-F31B-4B96-9549-BA2AD72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8D75704-9072-4EDC-97A4-2B03C25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14</a:t>
            </a:fld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7FBA89DC-7263-4C84-86C3-4F36C17F5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666737"/>
              </p:ext>
            </p:extLst>
          </p:nvPr>
        </p:nvGraphicFramePr>
        <p:xfrm>
          <a:off x="3580172" y="1948444"/>
          <a:ext cx="5028480" cy="42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" name="Image" r:id="rId3" imgW="5587200" imgH="4685400" progId="Photoshop.Image.20">
                  <p:embed/>
                </p:oleObj>
              </mc:Choice>
              <mc:Fallback>
                <p:oleObj name="Image" r:id="rId3" imgW="5587200" imgH="46854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72" y="1948444"/>
                        <a:ext cx="5028480" cy="421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6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并发的正确性</a:t>
            </a:r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静态一致性</a:t>
            </a:r>
            <a:endParaRPr lang="en-US" altLang="zh-CN" dirty="0"/>
          </a:p>
          <a:p>
            <a:pPr lvl="1"/>
            <a:r>
              <a:rPr lang="zh-CN" altLang="en-US" dirty="0"/>
              <a:t>由一系列</a:t>
            </a:r>
            <a:r>
              <a:rPr lang="zh-CN" altLang="en-US" b="1" dirty="0"/>
              <a:t>静止状态</a:t>
            </a:r>
            <a:r>
              <a:rPr lang="zh-CN" altLang="en-US" dirty="0"/>
              <a:t>（无未决调用）分隔开的方法调用，应呈现出与按照它们实时调用次序相同的执行效果</a:t>
            </a:r>
            <a:endParaRPr lang="en-US" altLang="zh-CN" dirty="0"/>
          </a:p>
          <a:p>
            <a:r>
              <a:rPr lang="zh-CN" altLang="en-US" dirty="0"/>
              <a:t>顺序一致性</a:t>
            </a:r>
            <a:endParaRPr lang="en-US" altLang="zh-CN" dirty="0"/>
          </a:p>
          <a:p>
            <a:pPr lvl="1"/>
            <a:r>
              <a:rPr lang="zh-CN" altLang="en-US" dirty="0"/>
              <a:t>方法调用应呈现出按照</a:t>
            </a:r>
            <a:r>
              <a:rPr lang="zh-CN" altLang="en-US" b="1" dirty="0"/>
              <a:t>程序次序</a:t>
            </a:r>
            <a:r>
              <a:rPr lang="zh-CN" altLang="en-US" dirty="0"/>
              <a:t>调用的执行效果</a:t>
            </a:r>
            <a:endParaRPr lang="en-US" altLang="zh-CN" dirty="0"/>
          </a:p>
          <a:p>
            <a:r>
              <a:rPr lang="zh-CN" altLang="en-US" dirty="0"/>
              <a:t>可线性化性</a:t>
            </a:r>
            <a:endParaRPr lang="en-US" altLang="zh-CN" dirty="0"/>
          </a:p>
          <a:p>
            <a:pPr lvl="1"/>
            <a:r>
              <a:rPr lang="zh-CN" altLang="en-US" dirty="0"/>
              <a:t>每个方法调用都应该呈现出一种与它的调用和响应之间的</a:t>
            </a:r>
            <a:r>
              <a:rPr lang="zh-CN" altLang="en-US" b="1" dirty="0"/>
              <a:t>某个时刻</a:t>
            </a:r>
            <a:r>
              <a:rPr lang="zh-CN" altLang="en-US" dirty="0"/>
              <a:t>的行为相同的瞬时效果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854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/>
              <a:t>* </a:t>
            </a:r>
            <a:r>
              <a:rPr lang="en-US" altLang="zh-CN" sz="1000" dirty="0">
                <a:hlinkClick r:id="rId2"/>
              </a:rPr>
              <a:t>The Art of Multiprocessor Programming</a:t>
            </a:r>
            <a:r>
              <a:rPr lang="zh-CN" altLang="en-US" sz="1000" dirty="0">
                <a:hlinkClick r:id="rId2"/>
              </a:rPr>
              <a:t> </a:t>
            </a:r>
            <a:r>
              <a:rPr lang="en-US" altLang="zh-CN" sz="1000" dirty="0">
                <a:hlinkClick r:id="rId2"/>
              </a:rPr>
              <a:t>- Maurice Herlihy, Nir Shavit</a:t>
            </a:r>
            <a:r>
              <a:rPr lang="en-US" altLang="zh-CN" sz="1000" dirty="0"/>
              <a:t> -</a:t>
            </a:r>
            <a:r>
              <a:rPr lang="zh-CN" altLang="en-US" sz="1000" dirty="0"/>
              <a:t> </a:t>
            </a:r>
            <a:r>
              <a:rPr lang="en-US" altLang="zh-CN" sz="1000" dirty="0"/>
              <a:t>3 Concurrent Objects</a:t>
            </a:r>
          </a:p>
        </p:txBody>
      </p:sp>
    </p:spTree>
    <p:extLst>
      <p:ext uri="{BB962C8B-B14F-4D97-AF65-F5344CB8AC3E}">
        <p14:creationId xmlns:p14="http://schemas.microsoft.com/office/powerpoint/2010/main" val="27709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addr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Add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B069124-32F8-43E3-887C-809C82A92628}"/>
              </a:ext>
            </a:extLst>
          </p:cNvPr>
          <p:cNvSpPr/>
          <p:nvPr/>
        </p:nvSpPr>
        <p:spPr>
          <a:xfrm>
            <a:off x="1217614" y="2060520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FetchAdd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133C1BF7-B459-48E2-BA45-8F2754810857}"/>
              </a:ext>
            </a:extLst>
          </p:cNvPr>
          <p:cNvSpPr/>
          <p:nvPr/>
        </p:nvSpPr>
        <p:spPr>
          <a:xfrm>
            <a:off x="1701924" y="2375514"/>
            <a:ext cx="230425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5844890" y="3429000"/>
            <a:ext cx="2481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race condition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4673">
            <a:off x="3903333" y="2257904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Add with 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BEB0423-C8C3-4382-AC80-E2B8A4C46BA1}"/>
              </a:ext>
            </a:extLst>
          </p:cNvPr>
          <p:cNvSpPr/>
          <p:nvPr/>
        </p:nvSpPr>
        <p:spPr>
          <a:xfrm>
            <a:off x="1756176" y="3177973"/>
            <a:ext cx="4608512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2708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8EC8DA-8B20-4C5A-A4B3-A4CB89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中的原子操作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418BB08-B30D-423E-B97D-85827142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store/load</a:t>
            </a:r>
          </a:p>
          <a:p>
            <a:r>
              <a:rPr lang="en-US" altLang="zh-CN" dirty="0"/>
              <a:t>fetch_add/sub/and/or/xor</a:t>
            </a:r>
          </a:p>
          <a:p>
            <a:r>
              <a:rPr lang="en-US" altLang="zh-CN" dirty="0"/>
              <a:t>exchange</a:t>
            </a:r>
          </a:p>
          <a:p>
            <a:r>
              <a:rPr lang="en-US" altLang="zh-CN" dirty="0"/>
              <a:t>compare_exchange_weak/strong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C8F1F9B-3F08-4FB4-A42B-626500D6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192967D-775B-4E1E-B542-E84566B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7C42E1E9-3959-436B-805B-3E3F4F329B05}"/>
              </a:ext>
            </a:extLst>
          </p:cNvPr>
          <p:cNvSpPr txBox="1"/>
          <p:nvPr/>
        </p:nvSpPr>
        <p:spPr>
          <a:xfrm>
            <a:off x="2193344" y="3258184"/>
            <a:ext cx="780213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一个程序员碰到了一个问题，他决定用多线程来解决。现在两个他问题了有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7312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8EC8DA-8B20-4C5A-A4B3-A4CB89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C8F1F9B-3F08-4FB4-A42B-626500D6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20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30EF1D8A-D1B6-46D3-9569-BA74EB5E7451}"/>
              </a:ext>
            </a:extLst>
          </p:cNvPr>
          <p:cNvSpPr/>
          <p:nvPr/>
        </p:nvSpPr>
        <p:spPr>
          <a:xfrm>
            <a:off x="1217614" y="2060848"/>
            <a:ext cx="83750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desired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 order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memory_order_seq_cst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noexcept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desired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 order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memory_order_seq_cst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noexcept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基于链表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队列节点的定义</a:t>
            </a:r>
          </a:p>
        </p:txBody>
      </p:sp>
      <p:sp>
        <p:nvSpPr>
          <p:cNvPr id="32" name="矩形 31"/>
          <p:cNvSpPr/>
          <p:nvPr/>
        </p:nvSpPr>
        <p:spPr>
          <a:xfrm>
            <a:off x="1217614" y="2060848"/>
            <a:ext cx="5596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    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E8EE3DA5-BC90-463C-8975-CA79AB59BEFB}"/>
              </a:ext>
            </a:extLst>
          </p:cNvPr>
          <p:cNvSpPr/>
          <p:nvPr/>
        </p:nvSpPr>
        <p:spPr>
          <a:xfrm>
            <a:off x="1989956" y="3736281"/>
            <a:ext cx="4824534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6783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队列节点的定义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23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9D636FD7-C80F-4B0B-9F3C-48DE794086C7}"/>
              </a:ext>
            </a:extLst>
          </p:cNvPr>
          <p:cNvSpPr/>
          <p:nvPr/>
        </p:nvSpPr>
        <p:spPr>
          <a:xfrm>
            <a:off x="1217614" y="2066485"/>
            <a:ext cx="609282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queue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dummy_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重新定义</a:t>
            </a:r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24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=""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73564" y="2540774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76472" y="2136638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=""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76292" y="2537782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3843F619-43A4-48A5-A189-C2D2F300D9CA}"/>
              </a:ext>
            </a:extLst>
          </p:cNvPr>
          <p:cNvSpPr/>
          <p:nvPr/>
        </p:nvSpPr>
        <p:spPr>
          <a:xfrm>
            <a:off x="9223891" y="3320588"/>
            <a:ext cx="358842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20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84E-6 2.22222E-6 L 0.13506 2.22222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559E-6 3.7037E-7 L 0.13545 -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307E-6 2.22222E-6 L 0.13688 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7437E-7 -1.11111E-6 L 0.13689 -0.000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3553E-6 2.59259E-6 L 0.13688 -0.00023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15" grpId="0" animBg="1"/>
      <p:bldP spid="15" grpId="1" animBg="1"/>
      <p:bldP spid="31" grpId="0"/>
      <p:bldP spid="31" grpId="1"/>
      <p:bldP spid="32" grpId="0"/>
      <p:bldP spid="36" grpId="0" animBg="1"/>
      <p:bldP spid="16" grpId="0" animBg="1"/>
      <p:bldP spid="16" grpId="1" animBg="1"/>
      <p:bldP spid="16" grpId="2" animBg="1"/>
      <p:bldP spid="16" grpId="3" animBg="1"/>
      <p:bldP spid="18" grpId="0" animBg="1"/>
      <p:bldP spid="18" grpId="1" animBg="1"/>
      <p:bldP spid="37" grpId="0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9B328C3-0859-45D8-B5EA-3AADC4AE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SPSC Queue push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0C088BD4-DE33-4668-BDFA-C40313F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D08AFDF-7389-42B0-B288-6C2885AA6309}"/>
              </a:ext>
            </a:extLst>
          </p:cNvPr>
          <p:cNvSpPr/>
          <p:nvPr/>
        </p:nvSpPr>
        <p:spPr>
          <a:xfrm>
            <a:off x="1217614" y="2060848"/>
            <a:ext cx="678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9B328C3-0859-45D8-B5EA-3AADC4AE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</a:t>
            </a:r>
            <a:r>
              <a:rPr lang="en-US" altLang="zh-CN" dirty="0" smtClean="0"/>
              <a:t>Queue </a:t>
            </a:r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0C088BD4-DE33-4668-BDFA-C40313F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delete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23736" y="3727403"/>
            <a:ext cx="1656184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18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B1D5A4-5C6A-4A6C-A973-A3447C0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一个简单的池分配器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5A10BC06-E65B-4436-A3C5-071D48E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27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3402B9C-BF3D-4FBE-8845-8A1D6E0CF4A9}"/>
              </a:ext>
            </a:extLst>
          </p:cNvPr>
          <p:cNvSpPr/>
          <p:nvPr/>
        </p:nvSpPr>
        <p:spPr>
          <a:xfrm>
            <a:off x="4438228" y="2564906"/>
            <a:ext cx="30603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A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43D83D5D-AC98-40BC-A5CF-CC9C6D43E10D}"/>
              </a:ext>
            </a:extLst>
          </p:cNvPr>
          <p:cNvSpPr/>
          <p:nvPr/>
        </p:nvSpPr>
        <p:spPr>
          <a:xfrm>
            <a:off x="4438228" y="2564905"/>
            <a:ext cx="306034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B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76A7CFA-6A29-410E-927D-908E45CA4322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F4744E1-6B43-4180-AFAB-B5643305531F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D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B9E49102-CAD1-42DC-930B-DD4F98113A66}"/>
              </a:ext>
            </a:extLst>
          </p:cNvPr>
          <p:cNvCxnSpPr>
            <a:cxnSpLocks/>
          </p:cNvCxnSpPr>
          <p:nvPr/>
        </p:nvCxnSpPr>
        <p:spPr>
          <a:xfrm>
            <a:off x="3574132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5D1CB96-E9C0-4B1A-9AB8-9681FFD00CA5}"/>
              </a:ext>
            </a:extLst>
          </p:cNvPr>
          <p:cNvSpPr txBox="1"/>
          <p:nvPr/>
        </p:nvSpPr>
        <p:spPr>
          <a:xfrm>
            <a:off x="2649005" y="2682120"/>
            <a:ext cx="853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cursor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27D13026-3C81-4D58-BB1E-7B722E86D36F}"/>
              </a:ext>
            </a:extLst>
          </p:cNvPr>
          <p:cNvSpPr txBox="1"/>
          <p:nvPr/>
        </p:nvSpPr>
        <p:spPr>
          <a:xfrm>
            <a:off x="3506991" y="2151264"/>
            <a:ext cx="85792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/>
              <a:t>free</a:t>
            </a:r>
            <a:r>
              <a:rPr lang="zh-CN" altLang="en-US" b="1" dirty="0"/>
              <a:t>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05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-8.62204E-7 0.0840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08403 L -8.62204E-7 0.1680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-8.62204E-7 0.0840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16806 L -8.62204E-7 0.250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08403 L -8.62204E-7 0.1680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2.0448E-6 0.0840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11" grpId="0" animBg="1"/>
      <p:bldP spid="13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B1D5A4-5C6A-4A6C-A973-A3447C0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一个简单的池分配器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5A10BC06-E65B-4436-A3C5-071D48E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28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3402B9C-BF3D-4FBE-8845-8A1D6E0CF4A9}"/>
              </a:ext>
            </a:extLst>
          </p:cNvPr>
          <p:cNvSpPr/>
          <p:nvPr/>
        </p:nvSpPr>
        <p:spPr>
          <a:xfrm>
            <a:off x="4438228" y="4287218"/>
            <a:ext cx="30603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A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43D83D5D-AC98-40BC-A5CF-CC9C6D43E10D}"/>
              </a:ext>
            </a:extLst>
          </p:cNvPr>
          <p:cNvSpPr/>
          <p:nvPr/>
        </p:nvSpPr>
        <p:spPr>
          <a:xfrm>
            <a:off x="4438228" y="3711154"/>
            <a:ext cx="306034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B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76A7CFA-6A29-410E-927D-908E45CA4322}"/>
              </a:ext>
            </a:extLst>
          </p:cNvPr>
          <p:cNvSpPr/>
          <p:nvPr/>
        </p:nvSpPr>
        <p:spPr>
          <a:xfrm>
            <a:off x="4438228" y="3140968"/>
            <a:ext cx="3060340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F4744E1-6B43-4180-AFAB-B5643305531F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D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B9E49102-CAD1-42DC-930B-DD4F98113A66}"/>
              </a:ext>
            </a:extLst>
          </p:cNvPr>
          <p:cNvCxnSpPr>
            <a:cxnSpLocks/>
          </p:cNvCxnSpPr>
          <p:nvPr/>
        </p:nvCxnSpPr>
        <p:spPr>
          <a:xfrm>
            <a:off x="3574132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5D1CB96-E9C0-4B1A-9AB8-9681FFD00CA5}"/>
              </a:ext>
            </a:extLst>
          </p:cNvPr>
          <p:cNvSpPr txBox="1"/>
          <p:nvPr/>
        </p:nvSpPr>
        <p:spPr>
          <a:xfrm>
            <a:off x="2649005" y="2682120"/>
            <a:ext cx="853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cursor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27D13026-3C81-4D58-BB1E-7B722E86D36F}"/>
              </a:ext>
            </a:extLst>
          </p:cNvPr>
          <p:cNvSpPr txBox="1"/>
          <p:nvPr/>
        </p:nvSpPr>
        <p:spPr>
          <a:xfrm>
            <a:off x="3506991" y="2151264"/>
            <a:ext cx="97654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/>
              <a:t>alloc</a:t>
            </a:r>
            <a:r>
              <a:rPr lang="zh-CN" altLang="en-US" b="1" dirty="0"/>
              <a:t>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217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 L 0.00026 -0.0833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1.85185E-6 L -6.19953E-7 -0.0831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3.7037E-7 L -6.19953E-7 -0.0840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0831 L -0.00013 -0.1664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08403 L -1.3467E-6 -0.1671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16713 L 0.00026 -0.2504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EEECEC-C89C-4478-8C71-77809506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一个简单的池分配器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A2787FC-73E6-45BA-B14C-3383CF0E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29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ED3DC92A-BF1A-486A-928D-4DDE22EF0948}"/>
              </a:ext>
            </a:extLst>
          </p:cNvPr>
          <p:cNvSpPr/>
          <p:nvPr/>
        </p:nvSpPr>
        <p:spPr>
          <a:xfrm>
            <a:off x="1217614" y="2060848"/>
            <a:ext cx="60928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union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一个普通的队列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alloc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&amp;((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 smtClea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</a:t>
            </a:r>
            <a:r>
              <a:rPr lang="en-US" altLang="zh-CN" dirty="0"/>
              <a:t>alloc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60848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&amp;((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918483"/>
            <a:ext cx="784887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342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</a:t>
            </a:r>
            <a:r>
              <a:rPr lang="en-US" altLang="zh-CN" dirty="0"/>
              <a:t>alloc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32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102251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&amp;((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SPSC/MPMC </a:t>
            </a:r>
            <a:r>
              <a:rPr lang="en-US" altLang="zh-CN" dirty="0"/>
              <a:t>free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33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2EA0081-29DF-40FB-8E97-B716796FC0AB}"/>
              </a:ext>
            </a:extLst>
          </p:cNvPr>
          <p:cNvSpPr/>
          <p:nvPr/>
        </p:nvSpPr>
        <p:spPr>
          <a:xfrm>
            <a:off x="1217614" y="2060848"/>
            <a:ext cx="81171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temp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reinterpret_cast&lt;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3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ABA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989930" y="3139822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782018" y="3498716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646114" y="339070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204629" y="387307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65058" y="4449136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cursor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670604" y="3147245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462692" y="3506139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17614" y="3286350"/>
            <a:ext cx="11721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alloc...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969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6067E-7 -2.96296E-6 L 0.13532 -0.0006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60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6067E-7 3.7037E-7 L 0.13545 -0.0011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ABA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9930" y="3139822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782018" y="3498716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646114" y="339070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204629" y="387307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65058" y="4449136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cursor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670604" y="3147245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462692" y="3506139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17614" y="3286350"/>
            <a:ext cx="11721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alloc...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331372" y="3138676"/>
            <a:ext cx="1080120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3"/>
          </p:cNvCxnSpPr>
          <p:nvPr/>
        </p:nvCxnSpPr>
        <p:spPr>
          <a:xfrm>
            <a:off x="3742570" y="2273214"/>
            <a:ext cx="577843" cy="2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63428" y="2060848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cursor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987556" y="2057765"/>
            <a:ext cx="54505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其它线程</a:t>
            </a:r>
            <a:r>
              <a:rPr lang="en-US" altLang="zh-CN" sz="2400" dirty="0" smtClean="0"/>
              <a:t>pop</a:t>
            </a:r>
            <a:r>
              <a:rPr lang="zh-CN" altLang="en-US" sz="2400" dirty="0" smtClean="0"/>
              <a:t>了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，又</a:t>
            </a:r>
            <a:r>
              <a:rPr lang="en-US" altLang="zh-CN" sz="2400" dirty="0" smtClean="0"/>
              <a:t>push</a:t>
            </a:r>
            <a:r>
              <a:rPr lang="zh-CN" altLang="en-US" sz="2400" dirty="0" smtClean="0"/>
              <a:t>了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81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9315E-7 -2.59259E-6 L -0.00039 -0.1794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248E-6 3.33333E-6 L -3.2248E-6 -0.1784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3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794 L 8.96067E-7 -2.59259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1" animBg="1"/>
      <p:bldP spid="15" grpId="2" animBg="1"/>
      <p:bldP spid="15" grpId="3" animBg="1"/>
      <p:bldP spid="18" grpId="0" animBg="1"/>
      <p:bldP spid="20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</a:t>
            </a:r>
            <a:r>
              <a:rPr lang="zh-CN" altLang="en-US" dirty="0" smtClean="0"/>
              <a:t>指针（</a:t>
            </a:r>
            <a:r>
              <a:rPr lang="en-US" altLang="zh-CN" dirty="0" smtClean="0"/>
              <a:t>Tagged pointer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89879"/>
            <a:ext cx="7923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: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operator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标签指针（</a:t>
            </a:r>
            <a:r>
              <a:rPr lang="en-US" altLang="zh-CN" dirty="0"/>
              <a:t>Tagged pointer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1773971"/>
            <a:ext cx="6092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 smtClea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tagged_factor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0x00000000fffffffful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0x0000000100000000ul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tagged_factor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0x0000fffffffffffful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0x0001000000000000ul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0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标签指针（</a:t>
            </a:r>
            <a:r>
              <a:rPr lang="en-US" altLang="zh-CN" dirty="0"/>
              <a:t>Tagged pointer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1772813"/>
            <a:ext cx="9145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Bytes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sizeof(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tagged_factor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tagged_factor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incr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(reinterpret_cast&lt;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7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标签指针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39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ED3DC92A-BF1A-486A-928D-4DDE22EF0948}"/>
              </a:ext>
            </a:extLst>
          </p:cNvPr>
          <p:cNvSpPr/>
          <p:nvPr/>
        </p:nvSpPr>
        <p:spPr>
          <a:xfrm>
            <a:off x="1217614" y="2060848"/>
            <a:ext cx="5380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tagged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*&gt;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*&gt;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cursor_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单线程下的队列</a:t>
            </a:r>
          </a:p>
        </p:txBody>
      </p:sp>
      <p:sp>
        <p:nvSpPr>
          <p:cNvPr id="32" name="矩形 31"/>
          <p:cNvSpPr/>
          <p:nvPr/>
        </p:nvSpPr>
        <p:spPr>
          <a:xfrm>
            <a:off x="1217614" y="2060848"/>
            <a:ext cx="5596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    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D08AFDF-7389-42B0-B288-6C2885AA6309}"/>
              </a:ext>
            </a:extLst>
          </p:cNvPr>
          <p:cNvSpPr/>
          <p:nvPr/>
        </p:nvSpPr>
        <p:spPr>
          <a:xfrm>
            <a:off x="1217614" y="2060848"/>
            <a:ext cx="678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allocator_.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924944"/>
            <a:ext cx="2448272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783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72272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195657"/>
            <a:ext cx="554461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248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2611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0036" y="3755132"/>
            <a:ext cx="5040560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4688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9812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540">
            <a:off x="6021339" y="2333727"/>
            <a:ext cx="2158730" cy="19174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534572" y="2060848"/>
            <a:ext cx="400622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若</a:t>
            </a:r>
            <a:r>
              <a:rPr lang="en-US" altLang="zh-CN" sz="2400" dirty="0" smtClean="0"/>
              <a:t>next</a:t>
            </a:r>
            <a:r>
              <a:rPr lang="zh-CN" altLang="en-US" sz="2400" dirty="0" smtClean="0"/>
              <a:t>的快照为空指针，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那么</a:t>
            </a:r>
            <a:r>
              <a:rPr lang="en-US" altLang="zh-CN" sz="2400" dirty="0" smtClean="0"/>
              <a:t>tail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快照一定是</a:t>
            </a:r>
            <a:r>
              <a:rPr lang="zh-CN" altLang="en-US" sz="2400" dirty="0"/>
              <a:t>尾结点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5121487"/>
            <a:ext cx="7704856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74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6398" y="2060848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push_v3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exchange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45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8179895" y="2136638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69553" y="2712702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350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/>
      <p:bldP spid="36" grpId="0" animBg="1"/>
      <p:bldP spid="16" grpId="0" animBg="1"/>
      <p:bldP spid="18" grpId="0" animBg="1"/>
      <p:bldP spid="24" grpId="0"/>
      <p:bldP spid="2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allocator_.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curr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zh-CN" altLang="zh-CN" sz="11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9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smtClea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smtClea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smtClea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3582">
            <a:off x="4074300" y="3566126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6022404" y="4653136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内存回收？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61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9830" y="4018127"/>
            <a:ext cx="2942534" cy="301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420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smtClea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4104456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861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单线程下的</a:t>
            </a:r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7614" y="2060848"/>
            <a:ext cx="50928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5760640" cy="854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696">
            <a:off x="6279471" y="2278187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038628" y="2348880"/>
            <a:ext cx="11368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helper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50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基于环形数组（缓冲区）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Ring buffer</a:t>
            </a:r>
            <a:r>
              <a:rPr lang="zh-CN" altLang="en-US" dirty="0" smtClean="0"/>
              <a:t>的优点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无需考虑内存的分配、释放（回收）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ABA</a:t>
            </a:r>
            <a:r>
              <a:rPr lang="zh-CN" altLang="en-US" dirty="0" smtClean="0"/>
              <a:t>问题（伪）</a:t>
            </a:r>
            <a:endParaRPr lang="en-US" altLang="zh-CN" dirty="0" smtClean="0"/>
          </a:p>
          <a:p>
            <a:r>
              <a:rPr lang="zh-CN" altLang="en-US" dirty="0" smtClean="0"/>
              <a:t>速度更快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SPSC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read index</a:t>
            </a:r>
            <a:endParaRPr lang="zh-CN" altLang="en-US" sz="2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write index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89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95 0.0002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3" grpId="0"/>
      <p:bldP spid="15" grpId="0"/>
      <p:bldP spid="15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86248"/>
            <a:ext cx="86112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qring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read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smtClea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noexcept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static_cast&lt;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1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</a:t>
            </a:r>
            <a:r>
              <a:rPr lang="en-US" altLang="zh-CN" dirty="0" smtClean="0"/>
              <a:t>queue </a:t>
            </a:r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queue </a:t>
            </a:r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1977"/>
            <a:ext cx="7726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read index</a:t>
            </a:r>
            <a:endParaRPr lang="zh-CN" altLang="en-US" sz="2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write index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237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Yet another implementation of a lock-free circular array </a:t>
            </a:r>
            <a:r>
              <a:rPr lang="en-US" altLang="zh-CN" sz="1000" dirty="0" smtClean="0">
                <a:hlinkClick r:id="rId2"/>
              </a:rPr>
              <a:t>queue - </a:t>
            </a:r>
            <a:r>
              <a:rPr lang="en-US" altLang="zh-CN" sz="1000" dirty="0">
                <a:hlinkClick r:id="rId2"/>
              </a:rPr>
              <a:t>Faustino Frechilla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9821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MPSC ring queue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read index</a:t>
            </a:r>
            <a:endParaRPr lang="zh-CN" altLang="en-US" sz="2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write index</a:t>
            </a:r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7028802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18562" y="444816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commit index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237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Yet another implementation of a lock-free circular array </a:t>
            </a:r>
            <a:r>
              <a:rPr lang="en-US" altLang="zh-CN" sz="1000" dirty="0" smtClean="0">
                <a:hlinkClick r:id="rId2"/>
              </a:rPr>
              <a:t>queue - </a:t>
            </a:r>
            <a:r>
              <a:rPr lang="en-US" altLang="zh-CN" sz="1000" dirty="0">
                <a:hlinkClick r:id="rId2"/>
              </a:rPr>
              <a:t>Faustino Frechilla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38056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48148E-6 L 0.17909 0.0002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334E-6 3.7037E-7 L 0.17909 3.7037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95 0.00023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-0.00139 L -0.08791 -1.48148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4" y="6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08 3.7037E-7 L -0.15433 3.7037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7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/>
      <p:bldP spid="15" grpId="0"/>
      <p:bldP spid="15" grpId="1"/>
      <p:bldP spid="18" grpId="0"/>
      <p:bldP spid="18" grpId="2"/>
      <p:bldP spid="18" grpId="3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86248"/>
            <a:ext cx="81891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qring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read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commit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单线程下的</a:t>
            </a:r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676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</a:t>
            </a:r>
            <a:r>
              <a:rPr lang="en-US" altLang="zh-CN" dirty="0" smtClean="0"/>
              <a:t>ring queue </a:t>
            </a:r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1252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3" y="4568065"/>
            <a:ext cx="8126981" cy="14147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56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 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read index</a:t>
            </a:r>
            <a:endParaRPr lang="zh-CN" altLang="en-US" sz="2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write index</a:t>
            </a:r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7028802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18562" y="444816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commit index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822656" y="3303348"/>
            <a:ext cx="4122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926755" y="3301521"/>
            <a:ext cx="360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002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48148E-6 L 0.17909 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334E-6 3.7037E-7 L 0.17909 3.7037E-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5" grpId="0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为元素添加完成标记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2724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invalid_index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f_ct_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commit flag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让成功的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继续工作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 dirty="0" smtClea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nxt_ct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1" y="3743158"/>
            <a:ext cx="496855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8670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让成功的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继续工作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4280033"/>
            <a:ext cx="8466374" cy="1152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2513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 </a:t>
            </a:r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4750"/>
            <a:ext cx="88790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199913"/>
            <a:ext cx="4680520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369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让失败的</a:t>
            </a:r>
            <a:r>
              <a:rPr lang="en-US" altLang="zh-CN" dirty="0" smtClean="0"/>
              <a:t>pop</a:t>
            </a:r>
            <a:r>
              <a:rPr lang="zh-CN" altLang="en-US" dirty="0" smtClean="0"/>
              <a:t>继续工作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1724030"/>
            <a:ext cx="100063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0036" y="3415937"/>
            <a:ext cx="8064896" cy="1656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025">
            <a:off x="7075338" y="189888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450961" y="1957956"/>
            <a:ext cx="11368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helper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81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“Wait-free”MPMC ring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593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6676" y="445070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r1</a:t>
            </a:r>
            <a:endParaRPr lang="zh-CN" altLang="en-US" sz="2400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89073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783540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w2</a:t>
            </a:r>
            <a:endParaRPr lang="zh-CN" altLang="en-US" sz="2400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869160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5381" y="444816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r2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823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MengRao/WFMPMC: A bounded wait-free(almost) zero-copy MPMC queue written in C++11, which can also reside in SHM for IPC</a:t>
            </a:r>
            <a:endParaRPr lang="en-US" altLang="zh-CN" sz="1000" dirty="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32150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26139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077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11111E-6 L 0.17674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3.7037E-7 L 0.17661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-1.11111E-6 L 0.17674 -1.1111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01E-6 2.22222E-6 L 0.17661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3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en-US" altLang="zh-CN" dirty="0" smtClean="0"/>
              <a:t>Wait-free”push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7614" y="2051854"/>
            <a:ext cx="82611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push_v3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cac_id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cac_id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cac_id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invalid_index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(~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1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en-US" altLang="zh-CN" dirty="0" smtClean="0"/>
              <a:t>Wait-free”pop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7614" y="2051854"/>
            <a:ext cx="82611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pop_v3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elem_max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单线程下的</a:t>
            </a:r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84E-6 2.22222E-6 L 0.13506 2.22222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559E-6 3.7037E-7 L 0.13545 -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307E-6 2.22222E-6 L 0.13688 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7437E-7 -1.11111E-6 L 0.13689 -0.000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F1F6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1F6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  <p:bldP spid="31" grpId="0"/>
      <p:bldP spid="32" grpId="0"/>
      <p:bldP spid="36" grpId="0" animBg="1"/>
      <p:bldP spid="16" grpId="0" animBg="1"/>
      <p:bldP spid="16" grpId="1" animBg="1"/>
      <p:bldP spid="16" grpId="2" animBg="1"/>
      <p:bldP spid="18" grpId="0" animBg="1"/>
      <p:bldP spid="18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“Wait-free”MPMC ring </a:t>
            </a:r>
            <a:r>
              <a:rPr lang="en-US" altLang="zh-CN" dirty="0" smtClean="0"/>
              <a:t>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593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6676" y="445070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r1</a:t>
            </a:r>
            <a:endParaRPr lang="zh-CN" altLang="en-US" sz="2400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89073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783540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w2</a:t>
            </a:r>
            <a:endParaRPr lang="zh-CN" altLang="en-US" sz="2400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869160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5381" y="444816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r2</a:t>
            </a:r>
            <a:endParaRPr lang="zh-CN" altLang="en-US" sz="2400" dirty="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32150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26139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97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11111E-6 L 0.17674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3.7037E-7 L 0.17661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0899E-6 2.22222E-6 L 0.09196 2.22222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6674E-6 -1.11111E-6 L 0.09235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  <p:bldP spid="1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55283" y="3216634"/>
            <a:ext cx="48782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严格来说，它们都不是</a:t>
            </a:r>
            <a:r>
              <a:rPr lang="en-US" altLang="zh-CN" sz="2400" dirty="0" smtClean="0"/>
              <a:t>lock-free</a:t>
            </a:r>
            <a:r>
              <a:rPr lang="zh-CN" altLang="en-US" sz="2400" dirty="0" smtClean="0"/>
              <a:t>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33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Lock-free MPMC </a:t>
            </a:r>
            <a:r>
              <a:rPr lang="en-US" altLang="zh-CN" dirty="0"/>
              <a:t>ring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sp>
        <p:nvSpPr>
          <p:cNvPr id="8" name="矩形 7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2370394" y="3284450"/>
            <a:ext cx="6815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294220" y="3284450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head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21330" y="3284450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tail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770993" y="3284450"/>
            <a:ext cx="6815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8851113" y="3284450"/>
            <a:ext cx="6815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84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Lock-free MPMC </a:t>
            </a:r>
            <a:r>
              <a:rPr lang="en-US" altLang="zh-CN" dirty="0"/>
              <a:t>ring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sp>
        <p:nvSpPr>
          <p:cNvPr id="8" name="矩形 7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2370394" y="3284450"/>
            <a:ext cx="6815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294220" y="3284450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head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801450" y="3284450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tail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851113" y="3284450"/>
            <a:ext cx="6815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143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Lock-free MPMC </a:t>
            </a:r>
            <a:r>
              <a:rPr lang="en-US" altLang="zh-CN" dirty="0"/>
              <a:t>ring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sp>
        <p:nvSpPr>
          <p:cNvPr id="9" name="矩形 8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3450514" y="3284450"/>
            <a:ext cx="6815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374340" y="3284450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head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801450" y="3284450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tail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851113" y="3284450"/>
            <a:ext cx="6815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370394" y="3284450"/>
            <a:ext cx="6815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81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Anything Else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一些优化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内存序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Memory Ordering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伪共享（</a:t>
            </a:r>
            <a:r>
              <a:rPr lang="en-US" altLang="zh-CN" dirty="0"/>
              <a:t>False Sharing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分支预测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045825" y="6448425"/>
            <a:ext cx="1143000" cy="180975"/>
          </a:xfrm>
        </p:spPr>
        <p:txBody>
          <a:bodyPr/>
          <a:lstStyle/>
          <a:p>
            <a:fld id="{F36C87F6-986D-49E6-AF40-1B3A1EE8064D}" type="slidenum">
              <a:rPr lang="en-US" altLang="zh-CN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</a:t>
            </a:r>
            <a:r>
              <a:rPr lang="zh-CN" altLang="en-US" dirty="0"/>
              <a:t>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2E2179EB-5F5D-49C0-A3A6-5670777C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无锁</a:t>
            </a:r>
            <a:r>
              <a:rPr lang="zh-CN" altLang="en-US" dirty="0" smtClean="0"/>
              <a:t>并发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192967D-775B-4E1E-B542-E84566B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</a:t>
            </a:fld>
            <a:endParaRPr lang="zh-CN" altLang="en-US"/>
          </a:p>
        </p:txBody>
      </p:sp>
      <p:pic>
        <p:nvPicPr>
          <p:cNvPr id="1026" name="Picture 2" descr="https://pic4.zhimg.com/50/v2-7647030e5f17581e45a1ae4334c592ae_b.gif">
            <a:extLst>
              <a:ext uri="{FF2B5EF4-FFF2-40B4-BE49-F238E27FC236}">
                <a16:creationId xmlns="" xmlns:a16="http://schemas.microsoft.com/office/drawing/2014/main" id="{77CC3004-C0A0-46B2-8A73-BB7B34E9FE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71" y="2464966"/>
            <a:ext cx="4682482" cy="228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World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C0AAE90-47C3-40A1-8017-32A7017B6A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0</TotalTime>
  <Words>3200</Words>
  <Application>Microsoft Office PowerPoint</Application>
  <PresentationFormat>自定义</PresentationFormat>
  <Paragraphs>763</Paragraphs>
  <Slides>79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1" baseType="lpstr">
      <vt:lpstr>等线</vt:lpstr>
      <vt:lpstr>宋体</vt:lpstr>
      <vt:lpstr>微软雅黑</vt:lpstr>
      <vt:lpstr>幼圆</vt:lpstr>
      <vt:lpstr>Arial</vt:lpstr>
      <vt:lpstr>Calibri</vt:lpstr>
      <vt:lpstr>Century Gothic</vt:lpstr>
      <vt:lpstr>Consolas</vt:lpstr>
      <vt:lpstr>Times New Roman</vt:lpstr>
      <vt:lpstr>Wingdings</vt:lpstr>
      <vt:lpstr>Continental_World_16x9</vt:lpstr>
      <vt:lpstr>Image</vt:lpstr>
      <vt:lpstr>无锁队列</vt:lpstr>
      <vt:lpstr>PowerPoint 演示文稿</vt:lpstr>
      <vt:lpstr>一个普通的队列</vt:lpstr>
      <vt:lpstr>单线程下的队列</vt:lpstr>
      <vt:lpstr>单线程下的push &amp; pop</vt:lpstr>
      <vt:lpstr>单线程下的push &amp; pop</vt:lpstr>
      <vt:lpstr>单线程下的push &amp; pop</vt:lpstr>
      <vt:lpstr>Lock-Free？</vt:lpstr>
      <vt:lpstr>无锁并发？</vt:lpstr>
      <vt:lpstr>并发的演进</vt:lpstr>
      <vt:lpstr>无堵塞</vt:lpstr>
      <vt:lpstr>演进条件*</vt:lpstr>
      <vt:lpstr>并发的正确性</vt:lpstr>
      <vt:lpstr>并发的正确性</vt:lpstr>
      <vt:lpstr>并发的正确性*</vt:lpstr>
      <vt:lpstr>CAS</vt:lpstr>
      <vt:lpstr>Fetch Add</vt:lpstr>
      <vt:lpstr>Fetch Add with CAS</vt:lpstr>
      <vt:lpstr>C++中的原子操作</vt:lpstr>
      <vt:lpstr>C++中的CAS</vt:lpstr>
      <vt:lpstr>基于链表</vt:lpstr>
      <vt:lpstr>队列节点的定义</vt:lpstr>
      <vt:lpstr>队列节点的定义</vt:lpstr>
      <vt:lpstr>重新定义push &amp; pop</vt:lpstr>
      <vt:lpstr>SPSC Queue push</vt:lpstr>
      <vt:lpstr>SPSC Queue pop</vt:lpstr>
      <vt:lpstr>一个简单的池分配器</vt:lpstr>
      <vt:lpstr>一个简单的池分配器</vt:lpstr>
      <vt:lpstr>一个简单的池分配器</vt:lpstr>
      <vt:lpstr>SPSC alloc</vt:lpstr>
      <vt:lpstr>MPMC alloc</vt:lpstr>
      <vt:lpstr>MPMC alloc</vt:lpstr>
      <vt:lpstr>SPSC/MPMC free</vt:lpstr>
      <vt:lpstr>ABA问题</vt:lpstr>
      <vt:lpstr>ABA问题</vt:lpstr>
      <vt:lpstr>标签指针（Tagged pointer）</vt:lpstr>
      <vt:lpstr>标签指针（Tagged pointer）</vt:lpstr>
      <vt:lpstr>标签指针（Tagged pointer）</vt:lpstr>
      <vt:lpstr>使用标签指针</vt:lpstr>
      <vt:lpstr>MPMC queue push</vt:lpstr>
      <vt:lpstr>MPMC queue push</vt:lpstr>
      <vt:lpstr>MPMC queue push</vt:lpstr>
      <vt:lpstr>MPMC queue push</vt:lpstr>
      <vt:lpstr>MPMC queue push</vt:lpstr>
      <vt:lpstr>MPMC queue push</vt:lpstr>
      <vt:lpstr>MPMC queue pop</vt:lpstr>
      <vt:lpstr>MPMC queue pop</vt:lpstr>
      <vt:lpstr>MPMC queue pop</vt:lpstr>
      <vt:lpstr>MPMC queue pop</vt:lpstr>
      <vt:lpstr>MPMC queue pop</vt:lpstr>
      <vt:lpstr>基于环形数组（缓冲区）</vt:lpstr>
      <vt:lpstr>Ring buffer的优点</vt:lpstr>
      <vt:lpstr>SPSC ring queue</vt:lpstr>
      <vt:lpstr>SPSC ring queue</vt:lpstr>
      <vt:lpstr>SPSC ring queue push</vt:lpstr>
      <vt:lpstr>SPSC ring queue pop</vt:lpstr>
      <vt:lpstr>MPSC ring queue*</vt:lpstr>
      <vt:lpstr>MPSC ring queue*</vt:lpstr>
      <vt:lpstr>MPSC ring queue</vt:lpstr>
      <vt:lpstr>MPSC ring queue push</vt:lpstr>
      <vt:lpstr>MPSC ring queue push</vt:lpstr>
      <vt:lpstr>为元素添加完成标记</vt:lpstr>
      <vt:lpstr>让成功的push继续工作</vt:lpstr>
      <vt:lpstr>让成功的push继续工作</vt:lpstr>
      <vt:lpstr>MPSC ring queue pop</vt:lpstr>
      <vt:lpstr>让失败的pop继续工作</vt:lpstr>
      <vt:lpstr>“Wait-free”MPMC ring queue*</vt:lpstr>
      <vt:lpstr>“Wait-free”push</vt:lpstr>
      <vt:lpstr>“Wait-free”pop</vt:lpstr>
      <vt:lpstr>“Wait-free”MPMC ring queue</vt:lpstr>
      <vt:lpstr>PowerPoint 演示文稿</vt:lpstr>
      <vt:lpstr>Lock-free MPMC ring queue*</vt:lpstr>
      <vt:lpstr>Lock-free MPMC ring queue*</vt:lpstr>
      <vt:lpstr>Lock-free MPMC ring queue*</vt:lpstr>
      <vt:lpstr>性能测试</vt:lpstr>
      <vt:lpstr>Anything Else</vt:lpstr>
      <vt:lpstr>一些优化</vt:lpstr>
      <vt:lpstr>Reference</vt:lpstr>
      <vt:lpstr>Thanks！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2018-12-04T03:14:05Z</dcterms:created>
  <dcterms:modified xsi:type="dcterms:W3CDTF">2019-03-13T11:52:35Z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