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Barlow ExtraLight"/>
      <p:regular r:id="rId13"/>
      <p:bold r:id="rId14"/>
      <p:italic r:id="rId15"/>
      <p:boldItalic r:id="rId16"/>
    </p:embeddedFont>
    <p:embeddedFont>
      <p:font typeface="Hepta Slab Medium"/>
      <p:regular r:id="rId17"/>
      <p:bold r:id="rId18"/>
    </p:embeddedFont>
    <p:embeddedFont>
      <p:font typeface="Hepta Slab Light"/>
      <p:regular r:id="rId19"/>
      <p:bold r:id="rId20"/>
    </p:embeddedFont>
    <p:embeddedFont>
      <p:font typeface="Hepta Slab"/>
      <p:regular r:id="rId21"/>
      <p:bold r:id="rId22"/>
    </p:embeddedFont>
    <p:embeddedFont>
      <p:font typeface="Barlow Medium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Light-bold.fntdata"/><Relationship Id="rId22" Type="http://schemas.openxmlformats.org/officeDocument/2006/relationships/font" Target="fonts/HeptaSlab-bold.fntdata"/><Relationship Id="rId21" Type="http://schemas.openxmlformats.org/officeDocument/2006/relationships/font" Target="fonts/HeptaSlab-regular.fntdata"/><Relationship Id="rId24" Type="http://schemas.openxmlformats.org/officeDocument/2006/relationships/font" Target="fonts/BarlowMedium-bold.fntdata"/><Relationship Id="rId23" Type="http://schemas.openxmlformats.org/officeDocument/2006/relationships/font" Target="fonts/Barlow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Medium-boldItalic.fntdata"/><Relationship Id="rId25" Type="http://schemas.openxmlformats.org/officeDocument/2006/relationships/font" Target="fonts/BarlowMedium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Barlow-italic.fntdata"/><Relationship Id="rId10" Type="http://schemas.openxmlformats.org/officeDocument/2006/relationships/slide" Target="slides/slide4.xml"/><Relationship Id="rId32" Type="http://schemas.openxmlformats.org/officeDocument/2006/relationships/font" Target="fonts/Barlow-bold.fntdata"/><Relationship Id="rId13" Type="http://schemas.openxmlformats.org/officeDocument/2006/relationships/font" Target="fonts/BarlowExtraLight-regular.fntdata"/><Relationship Id="rId12" Type="http://schemas.openxmlformats.org/officeDocument/2006/relationships/slide" Target="slides/slide6.xml"/><Relationship Id="rId34" Type="http://schemas.openxmlformats.org/officeDocument/2006/relationships/font" Target="fonts/Barlow-boldItalic.fntdata"/><Relationship Id="rId15" Type="http://schemas.openxmlformats.org/officeDocument/2006/relationships/font" Target="fonts/BarlowExtraLight-italic.fntdata"/><Relationship Id="rId14" Type="http://schemas.openxmlformats.org/officeDocument/2006/relationships/font" Target="fonts/BarlowExtraLight-bold.fntdata"/><Relationship Id="rId17" Type="http://schemas.openxmlformats.org/officeDocument/2006/relationships/font" Target="fonts/HeptaSlabMedium-regular.fntdata"/><Relationship Id="rId16" Type="http://schemas.openxmlformats.org/officeDocument/2006/relationships/font" Target="fonts/BarlowExtraLight-boldItalic.fntdata"/><Relationship Id="rId19" Type="http://schemas.openxmlformats.org/officeDocument/2006/relationships/font" Target="fonts/HeptaSlabLight-regular.fntdata"/><Relationship Id="rId18" Type="http://schemas.openxmlformats.org/officeDocument/2006/relationships/font" Target="fonts/HeptaSlab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a9e2b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a9e2b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a9e2b0a0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a9e2b0a0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a9e2b0a0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1a9e2b0a0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a9e2b0a07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a9e2b0a07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a9e2b0a0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1a9e2b0a0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a9e2b0a0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1a9e2b0a0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IDEA Ideas</a:t>
            </a:r>
            <a:endParaRPr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CS 3450 - Team #1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Ideas </a:t>
            </a:r>
            <a:r>
              <a:rPr lang="en"/>
              <a:t>integrates modern web development frameworks with secure authentication, AI capabilities, and efficient database management to build a scalable, data-driven application.</a:t>
            </a:r>
            <a:r>
              <a:rPr lang="en"/>
              <a:t> </a:t>
            </a:r>
            <a:endParaRPr/>
          </a:p>
        </p:txBody>
      </p:sp>
      <p:sp>
        <p:nvSpPr>
          <p:cNvPr id="378" name="Google Shape;378;p60"/>
          <p:cNvSpPr txBox="1"/>
          <p:nvPr>
            <p:ph type="title"/>
          </p:nvPr>
        </p:nvSpPr>
        <p:spPr>
          <a:xfrm>
            <a:off x="702825" y="1451824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Next.js with TypeScript</a:t>
            </a:r>
            <a:endParaRPr/>
          </a:p>
        </p:txBody>
      </p:sp>
      <p:sp>
        <p:nvSpPr>
          <p:cNvPr id="379" name="Google Shape;379;p60"/>
          <p:cNvSpPr txBox="1"/>
          <p:nvPr>
            <p:ph idx="2" type="title"/>
          </p:nvPr>
        </p:nvSpPr>
        <p:spPr>
          <a:xfrm>
            <a:off x="702825" y="2184913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 2.0 Authentication with </a:t>
            </a:r>
            <a:r>
              <a:rPr lang="en"/>
              <a:t>Express.js</a:t>
            </a:r>
            <a:endParaRPr/>
          </a:p>
        </p:txBody>
      </p:sp>
      <p:sp>
        <p:nvSpPr>
          <p:cNvPr id="380" name="Google Shape;380;p60"/>
          <p:cNvSpPr txBox="1"/>
          <p:nvPr>
            <p:ph idx="3" type="title"/>
          </p:nvPr>
        </p:nvSpPr>
        <p:spPr>
          <a:xfrm>
            <a:off x="702825" y="3211666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3.2 3B with Flask</a:t>
            </a:r>
            <a:endParaRPr/>
          </a:p>
        </p:txBody>
      </p:sp>
      <p:sp>
        <p:nvSpPr>
          <p:cNvPr id="381" name="Google Shape;381;p60"/>
          <p:cNvSpPr txBox="1"/>
          <p:nvPr>
            <p:ph idx="4" type="title"/>
          </p:nvPr>
        </p:nvSpPr>
        <p:spPr>
          <a:xfrm>
            <a:off x="702825" y="4025063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Prisma and MySQL</a:t>
            </a:r>
            <a:endParaRPr/>
          </a:p>
        </p:txBody>
      </p:sp>
      <p:sp>
        <p:nvSpPr>
          <p:cNvPr id="382" name="Google Shape;382;p60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React framework for full-stack web applications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Supports Client-side and Server-side Rendering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Support for TypeScript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3" name="Google Shape;383;p60"/>
          <p:cNvSpPr txBox="1"/>
          <p:nvPr>
            <p:ph idx="4294967295" type="title"/>
          </p:nvPr>
        </p:nvSpPr>
        <p:spPr>
          <a:xfrm>
            <a:off x="3435928" y="2304754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Secure user authentication via the SAML 2.0 protocol over HTTPS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obust microservice built with Express.js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Seamless Single Sign-On (SSO) integration with USU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4" name="Google Shape;384;p60"/>
          <p:cNvSpPr txBox="1"/>
          <p:nvPr>
            <p:ph idx="4294967295" type="title"/>
          </p:nvPr>
        </p:nvSpPr>
        <p:spPr>
          <a:xfrm>
            <a:off x="3435925" y="312932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Natural language processing with Llama 3.2 3B (optimized for text analysis, generation and summarization)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AI model deployment using a Flask API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5" name="Google Shape;385;p60"/>
          <p:cNvSpPr txBox="1"/>
          <p:nvPr>
            <p:ph idx="4294967295" type="title"/>
          </p:nvPr>
        </p:nvSpPr>
        <p:spPr>
          <a:xfrm>
            <a:off x="3435925" y="398952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Streamlined data modeling and querying with Prisma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MySQL’s open-source relational database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86" name="Google Shape;386;p60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60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60"/>
          <p:cNvCxnSpPr/>
          <p:nvPr/>
        </p:nvCxnSpPr>
        <p:spPr>
          <a:xfrm>
            <a:off x="791150" y="30872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60"/>
          <p:cNvCxnSpPr/>
          <p:nvPr/>
        </p:nvCxnSpPr>
        <p:spPr>
          <a:xfrm>
            <a:off x="791150" y="38879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60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60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392" name="Google Shape;392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8" name="Google Shape;398;p61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Brains and Brawn Powering IDEA’s Next Big Thing</a:t>
            </a:r>
            <a:endParaRPr/>
          </a:p>
        </p:txBody>
      </p:sp>
      <p:sp>
        <p:nvSpPr>
          <p:cNvPr id="399" name="Google Shape;399;p61"/>
          <p:cNvSpPr txBox="1"/>
          <p:nvPr/>
        </p:nvSpPr>
        <p:spPr>
          <a:xfrm>
            <a:off x="5279375" y="1911125"/>
            <a:ext cx="3237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Tested different PDF parsing methods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Server–AI communication for chat; querying the AI with chat history stored in the database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Reports page and various small UI items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0" name="Google Shape;400;p61"/>
          <p:cNvSpPr txBox="1"/>
          <p:nvPr/>
        </p:nvSpPr>
        <p:spPr>
          <a:xfrm>
            <a:off x="52793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Brigham Byerly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1" name="Google Shape;401;p61"/>
          <p:cNvSpPr txBox="1"/>
          <p:nvPr/>
        </p:nvSpPr>
        <p:spPr>
          <a:xfrm>
            <a:off x="5279375" y="3830075"/>
            <a:ext cx="3171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Responsible for setting up AI backend.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Created and hosted Flask server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Created datasets for fine-tuning Llama 3.2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Trained 3 custom Llama 3.2 Loras for semantic analysis tasks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2" name="Google Shape;402;p61"/>
          <p:cNvSpPr txBox="1"/>
          <p:nvPr/>
        </p:nvSpPr>
        <p:spPr>
          <a:xfrm>
            <a:off x="5279375" y="3495410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Jason Merrone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3" name="Google Shape;403;p61"/>
          <p:cNvSpPr txBox="1"/>
          <p:nvPr/>
        </p:nvSpPr>
        <p:spPr>
          <a:xfrm>
            <a:off x="791150" y="1911125"/>
            <a:ext cx="3389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Project setup and code architecture design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Server-Client Communications including sever actions and ai-server communications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Testing framework and unit tests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61"/>
          <p:cNvSpPr txBox="1"/>
          <p:nvPr/>
        </p:nvSpPr>
        <p:spPr>
          <a:xfrm>
            <a:off x="791175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Ethan Brady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5" name="Google Shape;405;p61"/>
          <p:cNvSpPr txBox="1"/>
          <p:nvPr/>
        </p:nvSpPr>
        <p:spPr>
          <a:xfrm>
            <a:off x="791150" y="383007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Responsible for Authentication and Authorization solutions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Integrated IDEA Ideas with the USU Single Sign-on (SSO) service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User manual and installation documentation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6" name="Google Shape;406;p61"/>
          <p:cNvSpPr txBox="1"/>
          <p:nvPr/>
        </p:nvSpPr>
        <p:spPr>
          <a:xfrm>
            <a:off x="791175" y="3495407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Brandon Herrin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7" name="Google Shape;407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3" name="Google Shape;413;p62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Wizards Behind IDEA’s Future</a:t>
            </a:r>
            <a:endParaRPr/>
          </a:p>
        </p:txBody>
      </p:sp>
      <p:sp>
        <p:nvSpPr>
          <p:cNvPr id="414" name="Google Shape;414;p62"/>
          <p:cNvSpPr txBox="1"/>
          <p:nvPr/>
        </p:nvSpPr>
        <p:spPr>
          <a:xfrm>
            <a:off x="5279375" y="1823675"/>
            <a:ext cx="32376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Designed and implemented the Header and Footer components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Created the Chat Component for user interactions and contributed to numerous other components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Developed styles and appearance, ensuring a cohesive and polished website design.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5" name="Google Shape;415;p62"/>
          <p:cNvSpPr txBox="1"/>
          <p:nvPr/>
        </p:nvSpPr>
        <p:spPr>
          <a:xfrm>
            <a:off x="52793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Ethan Stapley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16" name="Google Shape;416;p62"/>
          <p:cNvSpPr txBox="1"/>
          <p:nvPr/>
        </p:nvSpPr>
        <p:spPr>
          <a:xfrm>
            <a:off x="791150" y="1911125"/>
            <a:ext cx="3273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Designed and implemented the DataBase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Assisted connection into with the database.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7" name="Google Shape;417;p62"/>
          <p:cNvSpPr txBox="1"/>
          <p:nvPr/>
        </p:nvSpPr>
        <p:spPr>
          <a:xfrm>
            <a:off x="791175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Trevor Shupe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18" name="Google Shape;418;p62"/>
          <p:cNvSpPr txBox="1"/>
          <p:nvPr/>
        </p:nvSpPr>
        <p:spPr>
          <a:xfrm>
            <a:off x="791150" y="383007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Researched and tested with provided PDFs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Implemented client side PDF parsing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Other bits and bobs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9" name="Google Shape;419;p62"/>
          <p:cNvSpPr txBox="1"/>
          <p:nvPr/>
        </p:nvSpPr>
        <p:spPr>
          <a:xfrm>
            <a:off x="791175" y="3495407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Atticus Woods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0" name="Google Shape;420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11" y="3495400"/>
            <a:ext cx="2048540" cy="15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the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Tug of War: A Battle of Pulling and Pushing</a:t>
            </a:r>
            <a:endParaRPr sz="1400"/>
          </a:p>
        </p:txBody>
      </p:sp>
      <p:sp>
        <p:nvSpPr>
          <p:cNvPr id="427" name="Google Shape;427;p63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a team, we initially faced challenges in effectively using Git for collaboration. Multiple people working on the same branch simultaneously, a lack of pull requests, and confusion over where different pieces of work were located led to significant setbacks.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Recognizing the issue, the team collaborated closely, with guidance from a few members' expert knowledge, and successfully improved our workflow and teamwork!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8" name="Google Shape;428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3966329"/>
            <a:ext cx="20955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Decisions</a:t>
            </a:r>
            <a:endParaRPr/>
          </a:p>
        </p:txBody>
      </p:sp>
      <p:sp>
        <p:nvSpPr>
          <p:cNvPr id="435" name="Google Shape;435;p64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The Good…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Next.js as our web framework proved to be a great decision for our group.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previous experience with React combined with the power and ease-of-use of the Next.js App Router allowed us to be build a full-stack web application easily.</a:t>
            </a:r>
            <a:endParaRPr/>
          </a:p>
        </p:txBody>
      </p:sp>
      <p:sp>
        <p:nvSpPr>
          <p:cNvPr id="436" name="Google Shape;436;p64"/>
          <p:cNvSpPr txBox="1"/>
          <p:nvPr>
            <p:ph idx="3" type="body"/>
          </p:nvPr>
        </p:nvSpPr>
        <p:spPr>
          <a:xfrm>
            <a:off x="4624677" y="2149475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…and the Bad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and training an AI model for our project proved to be a time consuming and complicated task.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the AI model ourselves also presented problems of having capable and powerful enough hardware.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64"/>
          <p:cNvPicPr preferRelativeResize="0"/>
          <p:nvPr/>
        </p:nvPicPr>
        <p:blipFill rotWithShape="1">
          <a:blip r:embed="rId3">
            <a:alphaModFix/>
          </a:blip>
          <a:srcRect b="32341" l="0" r="0" t="33952"/>
          <a:stretch/>
        </p:blipFill>
        <p:spPr>
          <a:xfrm>
            <a:off x="1542700" y="3937875"/>
            <a:ext cx="1865100" cy="6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4"/>
          <p:cNvPicPr preferRelativeResize="0"/>
          <p:nvPr/>
        </p:nvPicPr>
        <p:blipFill rotWithShape="1">
          <a:blip r:embed="rId4">
            <a:alphaModFix/>
          </a:blip>
          <a:srcRect b="30153" l="0" r="0" t="32957"/>
          <a:stretch/>
        </p:blipFill>
        <p:spPr>
          <a:xfrm>
            <a:off x="5163713" y="3906163"/>
            <a:ext cx="2501524" cy="6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