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316" r:id="rId7"/>
    <p:sldId id="309" r:id="rId8"/>
    <p:sldId id="312" r:id="rId9"/>
    <p:sldId id="310" r:id="rId10"/>
    <p:sldId id="338" r:id="rId11"/>
    <p:sldId id="340" r:id="rId12"/>
    <p:sldId id="344" r:id="rId13"/>
    <p:sldId id="341" r:id="rId14"/>
    <p:sldId id="342" r:id="rId15"/>
    <p:sldId id="343" r:id="rId16"/>
    <p:sldId id="331" r:id="rId17"/>
    <p:sldId id="347" r:id="rId18"/>
    <p:sldId id="335" r:id="rId19"/>
    <p:sldId id="334" r:id="rId20"/>
    <p:sldId id="345" r:id="rId21"/>
    <p:sldId id="346" r:id="rId22"/>
    <p:sldId id="348" r:id="rId23"/>
    <p:sldId id="333" r:id="rId24"/>
    <p:sldId id="336" r:id="rId25"/>
    <p:sldId id="349" r:id="rId26"/>
    <p:sldId id="350" r:id="rId27"/>
    <p:sldId id="276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80808"/>
    <a:srgbClr val="E9DA4F"/>
    <a:srgbClr val="72B88E"/>
    <a:srgbClr val="EAEAEA"/>
    <a:srgbClr val="FEFEFE"/>
    <a:srgbClr val="DDDDDD"/>
    <a:srgbClr val="C0C0C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2" autoAdjust="0"/>
    <p:restoredTop sz="85984" autoAdjust="0"/>
  </p:normalViewPr>
  <p:slideViewPr>
    <p:cSldViewPr>
      <p:cViewPr varScale="1">
        <p:scale>
          <a:sx n="97" d="100"/>
          <a:sy n="97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E8C77-A234-40B0-A662-2FF4E5AD066D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FFC58-EC08-441B-B900-45735065A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15A1F-EA13-40D6-A4CC-326AAF31104D}" type="datetimeFigureOut">
              <a:rPr lang="en-US" smtClean="0"/>
              <a:pPr/>
              <a:t>9/17/2010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488EF-AC83-437E-A18C-A81B14461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direct experience of Maoist socialism, a vague memory of 1989, a direct experience with economic reform and economic development which is taken for granted, singletons or having fewer siblings due to the one-child policy, and a flourish of information due to the reform of mass media and the emergence of new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India: us $1016</a:t>
            </a:r>
          </a:p>
          <a:p>
            <a:r>
              <a:rPr lang="en-US" dirty="0" smtClean="0"/>
              <a:t>China:</a:t>
            </a:r>
            <a:r>
              <a:rPr lang="en-US" baseline="0" dirty="0" smtClean="0"/>
              <a:t> 3266</a:t>
            </a:r>
          </a:p>
          <a:p>
            <a:r>
              <a:rPr lang="en-US" baseline="0" dirty="0" smtClean="0"/>
              <a:t>Singapore: 37597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http://it.sohu.com/20061027/n246042559.shtml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488EF-AC83-437E-A18C-A81B14461A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4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b="1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553200"/>
            <a:ext cx="8610600" cy="304800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00" y="6553200"/>
            <a:ext cx="86106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algn="ctr"/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AMIC Annual Conference – Technology &amp; Culture : Communication Connectors &amp; Dividers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lang="en-US" sz="2700" b="1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35650" cy="533400"/>
          </a:xfrm>
        </p:spPr>
        <p:txBody>
          <a:bodyPr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Weiyu Zhang (PhD,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UPenn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), Assistant Professor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685800" y="2057400"/>
            <a:ext cx="7848600" cy="1622425"/>
          </a:xfrm>
        </p:spPr>
        <p:txBody>
          <a:bodyPr/>
          <a:lstStyle/>
          <a:p>
            <a:pPr algn="ctr"/>
            <a:r>
              <a:rPr lang="en-US" sz="4000" dirty="0" smtClean="0">
                <a:cs typeface="Times New Roman" pitchFamily="18" charset="0"/>
              </a:rPr>
              <a:t/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sz="4000" dirty="0" smtClean="0">
                <a:cs typeface="Times New Roman" pitchFamily="18" charset="0"/>
              </a:rPr>
              <a:t>Urban Youth,  ICTs, and Civic Engagement in Asia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0" y="1219200"/>
            <a:ext cx="9144000" cy="304800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25"/>
          <p:cNvSpPr txBox="1">
            <a:spLocks noChangeArrowheads="1"/>
          </p:cNvSpPr>
          <p:nvPr/>
        </p:nvSpPr>
        <p:spPr bwMode="auto">
          <a:xfrm>
            <a:off x="3124200" y="5094515"/>
            <a:ext cx="5835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5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Communications and New Media, National</a:t>
            </a:r>
            <a:r>
              <a:rPr kumimoji="0" lang="en-US" sz="15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Univ. of Singapore</a:t>
            </a:r>
            <a:endParaRPr kumimoji="0" lang="en-US" sz="15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838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EAI Seminar September 17,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Science is “unavoidably comparative”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Lasswell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1968)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05800" cy="494665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 models (Livingstone, 2003)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what is unique about each case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accent6"/>
                </a:solidFill>
              </a:rPr>
              <a:t>tests the hypothesized generality of findings across cases such as the apathetic generation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systematic relations are sought, each case thereby serving as one unit or data point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accent6"/>
                </a:solidFill>
              </a:rPr>
              <a:t>compares cases insofar as they are systematically interrelated due to some underlying processes such as globalization</a:t>
            </a:r>
            <a:endParaRPr lang="en-US" sz="2200" b="1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with the approach</a:t>
            </a:r>
          </a:p>
          <a:p>
            <a:endParaRPr lang="en-US" dirty="0"/>
          </a:p>
          <a:p>
            <a:pPr lvl="1"/>
            <a:r>
              <a:rPr lang="en-US" dirty="0" smtClean="0"/>
              <a:t>Different yet comparable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many variables problem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What to compare?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772400" cy="1362075"/>
          </a:xfrm>
        </p:spPr>
        <p:txBody>
          <a:bodyPr/>
          <a:lstStyle/>
          <a:p>
            <a:r>
              <a:rPr lang="en-US" dirty="0" smtClean="0"/>
              <a:t>Looking east to look west?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00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Singapore vs. China</a:t>
            </a:r>
          </a:p>
          <a:p>
            <a:pPr lvl="1"/>
            <a:r>
              <a:rPr lang="en-US" dirty="0" smtClean="0"/>
              <a:t>Size, economic development, racial relationship</a:t>
            </a:r>
          </a:p>
          <a:p>
            <a:pPr lvl="1"/>
            <a:r>
              <a:rPr lang="en-US" dirty="0" smtClean="0"/>
              <a:t>Ethnic Chinese, authoritarian governance</a:t>
            </a:r>
          </a:p>
          <a:p>
            <a:endParaRPr lang="en-US" dirty="0" smtClean="0"/>
          </a:p>
          <a:p>
            <a:r>
              <a:rPr lang="en-US" dirty="0" smtClean="0"/>
              <a:t>India vs. China</a:t>
            </a:r>
          </a:p>
          <a:p>
            <a:pPr lvl="1"/>
            <a:r>
              <a:rPr lang="en-US" dirty="0" smtClean="0"/>
              <a:t>Government system, language and culture</a:t>
            </a:r>
          </a:p>
          <a:p>
            <a:pPr lvl="1"/>
            <a:r>
              <a:rPr lang="en-US" dirty="0" smtClean="0"/>
              <a:t>Size, economic development, regional influence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534400" cy="554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GDP per capita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763000" cy="561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penetration rate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48591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phone penetration rate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85624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71600"/>
          <a:ext cx="9144000" cy="429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Beijing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Youth </a:t>
                      </a:r>
                      <a:r>
                        <a:rPr lang="en-US" dirty="0" smtClean="0"/>
                        <a:t>population (15-29 years</a:t>
                      </a:r>
                      <a:r>
                        <a:rPr lang="en-US" baseline="0" dirty="0" smtClean="0"/>
                        <a:t> 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27% (2008)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 youth </a:t>
                      </a:r>
                      <a:r>
                        <a:rPr lang="en-US" dirty="0" smtClean="0"/>
                        <a:t>(2005-2006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21% youth </a:t>
                      </a:r>
                      <a:r>
                        <a:rPr lang="en-US" sz="1800" dirty="0" smtClean="0"/>
                        <a:t>(2009)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Literacy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phones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106/100 (CMMIT)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174/100 (Vodafone)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138/100 (</a:t>
                      </a:r>
                      <a:r>
                        <a:rPr lang="en-US" sz="1800" dirty="0" err="1" smtClean="0"/>
                        <a:t>DoS</a:t>
                      </a:r>
                      <a:r>
                        <a:rPr lang="en-US" sz="180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48% among urban China</a:t>
                      </a:r>
                      <a:r>
                        <a:rPr lang="en-US" baseline="0" dirty="0" smtClean="0"/>
                        <a:t> (CNNIC &amp; NBSC, 2008)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71%</a:t>
                      </a:r>
                      <a:r>
                        <a:rPr lang="en-US" baseline="0" dirty="0" smtClean="0"/>
                        <a:t> among urban India (IAMAI, 2009)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66% (</a:t>
                      </a:r>
                      <a:r>
                        <a:rPr lang="en-US" sz="1800" dirty="0" err="1" smtClean="0"/>
                        <a:t>DoS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2005)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Youth</a:t>
                      </a:r>
                      <a:r>
                        <a:rPr lang="en-US" baseline="0" dirty="0" smtClean="0"/>
                        <a:t> 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Gongqingtuan</a:t>
                      </a:r>
                      <a:r>
                        <a:rPr lang="en-US" dirty="0" smtClean="0"/>
                        <a:t> and All-China</a:t>
                      </a:r>
                      <a:r>
                        <a:rPr lang="en-US" baseline="0" dirty="0" smtClean="0"/>
                        <a:t> Youth Federation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Ministry of Youth Affairs</a:t>
                      </a:r>
                      <a:r>
                        <a:rPr lang="en-US" baseline="0" dirty="0" smtClean="0"/>
                        <a:t> and Sports 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Youth Council etc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438400" y="13922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057400" y="12731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667000" y="14478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Youth and ICTs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211388" y="13716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438400" y="22304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057400" y="21113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667000" y="22860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Research Design</a:t>
            </a:r>
            <a:endParaRPr lang="en-US" b="1" dirty="0"/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211388" y="22098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438400" y="30686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057400" y="29495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2667000" y="31242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Singapore</a:t>
            </a:r>
            <a:endParaRPr lang="en-US" b="1" dirty="0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211388" y="3048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438400" y="3983037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057400" y="386397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2667000" y="403860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latin typeface="Arial" pitchFamily="34" charset="0"/>
                <a:cs typeface="Arial" pitchFamily="34" charset="0"/>
              </a:rPr>
              <a:t>India</a:t>
            </a:r>
            <a:endParaRPr lang="en-US" b="1" dirty="0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211388" y="39624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gray">
          <a:xfrm>
            <a:off x="2438400" y="4876800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China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gray">
          <a:xfrm>
            <a:off x="2066107" y="473051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gray">
          <a:xfrm>
            <a:off x="2219007" y="4828939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5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gray">
          <a:xfrm>
            <a:off x="2408435" y="5670728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gray">
          <a:xfrm>
            <a:off x="2027435" y="555166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gray">
          <a:xfrm>
            <a:off x="2637035" y="572629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 &amp; A</a:t>
            </a:r>
            <a:endParaRPr lang="en-US" b="1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gray">
          <a:xfrm>
            <a:off x="2180335" y="5650091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6</a:t>
            </a:r>
            <a:endParaRPr lang="en-US" sz="2400" dirty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Singapore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as information sources</a:t>
            </a:r>
          </a:p>
          <a:p>
            <a:r>
              <a:rPr lang="en-US" dirty="0" smtClean="0"/>
              <a:t>SNS </a:t>
            </a:r>
            <a:r>
              <a:rPr lang="en-US" dirty="0"/>
              <a:t>as dissemination tool</a:t>
            </a:r>
          </a:p>
          <a:p>
            <a:r>
              <a:rPr lang="en-US" dirty="0"/>
              <a:t>Mobile phones mainly for interpersonal contact</a:t>
            </a:r>
          </a:p>
          <a:p>
            <a:r>
              <a:rPr lang="en-US" dirty="0" smtClean="0"/>
              <a:t>Online </a:t>
            </a:r>
            <a:r>
              <a:rPr lang="en-US" dirty="0"/>
              <a:t>multimedia </a:t>
            </a:r>
            <a:r>
              <a:rPr lang="en-US" dirty="0" smtClean="0"/>
              <a:t>content, Open </a:t>
            </a:r>
            <a:r>
              <a:rPr lang="en-US" dirty="0"/>
              <a:t>source platforms to facilitate international collaboration</a:t>
            </a:r>
          </a:p>
          <a:p>
            <a:endParaRPr lang="en-US" dirty="0" smtClean="0"/>
          </a:p>
          <a:p>
            <a:r>
              <a:rPr lang="en-US" dirty="0"/>
              <a:t>Knowledge-building</a:t>
            </a:r>
          </a:p>
          <a:p>
            <a:pPr lvl="1"/>
            <a:r>
              <a:rPr lang="en-US" dirty="0" smtClean="0"/>
              <a:t>Choosing issues</a:t>
            </a:r>
          </a:p>
          <a:p>
            <a:r>
              <a:rPr lang="en-US" dirty="0"/>
              <a:t>International vision</a:t>
            </a:r>
          </a:p>
          <a:p>
            <a:pPr lvl="1"/>
            <a:r>
              <a:rPr lang="en-US" dirty="0" smtClean="0"/>
              <a:t>Being alien to local issues</a:t>
            </a:r>
          </a:p>
          <a:p>
            <a:r>
              <a:rPr lang="en-US" dirty="0"/>
              <a:t>Institution-bypassing </a:t>
            </a:r>
          </a:p>
          <a:p>
            <a:pPr lvl="1"/>
            <a:r>
              <a:rPr lang="en-US" dirty="0" smtClean="0"/>
              <a:t>Speakers’ corner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and newspaper as major information sources</a:t>
            </a:r>
          </a:p>
          <a:p>
            <a:r>
              <a:rPr lang="en-US" dirty="0" smtClean="0"/>
              <a:t>Mobiles are heavily used for almost all purposes</a:t>
            </a:r>
          </a:p>
          <a:p>
            <a:r>
              <a:rPr lang="en-US" dirty="0" smtClean="0"/>
              <a:t>SNS and online chats better in information dissemination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Fill in the inadequacies </a:t>
            </a:r>
          </a:p>
          <a:p>
            <a:r>
              <a:rPr lang="en-US" dirty="0" smtClean="0"/>
              <a:t>Social services focused</a:t>
            </a:r>
          </a:p>
          <a:p>
            <a:r>
              <a:rPr lang="en-US" dirty="0" smtClean="0"/>
              <a:t>Self satisfaction and self fulfillment</a:t>
            </a:r>
          </a:p>
          <a:p>
            <a:pPr lvl="1"/>
            <a:r>
              <a:rPr lang="en-US" dirty="0" smtClean="0"/>
              <a:t>I am no less than a star…more like a God!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Rejection of traditional politics</a:t>
            </a:r>
          </a:p>
          <a:p>
            <a:endParaRPr lang="en-US" dirty="0" smtClean="0"/>
          </a:p>
          <a:p>
            <a:r>
              <a:rPr lang="en-US" dirty="0"/>
              <a:t>Embrace new </a:t>
            </a:r>
            <a:r>
              <a:rPr lang="en-US" dirty="0" smtClean="0"/>
              <a:t>engagement </a:t>
            </a:r>
          </a:p>
          <a:p>
            <a:pPr lvl="1"/>
            <a:r>
              <a:rPr lang="en-US" dirty="0" smtClean="0"/>
              <a:t>local/relevant/seeable</a:t>
            </a:r>
          </a:p>
          <a:p>
            <a:endParaRPr lang="en-US" dirty="0"/>
          </a:p>
          <a:p>
            <a:r>
              <a:rPr lang="en-US" dirty="0"/>
              <a:t>Decreasing reliance on mass media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Lack of new discourses </a:t>
            </a:r>
          </a:p>
          <a:p>
            <a:endParaRPr lang="en-US" dirty="0"/>
          </a:p>
          <a:p>
            <a:r>
              <a:rPr lang="en-US" dirty="0" smtClean="0"/>
              <a:t>Influence of ICTs contingent on political culture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China!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Contentious politics </a:t>
            </a:r>
          </a:p>
          <a:p>
            <a:pPr lvl="1"/>
            <a:r>
              <a:rPr lang="en-US" dirty="0" smtClean="0"/>
              <a:t>Protests, collective incidents, dissidents</a:t>
            </a:r>
            <a:endParaRPr lang="en-US" dirty="0"/>
          </a:p>
          <a:p>
            <a:r>
              <a:rPr lang="en-US" dirty="0" smtClean="0"/>
              <a:t>Deliberative politics </a:t>
            </a:r>
          </a:p>
          <a:p>
            <a:pPr lvl="1"/>
            <a:r>
              <a:rPr lang="en-US" dirty="0" smtClean="0"/>
              <a:t>Authoritarian deliberation </a:t>
            </a:r>
            <a:endParaRPr lang="en-US" dirty="0"/>
          </a:p>
          <a:p>
            <a:r>
              <a:rPr lang="en-US" dirty="0" smtClean="0"/>
              <a:t>In-between</a:t>
            </a:r>
          </a:p>
          <a:p>
            <a:pPr lvl="1"/>
            <a:r>
              <a:rPr lang="en-US" dirty="0" smtClean="0"/>
              <a:t>Volunteer work and GNGOs</a:t>
            </a:r>
          </a:p>
          <a:p>
            <a:pPr lvl="1"/>
            <a:r>
              <a:rPr lang="en-US" dirty="0" smtClean="0"/>
              <a:t>Hobby clubs and cultural consumption</a:t>
            </a:r>
          </a:p>
          <a:p>
            <a:pPr lvl="1"/>
            <a:r>
              <a:rPr lang="en-US" dirty="0" smtClean="0"/>
              <a:t>Discursive participation via online discussions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cnmzw@nus.edu.sg</a:t>
            </a: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533400" y="2743200"/>
            <a:ext cx="7848600" cy="1622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j-lt"/>
                <a:ea typeface="Tahoma" pitchFamily="34" charset="0"/>
                <a:cs typeface="Times New Roman" pitchFamily="18" charset="0"/>
              </a:rPr>
              <a:t>Thank You!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Youth and ICTs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5000"/>
          </a:blip>
          <a:srcRect/>
          <a:stretch>
            <a:fillRect/>
          </a:stretch>
        </p:blipFill>
        <p:spPr bwMode="auto">
          <a:xfrm>
            <a:off x="6934200" y="4233824"/>
            <a:ext cx="1818692" cy="221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50800" dir="5400000" algn="ctr" rotWithShape="0">
              <a:schemeClr val="bg1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Youth as a pivotal group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Youth as a problematic group</a:t>
            </a:r>
          </a:p>
          <a:p>
            <a:pPr lvl="1"/>
            <a:r>
              <a:rPr lang="en-US" dirty="0" smtClean="0"/>
              <a:t>Youth and risky behaviors</a:t>
            </a:r>
          </a:p>
          <a:p>
            <a:pPr lvl="1"/>
            <a:r>
              <a:rPr lang="en-US" dirty="0" smtClean="0"/>
              <a:t>An apathetic generation</a:t>
            </a:r>
          </a:p>
          <a:p>
            <a:pPr lvl="1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’80ers and the ’90ers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smtClean="0"/>
              <a:t>Rapid growth of new media penetration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800" dirty="0" smtClean="0"/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Innovative usage of new media</a:t>
            </a:r>
          </a:p>
          <a:p>
            <a:pPr lvl="1">
              <a:buNone/>
            </a:pPr>
            <a:endParaRPr lang="en-US" sz="800" dirty="0" smtClean="0"/>
          </a:p>
          <a:p>
            <a:endParaRPr lang="en-US" dirty="0" smtClean="0"/>
          </a:p>
          <a:p>
            <a:r>
              <a:rPr lang="en-US" dirty="0" smtClean="0"/>
              <a:t>Social 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mpacts of new media</a:t>
            </a:r>
          </a:p>
          <a:p>
            <a:pPr lvl="1"/>
            <a:r>
              <a:rPr lang="en-US" sz="1800" dirty="0" smtClean="0"/>
              <a:t>Education</a:t>
            </a:r>
          </a:p>
          <a:p>
            <a:pPr lvl="1"/>
            <a:r>
              <a:rPr lang="en-US" sz="1800" dirty="0" smtClean="0"/>
              <a:t>Workplace</a:t>
            </a:r>
          </a:p>
          <a:p>
            <a:pPr lvl="1"/>
            <a:r>
              <a:rPr lang="en-US" sz="1800" dirty="0" smtClean="0"/>
              <a:t>Family</a:t>
            </a:r>
          </a:p>
          <a:p>
            <a:pPr lvl="1"/>
            <a:r>
              <a:rPr lang="en-US" sz="1800" dirty="0" smtClean="0"/>
              <a:t>Consumers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800" dirty="0" smtClean="0"/>
              <a:t> </a:t>
            </a:r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 lvl="2">
              <a:buNone/>
            </a:pPr>
            <a:endParaRPr lang="en-US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410200"/>
            <a:ext cx="1447800" cy="5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657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209800"/>
            <a:ext cx="990600" cy="107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4572000"/>
            <a:ext cx="1600200" cy="59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youth and 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Net Generation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Tapscott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, 2009)</a:t>
            </a:r>
          </a:p>
          <a:p>
            <a:pPr lvl="1"/>
            <a:r>
              <a:rPr lang="en-US" sz="2000" dirty="0" smtClean="0"/>
              <a:t>Born after 1980 (or in late 1970s)</a:t>
            </a:r>
          </a:p>
          <a:p>
            <a:pPr lvl="1"/>
            <a:r>
              <a:rPr lang="en-US" sz="2000" dirty="0" smtClean="0"/>
              <a:t>ICTs Make youth innovative, collaborative, and want more fun</a:t>
            </a:r>
          </a:p>
          <a:p>
            <a:pPr lvl="1"/>
            <a:r>
              <a:rPr lang="en-US" sz="2000" dirty="0" smtClean="0"/>
              <a:t>ICTs Make youth dumb, shameless, narcissistic, and hate working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1" y="3783703"/>
            <a:ext cx="2514599" cy="261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RQ1: Do youth use ICTs to engage in civic activities? If yes, How?</a:t>
            </a:r>
          </a:p>
          <a:p>
            <a:endParaRPr lang="en-US" dirty="0"/>
          </a:p>
          <a:p>
            <a:r>
              <a:rPr lang="en-US" dirty="0" smtClean="0"/>
              <a:t>RQ2: Do ICTs change the relationship between youth and established institutions</a:t>
            </a:r>
            <a:r>
              <a:rPr lang="en-US" dirty="0"/>
              <a:t>? If yes, How?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RQ3: Do ICTs change the nature of youth participation</a:t>
            </a:r>
            <a:r>
              <a:rPr lang="en-US" dirty="0"/>
              <a:t>? If yes, How?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20-30 in-depth interviews</a:t>
            </a:r>
          </a:p>
          <a:p>
            <a:r>
              <a:rPr lang="en-US" dirty="0"/>
              <a:t>15-35 year old</a:t>
            </a:r>
          </a:p>
          <a:p>
            <a:r>
              <a:rPr lang="en-US" dirty="0"/>
              <a:t>Urban youth with full access to new media and have participated in some civic activities</a:t>
            </a:r>
          </a:p>
          <a:p>
            <a:endParaRPr lang="en-US" dirty="0"/>
          </a:p>
          <a:p>
            <a:r>
              <a:rPr lang="en-US" dirty="0"/>
              <a:t>5-10 focus groups</a:t>
            </a:r>
          </a:p>
          <a:p>
            <a:r>
              <a:rPr lang="en-US" dirty="0"/>
              <a:t>15-35 year old</a:t>
            </a:r>
          </a:p>
          <a:p>
            <a:r>
              <a:rPr lang="en-US" dirty="0"/>
              <a:t>Average youth </a:t>
            </a:r>
            <a:r>
              <a:rPr lang="en-US" dirty="0" smtClean="0"/>
              <a:t>with some access to new media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0"/>
          <a:ext cx="9144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Southeast 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Manila,</a:t>
                      </a:r>
                      <a:r>
                        <a:rPr lang="en-US" baseline="0" dirty="0" smtClean="0"/>
                        <a:t> Philippines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KL, Malaysia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Dhaka, Bangladesh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Colombo, Sri Lanka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Delhi, 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41tgp_figure_blu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Props1.xml><?xml version="1.0" encoding="utf-8"?>
<ds:datastoreItem xmlns:ds="http://schemas.openxmlformats.org/officeDocument/2006/customXml" ds:itemID="{AD6C2140-0591-4BBD-A9C6-3268AEBE70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7EC3E-FC5A-468B-AC67-9384594C278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704</Words>
  <Application>Microsoft Office PowerPoint</Application>
  <PresentationFormat>On-screen Show (4:3)</PresentationFormat>
  <Paragraphs>173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041tgp_figure_blue</vt:lpstr>
      <vt:lpstr> Urban Youth,  ICTs, and Civic Engagement in Asia</vt:lpstr>
      <vt:lpstr>Agenda</vt:lpstr>
      <vt:lpstr>Youth and ICTs</vt:lpstr>
      <vt:lpstr>Why Youth?</vt:lpstr>
      <vt:lpstr>Why ICTs?</vt:lpstr>
      <vt:lpstr>Why youth and ICTs?</vt:lpstr>
      <vt:lpstr>Research questions</vt:lpstr>
      <vt:lpstr>Research Design</vt:lpstr>
      <vt:lpstr>Slide 9</vt:lpstr>
      <vt:lpstr>Science is “unavoidably comparative” (Lasswell, 1968) </vt:lpstr>
      <vt:lpstr>Comparative Analysis</vt:lpstr>
      <vt:lpstr>Comparative Analysis</vt:lpstr>
      <vt:lpstr>Looking east to look west?</vt:lpstr>
      <vt:lpstr>Comparability?</vt:lpstr>
      <vt:lpstr>Population</vt:lpstr>
      <vt:lpstr>GDP per capita</vt:lpstr>
      <vt:lpstr>Internet penetration rate</vt:lpstr>
      <vt:lpstr>Mobile phone penetration rate</vt:lpstr>
      <vt:lpstr>Slide 19</vt:lpstr>
      <vt:lpstr>Singapore</vt:lpstr>
      <vt:lpstr>India</vt:lpstr>
      <vt:lpstr>Common Trends</vt:lpstr>
      <vt:lpstr>China!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Saatviga</dc:creator>
  <cp:lastModifiedBy>cnmzw</cp:lastModifiedBy>
  <cp:revision>209</cp:revision>
  <dcterms:modified xsi:type="dcterms:W3CDTF">2010-09-17T03:29:02Z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