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25" r:id="rId6"/>
    <p:sldId id="277" r:id="rId7"/>
    <p:sldId id="323" r:id="rId8"/>
    <p:sldId id="297" r:id="rId9"/>
    <p:sldId id="324" r:id="rId10"/>
    <p:sldId id="316" r:id="rId11"/>
    <p:sldId id="309" r:id="rId12"/>
    <p:sldId id="312" r:id="rId13"/>
    <p:sldId id="310" r:id="rId14"/>
    <p:sldId id="338" r:id="rId15"/>
    <p:sldId id="332" r:id="rId16"/>
    <p:sldId id="331" r:id="rId17"/>
    <p:sldId id="339" r:id="rId18"/>
    <p:sldId id="335" r:id="rId19"/>
    <p:sldId id="334" r:id="rId20"/>
    <p:sldId id="315" r:id="rId21"/>
    <p:sldId id="314" r:id="rId22"/>
    <p:sldId id="333" r:id="rId23"/>
    <p:sldId id="328" r:id="rId24"/>
    <p:sldId id="337" r:id="rId25"/>
    <p:sldId id="336" r:id="rId26"/>
    <p:sldId id="329" r:id="rId27"/>
    <p:sldId id="303" r:id="rId28"/>
    <p:sldId id="320" r:id="rId29"/>
    <p:sldId id="321" r:id="rId30"/>
    <p:sldId id="276" r:id="rId3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85984" autoAdjust="0"/>
  </p:normalViewPr>
  <p:slideViewPr>
    <p:cSldViewPr>
      <p:cViewPr varScale="1">
        <p:scale>
          <a:sx n="97" d="100"/>
          <a:sy n="97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9A5D6-DE06-4886-9E3B-41863EFC2491}" type="doc">
      <dgm:prSet loTypeId="urn:microsoft.com/office/officeart/2005/8/layout/vList6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C2AB96E-A5B5-422A-BD35-8DB5408623AE}">
      <dgm:prSet phldrT="[Text]" custT="1"/>
      <dgm:spPr/>
      <dgm:t>
        <a:bodyPr/>
        <a:lstStyle/>
        <a:p>
          <a:r>
            <a:rPr lang="en-US" sz="1400" b="1" dirty="0" smtClean="0"/>
            <a:t>Form 6 groups/Select a moderator </a:t>
          </a:r>
          <a:endParaRPr lang="en-US" sz="1400" b="1" dirty="0"/>
        </a:p>
      </dgm:t>
    </dgm:pt>
    <dgm:pt modelId="{E2C1DAC0-CB01-46C9-A9E4-965B10408810}" type="parTrans" cxnId="{B2EA8396-61BB-40E2-8070-815687CABA93}">
      <dgm:prSet/>
      <dgm:spPr/>
      <dgm:t>
        <a:bodyPr/>
        <a:lstStyle/>
        <a:p>
          <a:endParaRPr lang="en-US"/>
        </a:p>
      </dgm:t>
    </dgm:pt>
    <dgm:pt modelId="{D906A813-7765-45C1-86A0-6F84039D5346}" type="sibTrans" cxnId="{B2EA8396-61BB-40E2-8070-815687CABA93}">
      <dgm:prSet/>
      <dgm:spPr/>
      <dgm:t>
        <a:bodyPr/>
        <a:lstStyle/>
        <a:p>
          <a:endParaRPr lang="en-US"/>
        </a:p>
      </dgm:t>
    </dgm:pt>
    <dgm:pt modelId="{9048449A-D02B-4885-ADB0-7060C4C5600F}">
      <dgm:prSet phldrT="[Text]" custT="1"/>
      <dgm:spPr/>
      <dgm:t>
        <a:bodyPr/>
        <a:lstStyle/>
        <a:p>
          <a:r>
            <a:rPr lang="en-US" sz="1400" b="1" dirty="0" smtClean="0"/>
            <a:t>5 minutes</a:t>
          </a:r>
          <a:endParaRPr lang="en-US" sz="1400" b="1" dirty="0"/>
        </a:p>
      </dgm:t>
    </dgm:pt>
    <dgm:pt modelId="{9D26E1EA-252A-45AF-BDEE-15820E5CCC75}" type="parTrans" cxnId="{2C62A59B-053D-4375-9B78-DB8ECD2FA968}">
      <dgm:prSet/>
      <dgm:spPr/>
      <dgm:t>
        <a:bodyPr/>
        <a:lstStyle/>
        <a:p>
          <a:endParaRPr lang="en-US"/>
        </a:p>
      </dgm:t>
    </dgm:pt>
    <dgm:pt modelId="{1FA123A0-FDAB-4696-8DD8-0B125B724470}" type="sibTrans" cxnId="{2C62A59B-053D-4375-9B78-DB8ECD2FA968}">
      <dgm:prSet/>
      <dgm:spPr/>
      <dgm:t>
        <a:bodyPr/>
        <a:lstStyle/>
        <a:p>
          <a:endParaRPr lang="en-US"/>
        </a:p>
      </dgm:t>
    </dgm:pt>
    <dgm:pt modelId="{F9B64D57-2F86-4A7D-BE5F-4FF7EBB87840}">
      <dgm:prSet phldrT="[Text]" custT="1"/>
      <dgm:spPr/>
      <dgm:t>
        <a:bodyPr/>
        <a:lstStyle/>
        <a:p>
          <a:r>
            <a:rPr lang="en-US" sz="1400" b="1" dirty="0" smtClean="0"/>
            <a:t>What ICTs are used by young people and how?</a:t>
          </a:r>
          <a:endParaRPr lang="en-US" sz="1400" b="1" dirty="0"/>
        </a:p>
      </dgm:t>
    </dgm:pt>
    <dgm:pt modelId="{18AE6BE3-83FD-45D0-AEBD-ECC4284D44AA}" type="parTrans" cxnId="{20A5F101-C113-4C49-984C-BF21F30154E2}">
      <dgm:prSet/>
      <dgm:spPr/>
      <dgm:t>
        <a:bodyPr/>
        <a:lstStyle/>
        <a:p>
          <a:endParaRPr lang="en-US"/>
        </a:p>
      </dgm:t>
    </dgm:pt>
    <dgm:pt modelId="{E80BECD9-3667-4DE0-942E-5B34A75C1BDF}" type="sibTrans" cxnId="{20A5F101-C113-4C49-984C-BF21F30154E2}">
      <dgm:prSet/>
      <dgm:spPr/>
      <dgm:t>
        <a:bodyPr/>
        <a:lstStyle/>
        <a:p>
          <a:endParaRPr lang="en-US"/>
        </a:p>
      </dgm:t>
    </dgm:pt>
    <dgm:pt modelId="{8D30100D-72B4-4DE0-96F0-6191CB22FDC3}">
      <dgm:prSet phldrT="[Text]" custT="1"/>
      <dgm:spPr/>
      <dgm:t>
        <a:bodyPr/>
        <a:lstStyle/>
        <a:p>
          <a:r>
            <a:rPr lang="en-US" sz="1400" b="1" dirty="0" smtClean="0"/>
            <a:t>10 minutes</a:t>
          </a:r>
          <a:endParaRPr lang="en-US" sz="1400" b="1" dirty="0"/>
        </a:p>
      </dgm:t>
    </dgm:pt>
    <dgm:pt modelId="{127D1EC6-78E3-4F0C-9BD4-B5EFF0714280}" type="parTrans" cxnId="{7C0E7865-9337-4E21-89CC-C1B93C280A6C}">
      <dgm:prSet/>
      <dgm:spPr/>
      <dgm:t>
        <a:bodyPr/>
        <a:lstStyle/>
        <a:p>
          <a:endParaRPr lang="en-US"/>
        </a:p>
      </dgm:t>
    </dgm:pt>
    <dgm:pt modelId="{E4354389-9C96-4E75-9D2E-F9F3F624EC1E}" type="sibTrans" cxnId="{7C0E7865-9337-4E21-89CC-C1B93C280A6C}">
      <dgm:prSet/>
      <dgm:spPr/>
      <dgm:t>
        <a:bodyPr/>
        <a:lstStyle/>
        <a:p>
          <a:endParaRPr lang="en-US"/>
        </a:p>
      </dgm:t>
    </dgm:pt>
    <dgm:pt modelId="{20BA0D71-FC7F-42B6-B3AC-BACD9453B3B6}">
      <dgm:prSet phldrT="[Text]" custT="1"/>
      <dgm:spPr/>
      <dgm:t>
        <a:bodyPr/>
        <a:lstStyle/>
        <a:p>
          <a:r>
            <a:rPr lang="en-US" sz="1400" b="1" dirty="0" smtClean="0"/>
            <a:t>Do ICTs change young people’s life style?</a:t>
          </a:r>
          <a:endParaRPr lang="en-US" sz="1400" b="1" dirty="0"/>
        </a:p>
      </dgm:t>
    </dgm:pt>
    <dgm:pt modelId="{936607FE-F64D-4DFB-883C-5509943D3E66}" type="parTrans" cxnId="{22810C70-8CA6-4F1C-94AF-9A77ED54244C}">
      <dgm:prSet/>
      <dgm:spPr/>
      <dgm:t>
        <a:bodyPr/>
        <a:lstStyle/>
        <a:p>
          <a:endParaRPr lang="en-US"/>
        </a:p>
      </dgm:t>
    </dgm:pt>
    <dgm:pt modelId="{04281496-9A30-460F-843F-CB0F6374F5C8}" type="sibTrans" cxnId="{22810C70-8CA6-4F1C-94AF-9A77ED54244C}">
      <dgm:prSet/>
      <dgm:spPr/>
      <dgm:t>
        <a:bodyPr/>
        <a:lstStyle/>
        <a:p>
          <a:endParaRPr lang="en-US"/>
        </a:p>
      </dgm:t>
    </dgm:pt>
    <dgm:pt modelId="{CB15AD0D-2A53-4B5A-BE87-E70F5D062708}">
      <dgm:prSet phldrT="[Text]" custT="1"/>
      <dgm:spPr/>
      <dgm:t>
        <a:bodyPr/>
        <a:lstStyle/>
        <a:p>
          <a:r>
            <a:rPr lang="en-US" sz="1400" b="1" dirty="0" smtClean="0"/>
            <a:t>10 minutes</a:t>
          </a:r>
          <a:endParaRPr lang="en-US" sz="1400" b="1" dirty="0"/>
        </a:p>
      </dgm:t>
    </dgm:pt>
    <dgm:pt modelId="{5F8A9EA6-3EA8-440A-885A-72D773F148B1}" type="parTrans" cxnId="{F9A773C3-215D-4125-88A3-10BF3F7CE47E}">
      <dgm:prSet/>
      <dgm:spPr/>
      <dgm:t>
        <a:bodyPr/>
        <a:lstStyle/>
        <a:p>
          <a:endParaRPr lang="en-US"/>
        </a:p>
      </dgm:t>
    </dgm:pt>
    <dgm:pt modelId="{93B389B7-9C04-4439-ACB8-F625F2F962DC}" type="sibTrans" cxnId="{F9A773C3-215D-4125-88A3-10BF3F7CE47E}">
      <dgm:prSet/>
      <dgm:spPr/>
      <dgm:t>
        <a:bodyPr/>
        <a:lstStyle/>
        <a:p>
          <a:endParaRPr lang="en-US"/>
        </a:p>
      </dgm:t>
    </dgm:pt>
    <dgm:pt modelId="{25559881-05D6-4305-902C-2166716764CC}">
      <dgm:prSet phldrT="[Text]" custT="1"/>
      <dgm:spPr/>
      <dgm:t>
        <a:bodyPr/>
        <a:lstStyle/>
        <a:p>
          <a:r>
            <a:rPr lang="en-US" sz="1400" b="1" dirty="0" smtClean="0"/>
            <a:t>Do ICTs change the relationship between young people and established institutions?</a:t>
          </a:r>
          <a:endParaRPr lang="en-US" sz="1400" b="1" dirty="0"/>
        </a:p>
      </dgm:t>
    </dgm:pt>
    <dgm:pt modelId="{DB4FDD3F-B68A-4AD9-9C96-DD1E001BE0DB}" type="parTrans" cxnId="{06B14273-8EC8-4D2E-98BA-7B5F6969BE55}">
      <dgm:prSet/>
      <dgm:spPr/>
      <dgm:t>
        <a:bodyPr/>
        <a:lstStyle/>
        <a:p>
          <a:endParaRPr lang="en-US"/>
        </a:p>
      </dgm:t>
    </dgm:pt>
    <dgm:pt modelId="{CA85AB16-239E-438A-ACE1-DBCDFA73AADE}" type="sibTrans" cxnId="{06B14273-8EC8-4D2E-98BA-7B5F6969BE55}">
      <dgm:prSet/>
      <dgm:spPr/>
      <dgm:t>
        <a:bodyPr/>
        <a:lstStyle/>
        <a:p>
          <a:endParaRPr lang="en-US"/>
        </a:p>
      </dgm:t>
    </dgm:pt>
    <dgm:pt modelId="{F8EAF19A-2072-458E-BD24-0AF04B309FC7}">
      <dgm:prSet phldrT="[Text]" custT="1"/>
      <dgm:spPr/>
      <dgm:t>
        <a:bodyPr/>
        <a:lstStyle/>
        <a:p>
          <a:r>
            <a:rPr lang="en-US" sz="1400" b="1" dirty="0" smtClean="0"/>
            <a:t>10 minutes</a:t>
          </a:r>
          <a:endParaRPr lang="en-US" sz="1400" b="1" dirty="0"/>
        </a:p>
      </dgm:t>
    </dgm:pt>
    <dgm:pt modelId="{E986C600-1E23-4D31-8B5C-A91C67378605}" type="parTrans" cxnId="{FBC26F08-F419-4A74-80FA-15A1F6C73728}">
      <dgm:prSet/>
      <dgm:spPr/>
      <dgm:t>
        <a:bodyPr/>
        <a:lstStyle/>
        <a:p>
          <a:endParaRPr lang="en-US"/>
        </a:p>
      </dgm:t>
    </dgm:pt>
    <dgm:pt modelId="{7B368BDC-0C1B-47B5-A20F-C4B2EEF3508C}" type="sibTrans" cxnId="{FBC26F08-F419-4A74-80FA-15A1F6C73728}">
      <dgm:prSet/>
      <dgm:spPr/>
      <dgm:t>
        <a:bodyPr/>
        <a:lstStyle/>
        <a:p>
          <a:endParaRPr lang="en-US"/>
        </a:p>
      </dgm:t>
    </dgm:pt>
    <dgm:pt modelId="{59365061-0DD9-4D65-B5C9-C60E3F0CDC83}">
      <dgm:prSet phldrT="[Text]" custT="1"/>
      <dgm:spPr/>
      <dgm:t>
        <a:bodyPr/>
        <a:lstStyle/>
        <a:p>
          <a:r>
            <a:rPr lang="en-US" sz="1400" b="1" dirty="0" smtClean="0"/>
            <a:t>Present your results</a:t>
          </a:r>
          <a:endParaRPr lang="en-US" sz="1400" b="1" dirty="0"/>
        </a:p>
      </dgm:t>
    </dgm:pt>
    <dgm:pt modelId="{A9E83055-5285-4AA3-B9C8-E9055BFBB479}" type="parTrans" cxnId="{64ED19A5-F07B-4165-A029-822CC13EEAFB}">
      <dgm:prSet/>
      <dgm:spPr/>
      <dgm:t>
        <a:bodyPr/>
        <a:lstStyle/>
        <a:p>
          <a:endParaRPr lang="en-US"/>
        </a:p>
      </dgm:t>
    </dgm:pt>
    <dgm:pt modelId="{B2D647A7-FCBA-4A62-8F7A-56547771A1BB}" type="sibTrans" cxnId="{64ED19A5-F07B-4165-A029-822CC13EEAFB}">
      <dgm:prSet/>
      <dgm:spPr/>
      <dgm:t>
        <a:bodyPr/>
        <a:lstStyle/>
        <a:p>
          <a:endParaRPr lang="en-US"/>
        </a:p>
      </dgm:t>
    </dgm:pt>
    <dgm:pt modelId="{933E1620-A001-4B48-8A1B-565FEB065D16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C00000"/>
              </a:solidFill>
            </a:rPr>
            <a:t>5 minutes each group</a:t>
          </a:r>
          <a:endParaRPr lang="en-US" sz="1400" b="1" dirty="0">
            <a:solidFill>
              <a:srgbClr val="C00000"/>
            </a:solidFill>
          </a:endParaRPr>
        </a:p>
      </dgm:t>
    </dgm:pt>
    <dgm:pt modelId="{50CF8DFC-BBE7-4ACA-8DD2-D8E936336271}" type="parTrans" cxnId="{DA3ECD47-37DD-4D7C-8FFF-3316BFD09EC9}">
      <dgm:prSet/>
      <dgm:spPr/>
      <dgm:t>
        <a:bodyPr/>
        <a:lstStyle/>
        <a:p>
          <a:endParaRPr lang="en-US"/>
        </a:p>
      </dgm:t>
    </dgm:pt>
    <dgm:pt modelId="{C74E306E-C022-4C27-9263-B35FCF4CFF89}" type="sibTrans" cxnId="{DA3ECD47-37DD-4D7C-8FFF-3316BFD09EC9}">
      <dgm:prSet/>
      <dgm:spPr/>
      <dgm:t>
        <a:bodyPr/>
        <a:lstStyle/>
        <a:p>
          <a:endParaRPr lang="en-US"/>
        </a:p>
      </dgm:t>
    </dgm:pt>
    <dgm:pt modelId="{ABC88BE5-6064-42DE-86A7-ED048FAE5BBF}">
      <dgm:prSet phldrT="[Text]" custT="1"/>
      <dgm:spPr/>
      <dgm:t>
        <a:bodyPr/>
        <a:lstStyle/>
        <a:p>
          <a:r>
            <a:rPr lang="en-US" sz="1400" b="1" dirty="0" smtClean="0"/>
            <a:t>Summarize your discussions</a:t>
          </a:r>
          <a:endParaRPr lang="en-US" sz="1400" b="1" dirty="0"/>
        </a:p>
      </dgm:t>
    </dgm:pt>
    <dgm:pt modelId="{89EB934F-6A20-4548-B0A5-C3316275AD11}" type="sibTrans" cxnId="{FF265E9A-8D73-4A30-A0A0-319F90C39649}">
      <dgm:prSet/>
      <dgm:spPr/>
      <dgm:t>
        <a:bodyPr/>
        <a:lstStyle/>
        <a:p>
          <a:endParaRPr lang="en-US"/>
        </a:p>
      </dgm:t>
    </dgm:pt>
    <dgm:pt modelId="{AA9AF4A1-2BE5-4E8A-9C3D-44C220315FB3}" type="parTrans" cxnId="{FF265E9A-8D73-4A30-A0A0-319F90C39649}">
      <dgm:prSet/>
      <dgm:spPr/>
      <dgm:t>
        <a:bodyPr/>
        <a:lstStyle/>
        <a:p>
          <a:endParaRPr lang="en-US"/>
        </a:p>
      </dgm:t>
    </dgm:pt>
    <dgm:pt modelId="{971853BD-FCB2-4190-AC49-5E936D590C63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rgbClr val="C00000"/>
              </a:solidFill>
            </a:rPr>
            <a:t>5 minutes</a:t>
          </a:r>
          <a:endParaRPr lang="en-US" sz="1400" b="1" dirty="0">
            <a:solidFill>
              <a:srgbClr val="C00000"/>
            </a:solidFill>
          </a:endParaRPr>
        </a:p>
      </dgm:t>
    </dgm:pt>
    <dgm:pt modelId="{82A53836-2B2E-410F-8676-89029DCACEA5}" type="sibTrans" cxnId="{BCE99487-E22C-4826-8A3A-F755DE8A1C44}">
      <dgm:prSet/>
      <dgm:spPr/>
      <dgm:t>
        <a:bodyPr/>
        <a:lstStyle/>
        <a:p>
          <a:endParaRPr lang="en-US"/>
        </a:p>
      </dgm:t>
    </dgm:pt>
    <dgm:pt modelId="{4B2C9720-BF53-41EC-B81E-5C9FBF3DC93B}" type="parTrans" cxnId="{BCE99487-E22C-4826-8A3A-F755DE8A1C44}">
      <dgm:prSet/>
      <dgm:spPr/>
      <dgm:t>
        <a:bodyPr/>
        <a:lstStyle/>
        <a:p>
          <a:endParaRPr lang="en-US"/>
        </a:p>
      </dgm:t>
    </dgm:pt>
    <dgm:pt modelId="{822B0C66-1A7C-41E7-B7F3-1A31884BF40A}" type="pres">
      <dgm:prSet presAssocID="{FAE9A5D6-DE06-4886-9E3B-41863EFC249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E204FB-21B0-424A-84FA-D66AF0585784}" type="pres">
      <dgm:prSet presAssocID="{DC2AB96E-A5B5-422A-BD35-8DB5408623AE}" presName="linNode" presStyleCnt="0"/>
      <dgm:spPr/>
    </dgm:pt>
    <dgm:pt modelId="{9A54CDAE-DA9A-4086-BE68-92BB4E87A31A}" type="pres">
      <dgm:prSet presAssocID="{DC2AB96E-A5B5-422A-BD35-8DB5408623AE}" presName="parentShp" presStyleLbl="node1" presStyleIdx="0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7AFDD-D2E1-4B6A-9512-E099D7A7E4D1}" type="pres">
      <dgm:prSet presAssocID="{DC2AB96E-A5B5-422A-BD35-8DB5408623AE}" presName="childShp" presStyleLbl="bgAccFollowNode1" presStyleIdx="0" presStyleCnt="6" custLinFactNeighborX="-803" custLinFactNeighborY="-2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2540-839E-4CCD-A972-CF074B3AB742}" type="pres">
      <dgm:prSet presAssocID="{D906A813-7765-45C1-86A0-6F84039D5346}" presName="spacing" presStyleCnt="0"/>
      <dgm:spPr/>
    </dgm:pt>
    <dgm:pt modelId="{9AFBECCF-01BD-4248-BB68-4F88C98DAF5C}" type="pres">
      <dgm:prSet presAssocID="{F9B64D57-2F86-4A7D-BE5F-4FF7EBB87840}" presName="linNode" presStyleCnt="0"/>
      <dgm:spPr/>
    </dgm:pt>
    <dgm:pt modelId="{32F12A64-6593-4AF7-B8FE-0A7770BAE42A}" type="pres">
      <dgm:prSet presAssocID="{F9B64D57-2F86-4A7D-BE5F-4FF7EBB87840}" presName="parentShp" presStyleLbl="node1" presStyleIdx="1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E7BE1-F627-4F8D-91A3-835F188C7D9E}" type="pres">
      <dgm:prSet presAssocID="{F9B64D57-2F86-4A7D-BE5F-4FF7EBB87840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17C3E-FDE7-4CE3-A60D-55C23625F9DF}" type="pres">
      <dgm:prSet presAssocID="{E80BECD9-3667-4DE0-942E-5B34A75C1BDF}" presName="spacing" presStyleCnt="0"/>
      <dgm:spPr/>
    </dgm:pt>
    <dgm:pt modelId="{B67E464D-6624-41ED-B51A-0FCE9FB82007}" type="pres">
      <dgm:prSet presAssocID="{20BA0D71-FC7F-42B6-B3AC-BACD9453B3B6}" presName="linNode" presStyleCnt="0"/>
      <dgm:spPr/>
    </dgm:pt>
    <dgm:pt modelId="{7329E681-718A-40DA-9BF8-8E2F6D773C57}" type="pres">
      <dgm:prSet presAssocID="{20BA0D71-FC7F-42B6-B3AC-BACD9453B3B6}" presName="parentShp" presStyleLbl="node1" presStyleIdx="2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E71AE-6701-4D53-B394-F2D85A43FAB8}" type="pres">
      <dgm:prSet presAssocID="{20BA0D71-FC7F-42B6-B3AC-BACD9453B3B6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5AE11-E7BB-4910-A43B-2F9240E8E40A}" type="pres">
      <dgm:prSet presAssocID="{04281496-9A30-460F-843F-CB0F6374F5C8}" presName="spacing" presStyleCnt="0"/>
      <dgm:spPr/>
    </dgm:pt>
    <dgm:pt modelId="{0928845D-E3B7-442E-9961-7F071018573A}" type="pres">
      <dgm:prSet presAssocID="{25559881-05D6-4305-902C-2166716764CC}" presName="linNode" presStyleCnt="0"/>
      <dgm:spPr/>
    </dgm:pt>
    <dgm:pt modelId="{4F6EF16F-6EF8-47C1-83F5-990347D7071D}" type="pres">
      <dgm:prSet presAssocID="{25559881-05D6-4305-902C-2166716764CC}" presName="parentShp" presStyleLbl="node1" presStyleIdx="3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DCA51-9203-4685-BF4D-6DC9438A0C63}" type="pres">
      <dgm:prSet presAssocID="{25559881-05D6-4305-902C-2166716764CC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E5739-B184-4FD5-899E-650DC65ABE79}" type="pres">
      <dgm:prSet presAssocID="{CA85AB16-239E-438A-ACE1-DBCDFA73AADE}" presName="spacing" presStyleCnt="0"/>
      <dgm:spPr/>
    </dgm:pt>
    <dgm:pt modelId="{EDC1B359-37FF-4D0C-B1C1-FBFB500DAFF7}" type="pres">
      <dgm:prSet presAssocID="{ABC88BE5-6064-42DE-86A7-ED048FAE5BBF}" presName="linNode" presStyleCnt="0"/>
      <dgm:spPr/>
    </dgm:pt>
    <dgm:pt modelId="{69DC8DC0-0447-4D54-9F23-963CFFC46E66}" type="pres">
      <dgm:prSet presAssocID="{ABC88BE5-6064-42DE-86A7-ED048FAE5BBF}" presName="parentShp" presStyleLbl="node1" presStyleIdx="4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516B1-9472-44B3-BD53-3E8B05C33195}" type="pres">
      <dgm:prSet presAssocID="{ABC88BE5-6064-42DE-86A7-ED048FAE5BBF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57260-03FF-4D97-A7B4-30DB2974F911}" type="pres">
      <dgm:prSet presAssocID="{89EB934F-6A20-4548-B0A5-C3316275AD11}" presName="spacing" presStyleCnt="0"/>
      <dgm:spPr/>
    </dgm:pt>
    <dgm:pt modelId="{B65EB176-D87F-489C-925B-298B04AA30FD}" type="pres">
      <dgm:prSet presAssocID="{59365061-0DD9-4D65-B5C9-C60E3F0CDC83}" presName="linNode" presStyleCnt="0"/>
      <dgm:spPr/>
    </dgm:pt>
    <dgm:pt modelId="{076815C9-8E76-4FF1-8B7C-A2C6791C7826}" type="pres">
      <dgm:prSet presAssocID="{59365061-0DD9-4D65-B5C9-C60E3F0CDC83}" presName="parentShp" presStyleLbl="node1" presStyleIdx="5" presStyleCnt="6" custScaleX="185157" custScaleY="132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71C31-90CC-4833-8396-31F799214686}" type="pres">
      <dgm:prSet presAssocID="{59365061-0DD9-4D65-B5C9-C60E3F0CDC83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6A3E4-100B-4768-AD21-55F8C1BD2B68}" type="presOf" srcId="{FAE9A5D6-DE06-4886-9E3B-41863EFC2491}" destId="{822B0C66-1A7C-41E7-B7F3-1A31884BF40A}" srcOrd="0" destOrd="0" presId="urn:microsoft.com/office/officeart/2005/8/layout/vList6"/>
    <dgm:cxn modelId="{6BE4B7DC-2DC6-4420-9427-7DBF18135BFA}" type="presOf" srcId="{25559881-05D6-4305-902C-2166716764CC}" destId="{4F6EF16F-6EF8-47C1-83F5-990347D7071D}" srcOrd="0" destOrd="0" presId="urn:microsoft.com/office/officeart/2005/8/layout/vList6"/>
    <dgm:cxn modelId="{2C62A59B-053D-4375-9B78-DB8ECD2FA968}" srcId="{DC2AB96E-A5B5-422A-BD35-8DB5408623AE}" destId="{9048449A-D02B-4885-ADB0-7060C4C5600F}" srcOrd="0" destOrd="0" parTransId="{9D26E1EA-252A-45AF-BDEE-15820E5CCC75}" sibTransId="{1FA123A0-FDAB-4696-8DD8-0B125B724470}"/>
    <dgm:cxn modelId="{FB1E41DE-4FE2-4869-8C68-B278A2E7182E}" type="presOf" srcId="{F9B64D57-2F86-4A7D-BE5F-4FF7EBB87840}" destId="{32F12A64-6593-4AF7-B8FE-0A7770BAE42A}" srcOrd="0" destOrd="0" presId="urn:microsoft.com/office/officeart/2005/8/layout/vList6"/>
    <dgm:cxn modelId="{9EF3BC46-7222-4AFC-8D49-82227B9D8300}" type="presOf" srcId="{ABC88BE5-6064-42DE-86A7-ED048FAE5BBF}" destId="{69DC8DC0-0447-4D54-9F23-963CFFC46E66}" srcOrd="0" destOrd="0" presId="urn:microsoft.com/office/officeart/2005/8/layout/vList6"/>
    <dgm:cxn modelId="{F9A773C3-215D-4125-88A3-10BF3F7CE47E}" srcId="{20BA0D71-FC7F-42B6-B3AC-BACD9453B3B6}" destId="{CB15AD0D-2A53-4B5A-BE87-E70F5D062708}" srcOrd="0" destOrd="0" parTransId="{5F8A9EA6-3EA8-440A-885A-72D773F148B1}" sibTransId="{93B389B7-9C04-4439-ACB8-F625F2F962DC}"/>
    <dgm:cxn modelId="{5C45B138-E476-4011-BD60-60AC72296A74}" type="presOf" srcId="{59365061-0DD9-4D65-B5C9-C60E3F0CDC83}" destId="{076815C9-8E76-4FF1-8B7C-A2C6791C7826}" srcOrd="0" destOrd="0" presId="urn:microsoft.com/office/officeart/2005/8/layout/vList6"/>
    <dgm:cxn modelId="{20A5F101-C113-4C49-984C-BF21F30154E2}" srcId="{FAE9A5D6-DE06-4886-9E3B-41863EFC2491}" destId="{F9B64D57-2F86-4A7D-BE5F-4FF7EBB87840}" srcOrd="1" destOrd="0" parTransId="{18AE6BE3-83FD-45D0-AEBD-ECC4284D44AA}" sibTransId="{E80BECD9-3667-4DE0-942E-5B34A75C1BDF}"/>
    <dgm:cxn modelId="{DA3ECD47-37DD-4D7C-8FFF-3316BFD09EC9}" srcId="{59365061-0DD9-4D65-B5C9-C60E3F0CDC83}" destId="{933E1620-A001-4B48-8A1B-565FEB065D16}" srcOrd="0" destOrd="0" parTransId="{50CF8DFC-BBE7-4ACA-8DD2-D8E936336271}" sibTransId="{C74E306E-C022-4C27-9263-B35FCF4CFF89}"/>
    <dgm:cxn modelId="{64ED19A5-F07B-4165-A029-822CC13EEAFB}" srcId="{FAE9A5D6-DE06-4886-9E3B-41863EFC2491}" destId="{59365061-0DD9-4D65-B5C9-C60E3F0CDC83}" srcOrd="5" destOrd="0" parTransId="{A9E83055-5285-4AA3-B9C8-E9055BFBB479}" sibTransId="{B2D647A7-FCBA-4A62-8F7A-56547771A1BB}"/>
    <dgm:cxn modelId="{FF265E9A-8D73-4A30-A0A0-319F90C39649}" srcId="{FAE9A5D6-DE06-4886-9E3B-41863EFC2491}" destId="{ABC88BE5-6064-42DE-86A7-ED048FAE5BBF}" srcOrd="4" destOrd="0" parTransId="{AA9AF4A1-2BE5-4E8A-9C3D-44C220315FB3}" sibTransId="{89EB934F-6A20-4548-B0A5-C3316275AD11}"/>
    <dgm:cxn modelId="{3523EE83-9300-4DC2-9FAE-23C647B00807}" type="presOf" srcId="{8D30100D-72B4-4DE0-96F0-6191CB22FDC3}" destId="{827E7BE1-F627-4F8D-91A3-835F188C7D9E}" srcOrd="0" destOrd="0" presId="urn:microsoft.com/office/officeart/2005/8/layout/vList6"/>
    <dgm:cxn modelId="{BCE99487-E22C-4826-8A3A-F755DE8A1C44}" srcId="{ABC88BE5-6064-42DE-86A7-ED048FAE5BBF}" destId="{971853BD-FCB2-4190-AC49-5E936D590C63}" srcOrd="0" destOrd="0" parTransId="{4B2C9720-BF53-41EC-B81E-5C9FBF3DC93B}" sibTransId="{82A53836-2B2E-410F-8676-89029DCACEA5}"/>
    <dgm:cxn modelId="{22810C70-8CA6-4F1C-94AF-9A77ED54244C}" srcId="{FAE9A5D6-DE06-4886-9E3B-41863EFC2491}" destId="{20BA0D71-FC7F-42B6-B3AC-BACD9453B3B6}" srcOrd="2" destOrd="0" parTransId="{936607FE-F64D-4DFB-883C-5509943D3E66}" sibTransId="{04281496-9A30-460F-843F-CB0F6374F5C8}"/>
    <dgm:cxn modelId="{7BB610CA-BFD6-4AA8-BC92-F13F92CBBB2A}" type="presOf" srcId="{933E1620-A001-4B48-8A1B-565FEB065D16}" destId="{92B71C31-90CC-4833-8396-31F799214686}" srcOrd="0" destOrd="0" presId="urn:microsoft.com/office/officeart/2005/8/layout/vList6"/>
    <dgm:cxn modelId="{18E3508D-36DC-4623-9933-09482AB17DBD}" type="presOf" srcId="{20BA0D71-FC7F-42B6-B3AC-BACD9453B3B6}" destId="{7329E681-718A-40DA-9BF8-8E2F6D773C57}" srcOrd="0" destOrd="0" presId="urn:microsoft.com/office/officeart/2005/8/layout/vList6"/>
    <dgm:cxn modelId="{8141A08A-BF13-4BF0-AAFD-E5916AC943FE}" type="presOf" srcId="{971853BD-FCB2-4190-AC49-5E936D590C63}" destId="{AAD516B1-9472-44B3-BD53-3E8B05C33195}" srcOrd="0" destOrd="0" presId="urn:microsoft.com/office/officeart/2005/8/layout/vList6"/>
    <dgm:cxn modelId="{CA4BBEF0-A03F-4C01-B755-C6CEFF7DB6BF}" type="presOf" srcId="{CB15AD0D-2A53-4B5A-BE87-E70F5D062708}" destId="{87FE71AE-6701-4D53-B394-F2D85A43FAB8}" srcOrd="0" destOrd="0" presId="urn:microsoft.com/office/officeart/2005/8/layout/vList6"/>
    <dgm:cxn modelId="{1EBAD77B-3F54-4021-A9B3-34157C7D233F}" type="presOf" srcId="{DC2AB96E-A5B5-422A-BD35-8DB5408623AE}" destId="{9A54CDAE-DA9A-4086-BE68-92BB4E87A31A}" srcOrd="0" destOrd="0" presId="urn:microsoft.com/office/officeart/2005/8/layout/vList6"/>
    <dgm:cxn modelId="{648C0560-952D-456B-A4FA-3D30A62DA141}" type="presOf" srcId="{9048449A-D02B-4885-ADB0-7060C4C5600F}" destId="{4017AFDD-D2E1-4B6A-9512-E099D7A7E4D1}" srcOrd="0" destOrd="0" presId="urn:microsoft.com/office/officeart/2005/8/layout/vList6"/>
    <dgm:cxn modelId="{7C0E7865-9337-4E21-89CC-C1B93C280A6C}" srcId="{F9B64D57-2F86-4A7D-BE5F-4FF7EBB87840}" destId="{8D30100D-72B4-4DE0-96F0-6191CB22FDC3}" srcOrd="0" destOrd="0" parTransId="{127D1EC6-78E3-4F0C-9BD4-B5EFF0714280}" sibTransId="{E4354389-9C96-4E75-9D2E-F9F3F624EC1E}"/>
    <dgm:cxn modelId="{06B14273-8EC8-4D2E-98BA-7B5F6969BE55}" srcId="{FAE9A5D6-DE06-4886-9E3B-41863EFC2491}" destId="{25559881-05D6-4305-902C-2166716764CC}" srcOrd="3" destOrd="0" parTransId="{DB4FDD3F-B68A-4AD9-9C96-DD1E001BE0DB}" sibTransId="{CA85AB16-239E-438A-ACE1-DBCDFA73AADE}"/>
    <dgm:cxn modelId="{B8B3FACB-F473-40AE-82F0-DC97490D1799}" type="presOf" srcId="{F8EAF19A-2072-458E-BD24-0AF04B309FC7}" destId="{9CADCA51-9203-4685-BF4D-6DC9438A0C63}" srcOrd="0" destOrd="0" presId="urn:microsoft.com/office/officeart/2005/8/layout/vList6"/>
    <dgm:cxn modelId="{FBC26F08-F419-4A74-80FA-15A1F6C73728}" srcId="{25559881-05D6-4305-902C-2166716764CC}" destId="{F8EAF19A-2072-458E-BD24-0AF04B309FC7}" srcOrd="0" destOrd="0" parTransId="{E986C600-1E23-4D31-8B5C-A91C67378605}" sibTransId="{7B368BDC-0C1B-47B5-A20F-C4B2EEF3508C}"/>
    <dgm:cxn modelId="{B2EA8396-61BB-40E2-8070-815687CABA93}" srcId="{FAE9A5D6-DE06-4886-9E3B-41863EFC2491}" destId="{DC2AB96E-A5B5-422A-BD35-8DB5408623AE}" srcOrd="0" destOrd="0" parTransId="{E2C1DAC0-CB01-46C9-A9E4-965B10408810}" sibTransId="{D906A813-7765-45C1-86A0-6F84039D5346}"/>
    <dgm:cxn modelId="{CDB1FC52-6993-46CB-908B-60F67B32B278}" type="presParOf" srcId="{822B0C66-1A7C-41E7-B7F3-1A31884BF40A}" destId="{27E204FB-21B0-424A-84FA-D66AF0585784}" srcOrd="0" destOrd="0" presId="urn:microsoft.com/office/officeart/2005/8/layout/vList6"/>
    <dgm:cxn modelId="{AA273336-C17B-4636-A809-1CF3312E70B6}" type="presParOf" srcId="{27E204FB-21B0-424A-84FA-D66AF0585784}" destId="{9A54CDAE-DA9A-4086-BE68-92BB4E87A31A}" srcOrd="0" destOrd="0" presId="urn:microsoft.com/office/officeart/2005/8/layout/vList6"/>
    <dgm:cxn modelId="{8A4204DB-46E3-4C8E-B486-22D143308475}" type="presParOf" srcId="{27E204FB-21B0-424A-84FA-D66AF0585784}" destId="{4017AFDD-D2E1-4B6A-9512-E099D7A7E4D1}" srcOrd="1" destOrd="0" presId="urn:microsoft.com/office/officeart/2005/8/layout/vList6"/>
    <dgm:cxn modelId="{5102A514-3D5A-4416-8C3F-E360CB401844}" type="presParOf" srcId="{822B0C66-1A7C-41E7-B7F3-1A31884BF40A}" destId="{ECC32540-839E-4CCD-A972-CF074B3AB742}" srcOrd="1" destOrd="0" presId="urn:microsoft.com/office/officeart/2005/8/layout/vList6"/>
    <dgm:cxn modelId="{9BC80C25-D042-4B03-BF71-19A35CC64D45}" type="presParOf" srcId="{822B0C66-1A7C-41E7-B7F3-1A31884BF40A}" destId="{9AFBECCF-01BD-4248-BB68-4F88C98DAF5C}" srcOrd="2" destOrd="0" presId="urn:microsoft.com/office/officeart/2005/8/layout/vList6"/>
    <dgm:cxn modelId="{9071976F-9498-44CE-894E-D7D90914F64B}" type="presParOf" srcId="{9AFBECCF-01BD-4248-BB68-4F88C98DAF5C}" destId="{32F12A64-6593-4AF7-B8FE-0A7770BAE42A}" srcOrd="0" destOrd="0" presId="urn:microsoft.com/office/officeart/2005/8/layout/vList6"/>
    <dgm:cxn modelId="{7241A83F-A969-4280-96B5-F0E323364795}" type="presParOf" srcId="{9AFBECCF-01BD-4248-BB68-4F88C98DAF5C}" destId="{827E7BE1-F627-4F8D-91A3-835F188C7D9E}" srcOrd="1" destOrd="0" presId="urn:microsoft.com/office/officeart/2005/8/layout/vList6"/>
    <dgm:cxn modelId="{7C19874D-5367-49EE-B824-913FA21D6ACC}" type="presParOf" srcId="{822B0C66-1A7C-41E7-B7F3-1A31884BF40A}" destId="{68517C3E-FDE7-4CE3-A60D-55C23625F9DF}" srcOrd="3" destOrd="0" presId="urn:microsoft.com/office/officeart/2005/8/layout/vList6"/>
    <dgm:cxn modelId="{0AC7494B-31F0-4401-9747-D2919E61472E}" type="presParOf" srcId="{822B0C66-1A7C-41E7-B7F3-1A31884BF40A}" destId="{B67E464D-6624-41ED-B51A-0FCE9FB82007}" srcOrd="4" destOrd="0" presId="urn:microsoft.com/office/officeart/2005/8/layout/vList6"/>
    <dgm:cxn modelId="{04570E8F-03B4-4109-9AE4-891883730983}" type="presParOf" srcId="{B67E464D-6624-41ED-B51A-0FCE9FB82007}" destId="{7329E681-718A-40DA-9BF8-8E2F6D773C57}" srcOrd="0" destOrd="0" presId="urn:microsoft.com/office/officeart/2005/8/layout/vList6"/>
    <dgm:cxn modelId="{72CB3A92-9C8F-445D-ACDA-628A2BC21C66}" type="presParOf" srcId="{B67E464D-6624-41ED-B51A-0FCE9FB82007}" destId="{87FE71AE-6701-4D53-B394-F2D85A43FAB8}" srcOrd="1" destOrd="0" presId="urn:microsoft.com/office/officeart/2005/8/layout/vList6"/>
    <dgm:cxn modelId="{DF1C1581-AC9B-4BBA-99D5-4691B978708B}" type="presParOf" srcId="{822B0C66-1A7C-41E7-B7F3-1A31884BF40A}" destId="{3D55AE11-E7BB-4910-A43B-2F9240E8E40A}" srcOrd="5" destOrd="0" presId="urn:microsoft.com/office/officeart/2005/8/layout/vList6"/>
    <dgm:cxn modelId="{65201DE2-2FB4-4191-B54A-278C26DA0CDB}" type="presParOf" srcId="{822B0C66-1A7C-41E7-B7F3-1A31884BF40A}" destId="{0928845D-E3B7-442E-9961-7F071018573A}" srcOrd="6" destOrd="0" presId="urn:microsoft.com/office/officeart/2005/8/layout/vList6"/>
    <dgm:cxn modelId="{28E921CF-42BA-48BC-BF19-4D5DFB37E2DB}" type="presParOf" srcId="{0928845D-E3B7-442E-9961-7F071018573A}" destId="{4F6EF16F-6EF8-47C1-83F5-990347D7071D}" srcOrd="0" destOrd="0" presId="urn:microsoft.com/office/officeart/2005/8/layout/vList6"/>
    <dgm:cxn modelId="{48AB4D91-1482-42A6-ACA2-3E09A63F72E9}" type="presParOf" srcId="{0928845D-E3B7-442E-9961-7F071018573A}" destId="{9CADCA51-9203-4685-BF4D-6DC9438A0C63}" srcOrd="1" destOrd="0" presId="urn:microsoft.com/office/officeart/2005/8/layout/vList6"/>
    <dgm:cxn modelId="{BB70B129-8C93-44CB-9931-F35908BD844E}" type="presParOf" srcId="{822B0C66-1A7C-41E7-B7F3-1A31884BF40A}" destId="{547E5739-B184-4FD5-899E-650DC65ABE79}" srcOrd="7" destOrd="0" presId="urn:microsoft.com/office/officeart/2005/8/layout/vList6"/>
    <dgm:cxn modelId="{A5B249CA-8115-4CD5-A931-B83DB0CB7D7F}" type="presParOf" srcId="{822B0C66-1A7C-41E7-B7F3-1A31884BF40A}" destId="{EDC1B359-37FF-4D0C-B1C1-FBFB500DAFF7}" srcOrd="8" destOrd="0" presId="urn:microsoft.com/office/officeart/2005/8/layout/vList6"/>
    <dgm:cxn modelId="{983A5DD1-B500-45B8-9E6C-65AF8C325D96}" type="presParOf" srcId="{EDC1B359-37FF-4D0C-B1C1-FBFB500DAFF7}" destId="{69DC8DC0-0447-4D54-9F23-963CFFC46E66}" srcOrd="0" destOrd="0" presId="urn:microsoft.com/office/officeart/2005/8/layout/vList6"/>
    <dgm:cxn modelId="{9A54874B-2D21-450E-8D68-0866CB75D0C9}" type="presParOf" srcId="{EDC1B359-37FF-4D0C-B1C1-FBFB500DAFF7}" destId="{AAD516B1-9472-44B3-BD53-3E8B05C33195}" srcOrd="1" destOrd="0" presId="urn:microsoft.com/office/officeart/2005/8/layout/vList6"/>
    <dgm:cxn modelId="{6E3AF001-7E27-4A69-BB5F-2106AAACDA14}" type="presParOf" srcId="{822B0C66-1A7C-41E7-B7F3-1A31884BF40A}" destId="{9B157260-03FF-4D97-A7B4-30DB2974F911}" srcOrd="9" destOrd="0" presId="urn:microsoft.com/office/officeart/2005/8/layout/vList6"/>
    <dgm:cxn modelId="{15A3FD61-095F-4849-B74F-D3F9EF7C679D}" type="presParOf" srcId="{822B0C66-1A7C-41E7-B7F3-1A31884BF40A}" destId="{B65EB176-D87F-489C-925B-298B04AA30FD}" srcOrd="10" destOrd="0" presId="urn:microsoft.com/office/officeart/2005/8/layout/vList6"/>
    <dgm:cxn modelId="{60DBCD7A-458A-4B3F-808B-A0D79F432137}" type="presParOf" srcId="{B65EB176-D87F-489C-925B-298B04AA30FD}" destId="{076815C9-8E76-4FF1-8B7C-A2C6791C7826}" srcOrd="0" destOrd="0" presId="urn:microsoft.com/office/officeart/2005/8/layout/vList6"/>
    <dgm:cxn modelId="{27949563-E035-461B-ACAF-760635028B13}" type="presParOf" srcId="{B65EB176-D87F-489C-925B-298B04AA30FD}" destId="{92B71C31-90CC-4833-8396-31F79921468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8C77-A234-40B0-A662-2FF4E5AD066D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FC58-EC08-441B-B900-45735065A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15A1F-EA13-40D6-A4CC-326AAF31104D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488EF-AC83-437E-A18C-A81B1446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direct experience of Maoist socialism, a vague memory of 1989, a direct experience with economic reform and economic development which is taken for granted, singletons or having fewer siblings due to the one-child policy, and a flourish of information due to the reform of mass media and the emergence of new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India: us $1016</a:t>
            </a:r>
          </a:p>
          <a:p>
            <a:r>
              <a:rPr lang="en-US" dirty="0" smtClean="0"/>
              <a:t>China:</a:t>
            </a:r>
            <a:r>
              <a:rPr lang="en-US" baseline="0" dirty="0" smtClean="0"/>
              <a:t> 3266</a:t>
            </a:r>
          </a:p>
          <a:p>
            <a:r>
              <a:rPr lang="en-US" baseline="0" dirty="0" smtClean="0"/>
              <a:t>Singapore: 37597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4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b="1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553200"/>
            <a:ext cx="86106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lang="en-US" sz="2700" b="1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35650" cy="533400"/>
          </a:xfrm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Weiyu Zhang (PhD,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UPenn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), Assistant Professor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685800" y="2057400"/>
            <a:ext cx="7848600" cy="1622425"/>
          </a:xfrm>
        </p:spPr>
        <p:txBody>
          <a:bodyPr/>
          <a:lstStyle/>
          <a:p>
            <a:pPr algn="ctr"/>
            <a:r>
              <a:rPr lang="en-US" sz="4000" dirty="0" smtClean="0">
                <a:cs typeface="Times New Roman" pitchFamily="18" charset="0"/>
              </a:rPr>
              <a:t/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sz="4000" dirty="0" smtClean="0">
                <a:cs typeface="Times New Roman" pitchFamily="18" charset="0"/>
              </a:rPr>
              <a:t>Youth Engagement and ICTs in Asia: A Comparative Approach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0" y="1219200"/>
            <a:ext cx="91440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 algn="ctr">
              <a:defRPr/>
            </a:pPr>
            <a:r>
              <a:rPr lang="en-GB" sz="1600" dirty="0" smtClean="0"/>
              <a:t>THE POLITICS AND ECONOMICS OF MEDIA CONVERGENCE</a:t>
            </a:r>
          </a:p>
          <a:p>
            <a:pPr lvl="0" algn="ctr">
              <a:defRPr/>
            </a:pPr>
            <a:r>
              <a:rPr kumimoji="0" lang="en-US" sz="16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The Joint Summer School by CUC, CUHK, Westminster and </a:t>
            </a:r>
            <a:r>
              <a:rPr kumimoji="0" lang="en-US" sz="1600" b="1" i="0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UPenn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715000"/>
            <a:ext cx="16313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5"/>
          <p:cNvSpPr txBox="1">
            <a:spLocks noChangeArrowheads="1"/>
          </p:cNvSpPr>
          <p:nvPr/>
        </p:nvSpPr>
        <p:spPr bwMode="auto">
          <a:xfrm>
            <a:off x="3124200" y="5094515"/>
            <a:ext cx="5835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5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Communications and New Media, National</a:t>
            </a:r>
            <a:r>
              <a:rPr kumimoji="0" lang="en-US" sz="15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Univ. of Singapore</a:t>
            </a:r>
            <a:endParaRPr kumimoji="0" lang="en-US" sz="15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943600"/>
            <a:ext cx="1828800" cy="46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67400"/>
            <a:ext cx="1905000" cy="5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5943600"/>
            <a:ext cx="1724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943600"/>
            <a:ext cx="17240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youth and 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Net Generation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Tapscott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2009)</a:t>
            </a:r>
          </a:p>
          <a:p>
            <a:pPr lvl="1"/>
            <a:r>
              <a:rPr lang="en-US" sz="2000" dirty="0" smtClean="0"/>
              <a:t>ICTs Make youth innovative, collaborative, and want more fun</a:t>
            </a:r>
          </a:p>
          <a:p>
            <a:pPr lvl="1"/>
            <a:r>
              <a:rPr lang="en-US" sz="2000" dirty="0" smtClean="0"/>
              <a:t>ICTs Make youth dumb, shameless, narcissistic, and hate working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1" y="3783703"/>
            <a:ext cx="2514599" cy="261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RQ1: How do youth use ICTs to engage in social activities?</a:t>
            </a:r>
          </a:p>
          <a:p>
            <a:endParaRPr lang="en-US" dirty="0"/>
          </a:p>
          <a:p>
            <a:r>
              <a:rPr lang="en-US" dirty="0" smtClean="0"/>
              <a:t>RQ2: How do ICTs change the relationship between youth and established institutions?</a:t>
            </a:r>
          </a:p>
          <a:p>
            <a:endParaRPr lang="en-US" dirty="0"/>
          </a:p>
          <a:p>
            <a:r>
              <a:rPr lang="en-US" dirty="0" smtClean="0"/>
              <a:t>RQ3: How do ICTs change the nature of youth participation?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studies</a:t>
            </a:r>
          </a:p>
          <a:p>
            <a:endParaRPr lang="en-US" dirty="0"/>
          </a:p>
          <a:p>
            <a:r>
              <a:rPr lang="en-US" dirty="0" smtClean="0"/>
              <a:t>20-30 in-depth interviews</a:t>
            </a:r>
          </a:p>
          <a:p>
            <a:r>
              <a:rPr lang="en-US" dirty="0" smtClean="0"/>
              <a:t>15-35 year old</a:t>
            </a:r>
          </a:p>
          <a:p>
            <a:r>
              <a:rPr lang="en-US" dirty="0" smtClean="0"/>
              <a:t>Urban youth with full access to new media and have participated in some social activities</a:t>
            </a:r>
          </a:p>
          <a:p>
            <a:endParaRPr lang="en-US" dirty="0"/>
          </a:p>
          <a:p>
            <a:r>
              <a:rPr lang="en-US" dirty="0" smtClean="0"/>
              <a:t>5-10 focus groups</a:t>
            </a:r>
          </a:p>
          <a:p>
            <a:r>
              <a:rPr lang="en-US" dirty="0" smtClean="0"/>
              <a:t>15-35 year old</a:t>
            </a:r>
          </a:p>
          <a:p>
            <a:r>
              <a:rPr lang="en-US" dirty="0" smtClean="0"/>
              <a:t>Average youth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east to look west?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Singapore vs. China</a:t>
            </a:r>
          </a:p>
          <a:p>
            <a:pPr lvl="1"/>
            <a:r>
              <a:rPr lang="en-US" dirty="0" smtClean="0"/>
              <a:t>Ethnic Chinese, authoritarian governance</a:t>
            </a:r>
          </a:p>
          <a:p>
            <a:pPr lvl="1"/>
            <a:r>
              <a:rPr lang="en-US" dirty="0" smtClean="0"/>
              <a:t>Size, economic development, racial relationship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India vs. China</a:t>
            </a:r>
          </a:p>
          <a:p>
            <a:pPr lvl="1"/>
            <a:r>
              <a:rPr lang="en-US" dirty="0" smtClean="0"/>
              <a:t>Size and economic development</a:t>
            </a:r>
          </a:p>
          <a:p>
            <a:pPr lvl="1"/>
            <a:r>
              <a:rPr lang="en-US" dirty="0" smtClean="0"/>
              <a:t>Government system, language and culture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534400" cy="55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GDP per capita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763000" cy="56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Singapore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21% youth (15-29 years old), 750 thousands</a:t>
            </a:r>
            <a:endParaRPr lang="en-US" sz="2800" dirty="0"/>
          </a:p>
          <a:p>
            <a:r>
              <a:rPr lang="en-US" sz="2800" dirty="0" smtClean="0"/>
              <a:t>Literacy </a:t>
            </a:r>
            <a:r>
              <a:rPr lang="en-US" sz="2800" dirty="0"/>
              <a:t>rate: </a:t>
            </a:r>
            <a:r>
              <a:rPr lang="en-US" sz="2800" dirty="0" smtClean="0"/>
              <a:t>97%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Mobile phones: 138/100</a:t>
            </a:r>
            <a:endParaRPr lang="en-US" sz="2800" dirty="0"/>
          </a:p>
          <a:p>
            <a:r>
              <a:rPr lang="en-US" sz="2800" dirty="0"/>
              <a:t>Internet users: </a:t>
            </a:r>
            <a:r>
              <a:rPr lang="en-US" sz="2800" dirty="0" smtClean="0"/>
              <a:t>66/100 (2005)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9" y="131763"/>
            <a:ext cx="86868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616"/>
            <a:ext cx="8229600" cy="505936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ICTs</a:t>
            </a:r>
            <a:endParaRPr lang="en-US" sz="2400" dirty="0" smtClean="0"/>
          </a:p>
          <a:p>
            <a:pPr lvl="1"/>
            <a:r>
              <a:rPr lang="en-US" sz="2100" dirty="0" smtClean="0"/>
              <a:t>Infrastructure</a:t>
            </a:r>
          </a:p>
          <a:p>
            <a:pPr lvl="1"/>
            <a:r>
              <a:rPr lang="en-US" sz="2100" dirty="0" smtClean="0"/>
              <a:t>Content </a:t>
            </a:r>
          </a:p>
          <a:p>
            <a:pPr lvl="1"/>
            <a:r>
              <a:rPr lang="en-US" sz="2100" dirty="0" smtClean="0"/>
              <a:t>Mass media policies</a:t>
            </a:r>
          </a:p>
          <a:p>
            <a:pPr lvl="1"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Youth</a:t>
            </a:r>
          </a:p>
          <a:p>
            <a:pPr lvl="1"/>
            <a:r>
              <a:rPr lang="en-US" sz="2100" dirty="0" smtClean="0"/>
              <a:t>Schools</a:t>
            </a:r>
          </a:p>
          <a:p>
            <a:pPr lvl="1"/>
            <a:r>
              <a:rPr lang="en-US" sz="2100" dirty="0" smtClean="0"/>
              <a:t>Government agencies</a:t>
            </a:r>
          </a:p>
          <a:p>
            <a:pPr lvl="1"/>
            <a:r>
              <a:rPr lang="en-US" sz="2100" dirty="0" smtClean="0"/>
              <a:t>Political parties</a:t>
            </a:r>
          </a:p>
          <a:p>
            <a:pPr lvl="1"/>
            <a:r>
              <a:rPr lang="en-US" sz="2100" dirty="0" smtClean="0"/>
              <a:t>NGOs and </a:t>
            </a:r>
            <a:r>
              <a:rPr lang="en-US" sz="2100" dirty="0" err="1" smtClean="0"/>
              <a:t>iNGOs</a:t>
            </a:r>
            <a:endParaRPr lang="en-US" sz="21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76600"/>
            <a:ext cx="152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1670613" cy="57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67200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334000"/>
            <a:ext cx="2257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3124200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as information sources</a:t>
            </a:r>
          </a:p>
          <a:p>
            <a:r>
              <a:rPr lang="en-US" dirty="0" smtClean="0"/>
              <a:t>SNS </a:t>
            </a:r>
            <a:r>
              <a:rPr lang="en-US" dirty="0"/>
              <a:t>as dissemination tool</a:t>
            </a:r>
          </a:p>
          <a:p>
            <a:r>
              <a:rPr lang="en-US" dirty="0"/>
              <a:t>Mobile phones mainly for interpersonal contact</a:t>
            </a:r>
          </a:p>
          <a:p>
            <a:r>
              <a:rPr lang="en-US" dirty="0" smtClean="0"/>
              <a:t>Online </a:t>
            </a:r>
            <a:r>
              <a:rPr lang="en-US" dirty="0"/>
              <a:t>multimedia </a:t>
            </a:r>
            <a:r>
              <a:rPr lang="en-US" dirty="0" smtClean="0"/>
              <a:t>content, Open </a:t>
            </a:r>
            <a:r>
              <a:rPr lang="en-US" dirty="0"/>
              <a:t>source platforms to facilitate international collaboration</a:t>
            </a:r>
          </a:p>
          <a:p>
            <a:endParaRPr lang="en-US" dirty="0" smtClean="0"/>
          </a:p>
          <a:p>
            <a:r>
              <a:rPr lang="en-US" dirty="0"/>
              <a:t>Knowledge-building</a:t>
            </a:r>
          </a:p>
          <a:p>
            <a:pPr lvl="1"/>
            <a:r>
              <a:rPr lang="en-US" dirty="0" smtClean="0"/>
              <a:t>Choosing issues</a:t>
            </a:r>
          </a:p>
          <a:p>
            <a:r>
              <a:rPr lang="en-US" dirty="0"/>
              <a:t>International vision</a:t>
            </a:r>
          </a:p>
          <a:p>
            <a:pPr lvl="1"/>
            <a:r>
              <a:rPr lang="en-US" dirty="0" smtClean="0"/>
              <a:t>Being alien to local issues</a:t>
            </a:r>
          </a:p>
          <a:p>
            <a:r>
              <a:rPr lang="en-US" dirty="0"/>
              <a:t>Institution-bypassing </a:t>
            </a:r>
          </a:p>
          <a:p>
            <a:pPr lvl="1"/>
            <a:r>
              <a:rPr lang="en-US" dirty="0" smtClean="0"/>
              <a:t>Speakers’ corner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6" name="Picture 2" descr="C:\Documents and Settings\cnmzw\My Documents\My Pictures\nanjing-cana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3006136" cy="2251869"/>
          </a:xfrm>
          <a:prstGeom prst="rect">
            <a:avLst/>
          </a:prstGeom>
          <a:noFill/>
        </p:spPr>
      </p:pic>
      <p:pic>
        <p:nvPicPr>
          <p:cNvPr id="1027" name="Picture 3" descr="C:\Documents and Settings\cnmzw\My Documents\My Pictures\HongK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838200"/>
            <a:ext cx="3279932" cy="1962150"/>
          </a:xfrm>
          <a:prstGeom prst="rect">
            <a:avLst/>
          </a:prstGeom>
          <a:noFill/>
        </p:spPr>
      </p:pic>
      <p:pic>
        <p:nvPicPr>
          <p:cNvPr id="1028" name="Picture 4" descr="C:\Documents and Settings\cnmzw\My Documents\My Pictures\philadelph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267200"/>
            <a:ext cx="3381375" cy="2244003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343400"/>
            <a:ext cx="289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3124200" y="1752600"/>
            <a:ext cx="22098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934200" y="2971800"/>
            <a:ext cx="228600" cy="1143000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3124200" y="5334000"/>
            <a:ext cx="21336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41% between 13 and 35 years old, 400 million</a:t>
            </a:r>
          </a:p>
          <a:p>
            <a:r>
              <a:rPr lang="en-US" dirty="0" smtClean="0"/>
              <a:t>65% general literacy rate, 82% in Delhi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Mobile phones</a:t>
            </a:r>
            <a:r>
              <a:rPr lang="en-US" dirty="0" smtClean="0"/>
              <a:t>: 30%</a:t>
            </a:r>
          </a:p>
          <a:p>
            <a:r>
              <a:rPr lang="en-US" dirty="0" smtClean="0"/>
              <a:t>Internet users: 7%</a:t>
            </a:r>
          </a:p>
        </p:txBody>
      </p:sp>
      <p:pic>
        <p:nvPicPr>
          <p:cNvPr id="4" name="Picture 6" descr="jigsaw puzz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800600"/>
            <a:ext cx="2057400" cy="1393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Youth</a:t>
            </a:r>
          </a:p>
          <a:p>
            <a:pPr lvl="1"/>
            <a:r>
              <a:rPr lang="en-US" dirty="0" smtClean="0"/>
              <a:t>National Youth Policy 2003</a:t>
            </a:r>
          </a:p>
          <a:p>
            <a:pPr lvl="1"/>
            <a:r>
              <a:rPr lang="en-US" dirty="0" smtClean="0"/>
              <a:t>National Youth Corps as full time volunteers</a:t>
            </a:r>
          </a:p>
          <a:p>
            <a:pPr lvl="1"/>
            <a:r>
              <a:rPr lang="en-US" dirty="0" smtClean="0"/>
              <a:t>National Youth Awards, exchange </a:t>
            </a:r>
            <a:r>
              <a:rPr lang="en-US" dirty="0" err="1" smtClean="0"/>
              <a:t>programme</a:t>
            </a:r>
            <a:r>
              <a:rPr lang="en-US" dirty="0" smtClean="0"/>
              <a:t>, funding for NGOs 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800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5233988" cy="8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and newspaper as major information sources</a:t>
            </a:r>
          </a:p>
          <a:p>
            <a:r>
              <a:rPr lang="en-US" dirty="0" smtClean="0"/>
              <a:t>Mobiles are heavily used for almost all purposes</a:t>
            </a:r>
          </a:p>
          <a:p>
            <a:r>
              <a:rPr lang="en-US" dirty="0" smtClean="0"/>
              <a:t>SNS and online chats better in information dissemination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Fill in the inadequacies </a:t>
            </a:r>
          </a:p>
          <a:p>
            <a:r>
              <a:rPr lang="en-US" dirty="0" smtClean="0"/>
              <a:t>Social services focused</a:t>
            </a:r>
          </a:p>
          <a:p>
            <a:r>
              <a:rPr lang="en-US" dirty="0" smtClean="0"/>
              <a:t>Self satisfaction and self fulfillment</a:t>
            </a:r>
          </a:p>
          <a:p>
            <a:pPr lvl="1"/>
            <a:r>
              <a:rPr lang="en-US" dirty="0" smtClean="0"/>
              <a:t>I am no less than a star…more like a God!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23% 14-29 years old</a:t>
            </a:r>
          </a:p>
          <a:p>
            <a:r>
              <a:rPr lang="en-US" dirty="0" smtClean="0"/>
              <a:t>Literacy rate: 91%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Mobile phones: 51%</a:t>
            </a:r>
          </a:p>
          <a:p>
            <a:r>
              <a:rPr lang="en-US" dirty="0" smtClean="0"/>
              <a:t>Internet users: 29%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657600"/>
            <a:ext cx="533400" cy="94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lum bright="-1000" contrast="1000"/>
          </a:blip>
          <a:srcRect/>
          <a:stretch>
            <a:fillRect/>
          </a:stretch>
        </p:blipFill>
        <p:spPr bwMode="auto">
          <a:xfrm>
            <a:off x="5562600" y="3429000"/>
            <a:ext cx="1419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096000" y="2438400"/>
            <a:ext cx="1676400" cy="122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Youth</a:t>
            </a:r>
          </a:p>
          <a:p>
            <a:pPr lvl="1"/>
            <a:r>
              <a:rPr lang="en-US" dirty="0" smtClean="0"/>
              <a:t>One-child policy</a:t>
            </a:r>
          </a:p>
          <a:p>
            <a:pPr lvl="1"/>
            <a:r>
              <a:rPr lang="en-US" dirty="0" smtClean="0"/>
              <a:t>No governmental ministries specifying in youth</a:t>
            </a:r>
          </a:p>
          <a:p>
            <a:pPr lvl="1"/>
            <a:r>
              <a:rPr lang="en-US" dirty="0" smtClean="0"/>
              <a:t>Education, employment, participation</a:t>
            </a:r>
          </a:p>
          <a:p>
            <a:pPr lvl="1"/>
            <a:r>
              <a:rPr lang="en-US" dirty="0" smtClean="0"/>
              <a:t>Risky behaviors, poverty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648200"/>
            <a:ext cx="2819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791200"/>
            <a:ext cx="2647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find in china?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Panel Discussion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066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cnmzw@nus.edu.sg</a:t>
            </a:r>
          </a:p>
          <a:p>
            <a:r>
              <a:rPr lang="en-US" dirty="0" smtClean="0"/>
              <a:t>13521409308</a:t>
            </a:r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533400" y="2743200"/>
            <a:ext cx="7848600" cy="1622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Tahoma" pitchFamily="34" charset="0"/>
                <a:cs typeface="Times New Roman" pitchFamily="18" charset="0"/>
              </a:rPr>
              <a:t>Thank You! </a:t>
            </a:r>
            <a:r>
              <a:rPr lang="zh-CN" altLang="en-US" sz="4000" b="1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Tahoma" pitchFamily="34" charset="0"/>
                <a:cs typeface="Times New Roman" pitchFamily="18" charset="0"/>
              </a:rPr>
              <a:t>汐止小镇咖啡馆见！</a:t>
            </a:r>
            <a:endParaRPr kumimoji="0" lang="en-US" sz="4000" b="1" i="0" u="none" strike="noStrike" kern="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438400" y="13922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057400" y="12731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667000" y="14478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Comparative study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211388" y="13716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438400" y="22304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057400" y="21113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667000" y="22860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Youth and ICTs</a:t>
            </a:r>
            <a:endParaRPr lang="en-US" b="1" dirty="0"/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211388" y="22098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438400" y="30686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057400" y="29495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2667000" y="31242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Singapore</a:t>
            </a:r>
            <a:endParaRPr lang="en-US" b="1" dirty="0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211388" y="3048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438400" y="39830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057400" y="38639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2667000" y="40386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India</a:t>
            </a:r>
            <a:endParaRPr lang="en-US" b="1" dirty="0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211388" y="39624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2447107" y="4849576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2066107" y="473051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gray">
          <a:xfrm>
            <a:off x="2675707" y="49051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China</a:t>
            </a:r>
            <a:endParaRPr lang="en-US" b="1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gray">
          <a:xfrm>
            <a:off x="2219007" y="482893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gray">
          <a:xfrm>
            <a:off x="2408435" y="5670728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gray">
          <a:xfrm>
            <a:off x="2027435" y="555166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gray">
          <a:xfrm>
            <a:off x="2637035" y="572629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Panel Discussion</a:t>
            </a:r>
            <a:endParaRPr lang="en-US" b="1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gray">
          <a:xfrm>
            <a:off x="2180335" y="565009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6</a:t>
            </a:r>
            <a:endParaRPr lang="en-US" sz="2400" dirty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Science is “unavoidably comparative”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Lasswell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1968)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058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 models (Livingstone, 2003)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what is unique about each case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tests the hypothesized generality of findings across cases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systematic relations are sought, each case thereby serving as one unit or data point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compares cases insofar as they are systematically interrelated due to some underlying processes</a:t>
            </a:r>
            <a:endParaRPr lang="en-US" sz="22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with the approach</a:t>
            </a:r>
          </a:p>
          <a:p>
            <a:endParaRPr lang="en-US" dirty="0"/>
          </a:p>
          <a:p>
            <a:pPr lvl="1"/>
            <a:r>
              <a:rPr lang="en-US" dirty="0" smtClean="0"/>
              <a:t>Different yet comparable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many variables problem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Youth and ICTs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5000"/>
          </a:blip>
          <a:srcRect/>
          <a:stretch>
            <a:fillRect/>
          </a:stretch>
        </p:blipFill>
        <p:spPr bwMode="auto">
          <a:xfrm>
            <a:off x="6934200" y="4233824"/>
            <a:ext cx="1818692" cy="221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50800" dir="5400000" algn="ctr" rotWithShape="0">
              <a:schemeClr val="bg1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Youth as a pivotal group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Youth as a problematic group</a:t>
            </a:r>
          </a:p>
          <a:p>
            <a:pPr lvl="1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The ’80ers and the ’90ers </a:t>
            </a:r>
          </a:p>
          <a:p>
            <a:pPr lvl="1"/>
            <a:r>
              <a:rPr lang="en-US" dirty="0" smtClean="0"/>
              <a:t>Youth and risky 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smtClean="0"/>
              <a:t>Rapid growth of new media penetration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800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Innovative usage of new media</a:t>
            </a:r>
          </a:p>
          <a:p>
            <a:pPr lvl="1">
              <a:buNone/>
            </a:pPr>
            <a:endParaRPr lang="en-US" sz="800" dirty="0" smtClean="0"/>
          </a:p>
          <a:p>
            <a:endParaRPr lang="en-US" dirty="0" smtClean="0"/>
          </a:p>
          <a:p>
            <a:r>
              <a:rPr lang="en-US" dirty="0" smtClean="0"/>
              <a:t>Social 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mpacts of new media</a:t>
            </a:r>
          </a:p>
          <a:p>
            <a:pPr lvl="1"/>
            <a:r>
              <a:rPr lang="en-US" sz="1800" dirty="0" smtClean="0"/>
              <a:t>Education</a:t>
            </a:r>
          </a:p>
          <a:p>
            <a:pPr lvl="1"/>
            <a:r>
              <a:rPr lang="en-US" sz="1800" dirty="0" smtClean="0"/>
              <a:t>Workplace</a:t>
            </a:r>
          </a:p>
          <a:p>
            <a:pPr lvl="1"/>
            <a:r>
              <a:rPr lang="en-US" sz="1800" dirty="0" smtClean="0"/>
              <a:t>Family</a:t>
            </a:r>
          </a:p>
          <a:p>
            <a:pPr lvl="1"/>
            <a:r>
              <a:rPr lang="en-US" sz="1800" dirty="0" smtClean="0"/>
              <a:t>Consumers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smtClean="0"/>
              <a:t> 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 lvl="2">
              <a:buNone/>
            </a:pPr>
            <a:endParaRPr lang="en-US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410200"/>
            <a:ext cx="1447800" cy="5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657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209800"/>
            <a:ext cx="990600" cy="107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4572000"/>
            <a:ext cx="1600200" cy="59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1tgp_figure_bl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9CC7EC3E-FC5A-468B-AC67-9384594C278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C2140-0591-4BBD-A9C6-3268AEBE70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712</Words>
  <Application>Microsoft Office PowerPoint</Application>
  <PresentationFormat>On-screen Show (4:3)</PresentationFormat>
  <Paragraphs>183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041tgp_figure_blue</vt:lpstr>
      <vt:lpstr> Youth Engagement and ICTs in Asia: A Comparative Approach</vt:lpstr>
      <vt:lpstr>Who am I?</vt:lpstr>
      <vt:lpstr>Contents</vt:lpstr>
      <vt:lpstr>Science is “unavoidably comparative” (Lasswell, 1968) </vt:lpstr>
      <vt:lpstr>Comparative Analysis</vt:lpstr>
      <vt:lpstr>Comparative Analysis</vt:lpstr>
      <vt:lpstr>Youth and ICTs</vt:lpstr>
      <vt:lpstr>Why Youth?</vt:lpstr>
      <vt:lpstr>Why ICTs?</vt:lpstr>
      <vt:lpstr>Why youth and ICTs?</vt:lpstr>
      <vt:lpstr>Research questions</vt:lpstr>
      <vt:lpstr>Methods</vt:lpstr>
      <vt:lpstr>Looking east to look west?</vt:lpstr>
      <vt:lpstr>Comparability?</vt:lpstr>
      <vt:lpstr>Population</vt:lpstr>
      <vt:lpstr>GDP per capita</vt:lpstr>
      <vt:lpstr>Singapore</vt:lpstr>
      <vt:lpstr>Policies</vt:lpstr>
      <vt:lpstr>Interview findings</vt:lpstr>
      <vt:lpstr>India</vt:lpstr>
      <vt:lpstr>Policies</vt:lpstr>
      <vt:lpstr>Interview findings</vt:lpstr>
      <vt:lpstr>China</vt:lpstr>
      <vt:lpstr>Policies</vt:lpstr>
      <vt:lpstr>What can we find in china?</vt:lpstr>
      <vt:lpstr>Panel Discussion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Saatviga</dc:creator>
  <cp:lastModifiedBy>cnmzw</cp:lastModifiedBy>
  <cp:revision>160</cp:revision>
  <dcterms:modified xsi:type="dcterms:W3CDTF">2010-07-07T14:48:23Z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