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B4C48-AA5A-44CF-A143-B4C62E551D5D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7FD9C-19DA-4ACC-80A2-A51C2AA71D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</a:t>
            </a:r>
            <a:r>
              <a:rPr lang="en-US" baseline="0" dirty="0" smtClean="0"/>
              <a:t> actual single party rule </a:t>
            </a:r>
          </a:p>
          <a:p>
            <a:r>
              <a:rPr lang="en-US" dirty="0" smtClean="0"/>
              <a:t>A controlled mass media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E3C3C-205D-4368-A113-A67BE012075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Redefining activism through ICTs in</a:t>
            </a:r>
            <a:br>
              <a:rPr lang="en-US" b="1" dirty="0" smtClean="0"/>
            </a:br>
            <a:r>
              <a:rPr lang="en-US" b="1" dirty="0" smtClean="0"/>
              <a:t>an authoritarian </a:t>
            </a:r>
            <a:r>
              <a:rPr lang="en-US" b="1" dirty="0" smtClean="0"/>
              <a:t>democracy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Weiyu</a:t>
            </a:r>
            <a:r>
              <a:rPr lang="en-US" dirty="0" smtClean="0"/>
              <a:t> </a:t>
            </a:r>
            <a:r>
              <a:rPr lang="en-US" dirty="0" smtClean="0"/>
              <a:t>Zhang, Assistant Professor</a:t>
            </a:r>
            <a:endParaRPr lang="en-US" dirty="0" smtClean="0"/>
          </a:p>
          <a:p>
            <a:r>
              <a:rPr lang="en-US" dirty="0" smtClean="0"/>
              <a:t>Department of Communications and New Media</a:t>
            </a:r>
          </a:p>
          <a:p>
            <a:r>
              <a:rPr lang="en-US" dirty="0" smtClean="0"/>
              <a:t>National University of </a:t>
            </a:r>
            <a:r>
              <a:rPr lang="en-US" dirty="0" smtClean="0"/>
              <a:t>Singapore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ICTs in activism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Alternative information channels: mailing lists, blogs, SNSs</a:t>
            </a:r>
          </a:p>
          <a:p>
            <a:r>
              <a:rPr lang="en-US" dirty="0" smtClean="0"/>
              <a:t>Recruitment and organization: SNSs, </a:t>
            </a:r>
            <a:r>
              <a:rPr lang="en-US" dirty="0" err="1" smtClean="0"/>
              <a:t>google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Information overload</a:t>
            </a:r>
          </a:p>
          <a:p>
            <a:pPr lvl="1"/>
            <a:r>
              <a:rPr lang="en-US" dirty="0" smtClean="0"/>
              <a:t>Lack of credibility and privacy</a:t>
            </a:r>
          </a:p>
          <a:p>
            <a:pPr lvl="1"/>
            <a:r>
              <a:rPr lang="en-US" dirty="0" smtClean="0"/>
              <a:t>Homogeneity of online voices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Major challenge</a:t>
            </a:r>
            <a:r>
              <a:rPr lang="en-US" dirty="0" smtClean="0"/>
              <a:t>: how to turn online activism into offline outcomes?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“Accessing information becomes, in effect, activism.” In this sense, ICTs have served the purpose well because the information might changes behaviors (e.g., voting). </a:t>
            </a:r>
          </a:p>
          <a:p>
            <a:r>
              <a:rPr lang="en-US" dirty="0" smtClean="0"/>
              <a:t>But </a:t>
            </a:r>
            <a:r>
              <a:rPr lang="en-US" dirty="0" smtClean="0"/>
              <a:t>ICT-based activism has not been successful in directly influencing policy making and governmental decisions </a:t>
            </a:r>
            <a:r>
              <a:rPr lang="en-US" dirty="0" smtClean="0"/>
              <a:t>on a day-to-day base.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cnmzw@nus.edu.sg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Youth, ICTs and </a:t>
            </a:r>
            <a:r>
              <a:rPr lang="en-US" dirty="0" smtClean="0">
                <a:solidFill>
                  <a:srgbClr val="FF0000"/>
                </a:solidFill>
              </a:rPr>
              <a:t>Political </a:t>
            </a:r>
            <a:r>
              <a:rPr lang="en-US" dirty="0" smtClean="0">
                <a:solidFill>
                  <a:srgbClr val="FF0000"/>
                </a:solidFill>
              </a:rPr>
              <a:t>Engagement in </a:t>
            </a:r>
            <a:r>
              <a:rPr lang="en-US" dirty="0" smtClean="0">
                <a:solidFill>
                  <a:srgbClr val="FF0000"/>
                </a:solidFill>
              </a:rPr>
              <a:t>Asia</a:t>
            </a:r>
          </a:p>
          <a:p>
            <a:r>
              <a:rPr lang="en-US" dirty="0" smtClean="0"/>
              <a:t>Funded by IDRC through </a:t>
            </a:r>
            <a:r>
              <a:rPr lang="en-US" dirty="0" err="1" smtClean="0"/>
              <a:t>ideacorp</a:t>
            </a:r>
            <a:r>
              <a:rPr lang="en-US" dirty="0" smtClean="0"/>
              <a:t>, the Philippines</a:t>
            </a:r>
          </a:p>
          <a:p>
            <a:r>
              <a:rPr lang="en-US" dirty="0" smtClean="0"/>
              <a:t>Five-country </a:t>
            </a:r>
            <a:r>
              <a:rPr lang="en-US" dirty="0" smtClean="0"/>
              <a:t>comparative study</a:t>
            </a:r>
          </a:p>
          <a:p>
            <a:pPr lvl="1"/>
            <a:r>
              <a:rPr lang="en-US" dirty="0" smtClean="0"/>
              <a:t>20-30 in-depth interviews with </a:t>
            </a:r>
            <a:r>
              <a:rPr lang="en-US" dirty="0" smtClean="0">
                <a:solidFill>
                  <a:srgbClr val="0070C0"/>
                </a:solidFill>
              </a:rPr>
              <a:t>young activists</a:t>
            </a:r>
          </a:p>
          <a:p>
            <a:pPr lvl="1"/>
            <a:r>
              <a:rPr lang="en-US" dirty="0" smtClean="0"/>
              <a:t>5-12 </a:t>
            </a:r>
            <a:r>
              <a:rPr lang="en-US" dirty="0" smtClean="0"/>
              <a:t>focus groups with </a:t>
            </a:r>
            <a:r>
              <a:rPr lang="en-US" dirty="0" smtClean="0">
                <a:solidFill>
                  <a:srgbClr val="0070C0"/>
                </a:solidFill>
              </a:rPr>
              <a:t>average youth</a:t>
            </a:r>
          </a:p>
          <a:p>
            <a:r>
              <a:rPr lang="en-US" dirty="0" smtClean="0"/>
              <a:t>Focus on</a:t>
            </a:r>
          </a:p>
          <a:p>
            <a:pPr lvl="1"/>
            <a:r>
              <a:rPr lang="en-US" dirty="0" smtClean="0"/>
              <a:t>Which ICTs are used in their activities and how?</a:t>
            </a:r>
          </a:p>
          <a:p>
            <a:pPr lvl="1"/>
            <a:r>
              <a:rPr lang="en-US" dirty="0" smtClean="0"/>
              <a:t>How do the ICTs change their relationship with political institutions?</a:t>
            </a:r>
          </a:p>
          <a:p>
            <a:pPr lvl="1"/>
            <a:r>
              <a:rPr lang="en-US" dirty="0" smtClean="0"/>
              <a:t>How do the ICTs influence their political agency?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Prof. </a:t>
            </a:r>
            <a:r>
              <a:rPr lang="en-US" dirty="0" err="1" smtClean="0"/>
              <a:t>Ullah</a:t>
            </a:r>
            <a:r>
              <a:rPr lang="en-US" dirty="0" smtClean="0"/>
              <a:t> </a:t>
            </a:r>
            <a:r>
              <a:rPr lang="en-US" dirty="0" err="1" smtClean="0"/>
              <a:t>Sahid</a:t>
            </a:r>
            <a:r>
              <a:rPr lang="en-US" dirty="0" smtClean="0"/>
              <a:t>, Chittagong University, Bangladesh</a:t>
            </a:r>
          </a:p>
          <a:p>
            <a:r>
              <a:rPr lang="en-US" dirty="0" smtClean="0"/>
              <a:t>Dr. </a:t>
            </a:r>
            <a:r>
              <a:rPr lang="en-US" dirty="0" smtClean="0"/>
              <a:t>Joanne Lim Bee Yin, University of Nottingham Malaysia Campus</a:t>
            </a:r>
          </a:p>
          <a:p>
            <a:r>
              <a:rPr lang="en-US" dirty="0" smtClean="0"/>
              <a:t>Dr. Clarissa David and </a:t>
            </a:r>
            <a:r>
              <a:rPr lang="en-US" dirty="0" smtClean="0"/>
              <a:t>Ms. </a:t>
            </a:r>
            <a:r>
              <a:rPr lang="en-US" dirty="0" smtClean="0"/>
              <a:t>Jenna </a:t>
            </a:r>
            <a:r>
              <a:rPr lang="en-US" dirty="0" err="1" smtClean="0"/>
              <a:t>Atun</a:t>
            </a:r>
            <a:r>
              <a:rPr lang="en-US" dirty="0" smtClean="0"/>
              <a:t>, UP </a:t>
            </a:r>
            <a:r>
              <a:rPr lang="en-US" dirty="0" err="1" smtClean="0"/>
              <a:t>Diliman</a:t>
            </a:r>
            <a:r>
              <a:rPr lang="en-US" dirty="0" smtClean="0"/>
              <a:t>, </a:t>
            </a:r>
            <a:r>
              <a:rPr lang="en-US" dirty="0" smtClean="0"/>
              <a:t>the Philippines</a:t>
            </a:r>
            <a:endParaRPr lang="en-US" dirty="0" smtClean="0"/>
          </a:p>
          <a:p>
            <a:r>
              <a:rPr lang="en-US" dirty="0" smtClean="0"/>
              <a:t>Dr. P. Vigneswara Ilavarasan, India Institute of Technology, Delhi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horizon?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Apathetic youth</a:t>
            </a:r>
          </a:p>
          <a:p>
            <a:endParaRPr lang="en-US" dirty="0" smtClean="0"/>
          </a:p>
          <a:p>
            <a:r>
              <a:rPr lang="en-US" dirty="0" smtClean="0"/>
              <a:t>Increasing interest in alternative forms of political participation</a:t>
            </a:r>
          </a:p>
          <a:p>
            <a:endParaRPr lang="en-US" dirty="0" smtClean="0"/>
          </a:p>
          <a:p>
            <a:r>
              <a:rPr lang="en-US" dirty="0" smtClean="0"/>
              <a:t>Popularity of ICTs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How about the emerging or semi-democracies?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Singapore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Authoritarian democracy</a:t>
            </a:r>
          </a:p>
          <a:p>
            <a:pPr lvl="1"/>
            <a:r>
              <a:rPr lang="en-US" dirty="0" smtClean="0"/>
              <a:t>Regular elections</a:t>
            </a:r>
          </a:p>
          <a:p>
            <a:pPr lvl="1"/>
            <a:r>
              <a:rPr lang="en-US" dirty="0" smtClean="0"/>
              <a:t>Authoritarian governance</a:t>
            </a:r>
          </a:p>
          <a:p>
            <a:endParaRPr lang="en-US" dirty="0" smtClean="0"/>
          </a:p>
          <a:p>
            <a:r>
              <a:rPr lang="en-US" dirty="0" smtClean="0"/>
              <a:t>High ICT penetration (2010)</a:t>
            </a:r>
          </a:p>
          <a:p>
            <a:pPr lvl="1"/>
            <a:r>
              <a:rPr lang="en-US" dirty="0" smtClean="0"/>
              <a:t>Computer: 84%</a:t>
            </a:r>
          </a:p>
          <a:p>
            <a:pPr lvl="1"/>
            <a:r>
              <a:rPr lang="en-US" dirty="0" smtClean="0"/>
              <a:t>Internet: 78%</a:t>
            </a:r>
          </a:p>
          <a:p>
            <a:pPr lvl="1"/>
            <a:r>
              <a:rPr lang="en-US" dirty="0" smtClean="0"/>
              <a:t>Mobile phone: 137%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young </a:t>
            </a:r>
            <a:r>
              <a:rPr lang="en-US" dirty="0" smtClean="0"/>
              <a:t>activists in Singapore, socialized in an ICT-saturated </a:t>
            </a:r>
            <a:r>
              <a:rPr lang="en-US" dirty="0" smtClean="0"/>
              <a:t>environment, </a:t>
            </a:r>
            <a:r>
              <a:rPr lang="en-US" dirty="0" smtClean="0"/>
              <a:t>engage in civic </a:t>
            </a:r>
            <a:r>
              <a:rPr lang="en-US" dirty="0" smtClean="0"/>
              <a:t>activities?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23 interviews (12 males, 5 racial minorities, mean age 24) lasting from 1 to 2 hours</a:t>
            </a:r>
          </a:p>
          <a:p>
            <a:r>
              <a:rPr lang="en-US" dirty="0" smtClean="0"/>
              <a:t>Young activists: student volunteers, issue activists, party activists</a:t>
            </a:r>
          </a:p>
          <a:p>
            <a:r>
              <a:rPr lang="en-US" dirty="0" smtClean="0"/>
              <a:t>somewhat </a:t>
            </a:r>
            <a:r>
              <a:rPr lang="en-US" dirty="0" smtClean="0"/>
              <a:t>or very interested in politics (</a:t>
            </a:r>
            <a:r>
              <a:rPr lang="en-US" i="1" dirty="0" smtClean="0"/>
              <a:t>M</a:t>
            </a:r>
            <a:r>
              <a:rPr lang="en-US" dirty="0" smtClean="0"/>
              <a:t> = 3.5 on a 1-4 point scale) and </a:t>
            </a:r>
            <a:r>
              <a:rPr lang="en-US" dirty="0" smtClean="0"/>
              <a:t>paid </a:t>
            </a:r>
            <a:r>
              <a:rPr lang="en-US" dirty="0" smtClean="0"/>
              <a:t>quite a bit (</a:t>
            </a:r>
            <a:r>
              <a:rPr lang="en-US" i="1" dirty="0" smtClean="0"/>
              <a:t>M</a:t>
            </a:r>
            <a:r>
              <a:rPr lang="en-US" dirty="0" smtClean="0"/>
              <a:t> = 3.76 on a 1-5 point scale) attention to political and </a:t>
            </a:r>
            <a:r>
              <a:rPr lang="en-US" dirty="0" smtClean="0"/>
              <a:t>governmental </a:t>
            </a:r>
            <a:r>
              <a:rPr lang="en-US" dirty="0" smtClean="0"/>
              <a:t>news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</a:t>
            </a:r>
            <a:r>
              <a:rPr lang="en-US" dirty="0" smtClean="0"/>
              <a:t>average of 10-year history with the </a:t>
            </a:r>
            <a:r>
              <a:rPr lang="en-US" dirty="0" smtClean="0"/>
              <a:t>Internet. spent</a:t>
            </a:r>
            <a:r>
              <a:rPr lang="en-US" dirty="0" smtClean="0"/>
              <a:t>, on average, 5 days a week on surfing news about politics and government on the </a:t>
            </a:r>
            <a:r>
              <a:rPr lang="en-US" dirty="0" smtClean="0"/>
              <a:t>Internet.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Contesting activism in a digital </a:t>
            </a:r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 one hand, we see dedicated youth who take the identity very true to their hearts and consider activism a crucial characteristic that defines who they are</a:t>
            </a:r>
            <a:r>
              <a:rPr lang="en-US" dirty="0" smtClean="0"/>
              <a:t>. On </a:t>
            </a:r>
            <a:r>
              <a:rPr lang="en-US" dirty="0" smtClean="0"/>
              <a:t>the other hand, we find young activists who upfront deny being an activist. </a:t>
            </a:r>
          </a:p>
          <a:p>
            <a:r>
              <a:rPr lang="en-US" dirty="0" smtClean="0"/>
              <a:t> </a:t>
            </a:r>
            <a:r>
              <a:rPr lang="en-US" dirty="0" smtClean="0"/>
              <a:t>Reasons:</a:t>
            </a:r>
          </a:p>
          <a:p>
            <a:pPr lvl="1"/>
            <a:r>
              <a:rPr lang="en-US" dirty="0" smtClean="0"/>
              <a:t>A negative connotation of activism as civil disobedience</a:t>
            </a:r>
          </a:p>
          <a:p>
            <a:pPr lvl="1"/>
            <a:r>
              <a:rPr lang="en-US" dirty="0" smtClean="0"/>
              <a:t>Activists being oppositional party politicians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ICT-based activism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soft approach of engaging the authorities</a:t>
            </a:r>
          </a:p>
          <a:p>
            <a:pPr lvl="1"/>
            <a:r>
              <a:rPr lang="en-US" dirty="0" smtClean="0"/>
              <a:t>ICTs being efficient to raise the awareness and recruit supporters</a:t>
            </a:r>
            <a:endParaRPr lang="en-US" dirty="0" smtClean="0"/>
          </a:p>
          <a:p>
            <a:r>
              <a:rPr lang="en-US" dirty="0" err="1" smtClean="0"/>
              <a:t>Bloggervists</a:t>
            </a:r>
            <a:endParaRPr lang="en-US" dirty="0" smtClean="0"/>
          </a:p>
          <a:p>
            <a:pPr lvl="1"/>
            <a:r>
              <a:rPr lang="en-US" dirty="0" smtClean="0"/>
              <a:t>assigned online activities equal importance as offline activities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497</Words>
  <Application>Microsoft Office PowerPoint</Application>
  <PresentationFormat>On-screen Show (4:3)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Redefining activism through ICTs in an authoritarian democracy</vt:lpstr>
      <vt:lpstr>The project</vt:lpstr>
      <vt:lpstr>Slide 3</vt:lpstr>
      <vt:lpstr>A new horizon?</vt:lpstr>
      <vt:lpstr>Singapore</vt:lpstr>
      <vt:lpstr>How do young activists in Singapore, socialized in an ICT-saturated environment, engage in civic activities?</vt:lpstr>
      <vt:lpstr>Method</vt:lpstr>
      <vt:lpstr>Contesting activism in a digital age</vt:lpstr>
      <vt:lpstr>ICT-based activism</vt:lpstr>
      <vt:lpstr>Pros and cons of ICTs in activism</vt:lpstr>
      <vt:lpstr>Conclusions 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Redefining activism through ICTs in an authoritarian democracy, Singapore</dc:title>
  <dc:creator/>
  <cp:lastModifiedBy>cnmzw</cp:lastModifiedBy>
  <cp:revision>14</cp:revision>
  <dcterms:created xsi:type="dcterms:W3CDTF">2006-08-16T00:00:00Z</dcterms:created>
  <dcterms:modified xsi:type="dcterms:W3CDTF">2012-07-16T11:14:53Z</dcterms:modified>
</cp:coreProperties>
</file>