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0"/>
  </p:notesMasterIdLst>
  <p:handoutMasterIdLst>
    <p:handoutMasterId r:id="rId51"/>
  </p:handoutMasterIdLst>
  <p:sldIdLst>
    <p:sldId id="1008" r:id="rId2"/>
    <p:sldId id="966" r:id="rId3"/>
    <p:sldId id="967" r:id="rId4"/>
    <p:sldId id="1061" r:id="rId5"/>
    <p:sldId id="968" r:id="rId6"/>
    <p:sldId id="1062" r:id="rId7"/>
    <p:sldId id="1063" r:id="rId8"/>
    <p:sldId id="1014" r:id="rId9"/>
    <p:sldId id="1015" r:id="rId10"/>
    <p:sldId id="1064" r:id="rId11"/>
    <p:sldId id="1065" r:id="rId12"/>
    <p:sldId id="1066" r:id="rId13"/>
    <p:sldId id="1017" r:id="rId14"/>
    <p:sldId id="1067" r:id="rId15"/>
    <p:sldId id="1069" r:id="rId16"/>
    <p:sldId id="1068" r:id="rId17"/>
    <p:sldId id="1070" r:id="rId18"/>
    <p:sldId id="1071" r:id="rId19"/>
    <p:sldId id="1072" r:id="rId20"/>
    <p:sldId id="1077" r:id="rId21"/>
    <p:sldId id="1073" r:id="rId22"/>
    <p:sldId id="1074" r:id="rId23"/>
    <p:sldId id="1075" r:id="rId24"/>
    <p:sldId id="1076" r:id="rId25"/>
    <p:sldId id="1078" r:id="rId26"/>
    <p:sldId id="1079" r:id="rId27"/>
    <p:sldId id="1080" r:id="rId28"/>
    <p:sldId id="1081" r:id="rId29"/>
    <p:sldId id="1082" r:id="rId30"/>
    <p:sldId id="1083" r:id="rId31"/>
    <p:sldId id="1084" r:id="rId32"/>
    <p:sldId id="1085" r:id="rId33"/>
    <p:sldId id="1086" r:id="rId34"/>
    <p:sldId id="1087" r:id="rId35"/>
    <p:sldId id="1088" r:id="rId36"/>
    <p:sldId id="1089" r:id="rId37"/>
    <p:sldId id="1090" r:id="rId38"/>
    <p:sldId id="1091" r:id="rId39"/>
    <p:sldId id="1093" r:id="rId40"/>
    <p:sldId id="1092" r:id="rId41"/>
    <p:sldId id="1094" r:id="rId42"/>
    <p:sldId id="1096" r:id="rId43"/>
    <p:sldId id="1095" r:id="rId44"/>
    <p:sldId id="1058" r:id="rId45"/>
    <p:sldId id="1098" r:id="rId46"/>
    <p:sldId id="956" r:id="rId47"/>
    <p:sldId id="1060" r:id="rId48"/>
    <p:sldId id="1099" r:id="rId4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39"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0339D0D7-E65C-438B-B03E-993CB841A8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a:t>21313</a:t>
            </a:r>
            <a:endParaRPr lang="zh-CN" altLang="en-US"/>
          </a:p>
        </p:txBody>
      </p:sp>
      <p:sp>
        <p:nvSpPr>
          <p:cNvPr id="3" name="日期占位符 2">
            <a:extLst>
              <a:ext uri="{FF2B5EF4-FFF2-40B4-BE49-F238E27FC236}">
                <a16:creationId xmlns:a16="http://schemas.microsoft.com/office/drawing/2014/main" id="{0B0882C5-1982-4FF9-8C92-99E9F666458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D5EEB1-41CA-4573-8986-1140FB7AE6C4}" type="datetimeFigureOut">
              <a:rPr lang="zh-CN" altLang="en-US" smtClean="0"/>
              <a:t>2022/8/28</a:t>
            </a:fld>
            <a:endParaRPr lang="zh-CN" altLang="en-US"/>
          </a:p>
        </p:txBody>
      </p:sp>
      <p:sp>
        <p:nvSpPr>
          <p:cNvPr id="4" name="页脚占位符 3">
            <a:extLst>
              <a:ext uri="{FF2B5EF4-FFF2-40B4-BE49-F238E27FC236}">
                <a16:creationId xmlns:a16="http://schemas.microsoft.com/office/drawing/2014/main" id="{1B375751-8FF8-4D20-80FB-AA75F316A32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ltLang="zh-CN"/>
              <a:t>qeqeqe</a:t>
            </a:r>
            <a:endParaRPr lang="zh-CN" altLang="en-US"/>
          </a:p>
        </p:txBody>
      </p:sp>
      <p:sp>
        <p:nvSpPr>
          <p:cNvPr id="5" name="灯片编号占位符 4">
            <a:extLst>
              <a:ext uri="{FF2B5EF4-FFF2-40B4-BE49-F238E27FC236}">
                <a16:creationId xmlns:a16="http://schemas.microsoft.com/office/drawing/2014/main" id="{8E1B27B6-3C9F-46E6-A613-CAFA0F37760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AB43F56-8076-4805-A3DE-52C2844D4B87}" type="slidenum">
              <a:rPr lang="zh-CN" altLang="en-US" smtClean="0"/>
              <a:t>‹#›</a:t>
            </a:fld>
            <a:endParaRPr lang="zh-CN" altLang="en-US"/>
          </a:p>
        </p:txBody>
      </p:sp>
    </p:spTree>
    <p:extLst>
      <p:ext uri="{BB962C8B-B14F-4D97-AF65-F5344CB8AC3E}">
        <p14:creationId xmlns:p14="http://schemas.microsoft.com/office/powerpoint/2010/main" val="3529656744"/>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a:t>21313</a:t>
            </a: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14DB81-F5F1-4E52-899D-76A7AB6F69C8}" type="datetimeFigureOut">
              <a:rPr lang="zh-CN" altLang="en-US" smtClean="0"/>
              <a:t>2022/8/28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ltLang="zh-CN"/>
              <a:t>qeqeqe</a:t>
            </a: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CBB3D5-12EC-40C2-93C2-201E9B32B449}" type="slidenum">
              <a:rPr lang="zh-CN" altLang="en-US" smtClean="0"/>
              <a:t>‹#›</a:t>
            </a:fld>
            <a:endParaRPr lang="zh-CN" altLang="en-US"/>
          </a:p>
        </p:txBody>
      </p:sp>
    </p:spTree>
    <p:extLst>
      <p:ext uri="{BB962C8B-B14F-4D97-AF65-F5344CB8AC3E}">
        <p14:creationId xmlns:p14="http://schemas.microsoft.com/office/powerpoint/2010/main" val="93652574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956813FD-B241-4A15-B213-28C7F395EB8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a:extLst>
              <a:ext uri="{FF2B5EF4-FFF2-40B4-BE49-F238E27FC236}">
                <a16:creationId xmlns:a16="http://schemas.microsoft.com/office/drawing/2014/main" id="{7170EAF8-6BA9-4D6F-8BB4-3E948F7434E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0964" name="灯片编号占位符 3">
            <a:extLst>
              <a:ext uri="{FF2B5EF4-FFF2-40B4-BE49-F238E27FC236}">
                <a16:creationId xmlns:a16="http://schemas.microsoft.com/office/drawing/2014/main" id="{E4E22458-130D-4C7E-BDDF-C65DB69B4DE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500" b="1">
                <a:solidFill>
                  <a:schemeClr val="tx2"/>
                </a:solidFill>
                <a:latin typeface="Times New Roman" panose="02020603050405020304" pitchFamily="18" charset="0"/>
                <a:ea typeface="宋体" panose="02010600030101010101" pitchFamily="2" charset="-122"/>
              </a:defRPr>
            </a:lvl1pPr>
            <a:lvl2pPr marL="804986" indent="-309610">
              <a:defRPr kumimoji="1" sz="3500" b="1">
                <a:solidFill>
                  <a:schemeClr val="tx2"/>
                </a:solidFill>
                <a:latin typeface="Times New Roman" panose="02020603050405020304" pitchFamily="18" charset="0"/>
                <a:ea typeface="宋体" panose="02010600030101010101" pitchFamily="2" charset="-122"/>
              </a:defRPr>
            </a:lvl2pPr>
            <a:lvl3pPr marL="1238441" indent="-247688">
              <a:defRPr kumimoji="1" sz="3500" b="1">
                <a:solidFill>
                  <a:schemeClr val="tx2"/>
                </a:solidFill>
                <a:latin typeface="Times New Roman" panose="02020603050405020304" pitchFamily="18" charset="0"/>
                <a:ea typeface="宋体" panose="02010600030101010101" pitchFamily="2" charset="-122"/>
              </a:defRPr>
            </a:lvl3pPr>
            <a:lvl4pPr marL="1733817" indent="-247688">
              <a:defRPr kumimoji="1" sz="3500" b="1">
                <a:solidFill>
                  <a:schemeClr val="tx2"/>
                </a:solidFill>
                <a:latin typeface="Times New Roman" panose="02020603050405020304" pitchFamily="18" charset="0"/>
                <a:ea typeface="宋体" panose="02010600030101010101" pitchFamily="2" charset="-122"/>
              </a:defRPr>
            </a:lvl4pPr>
            <a:lvl5pPr marL="2229193" indent="-247688">
              <a:defRPr kumimoji="1" sz="3500" b="1">
                <a:solidFill>
                  <a:schemeClr val="tx2"/>
                </a:solidFill>
                <a:latin typeface="Times New Roman" panose="02020603050405020304" pitchFamily="18" charset="0"/>
                <a:ea typeface="宋体" panose="02010600030101010101" pitchFamily="2" charset="-122"/>
              </a:defRPr>
            </a:lvl5pPr>
            <a:lvl6pPr marL="2724569"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6pPr>
            <a:lvl7pPr marL="3219945"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7pPr>
            <a:lvl8pPr marL="3715322"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8pPr>
            <a:lvl9pPr marL="4210698"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9pPr>
          </a:lstStyle>
          <a:p>
            <a:fld id="{ABA5FED8-9555-4DEA-8728-6B748115E926}" type="slidenum">
              <a:rPr lang="zh-CN" altLang="en-US" sz="1300"/>
              <a:pPr/>
              <a:t>3</a:t>
            </a:fld>
            <a:endParaRPr lang="zh-CN" altLang="en-US" sz="1300"/>
          </a:p>
        </p:txBody>
      </p:sp>
      <p:sp>
        <p:nvSpPr>
          <p:cNvPr id="2" name="页眉占位符 1">
            <a:extLst>
              <a:ext uri="{FF2B5EF4-FFF2-40B4-BE49-F238E27FC236}">
                <a16:creationId xmlns:a16="http://schemas.microsoft.com/office/drawing/2014/main" id="{5FE8FD71-3D1E-4D51-9750-E9118A24752C}"/>
              </a:ext>
            </a:extLst>
          </p:cNvPr>
          <p:cNvSpPr>
            <a:spLocks noGrp="1"/>
          </p:cNvSpPr>
          <p:nvPr>
            <p:ph type="hdr" sz="quarter"/>
          </p:nvPr>
        </p:nvSpPr>
        <p:spPr/>
        <p:txBody>
          <a:bodyPr/>
          <a:lstStyle/>
          <a:p>
            <a:r>
              <a:rPr lang="en-US" altLang="zh-CN"/>
              <a:t>21313</a:t>
            </a:r>
            <a:endParaRPr lang="zh-CN" altLang="en-US"/>
          </a:p>
        </p:txBody>
      </p:sp>
      <p:sp>
        <p:nvSpPr>
          <p:cNvPr id="3" name="页脚占位符 2">
            <a:extLst>
              <a:ext uri="{FF2B5EF4-FFF2-40B4-BE49-F238E27FC236}">
                <a16:creationId xmlns:a16="http://schemas.microsoft.com/office/drawing/2014/main" id="{9BD13B6B-1D1D-4E3A-86E3-3B947A600917}"/>
              </a:ext>
            </a:extLst>
          </p:cNvPr>
          <p:cNvSpPr>
            <a:spLocks noGrp="1"/>
          </p:cNvSpPr>
          <p:nvPr>
            <p:ph type="ftr" sz="quarter" idx="4"/>
          </p:nvPr>
        </p:nvSpPr>
        <p:spPr/>
        <p:txBody>
          <a:bodyPr/>
          <a:lstStyle/>
          <a:p>
            <a:r>
              <a:rPr lang="en-US" altLang="zh-CN"/>
              <a:t>qeqeqe</a:t>
            </a:r>
            <a:endParaRPr lang="zh-CN" altLang="en-US"/>
          </a:p>
        </p:txBody>
      </p:sp>
    </p:spTree>
    <p:extLst>
      <p:ext uri="{BB962C8B-B14F-4D97-AF65-F5344CB8AC3E}">
        <p14:creationId xmlns:p14="http://schemas.microsoft.com/office/powerpoint/2010/main" val="4263127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956813FD-B241-4A15-B213-28C7F395EB8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a:extLst>
              <a:ext uri="{FF2B5EF4-FFF2-40B4-BE49-F238E27FC236}">
                <a16:creationId xmlns:a16="http://schemas.microsoft.com/office/drawing/2014/main" id="{7170EAF8-6BA9-4D6F-8BB4-3E948F7434E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0964" name="灯片编号占位符 3">
            <a:extLst>
              <a:ext uri="{FF2B5EF4-FFF2-40B4-BE49-F238E27FC236}">
                <a16:creationId xmlns:a16="http://schemas.microsoft.com/office/drawing/2014/main" id="{E4E22458-130D-4C7E-BDDF-C65DB69B4DE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500" b="1">
                <a:solidFill>
                  <a:schemeClr val="tx2"/>
                </a:solidFill>
                <a:latin typeface="Times New Roman" panose="02020603050405020304" pitchFamily="18" charset="0"/>
                <a:ea typeface="宋体" panose="02010600030101010101" pitchFamily="2" charset="-122"/>
              </a:defRPr>
            </a:lvl1pPr>
            <a:lvl2pPr marL="804986" indent="-309610">
              <a:defRPr kumimoji="1" sz="3500" b="1">
                <a:solidFill>
                  <a:schemeClr val="tx2"/>
                </a:solidFill>
                <a:latin typeface="Times New Roman" panose="02020603050405020304" pitchFamily="18" charset="0"/>
                <a:ea typeface="宋体" panose="02010600030101010101" pitchFamily="2" charset="-122"/>
              </a:defRPr>
            </a:lvl2pPr>
            <a:lvl3pPr marL="1238441" indent="-247688">
              <a:defRPr kumimoji="1" sz="3500" b="1">
                <a:solidFill>
                  <a:schemeClr val="tx2"/>
                </a:solidFill>
                <a:latin typeface="Times New Roman" panose="02020603050405020304" pitchFamily="18" charset="0"/>
                <a:ea typeface="宋体" panose="02010600030101010101" pitchFamily="2" charset="-122"/>
              </a:defRPr>
            </a:lvl3pPr>
            <a:lvl4pPr marL="1733817" indent="-247688">
              <a:defRPr kumimoji="1" sz="3500" b="1">
                <a:solidFill>
                  <a:schemeClr val="tx2"/>
                </a:solidFill>
                <a:latin typeface="Times New Roman" panose="02020603050405020304" pitchFamily="18" charset="0"/>
                <a:ea typeface="宋体" panose="02010600030101010101" pitchFamily="2" charset="-122"/>
              </a:defRPr>
            </a:lvl4pPr>
            <a:lvl5pPr marL="2229193" indent="-247688">
              <a:defRPr kumimoji="1" sz="3500" b="1">
                <a:solidFill>
                  <a:schemeClr val="tx2"/>
                </a:solidFill>
                <a:latin typeface="Times New Roman" panose="02020603050405020304" pitchFamily="18" charset="0"/>
                <a:ea typeface="宋体" panose="02010600030101010101" pitchFamily="2" charset="-122"/>
              </a:defRPr>
            </a:lvl5pPr>
            <a:lvl6pPr marL="2724569"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6pPr>
            <a:lvl7pPr marL="3219945"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7pPr>
            <a:lvl8pPr marL="3715322"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8pPr>
            <a:lvl9pPr marL="4210698"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9pPr>
          </a:lstStyle>
          <a:p>
            <a:fld id="{ABA5FED8-9555-4DEA-8728-6B748115E926}" type="slidenum">
              <a:rPr lang="zh-CN" altLang="en-US" sz="1300"/>
              <a:pPr/>
              <a:t>12</a:t>
            </a:fld>
            <a:endParaRPr lang="zh-CN" altLang="en-US" sz="1300"/>
          </a:p>
        </p:txBody>
      </p:sp>
      <p:sp>
        <p:nvSpPr>
          <p:cNvPr id="2" name="页眉占位符 1">
            <a:extLst>
              <a:ext uri="{FF2B5EF4-FFF2-40B4-BE49-F238E27FC236}">
                <a16:creationId xmlns:a16="http://schemas.microsoft.com/office/drawing/2014/main" id="{5FE8FD71-3D1E-4D51-9750-E9118A24752C}"/>
              </a:ext>
            </a:extLst>
          </p:cNvPr>
          <p:cNvSpPr>
            <a:spLocks noGrp="1"/>
          </p:cNvSpPr>
          <p:nvPr>
            <p:ph type="hdr" sz="quarter"/>
          </p:nvPr>
        </p:nvSpPr>
        <p:spPr/>
        <p:txBody>
          <a:bodyPr/>
          <a:lstStyle/>
          <a:p>
            <a:r>
              <a:rPr lang="en-US" altLang="zh-CN"/>
              <a:t>21313</a:t>
            </a:r>
            <a:endParaRPr lang="zh-CN" altLang="en-US"/>
          </a:p>
        </p:txBody>
      </p:sp>
      <p:sp>
        <p:nvSpPr>
          <p:cNvPr id="3" name="页脚占位符 2">
            <a:extLst>
              <a:ext uri="{FF2B5EF4-FFF2-40B4-BE49-F238E27FC236}">
                <a16:creationId xmlns:a16="http://schemas.microsoft.com/office/drawing/2014/main" id="{9BD13B6B-1D1D-4E3A-86E3-3B947A600917}"/>
              </a:ext>
            </a:extLst>
          </p:cNvPr>
          <p:cNvSpPr>
            <a:spLocks noGrp="1"/>
          </p:cNvSpPr>
          <p:nvPr>
            <p:ph type="ftr" sz="quarter" idx="4"/>
          </p:nvPr>
        </p:nvSpPr>
        <p:spPr/>
        <p:txBody>
          <a:bodyPr/>
          <a:lstStyle/>
          <a:p>
            <a:r>
              <a:rPr lang="en-US" altLang="zh-CN"/>
              <a:t>qeqeqe</a:t>
            </a:r>
            <a:endParaRPr lang="zh-CN" altLang="en-US"/>
          </a:p>
        </p:txBody>
      </p:sp>
    </p:spTree>
    <p:extLst>
      <p:ext uri="{BB962C8B-B14F-4D97-AF65-F5344CB8AC3E}">
        <p14:creationId xmlns:p14="http://schemas.microsoft.com/office/powerpoint/2010/main" val="2286070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956813FD-B241-4A15-B213-28C7F395EB8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a:extLst>
              <a:ext uri="{FF2B5EF4-FFF2-40B4-BE49-F238E27FC236}">
                <a16:creationId xmlns:a16="http://schemas.microsoft.com/office/drawing/2014/main" id="{7170EAF8-6BA9-4D6F-8BB4-3E948F7434E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0964" name="灯片编号占位符 3">
            <a:extLst>
              <a:ext uri="{FF2B5EF4-FFF2-40B4-BE49-F238E27FC236}">
                <a16:creationId xmlns:a16="http://schemas.microsoft.com/office/drawing/2014/main" id="{E4E22458-130D-4C7E-BDDF-C65DB69B4DE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500" b="1">
                <a:solidFill>
                  <a:schemeClr val="tx2"/>
                </a:solidFill>
                <a:latin typeface="Times New Roman" panose="02020603050405020304" pitchFamily="18" charset="0"/>
                <a:ea typeface="宋体" panose="02010600030101010101" pitchFamily="2" charset="-122"/>
              </a:defRPr>
            </a:lvl1pPr>
            <a:lvl2pPr marL="804986" indent="-309610">
              <a:defRPr kumimoji="1" sz="3500" b="1">
                <a:solidFill>
                  <a:schemeClr val="tx2"/>
                </a:solidFill>
                <a:latin typeface="Times New Roman" panose="02020603050405020304" pitchFamily="18" charset="0"/>
                <a:ea typeface="宋体" panose="02010600030101010101" pitchFamily="2" charset="-122"/>
              </a:defRPr>
            </a:lvl2pPr>
            <a:lvl3pPr marL="1238441" indent="-247688">
              <a:defRPr kumimoji="1" sz="3500" b="1">
                <a:solidFill>
                  <a:schemeClr val="tx2"/>
                </a:solidFill>
                <a:latin typeface="Times New Roman" panose="02020603050405020304" pitchFamily="18" charset="0"/>
                <a:ea typeface="宋体" panose="02010600030101010101" pitchFamily="2" charset="-122"/>
              </a:defRPr>
            </a:lvl3pPr>
            <a:lvl4pPr marL="1733817" indent="-247688">
              <a:defRPr kumimoji="1" sz="3500" b="1">
                <a:solidFill>
                  <a:schemeClr val="tx2"/>
                </a:solidFill>
                <a:latin typeface="Times New Roman" panose="02020603050405020304" pitchFamily="18" charset="0"/>
                <a:ea typeface="宋体" panose="02010600030101010101" pitchFamily="2" charset="-122"/>
              </a:defRPr>
            </a:lvl4pPr>
            <a:lvl5pPr marL="2229193" indent="-247688">
              <a:defRPr kumimoji="1" sz="3500" b="1">
                <a:solidFill>
                  <a:schemeClr val="tx2"/>
                </a:solidFill>
                <a:latin typeface="Times New Roman" panose="02020603050405020304" pitchFamily="18" charset="0"/>
                <a:ea typeface="宋体" panose="02010600030101010101" pitchFamily="2" charset="-122"/>
              </a:defRPr>
            </a:lvl5pPr>
            <a:lvl6pPr marL="2724569"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6pPr>
            <a:lvl7pPr marL="3219945"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7pPr>
            <a:lvl8pPr marL="3715322"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8pPr>
            <a:lvl9pPr marL="4210698"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9pPr>
          </a:lstStyle>
          <a:p>
            <a:fld id="{ABA5FED8-9555-4DEA-8728-6B748115E926}" type="slidenum">
              <a:rPr lang="zh-CN" altLang="en-US" sz="1300"/>
              <a:pPr/>
              <a:t>13</a:t>
            </a:fld>
            <a:endParaRPr lang="zh-CN" altLang="en-US" sz="1300"/>
          </a:p>
        </p:txBody>
      </p:sp>
      <p:sp>
        <p:nvSpPr>
          <p:cNvPr id="2" name="页眉占位符 1">
            <a:extLst>
              <a:ext uri="{FF2B5EF4-FFF2-40B4-BE49-F238E27FC236}">
                <a16:creationId xmlns:a16="http://schemas.microsoft.com/office/drawing/2014/main" id="{5FE8FD71-3D1E-4D51-9750-E9118A24752C}"/>
              </a:ext>
            </a:extLst>
          </p:cNvPr>
          <p:cNvSpPr>
            <a:spLocks noGrp="1"/>
          </p:cNvSpPr>
          <p:nvPr>
            <p:ph type="hdr" sz="quarter"/>
          </p:nvPr>
        </p:nvSpPr>
        <p:spPr/>
        <p:txBody>
          <a:bodyPr/>
          <a:lstStyle/>
          <a:p>
            <a:r>
              <a:rPr lang="en-US" altLang="zh-CN"/>
              <a:t>21313</a:t>
            </a:r>
            <a:endParaRPr lang="zh-CN" altLang="en-US"/>
          </a:p>
        </p:txBody>
      </p:sp>
      <p:sp>
        <p:nvSpPr>
          <p:cNvPr id="3" name="页脚占位符 2">
            <a:extLst>
              <a:ext uri="{FF2B5EF4-FFF2-40B4-BE49-F238E27FC236}">
                <a16:creationId xmlns:a16="http://schemas.microsoft.com/office/drawing/2014/main" id="{9BD13B6B-1D1D-4E3A-86E3-3B947A600917}"/>
              </a:ext>
            </a:extLst>
          </p:cNvPr>
          <p:cNvSpPr>
            <a:spLocks noGrp="1"/>
          </p:cNvSpPr>
          <p:nvPr>
            <p:ph type="ftr" sz="quarter" idx="4"/>
          </p:nvPr>
        </p:nvSpPr>
        <p:spPr/>
        <p:txBody>
          <a:bodyPr/>
          <a:lstStyle/>
          <a:p>
            <a:r>
              <a:rPr lang="en-US" altLang="zh-CN"/>
              <a:t>qeqeqe</a:t>
            </a:r>
            <a:endParaRPr lang="zh-CN" altLang="en-US"/>
          </a:p>
        </p:txBody>
      </p:sp>
    </p:spTree>
    <p:extLst>
      <p:ext uri="{BB962C8B-B14F-4D97-AF65-F5344CB8AC3E}">
        <p14:creationId xmlns:p14="http://schemas.microsoft.com/office/powerpoint/2010/main" val="31872284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956813FD-B241-4A15-B213-28C7F395EB8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a:extLst>
              <a:ext uri="{FF2B5EF4-FFF2-40B4-BE49-F238E27FC236}">
                <a16:creationId xmlns:a16="http://schemas.microsoft.com/office/drawing/2014/main" id="{7170EAF8-6BA9-4D6F-8BB4-3E948F7434E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0964" name="灯片编号占位符 3">
            <a:extLst>
              <a:ext uri="{FF2B5EF4-FFF2-40B4-BE49-F238E27FC236}">
                <a16:creationId xmlns:a16="http://schemas.microsoft.com/office/drawing/2014/main" id="{E4E22458-130D-4C7E-BDDF-C65DB69B4DE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500" b="1">
                <a:solidFill>
                  <a:schemeClr val="tx2"/>
                </a:solidFill>
                <a:latin typeface="Times New Roman" panose="02020603050405020304" pitchFamily="18" charset="0"/>
                <a:ea typeface="宋体" panose="02010600030101010101" pitchFamily="2" charset="-122"/>
              </a:defRPr>
            </a:lvl1pPr>
            <a:lvl2pPr marL="804986" indent="-309610">
              <a:defRPr kumimoji="1" sz="3500" b="1">
                <a:solidFill>
                  <a:schemeClr val="tx2"/>
                </a:solidFill>
                <a:latin typeface="Times New Roman" panose="02020603050405020304" pitchFamily="18" charset="0"/>
                <a:ea typeface="宋体" panose="02010600030101010101" pitchFamily="2" charset="-122"/>
              </a:defRPr>
            </a:lvl2pPr>
            <a:lvl3pPr marL="1238441" indent="-247688">
              <a:defRPr kumimoji="1" sz="3500" b="1">
                <a:solidFill>
                  <a:schemeClr val="tx2"/>
                </a:solidFill>
                <a:latin typeface="Times New Roman" panose="02020603050405020304" pitchFamily="18" charset="0"/>
                <a:ea typeface="宋体" panose="02010600030101010101" pitchFamily="2" charset="-122"/>
              </a:defRPr>
            </a:lvl3pPr>
            <a:lvl4pPr marL="1733817" indent="-247688">
              <a:defRPr kumimoji="1" sz="3500" b="1">
                <a:solidFill>
                  <a:schemeClr val="tx2"/>
                </a:solidFill>
                <a:latin typeface="Times New Roman" panose="02020603050405020304" pitchFamily="18" charset="0"/>
                <a:ea typeface="宋体" panose="02010600030101010101" pitchFamily="2" charset="-122"/>
              </a:defRPr>
            </a:lvl4pPr>
            <a:lvl5pPr marL="2229193" indent="-247688">
              <a:defRPr kumimoji="1" sz="3500" b="1">
                <a:solidFill>
                  <a:schemeClr val="tx2"/>
                </a:solidFill>
                <a:latin typeface="Times New Roman" panose="02020603050405020304" pitchFamily="18" charset="0"/>
                <a:ea typeface="宋体" panose="02010600030101010101" pitchFamily="2" charset="-122"/>
              </a:defRPr>
            </a:lvl5pPr>
            <a:lvl6pPr marL="2724569"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6pPr>
            <a:lvl7pPr marL="3219945"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7pPr>
            <a:lvl8pPr marL="3715322"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8pPr>
            <a:lvl9pPr marL="4210698"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9pPr>
          </a:lstStyle>
          <a:p>
            <a:fld id="{ABA5FED8-9555-4DEA-8728-6B748115E926}" type="slidenum">
              <a:rPr lang="zh-CN" altLang="en-US" sz="1300"/>
              <a:pPr/>
              <a:t>14</a:t>
            </a:fld>
            <a:endParaRPr lang="zh-CN" altLang="en-US" sz="1300"/>
          </a:p>
        </p:txBody>
      </p:sp>
      <p:sp>
        <p:nvSpPr>
          <p:cNvPr id="2" name="页眉占位符 1">
            <a:extLst>
              <a:ext uri="{FF2B5EF4-FFF2-40B4-BE49-F238E27FC236}">
                <a16:creationId xmlns:a16="http://schemas.microsoft.com/office/drawing/2014/main" id="{5FE8FD71-3D1E-4D51-9750-E9118A24752C}"/>
              </a:ext>
            </a:extLst>
          </p:cNvPr>
          <p:cNvSpPr>
            <a:spLocks noGrp="1"/>
          </p:cNvSpPr>
          <p:nvPr>
            <p:ph type="hdr" sz="quarter"/>
          </p:nvPr>
        </p:nvSpPr>
        <p:spPr/>
        <p:txBody>
          <a:bodyPr/>
          <a:lstStyle/>
          <a:p>
            <a:r>
              <a:rPr lang="en-US" altLang="zh-CN"/>
              <a:t>21313</a:t>
            </a:r>
            <a:endParaRPr lang="zh-CN" altLang="en-US"/>
          </a:p>
        </p:txBody>
      </p:sp>
      <p:sp>
        <p:nvSpPr>
          <p:cNvPr id="3" name="页脚占位符 2">
            <a:extLst>
              <a:ext uri="{FF2B5EF4-FFF2-40B4-BE49-F238E27FC236}">
                <a16:creationId xmlns:a16="http://schemas.microsoft.com/office/drawing/2014/main" id="{9BD13B6B-1D1D-4E3A-86E3-3B947A600917}"/>
              </a:ext>
            </a:extLst>
          </p:cNvPr>
          <p:cNvSpPr>
            <a:spLocks noGrp="1"/>
          </p:cNvSpPr>
          <p:nvPr>
            <p:ph type="ftr" sz="quarter" idx="4"/>
          </p:nvPr>
        </p:nvSpPr>
        <p:spPr/>
        <p:txBody>
          <a:bodyPr/>
          <a:lstStyle/>
          <a:p>
            <a:r>
              <a:rPr lang="en-US" altLang="zh-CN"/>
              <a:t>qeqeqe</a:t>
            </a:r>
            <a:endParaRPr lang="zh-CN" altLang="en-US"/>
          </a:p>
        </p:txBody>
      </p:sp>
    </p:spTree>
    <p:extLst>
      <p:ext uri="{BB962C8B-B14F-4D97-AF65-F5344CB8AC3E}">
        <p14:creationId xmlns:p14="http://schemas.microsoft.com/office/powerpoint/2010/main" val="5571398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956813FD-B241-4A15-B213-28C7F395EB8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a:extLst>
              <a:ext uri="{FF2B5EF4-FFF2-40B4-BE49-F238E27FC236}">
                <a16:creationId xmlns:a16="http://schemas.microsoft.com/office/drawing/2014/main" id="{7170EAF8-6BA9-4D6F-8BB4-3E948F7434E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0964" name="灯片编号占位符 3">
            <a:extLst>
              <a:ext uri="{FF2B5EF4-FFF2-40B4-BE49-F238E27FC236}">
                <a16:creationId xmlns:a16="http://schemas.microsoft.com/office/drawing/2014/main" id="{E4E22458-130D-4C7E-BDDF-C65DB69B4DE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500" b="1">
                <a:solidFill>
                  <a:schemeClr val="tx2"/>
                </a:solidFill>
                <a:latin typeface="Times New Roman" panose="02020603050405020304" pitchFamily="18" charset="0"/>
                <a:ea typeface="宋体" panose="02010600030101010101" pitchFamily="2" charset="-122"/>
              </a:defRPr>
            </a:lvl1pPr>
            <a:lvl2pPr marL="804986" indent="-309610">
              <a:defRPr kumimoji="1" sz="3500" b="1">
                <a:solidFill>
                  <a:schemeClr val="tx2"/>
                </a:solidFill>
                <a:latin typeface="Times New Roman" panose="02020603050405020304" pitchFamily="18" charset="0"/>
                <a:ea typeface="宋体" panose="02010600030101010101" pitchFamily="2" charset="-122"/>
              </a:defRPr>
            </a:lvl2pPr>
            <a:lvl3pPr marL="1238441" indent="-247688">
              <a:defRPr kumimoji="1" sz="3500" b="1">
                <a:solidFill>
                  <a:schemeClr val="tx2"/>
                </a:solidFill>
                <a:latin typeface="Times New Roman" panose="02020603050405020304" pitchFamily="18" charset="0"/>
                <a:ea typeface="宋体" panose="02010600030101010101" pitchFamily="2" charset="-122"/>
              </a:defRPr>
            </a:lvl3pPr>
            <a:lvl4pPr marL="1733817" indent="-247688">
              <a:defRPr kumimoji="1" sz="3500" b="1">
                <a:solidFill>
                  <a:schemeClr val="tx2"/>
                </a:solidFill>
                <a:latin typeface="Times New Roman" panose="02020603050405020304" pitchFamily="18" charset="0"/>
                <a:ea typeface="宋体" panose="02010600030101010101" pitchFamily="2" charset="-122"/>
              </a:defRPr>
            </a:lvl4pPr>
            <a:lvl5pPr marL="2229193" indent="-247688">
              <a:defRPr kumimoji="1" sz="3500" b="1">
                <a:solidFill>
                  <a:schemeClr val="tx2"/>
                </a:solidFill>
                <a:latin typeface="Times New Roman" panose="02020603050405020304" pitchFamily="18" charset="0"/>
                <a:ea typeface="宋体" panose="02010600030101010101" pitchFamily="2" charset="-122"/>
              </a:defRPr>
            </a:lvl5pPr>
            <a:lvl6pPr marL="2724569"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6pPr>
            <a:lvl7pPr marL="3219945"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7pPr>
            <a:lvl8pPr marL="3715322"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8pPr>
            <a:lvl9pPr marL="4210698"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9pPr>
          </a:lstStyle>
          <a:p>
            <a:fld id="{ABA5FED8-9555-4DEA-8728-6B748115E926}" type="slidenum">
              <a:rPr lang="zh-CN" altLang="en-US" sz="1300"/>
              <a:pPr/>
              <a:t>15</a:t>
            </a:fld>
            <a:endParaRPr lang="zh-CN" altLang="en-US" sz="1300"/>
          </a:p>
        </p:txBody>
      </p:sp>
      <p:sp>
        <p:nvSpPr>
          <p:cNvPr id="2" name="页眉占位符 1">
            <a:extLst>
              <a:ext uri="{FF2B5EF4-FFF2-40B4-BE49-F238E27FC236}">
                <a16:creationId xmlns:a16="http://schemas.microsoft.com/office/drawing/2014/main" id="{5FE8FD71-3D1E-4D51-9750-E9118A24752C}"/>
              </a:ext>
            </a:extLst>
          </p:cNvPr>
          <p:cNvSpPr>
            <a:spLocks noGrp="1"/>
          </p:cNvSpPr>
          <p:nvPr>
            <p:ph type="hdr" sz="quarter"/>
          </p:nvPr>
        </p:nvSpPr>
        <p:spPr/>
        <p:txBody>
          <a:bodyPr/>
          <a:lstStyle/>
          <a:p>
            <a:r>
              <a:rPr lang="en-US" altLang="zh-CN"/>
              <a:t>21313</a:t>
            </a:r>
            <a:endParaRPr lang="zh-CN" altLang="en-US"/>
          </a:p>
        </p:txBody>
      </p:sp>
      <p:sp>
        <p:nvSpPr>
          <p:cNvPr id="3" name="页脚占位符 2">
            <a:extLst>
              <a:ext uri="{FF2B5EF4-FFF2-40B4-BE49-F238E27FC236}">
                <a16:creationId xmlns:a16="http://schemas.microsoft.com/office/drawing/2014/main" id="{9BD13B6B-1D1D-4E3A-86E3-3B947A600917}"/>
              </a:ext>
            </a:extLst>
          </p:cNvPr>
          <p:cNvSpPr>
            <a:spLocks noGrp="1"/>
          </p:cNvSpPr>
          <p:nvPr>
            <p:ph type="ftr" sz="quarter" idx="4"/>
          </p:nvPr>
        </p:nvSpPr>
        <p:spPr/>
        <p:txBody>
          <a:bodyPr/>
          <a:lstStyle/>
          <a:p>
            <a:r>
              <a:rPr lang="en-US" altLang="zh-CN"/>
              <a:t>qeqeqe</a:t>
            </a:r>
            <a:endParaRPr lang="zh-CN" altLang="en-US"/>
          </a:p>
        </p:txBody>
      </p:sp>
    </p:spTree>
    <p:extLst>
      <p:ext uri="{BB962C8B-B14F-4D97-AF65-F5344CB8AC3E}">
        <p14:creationId xmlns:p14="http://schemas.microsoft.com/office/powerpoint/2010/main" val="18912357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956813FD-B241-4A15-B213-28C7F395EB8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a:extLst>
              <a:ext uri="{FF2B5EF4-FFF2-40B4-BE49-F238E27FC236}">
                <a16:creationId xmlns:a16="http://schemas.microsoft.com/office/drawing/2014/main" id="{7170EAF8-6BA9-4D6F-8BB4-3E948F7434E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0964" name="灯片编号占位符 3">
            <a:extLst>
              <a:ext uri="{FF2B5EF4-FFF2-40B4-BE49-F238E27FC236}">
                <a16:creationId xmlns:a16="http://schemas.microsoft.com/office/drawing/2014/main" id="{E4E22458-130D-4C7E-BDDF-C65DB69B4DE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500" b="1">
                <a:solidFill>
                  <a:schemeClr val="tx2"/>
                </a:solidFill>
                <a:latin typeface="Times New Roman" panose="02020603050405020304" pitchFamily="18" charset="0"/>
                <a:ea typeface="宋体" panose="02010600030101010101" pitchFamily="2" charset="-122"/>
              </a:defRPr>
            </a:lvl1pPr>
            <a:lvl2pPr marL="804986" indent="-309610">
              <a:defRPr kumimoji="1" sz="3500" b="1">
                <a:solidFill>
                  <a:schemeClr val="tx2"/>
                </a:solidFill>
                <a:latin typeface="Times New Roman" panose="02020603050405020304" pitchFamily="18" charset="0"/>
                <a:ea typeface="宋体" panose="02010600030101010101" pitchFamily="2" charset="-122"/>
              </a:defRPr>
            </a:lvl2pPr>
            <a:lvl3pPr marL="1238441" indent="-247688">
              <a:defRPr kumimoji="1" sz="3500" b="1">
                <a:solidFill>
                  <a:schemeClr val="tx2"/>
                </a:solidFill>
                <a:latin typeface="Times New Roman" panose="02020603050405020304" pitchFamily="18" charset="0"/>
                <a:ea typeface="宋体" panose="02010600030101010101" pitchFamily="2" charset="-122"/>
              </a:defRPr>
            </a:lvl3pPr>
            <a:lvl4pPr marL="1733817" indent="-247688">
              <a:defRPr kumimoji="1" sz="3500" b="1">
                <a:solidFill>
                  <a:schemeClr val="tx2"/>
                </a:solidFill>
                <a:latin typeface="Times New Roman" panose="02020603050405020304" pitchFamily="18" charset="0"/>
                <a:ea typeface="宋体" panose="02010600030101010101" pitchFamily="2" charset="-122"/>
              </a:defRPr>
            </a:lvl4pPr>
            <a:lvl5pPr marL="2229193" indent="-247688">
              <a:defRPr kumimoji="1" sz="3500" b="1">
                <a:solidFill>
                  <a:schemeClr val="tx2"/>
                </a:solidFill>
                <a:latin typeface="Times New Roman" panose="02020603050405020304" pitchFamily="18" charset="0"/>
                <a:ea typeface="宋体" panose="02010600030101010101" pitchFamily="2" charset="-122"/>
              </a:defRPr>
            </a:lvl5pPr>
            <a:lvl6pPr marL="2724569"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6pPr>
            <a:lvl7pPr marL="3219945"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7pPr>
            <a:lvl8pPr marL="3715322"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8pPr>
            <a:lvl9pPr marL="4210698"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9pPr>
          </a:lstStyle>
          <a:p>
            <a:fld id="{ABA5FED8-9555-4DEA-8728-6B748115E926}" type="slidenum">
              <a:rPr lang="zh-CN" altLang="en-US" sz="1300"/>
              <a:pPr/>
              <a:t>16</a:t>
            </a:fld>
            <a:endParaRPr lang="zh-CN" altLang="en-US" sz="1300"/>
          </a:p>
        </p:txBody>
      </p:sp>
      <p:sp>
        <p:nvSpPr>
          <p:cNvPr id="2" name="页眉占位符 1">
            <a:extLst>
              <a:ext uri="{FF2B5EF4-FFF2-40B4-BE49-F238E27FC236}">
                <a16:creationId xmlns:a16="http://schemas.microsoft.com/office/drawing/2014/main" id="{5FE8FD71-3D1E-4D51-9750-E9118A24752C}"/>
              </a:ext>
            </a:extLst>
          </p:cNvPr>
          <p:cNvSpPr>
            <a:spLocks noGrp="1"/>
          </p:cNvSpPr>
          <p:nvPr>
            <p:ph type="hdr" sz="quarter"/>
          </p:nvPr>
        </p:nvSpPr>
        <p:spPr/>
        <p:txBody>
          <a:bodyPr/>
          <a:lstStyle/>
          <a:p>
            <a:r>
              <a:rPr lang="en-US" altLang="zh-CN"/>
              <a:t>21313</a:t>
            </a:r>
            <a:endParaRPr lang="zh-CN" altLang="en-US"/>
          </a:p>
        </p:txBody>
      </p:sp>
      <p:sp>
        <p:nvSpPr>
          <p:cNvPr id="3" name="页脚占位符 2">
            <a:extLst>
              <a:ext uri="{FF2B5EF4-FFF2-40B4-BE49-F238E27FC236}">
                <a16:creationId xmlns:a16="http://schemas.microsoft.com/office/drawing/2014/main" id="{9BD13B6B-1D1D-4E3A-86E3-3B947A600917}"/>
              </a:ext>
            </a:extLst>
          </p:cNvPr>
          <p:cNvSpPr>
            <a:spLocks noGrp="1"/>
          </p:cNvSpPr>
          <p:nvPr>
            <p:ph type="ftr" sz="quarter" idx="4"/>
          </p:nvPr>
        </p:nvSpPr>
        <p:spPr/>
        <p:txBody>
          <a:bodyPr/>
          <a:lstStyle/>
          <a:p>
            <a:r>
              <a:rPr lang="en-US" altLang="zh-CN"/>
              <a:t>qeqeqe</a:t>
            </a:r>
            <a:endParaRPr lang="zh-CN" altLang="en-US"/>
          </a:p>
        </p:txBody>
      </p:sp>
    </p:spTree>
    <p:extLst>
      <p:ext uri="{BB962C8B-B14F-4D97-AF65-F5344CB8AC3E}">
        <p14:creationId xmlns:p14="http://schemas.microsoft.com/office/powerpoint/2010/main" val="1014574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956813FD-B241-4A15-B213-28C7F395EB8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a:extLst>
              <a:ext uri="{FF2B5EF4-FFF2-40B4-BE49-F238E27FC236}">
                <a16:creationId xmlns:a16="http://schemas.microsoft.com/office/drawing/2014/main" id="{7170EAF8-6BA9-4D6F-8BB4-3E948F7434E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0964" name="灯片编号占位符 3">
            <a:extLst>
              <a:ext uri="{FF2B5EF4-FFF2-40B4-BE49-F238E27FC236}">
                <a16:creationId xmlns:a16="http://schemas.microsoft.com/office/drawing/2014/main" id="{E4E22458-130D-4C7E-BDDF-C65DB69B4DE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500" b="1">
                <a:solidFill>
                  <a:schemeClr val="tx2"/>
                </a:solidFill>
                <a:latin typeface="Times New Roman" panose="02020603050405020304" pitchFamily="18" charset="0"/>
                <a:ea typeface="宋体" panose="02010600030101010101" pitchFamily="2" charset="-122"/>
              </a:defRPr>
            </a:lvl1pPr>
            <a:lvl2pPr marL="804986" indent="-309610">
              <a:defRPr kumimoji="1" sz="3500" b="1">
                <a:solidFill>
                  <a:schemeClr val="tx2"/>
                </a:solidFill>
                <a:latin typeface="Times New Roman" panose="02020603050405020304" pitchFamily="18" charset="0"/>
                <a:ea typeface="宋体" panose="02010600030101010101" pitchFamily="2" charset="-122"/>
              </a:defRPr>
            </a:lvl2pPr>
            <a:lvl3pPr marL="1238441" indent="-247688">
              <a:defRPr kumimoji="1" sz="3500" b="1">
                <a:solidFill>
                  <a:schemeClr val="tx2"/>
                </a:solidFill>
                <a:latin typeface="Times New Roman" panose="02020603050405020304" pitchFamily="18" charset="0"/>
                <a:ea typeface="宋体" panose="02010600030101010101" pitchFamily="2" charset="-122"/>
              </a:defRPr>
            </a:lvl3pPr>
            <a:lvl4pPr marL="1733817" indent="-247688">
              <a:defRPr kumimoji="1" sz="3500" b="1">
                <a:solidFill>
                  <a:schemeClr val="tx2"/>
                </a:solidFill>
                <a:latin typeface="Times New Roman" panose="02020603050405020304" pitchFamily="18" charset="0"/>
                <a:ea typeface="宋体" panose="02010600030101010101" pitchFamily="2" charset="-122"/>
              </a:defRPr>
            </a:lvl4pPr>
            <a:lvl5pPr marL="2229193" indent="-247688">
              <a:defRPr kumimoji="1" sz="3500" b="1">
                <a:solidFill>
                  <a:schemeClr val="tx2"/>
                </a:solidFill>
                <a:latin typeface="Times New Roman" panose="02020603050405020304" pitchFamily="18" charset="0"/>
                <a:ea typeface="宋体" panose="02010600030101010101" pitchFamily="2" charset="-122"/>
              </a:defRPr>
            </a:lvl5pPr>
            <a:lvl6pPr marL="2724569"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6pPr>
            <a:lvl7pPr marL="3219945"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7pPr>
            <a:lvl8pPr marL="3715322"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8pPr>
            <a:lvl9pPr marL="4210698"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9pPr>
          </a:lstStyle>
          <a:p>
            <a:fld id="{ABA5FED8-9555-4DEA-8728-6B748115E926}" type="slidenum">
              <a:rPr lang="zh-CN" altLang="en-US" sz="1300"/>
              <a:pPr/>
              <a:t>17</a:t>
            </a:fld>
            <a:endParaRPr lang="zh-CN" altLang="en-US" sz="1300"/>
          </a:p>
        </p:txBody>
      </p:sp>
      <p:sp>
        <p:nvSpPr>
          <p:cNvPr id="2" name="页眉占位符 1">
            <a:extLst>
              <a:ext uri="{FF2B5EF4-FFF2-40B4-BE49-F238E27FC236}">
                <a16:creationId xmlns:a16="http://schemas.microsoft.com/office/drawing/2014/main" id="{5FE8FD71-3D1E-4D51-9750-E9118A24752C}"/>
              </a:ext>
            </a:extLst>
          </p:cNvPr>
          <p:cNvSpPr>
            <a:spLocks noGrp="1"/>
          </p:cNvSpPr>
          <p:nvPr>
            <p:ph type="hdr" sz="quarter"/>
          </p:nvPr>
        </p:nvSpPr>
        <p:spPr/>
        <p:txBody>
          <a:bodyPr/>
          <a:lstStyle/>
          <a:p>
            <a:r>
              <a:rPr lang="en-US" altLang="zh-CN"/>
              <a:t>21313</a:t>
            </a:r>
            <a:endParaRPr lang="zh-CN" altLang="en-US"/>
          </a:p>
        </p:txBody>
      </p:sp>
      <p:sp>
        <p:nvSpPr>
          <p:cNvPr id="3" name="页脚占位符 2">
            <a:extLst>
              <a:ext uri="{FF2B5EF4-FFF2-40B4-BE49-F238E27FC236}">
                <a16:creationId xmlns:a16="http://schemas.microsoft.com/office/drawing/2014/main" id="{9BD13B6B-1D1D-4E3A-86E3-3B947A600917}"/>
              </a:ext>
            </a:extLst>
          </p:cNvPr>
          <p:cNvSpPr>
            <a:spLocks noGrp="1"/>
          </p:cNvSpPr>
          <p:nvPr>
            <p:ph type="ftr" sz="quarter" idx="4"/>
          </p:nvPr>
        </p:nvSpPr>
        <p:spPr/>
        <p:txBody>
          <a:bodyPr/>
          <a:lstStyle/>
          <a:p>
            <a:r>
              <a:rPr lang="en-US" altLang="zh-CN"/>
              <a:t>qeqeqe</a:t>
            </a:r>
            <a:endParaRPr lang="zh-CN" altLang="en-US"/>
          </a:p>
        </p:txBody>
      </p:sp>
    </p:spTree>
    <p:extLst>
      <p:ext uri="{BB962C8B-B14F-4D97-AF65-F5344CB8AC3E}">
        <p14:creationId xmlns:p14="http://schemas.microsoft.com/office/powerpoint/2010/main" val="4275237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956813FD-B241-4A15-B213-28C7F395EB8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a:extLst>
              <a:ext uri="{FF2B5EF4-FFF2-40B4-BE49-F238E27FC236}">
                <a16:creationId xmlns:a16="http://schemas.microsoft.com/office/drawing/2014/main" id="{7170EAF8-6BA9-4D6F-8BB4-3E948F7434E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0964" name="灯片编号占位符 3">
            <a:extLst>
              <a:ext uri="{FF2B5EF4-FFF2-40B4-BE49-F238E27FC236}">
                <a16:creationId xmlns:a16="http://schemas.microsoft.com/office/drawing/2014/main" id="{E4E22458-130D-4C7E-BDDF-C65DB69B4DE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500" b="1">
                <a:solidFill>
                  <a:schemeClr val="tx2"/>
                </a:solidFill>
                <a:latin typeface="Times New Roman" panose="02020603050405020304" pitchFamily="18" charset="0"/>
                <a:ea typeface="宋体" panose="02010600030101010101" pitchFamily="2" charset="-122"/>
              </a:defRPr>
            </a:lvl1pPr>
            <a:lvl2pPr marL="804986" indent="-309610">
              <a:defRPr kumimoji="1" sz="3500" b="1">
                <a:solidFill>
                  <a:schemeClr val="tx2"/>
                </a:solidFill>
                <a:latin typeface="Times New Roman" panose="02020603050405020304" pitchFamily="18" charset="0"/>
                <a:ea typeface="宋体" panose="02010600030101010101" pitchFamily="2" charset="-122"/>
              </a:defRPr>
            </a:lvl2pPr>
            <a:lvl3pPr marL="1238441" indent="-247688">
              <a:defRPr kumimoji="1" sz="3500" b="1">
                <a:solidFill>
                  <a:schemeClr val="tx2"/>
                </a:solidFill>
                <a:latin typeface="Times New Roman" panose="02020603050405020304" pitchFamily="18" charset="0"/>
                <a:ea typeface="宋体" panose="02010600030101010101" pitchFamily="2" charset="-122"/>
              </a:defRPr>
            </a:lvl3pPr>
            <a:lvl4pPr marL="1733817" indent="-247688">
              <a:defRPr kumimoji="1" sz="3500" b="1">
                <a:solidFill>
                  <a:schemeClr val="tx2"/>
                </a:solidFill>
                <a:latin typeface="Times New Roman" panose="02020603050405020304" pitchFamily="18" charset="0"/>
                <a:ea typeface="宋体" panose="02010600030101010101" pitchFamily="2" charset="-122"/>
              </a:defRPr>
            </a:lvl4pPr>
            <a:lvl5pPr marL="2229193" indent="-247688">
              <a:defRPr kumimoji="1" sz="3500" b="1">
                <a:solidFill>
                  <a:schemeClr val="tx2"/>
                </a:solidFill>
                <a:latin typeface="Times New Roman" panose="02020603050405020304" pitchFamily="18" charset="0"/>
                <a:ea typeface="宋体" panose="02010600030101010101" pitchFamily="2" charset="-122"/>
              </a:defRPr>
            </a:lvl5pPr>
            <a:lvl6pPr marL="2724569"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6pPr>
            <a:lvl7pPr marL="3219945"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7pPr>
            <a:lvl8pPr marL="3715322"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8pPr>
            <a:lvl9pPr marL="4210698"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9pPr>
          </a:lstStyle>
          <a:p>
            <a:fld id="{ABA5FED8-9555-4DEA-8728-6B748115E926}" type="slidenum">
              <a:rPr lang="zh-CN" altLang="en-US" sz="1300"/>
              <a:pPr/>
              <a:t>18</a:t>
            </a:fld>
            <a:endParaRPr lang="zh-CN" altLang="en-US" sz="1300"/>
          </a:p>
        </p:txBody>
      </p:sp>
      <p:sp>
        <p:nvSpPr>
          <p:cNvPr id="2" name="页眉占位符 1">
            <a:extLst>
              <a:ext uri="{FF2B5EF4-FFF2-40B4-BE49-F238E27FC236}">
                <a16:creationId xmlns:a16="http://schemas.microsoft.com/office/drawing/2014/main" id="{5FE8FD71-3D1E-4D51-9750-E9118A24752C}"/>
              </a:ext>
            </a:extLst>
          </p:cNvPr>
          <p:cNvSpPr>
            <a:spLocks noGrp="1"/>
          </p:cNvSpPr>
          <p:nvPr>
            <p:ph type="hdr" sz="quarter"/>
          </p:nvPr>
        </p:nvSpPr>
        <p:spPr/>
        <p:txBody>
          <a:bodyPr/>
          <a:lstStyle/>
          <a:p>
            <a:r>
              <a:rPr lang="en-US" altLang="zh-CN"/>
              <a:t>21313</a:t>
            </a:r>
            <a:endParaRPr lang="zh-CN" altLang="en-US"/>
          </a:p>
        </p:txBody>
      </p:sp>
      <p:sp>
        <p:nvSpPr>
          <p:cNvPr id="3" name="页脚占位符 2">
            <a:extLst>
              <a:ext uri="{FF2B5EF4-FFF2-40B4-BE49-F238E27FC236}">
                <a16:creationId xmlns:a16="http://schemas.microsoft.com/office/drawing/2014/main" id="{9BD13B6B-1D1D-4E3A-86E3-3B947A600917}"/>
              </a:ext>
            </a:extLst>
          </p:cNvPr>
          <p:cNvSpPr>
            <a:spLocks noGrp="1"/>
          </p:cNvSpPr>
          <p:nvPr>
            <p:ph type="ftr" sz="quarter" idx="4"/>
          </p:nvPr>
        </p:nvSpPr>
        <p:spPr/>
        <p:txBody>
          <a:bodyPr/>
          <a:lstStyle/>
          <a:p>
            <a:r>
              <a:rPr lang="en-US" altLang="zh-CN"/>
              <a:t>qeqeqe</a:t>
            </a:r>
            <a:endParaRPr lang="zh-CN" altLang="en-US"/>
          </a:p>
        </p:txBody>
      </p:sp>
    </p:spTree>
    <p:extLst>
      <p:ext uri="{BB962C8B-B14F-4D97-AF65-F5344CB8AC3E}">
        <p14:creationId xmlns:p14="http://schemas.microsoft.com/office/powerpoint/2010/main" val="16321853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956813FD-B241-4A15-B213-28C7F395EB8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a:extLst>
              <a:ext uri="{FF2B5EF4-FFF2-40B4-BE49-F238E27FC236}">
                <a16:creationId xmlns:a16="http://schemas.microsoft.com/office/drawing/2014/main" id="{7170EAF8-6BA9-4D6F-8BB4-3E948F7434E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0964" name="灯片编号占位符 3">
            <a:extLst>
              <a:ext uri="{FF2B5EF4-FFF2-40B4-BE49-F238E27FC236}">
                <a16:creationId xmlns:a16="http://schemas.microsoft.com/office/drawing/2014/main" id="{E4E22458-130D-4C7E-BDDF-C65DB69B4DE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500" b="1">
                <a:solidFill>
                  <a:schemeClr val="tx2"/>
                </a:solidFill>
                <a:latin typeface="Times New Roman" panose="02020603050405020304" pitchFamily="18" charset="0"/>
                <a:ea typeface="宋体" panose="02010600030101010101" pitchFamily="2" charset="-122"/>
              </a:defRPr>
            </a:lvl1pPr>
            <a:lvl2pPr marL="804986" indent="-309610">
              <a:defRPr kumimoji="1" sz="3500" b="1">
                <a:solidFill>
                  <a:schemeClr val="tx2"/>
                </a:solidFill>
                <a:latin typeface="Times New Roman" panose="02020603050405020304" pitchFamily="18" charset="0"/>
                <a:ea typeface="宋体" panose="02010600030101010101" pitchFamily="2" charset="-122"/>
              </a:defRPr>
            </a:lvl2pPr>
            <a:lvl3pPr marL="1238441" indent="-247688">
              <a:defRPr kumimoji="1" sz="3500" b="1">
                <a:solidFill>
                  <a:schemeClr val="tx2"/>
                </a:solidFill>
                <a:latin typeface="Times New Roman" panose="02020603050405020304" pitchFamily="18" charset="0"/>
                <a:ea typeface="宋体" panose="02010600030101010101" pitchFamily="2" charset="-122"/>
              </a:defRPr>
            </a:lvl3pPr>
            <a:lvl4pPr marL="1733817" indent="-247688">
              <a:defRPr kumimoji="1" sz="3500" b="1">
                <a:solidFill>
                  <a:schemeClr val="tx2"/>
                </a:solidFill>
                <a:latin typeface="Times New Roman" panose="02020603050405020304" pitchFamily="18" charset="0"/>
                <a:ea typeface="宋体" panose="02010600030101010101" pitchFamily="2" charset="-122"/>
              </a:defRPr>
            </a:lvl4pPr>
            <a:lvl5pPr marL="2229193" indent="-247688">
              <a:defRPr kumimoji="1" sz="3500" b="1">
                <a:solidFill>
                  <a:schemeClr val="tx2"/>
                </a:solidFill>
                <a:latin typeface="Times New Roman" panose="02020603050405020304" pitchFamily="18" charset="0"/>
                <a:ea typeface="宋体" panose="02010600030101010101" pitchFamily="2" charset="-122"/>
              </a:defRPr>
            </a:lvl5pPr>
            <a:lvl6pPr marL="2724569"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6pPr>
            <a:lvl7pPr marL="3219945"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7pPr>
            <a:lvl8pPr marL="3715322"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8pPr>
            <a:lvl9pPr marL="4210698"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9pPr>
          </a:lstStyle>
          <a:p>
            <a:fld id="{ABA5FED8-9555-4DEA-8728-6B748115E926}" type="slidenum">
              <a:rPr lang="zh-CN" altLang="en-US" sz="1300"/>
              <a:pPr/>
              <a:t>19</a:t>
            </a:fld>
            <a:endParaRPr lang="zh-CN" altLang="en-US" sz="1300"/>
          </a:p>
        </p:txBody>
      </p:sp>
      <p:sp>
        <p:nvSpPr>
          <p:cNvPr id="2" name="页眉占位符 1">
            <a:extLst>
              <a:ext uri="{FF2B5EF4-FFF2-40B4-BE49-F238E27FC236}">
                <a16:creationId xmlns:a16="http://schemas.microsoft.com/office/drawing/2014/main" id="{5FE8FD71-3D1E-4D51-9750-E9118A24752C}"/>
              </a:ext>
            </a:extLst>
          </p:cNvPr>
          <p:cNvSpPr>
            <a:spLocks noGrp="1"/>
          </p:cNvSpPr>
          <p:nvPr>
            <p:ph type="hdr" sz="quarter"/>
          </p:nvPr>
        </p:nvSpPr>
        <p:spPr/>
        <p:txBody>
          <a:bodyPr/>
          <a:lstStyle/>
          <a:p>
            <a:r>
              <a:rPr lang="en-US" altLang="zh-CN"/>
              <a:t>21313</a:t>
            </a:r>
            <a:endParaRPr lang="zh-CN" altLang="en-US"/>
          </a:p>
        </p:txBody>
      </p:sp>
      <p:sp>
        <p:nvSpPr>
          <p:cNvPr id="3" name="页脚占位符 2">
            <a:extLst>
              <a:ext uri="{FF2B5EF4-FFF2-40B4-BE49-F238E27FC236}">
                <a16:creationId xmlns:a16="http://schemas.microsoft.com/office/drawing/2014/main" id="{9BD13B6B-1D1D-4E3A-86E3-3B947A600917}"/>
              </a:ext>
            </a:extLst>
          </p:cNvPr>
          <p:cNvSpPr>
            <a:spLocks noGrp="1"/>
          </p:cNvSpPr>
          <p:nvPr>
            <p:ph type="ftr" sz="quarter" idx="4"/>
          </p:nvPr>
        </p:nvSpPr>
        <p:spPr/>
        <p:txBody>
          <a:bodyPr/>
          <a:lstStyle/>
          <a:p>
            <a:r>
              <a:rPr lang="en-US" altLang="zh-CN"/>
              <a:t>qeqeqe</a:t>
            </a:r>
            <a:endParaRPr lang="zh-CN" altLang="en-US"/>
          </a:p>
        </p:txBody>
      </p:sp>
    </p:spTree>
    <p:extLst>
      <p:ext uri="{BB962C8B-B14F-4D97-AF65-F5344CB8AC3E}">
        <p14:creationId xmlns:p14="http://schemas.microsoft.com/office/powerpoint/2010/main" val="42702093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956813FD-B241-4A15-B213-28C7F395EB8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a:extLst>
              <a:ext uri="{FF2B5EF4-FFF2-40B4-BE49-F238E27FC236}">
                <a16:creationId xmlns:a16="http://schemas.microsoft.com/office/drawing/2014/main" id="{7170EAF8-6BA9-4D6F-8BB4-3E948F7434E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0964" name="灯片编号占位符 3">
            <a:extLst>
              <a:ext uri="{FF2B5EF4-FFF2-40B4-BE49-F238E27FC236}">
                <a16:creationId xmlns:a16="http://schemas.microsoft.com/office/drawing/2014/main" id="{E4E22458-130D-4C7E-BDDF-C65DB69B4DE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500" b="1">
                <a:solidFill>
                  <a:schemeClr val="tx2"/>
                </a:solidFill>
                <a:latin typeface="Times New Roman" panose="02020603050405020304" pitchFamily="18" charset="0"/>
                <a:ea typeface="宋体" panose="02010600030101010101" pitchFamily="2" charset="-122"/>
              </a:defRPr>
            </a:lvl1pPr>
            <a:lvl2pPr marL="804986" indent="-309610">
              <a:defRPr kumimoji="1" sz="3500" b="1">
                <a:solidFill>
                  <a:schemeClr val="tx2"/>
                </a:solidFill>
                <a:latin typeface="Times New Roman" panose="02020603050405020304" pitchFamily="18" charset="0"/>
                <a:ea typeface="宋体" panose="02010600030101010101" pitchFamily="2" charset="-122"/>
              </a:defRPr>
            </a:lvl2pPr>
            <a:lvl3pPr marL="1238441" indent="-247688">
              <a:defRPr kumimoji="1" sz="3500" b="1">
                <a:solidFill>
                  <a:schemeClr val="tx2"/>
                </a:solidFill>
                <a:latin typeface="Times New Roman" panose="02020603050405020304" pitchFamily="18" charset="0"/>
                <a:ea typeface="宋体" panose="02010600030101010101" pitchFamily="2" charset="-122"/>
              </a:defRPr>
            </a:lvl3pPr>
            <a:lvl4pPr marL="1733817" indent="-247688">
              <a:defRPr kumimoji="1" sz="3500" b="1">
                <a:solidFill>
                  <a:schemeClr val="tx2"/>
                </a:solidFill>
                <a:latin typeface="Times New Roman" panose="02020603050405020304" pitchFamily="18" charset="0"/>
                <a:ea typeface="宋体" panose="02010600030101010101" pitchFamily="2" charset="-122"/>
              </a:defRPr>
            </a:lvl4pPr>
            <a:lvl5pPr marL="2229193" indent="-247688">
              <a:defRPr kumimoji="1" sz="3500" b="1">
                <a:solidFill>
                  <a:schemeClr val="tx2"/>
                </a:solidFill>
                <a:latin typeface="Times New Roman" panose="02020603050405020304" pitchFamily="18" charset="0"/>
                <a:ea typeface="宋体" panose="02010600030101010101" pitchFamily="2" charset="-122"/>
              </a:defRPr>
            </a:lvl5pPr>
            <a:lvl6pPr marL="2724569"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6pPr>
            <a:lvl7pPr marL="3219945"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7pPr>
            <a:lvl8pPr marL="3715322"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8pPr>
            <a:lvl9pPr marL="4210698"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9pPr>
          </a:lstStyle>
          <a:p>
            <a:fld id="{ABA5FED8-9555-4DEA-8728-6B748115E926}" type="slidenum">
              <a:rPr lang="zh-CN" altLang="en-US" sz="1300"/>
              <a:pPr/>
              <a:t>20</a:t>
            </a:fld>
            <a:endParaRPr lang="zh-CN" altLang="en-US" sz="1300"/>
          </a:p>
        </p:txBody>
      </p:sp>
      <p:sp>
        <p:nvSpPr>
          <p:cNvPr id="2" name="页眉占位符 1">
            <a:extLst>
              <a:ext uri="{FF2B5EF4-FFF2-40B4-BE49-F238E27FC236}">
                <a16:creationId xmlns:a16="http://schemas.microsoft.com/office/drawing/2014/main" id="{5FE8FD71-3D1E-4D51-9750-E9118A24752C}"/>
              </a:ext>
            </a:extLst>
          </p:cNvPr>
          <p:cNvSpPr>
            <a:spLocks noGrp="1"/>
          </p:cNvSpPr>
          <p:nvPr>
            <p:ph type="hdr" sz="quarter"/>
          </p:nvPr>
        </p:nvSpPr>
        <p:spPr/>
        <p:txBody>
          <a:bodyPr/>
          <a:lstStyle/>
          <a:p>
            <a:r>
              <a:rPr lang="en-US" altLang="zh-CN"/>
              <a:t>21313</a:t>
            </a:r>
            <a:endParaRPr lang="zh-CN" altLang="en-US"/>
          </a:p>
        </p:txBody>
      </p:sp>
      <p:sp>
        <p:nvSpPr>
          <p:cNvPr id="3" name="页脚占位符 2">
            <a:extLst>
              <a:ext uri="{FF2B5EF4-FFF2-40B4-BE49-F238E27FC236}">
                <a16:creationId xmlns:a16="http://schemas.microsoft.com/office/drawing/2014/main" id="{9BD13B6B-1D1D-4E3A-86E3-3B947A600917}"/>
              </a:ext>
            </a:extLst>
          </p:cNvPr>
          <p:cNvSpPr>
            <a:spLocks noGrp="1"/>
          </p:cNvSpPr>
          <p:nvPr>
            <p:ph type="ftr" sz="quarter" idx="4"/>
          </p:nvPr>
        </p:nvSpPr>
        <p:spPr/>
        <p:txBody>
          <a:bodyPr/>
          <a:lstStyle/>
          <a:p>
            <a:r>
              <a:rPr lang="en-US" altLang="zh-CN"/>
              <a:t>qeqeqe</a:t>
            </a:r>
            <a:endParaRPr lang="zh-CN" altLang="en-US"/>
          </a:p>
        </p:txBody>
      </p:sp>
    </p:spTree>
    <p:extLst>
      <p:ext uri="{BB962C8B-B14F-4D97-AF65-F5344CB8AC3E}">
        <p14:creationId xmlns:p14="http://schemas.microsoft.com/office/powerpoint/2010/main" val="19579799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956813FD-B241-4A15-B213-28C7F395EB8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a:extLst>
              <a:ext uri="{FF2B5EF4-FFF2-40B4-BE49-F238E27FC236}">
                <a16:creationId xmlns:a16="http://schemas.microsoft.com/office/drawing/2014/main" id="{7170EAF8-6BA9-4D6F-8BB4-3E948F7434E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0964" name="灯片编号占位符 3">
            <a:extLst>
              <a:ext uri="{FF2B5EF4-FFF2-40B4-BE49-F238E27FC236}">
                <a16:creationId xmlns:a16="http://schemas.microsoft.com/office/drawing/2014/main" id="{E4E22458-130D-4C7E-BDDF-C65DB69B4DE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500" b="1">
                <a:solidFill>
                  <a:schemeClr val="tx2"/>
                </a:solidFill>
                <a:latin typeface="Times New Roman" panose="02020603050405020304" pitchFamily="18" charset="0"/>
                <a:ea typeface="宋体" panose="02010600030101010101" pitchFamily="2" charset="-122"/>
              </a:defRPr>
            </a:lvl1pPr>
            <a:lvl2pPr marL="804986" indent="-309610">
              <a:defRPr kumimoji="1" sz="3500" b="1">
                <a:solidFill>
                  <a:schemeClr val="tx2"/>
                </a:solidFill>
                <a:latin typeface="Times New Roman" panose="02020603050405020304" pitchFamily="18" charset="0"/>
                <a:ea typeface="宋体" panose="02010600030101010101" pitchFamily="2" charset="-122"/>
              </a:defRPr>
            </a:lvl2pPr>
            <a:lvl3pPr marL="1238441" indent="-247688">
              <a:defRPr kumimoji="1" sz="3500" b="1">
                <a:solidFill>
                  <a:schemeClr val="tx2"/>
                </a:solidFill>
                <a:latin typeface="Times New Roman" panose="02020603050405020304" pitchFamily="18" charset="0"/>
                <a:ea typeface="宋体" panose="02010600030101010101" pitchFamily="2" charset="-122"/>
              </a:defRPr>
            </a:lvl3pPr>
            <a:lvl4pPr marL="1733817" indent="-247688">
              <a:defRPr kumimoji="1" sz="3500" b="1">
                <a:solidFill>
                  <a:schemeClr val="tx2"/>
                </a:solidFill>
                <a:latin typeface="Times New Roman" panose="02020603050405020304" pitchFamily="18" charset="0"/>
                <a:ea typeface="宋体" panose="02010600030101010101" pitchFamily="2" charset="-122"/>
              </a:defRPr>
            </a:lvl4pPr>
            <a:lvl5pPr marL="2229193" indent="-247688">
              <a:defRPr kumimoji="1" sz="3500" b="1">
                <a:solidFill>
                  <a:schemeClr val="tx2"/>
                </a:solidFill>
                <a:latin typeface="Times New Roman" panose="02020603050405020304" pitchFamily="18" charset="0"/>
                <a:ea typeface="宋体" panose="02010600030101010101" pitchFamily="2" charset="-122"/>
              </a:defRPr>
            </a:lvl5pPr>
            <a:lvl6pPr marL="2724569"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6pPr>
            <a:lvl7pPr marL="3219945"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7pPr>
            <a:lvl8pPr marL="3715322"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8pPr>
            <a:lvl9pPr marL="4210698"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9pPr>
          </a:lstStyle>
          <a:p>
            <a:fld id="{ABA5FED8-9555-4DEA-8728-6B748115E926}" type="slidenum">
              <a:rPr lang="zh-CN" altLang="en-US" sz="1300"/>
              <a:pPr/>
              <a:t>21</a:t>
            </a:fld>
            <a:endParaRPr lang="zh-CN" altLang="en-US" sz="1300"/>
          </a:p>
        </p:txBody>
      </p:sp>
      <p:sp>
        <p:nvSpPr>
          <p:cNvPr id="2" name="页眉占位符 1">
            <a:extLst>
              <a:ext uri="{FF2B5EF4-FFF2-40B4-BE49-F238E27FC236}">
                <a16:creationId xmlns:a16="http://schemas.microsoft.com/office/drawing/2014/main" id="{5FE8FD71-3D1E-4D51-9750-E9118A24752C}"/>
              </a:ext>
            </a:extLst>
          </p:cNvPr>
          <p:cNvSpPr>
            <a:spLocks noGrp="1"/>
          </p:cNvSpPr>
          <p:nvPr>
            <p:ph type="hdr" sz="quarter"/>
          </p:nvPr>
        </p:nvSpPr>
        <p:spPr/>
        <p:txBody>
          <a:bodyPr/>
          <a:lstStyle/>
          <a:p>
            <a:r>
              <a:rPr lang="en-US" altLang="zh-CN"/>
              <a:t>21313</a:t>
            </a:r>
            <a:endParaRPr lang="zh-CN" altLang="en-US"/>
          </a:p>
        </p:txBody>
      </p:sp>
      <p:sp>
        <p:nvSpPr>
          <p:cNvPr id="3" name="页脚占位符 2">
            <a:extLst>
              <a:ext uri="{FF2B5EF4-FFF2-40B4-BE49-F238E27FC236}">
                <a16:creationId xmlns:a16="http://schemas.microsoft.com/office/drawing/2014/main" id="{9BD13B6B-1D1D-4E3A-86E3-3B947A600917}"/>
              </a:ext>
            </a:extLst>
          </p:cNvPr>
          <p:cNvSpPr>
            <a:spLocks noGrp="1"/>
          </p:cNvSpPr>
          <p:nvPr>
            <p:ph type="ftr" sz="quarter" idx="4"/>
          </p:nvPr>
        </p:nvSpPr>
        <p:spPr/>
        <p:txBody>
          <a:bodyPr/>
          <a:lstStyle/>
          <a:p>
            <a:r>
              <a:rPr lang="en-US" altLang="zh-CN"/>
              <a:t>qeqeqe</a:t>
            </a:r>
            <a:endParaRPr lang="zh-CN" altLang="en-US"/>
          </a:p>
        </p:txBody>
      </p:sp>
    </p:spTree>
    <p:extLst>
      <p:ext uri="{BB962C8B-B14F-4D97-AF65-F5344CB8AC3E}">
        <p14:creationId xmlns:p14="http://schemas.microsoft.com/office/powerpoint/2010/main" val="2556008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956813FD-B241-4A15-B213-28C7F395EB8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a:extLst>
              <a:ext uri="{FF2B5EF4-FFF2-40B4-BE49-F238E27FC236}">
                <a16:creationId xmlns:a16="http://schemas.microsoft.com/office/drawing/2014/main" id="{7170EAF8-6BA9-4D6F-8BB4-3E948F7434E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0964" name="灯片编号占位符 3">
            <a:extLst>
              <a:ext uri="{FF2B5EF4-FFF2-40B4-BE49-F238E27FC236}">
                <a16:creationId xmlns:a16="http://schemas.microsoft.com/office/drawing/2014/main" id="{E4E22458-130D-4C7E-BDDF-C65DB69B4DE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500" b="1">
                <a:solidFill>
                  <a:schemeClr val="tx2"/>
                </a:solidFill>
                <a:latin typeface="Times New Roman" panose="02020603050405020304" pitchFamily="18" charset="0"/>
                <a:ea typeface="宋体" panose="02010600030101010101" pitchFamily="2" charset="-122"/>
              </a:defRPr>
            </a:lvl1pPr>
            <a:lvl2pPr marL="804986" indent="-309610">
              <a:defRPr kumimoji="1" sz="3500" b="1">
                <a:solidFill>
                  <a:schemeClr val="tx2"/>
                </a:solidFill>
                <a:latin typeface="Times New Roman" panose="02020603050405020304" pitchFamily="18" charset="0"/>
                <a:ea typeface="宋体" panose="02010600030101010101" pitchFamily="2" charset="-122"/>
              </a:defRPr>
            </a:lvl2pPr>
            <a:lvl3pPr marL="1238441" indent="-247688">
              <a:defRPr kumimoji="1" sz="3500" b="1">
                <a:solidFill>
                  <a:schemeClr val="tx2"/>
                </a:solidFill>
                <a:latin typeface="Times New Roman" panose="02020603050405020304" pitchFamily="18" charset="0"/>
                <a:ea typeface="宋体" panose="02010600030101010101" pitchFamily="2" charset="-122"/>
              </a:defRPr>
            </a:lvl3pPr>
            <a:lvl4pPr marL="1733817" indent="-247688">
              <a:defRPr kumimoji="1" sz="3500" b="1">
                <a:solidFill>
                  <a:schemeClr val="tx2"/>
                </a:solidFill>
                <a:latin typeface="Times New Roman" panose="02020603050405020304" pitchFamily="18" charset="0"/>
                <a:ea typeface="宋体" panose="02010600030101010101" pitchFamily="2" charset="-122"/>
              </a:defRPr>
            </a:lvl4pPr>
            <a:lvl5pPr marL="2229193" indent="-247688">
              <a:defRPr kumimoji="1" sz="3500" b="1">
                <a:solidFill>
                  <a:schemeClr val="tx2"/>
                </a:solidFill>
                <a:latin typeface="Times New Roman" panose="02020603050405020304" pitchFamily="18" charset="0"/>
                <a:ea typeface="宋体" panose="02010600030101010101" pitchFamily="2" charset="-122"/>
              </a:defRPr>
            </a:lvl5pPr>
            <a:lvl6pPr marL="2724569"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6pPr>
            <a:lvl7pPr marL="3219945"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7pPr>
            <a:lvl8pPr marL="3715322"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8pPr>
            <a:lvl9pPr marL="4210698"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9pPr>
          </a:lstStyle>
          <a:p>
            <a:fld id="{ABA5FED8-9555-4DEA-8728-6B748115E926}" type="slidenum">
              <a:rPr lang="zh-CN" altLang="en-US" sz="1300"/>
              <a:pPr/>
              <a:t>4</a:t>
            </a:fld>
            <a:endParaRPr lang="zh-CN" altLang="en-US" sz="1300"/>
          </a:p>
        </p:txBody>
      </p:sp>
      <p:sp>
        <p:nvSpPr>
          <p:cNvPr id="2" name="页眉占位符 1">
            <a:extLst>
              <a:ext uri="{FF2B5EF4-FFF2-40B4-BE49-F238E27FC236}">
                <a16:creationId xmlns:a16="http://schemas.microsoft.com/office/drawing/2014/main" id="{5FE8FD71-3D1E-4D51-9750-E9118A24752C}"/>
              </a:ext>
            </a:extLst>
          </p:cNvPr>
          <p:cNvSpPr>
            <a:spLocks noGrp="1"/>
          </p:cNvSpPr>
          <p:nvPr>
            <p:ph type="hdr" sz="quarter"/>
          </p:nvPr>
        </p:nvSpPr>
        <p:spPr/>
        <p:txBody>
          <a:bodyPr/>
          <a:lstStyle/>
          <a:p>
            <a:r>
              <a:rPr lang="en-US" altLang="zh-CN"/>
              <a:t>21313</a:t>
            </a:r>
            <a:endParaRPr lang="zh-CN" altLang="en-US"/>
          </a:p>
        </p:txBody>
      </p:sp>
      <p:sp>
        <p:nvSpPr>
          <p:cNvPr id="3" name="页脚占位符 2">
            <a:extLst>
              <a:ext uri="{FF2B5EF4-FFF2-40B4-BE49-F238E27FC236}">
                <a16:creationId xmlns:a16="http://schemas.microsoft.com/office/drawing/2014/main" id="{9BD13B6B-1D1D-4E3A-86E3-3B947A600917}"/>
              </a:ext>
            </a:extLst>
          </p:cNvPr>
          <p:cNvSpPr>
            <a:spLocks noGrp="1"/>
          </p:cNvSpPr>
          <p:nvPr>
            <p:ph type="ftr" sz="quarter" idx="4"/>
          </p:nvPr>
        </p:nvSpPr>
        <p:spPr/>
        <p:txBody>
          <a:bodyPr/>
          <a:lstStyle/>
          <a:p>
            <a:r>
              <a:rPr lang="en-US" altLang="zh-CN"/>
              <a:t>qeqeqe</a:t>
            </a:r>
            <a:endParaRPr lang="zh-CN" altLang="en-US"/>
          </a:p>
        </p:txBody>
      </p:sp>
    </p:spTree>
    <p:extLst>
      <p:ext uri="{BB962C8B-B14F-4D97-AF65-F5344CB8AC3E}">
        <p14:creationId xmlns:p14="http://schemas.microsoft.com/office/powerpoint/2010/main" val="37416031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956813FD-B241-4A15-B213-28C7F395EB8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a:extLst>
              <a:ext uri="{FF2B5EF4-FFF2-40B4-BE49-F238E27FC236}">
                <a16:creationId xmlns:a16="http://schemas.microsoft.com/office/drawing/2014/main" id="{7170EAF8-6BA9-4D6F-8BB4-3E948F7434E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0964" name="灯片编号占位符 3">
            <a:extLst>
              <a:ext uri="{FF2B5EF4-FFF2-40B4-BE49-F238E27FC236}">
                <a16:creationId xmlns:a16="http://schemas.microsoft.com/office/drawing/2014/main" id="{E4E22458-130D-4C7E-BDDF-C65DB69B4DE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500" b="1">
                <a:solidFill>
                  <a:schemeClr val="tx2"/>
                </a:solidFill>
                <a:latin typeface="Times New Roman" panose="02020603050405020304" pitchFamily="18" charset="0"/>
                <a:ea typeface="宋体" panose="02010600030101010101" pitchFamily="2" charset="-122"/>
              </a:defRPr>
            </a:lvl1pPr>
            <a:lvl2pPr marL="804986" indent="-309610">
              <a:defRPr kumimoji="1" sz="3500" b="1">
                <a:solidFill>
                  <a:schemeClr val="tx2"/>
                </a:solidFill>
                <a:latin typeface="Times New Roman" panose="02020603050405020304" pitchFamily="18" charset="0"/>
                <a:ea typeface="宋体" panose="02010600030101010101" pitchFamily="2" charset="-122"/>
              </a:defRPr>
            </a:lvl2pPr>
            <a:lvl3pPr marL="1238441" indent="-247688">
              <a:defRPr kumimoji="1" sz="3500" b="1">
                <a:solidFill>
                  <a:schemeClr val="tx2"/>
                </a:solidFill>
                <a:latin typeface="Times New Roman" panose="02020603050405020304" pitchFamily="18" charset="0"/>
                <a:ea typeface="宋体" panose="02010600030101010101" pitchFamily="2" charset="-122"/>
              </a:defRPr>
            </a:lvl3pPr>
            <a:lvl4pPr marL="1733817" indent="-247688">
              <a:defRPr kumimoji="1" sz="3500" b="1">
                <a:solidFill>
                  <a:schemeClr val="tx2"/>
                </a:solidFill>
                <a:latin typeface="Times New Roman" panose="02020603050405020304" pitchFamily="18" charset="0"/>
                <a:ea typeface="宋体" panose="02010600030101010101" pitchFamily="2" charset="-122"/>
              </a:defRPr>
            </a:lvl4pPr>
            <a:lvl5pPr marL="2229193" indent="-247688">
              <a:defRPr kumimoji="1" sz="3500" b="1">
                <a:solidFill>
                  <a:schemeClr val="tx2"/>
                </a:solidFill>
                <a:latin typeface="Times New Roman" panose="02020603050405020304" pitchFamily="18" charset="0"/>
                <a:ea typeface="宋体" panose="02010600030101010101" pitchFamily="2" charset="-122"/>
              </a:defRPr>
            </a:lvl5pPr>
            <a:lvl6pPr marL="2724569"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6pPr>
            <a:lvl7pPr marL="3219945"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7pPr>
            <a:lvl8pPr marL="3715322"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8pPr>
            <a:lvl9pPr marL="4210698"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9pPr>
          </a:lstStyle>
          <a:p>
            <a:fld id="{ABA5FED8-9555-4DEA-8728-6B748115E926}" type="slidenum">
              <a:rPr lang="zh-CN" altLang="en-US" sz="1300"/>
              <a:pPr/>
              <a:t>22</a:t>
            </a:fld>
            <a:endParaRPr lang="zh-CN" altLang="en-US" sz="1300"/>
          </a:p>
        </p:txBody>
      </p:sp>
      <p:sp>
        <p:nvSpPr>
          <p:cNvPr id="2" name="页眉占位符 1">
            <a:extLst>
              <a:ext uri="{FF2B5EF4-FFF2-40B4-BE49-F238E27FC236}">
                <a16:creationId xmlns:a16="http://schemas.microsoft.com/office/drawing/2014/main" id="{5FE8FD71-3D1E-4D51-9750-E9118A24752C}"/>
              </a:ext>
            </a:extLst>
          </p:cNvPr>
          <p:cNvSpPr>
            <a:spLocks noGrp="1"/>
          </p:cNvSpPr>
          <p:nvPr>
            <p:ph type="hdr" sz="quarter"/>
          </p:nvPr>
        </p:nvSpPr>
        <p:spPr/>
        <p:txBody>
          <a:bodyPr/>
          <a:lstStyle/>
          <a:p>
            <a:r>
              <a:rPr lang="en-US" altLang="zh-CN"/>
              <a:t>21313</a:t>
            </a:r>
            <a:endParaRPr lang="zh-CN" altLang="en-US"/>
          </a:p>
        </p:txBody>
      </p:sp>
      <p:sp>
        <p:nvSpPr>
          <p:cNvPr id="3" name="页脚占位符 2">
            <a:extLst>
              <a:ext uri="{FF2B5EF4-FFF2-40B4-BE49-F238E27FC236}">
                <a16:creationId xmlns:a16="http://schemas.microsoft.com/office/drawing/2014/main" id="{9BD13B6B-1D1D-4E3A-86E3-3B947A600917}"/>
              </a:ext>
            </a:extLst>
          </p:cNvPr>
          <p:cNvSpPr>
            <a:spLocks noGrp="1"/>
          </p:cNvSpPr>
          <p:nvPr>
            <p:ph type="ftr" sz="quarter" idx="4"/>
          </p:nvPr>
        </p:nvSpPr>
        <p:spPr/>
        <p:txBody>
          <a:bodyPr/>
          <a:lstStyle/>
          <a:p>
            <a:r>
              <a:rPr lang="en-US" altLang="zh-CN"/>
              <a:t>qeqeqe</a:t>
            </a:r>
            <a:endParaRPr lang="zh-CN" altLang="en-US"/>
          </a:p>
        </p:txBody>
      </p:sp>
    </p:spTree>
    <p:extLst>
      <p:ext uri="{BB962C8B-B14F-4D97-AF65-F5344CB8AC3E}">
        <p14:creationId xmlns:p14="http://schemas.microsoft.com/office/powerpoint/2010/main" val="28772178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956813FD-B241-4A15-B213-28C7F395EB8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a:extLst>
              <a:ext uri="{FF2B5EF4-FFF2-40B4-BE49-F238E27FC236}">
                <a16:creationId xmlns:a16="http://schemas.microsoft.com/office/drawing/2014/main" id="{7170EAF8-6BA9-4D6F-8BB4-3E948F7434E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0964" name="灯片编号占位符 3">
            <a:extLst>
              <a:ext uri="{FF2B5EF4-FFF2-40B4-BE49-F238E27FC236}">
                <a16:creationId xmlns:a16="http://schemas.microsoft.com/office/drawing/2014/main" id="{E4E22458-130D-4C7E-BDDF-C65DB69B4DE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500" b="1">
                <a:solidFill>
                  <a:schemeClr val="tx2"/>
                </a:solidFill>
                <a:latin typeface="Times New Roman" panose="02020603050405020304" pitchFamily="18" charset="0"/>
                <a:ea typeface="宋体" panose="02010600030101010101" pitchFamily="2" charset="-122"/>
              </a:defRPr>
            </a:lvl1pPr>
            <a:lvl2pPr marL="804986" indent="-309610">
              <a:defRPr kumimoji="1" sz="3500" b="1">
                <a:solidFill>
                  <a:schemeClr val="tx2"/>
                </a:solidFill>
                <a:latin typeface="Times New Roman" panose="02020603050405020304" pitchFamily="18" charset="0"/>
                <a:ea typeface="宋体" panose="02010600030101010101" pitchFamily="2" charset="-122"/>
              </a:defRPr>
            </a:lvl2pPr>
            <a:lvl3pPr marL="1238441" indent="-247688">
              <a:defRPr kumimoji="1" sz="3500" b="1">
                <a:solidFill>
                  <a:schemeClr val="tx2"/>
                </a:solidFill>
                <a:latin typeface="Times New Roman" panose="02020603050405020304" pitchFamily="18" charset="0"/>
                <a:ea typeface="宋体" panose="02010600030101010101" pitchFamily="2" charset="-122"/>
              </a:defRPr>
            </a:lvl3pPr>
            <a:lvl4pPr marL="1733817" indent="-247688">
              <a:defRPr kumimoji="1" sz="3500" b="1">
                <a:solidFill>
                  <a:schemeClr val="tx2"/>
                </a:solidFill>
                <a:latin typeface="Times New Roman" panose="02020603050405020304" pitchFamily="18" charset="0"/>
                <a:ea typeface="宋体" panose="02010600030101010101" pitchFamily="2" charset="-122"/>
              </a:defRPr>
            </a:lvl4pPr>
            <a:lvl5pPr marL="2229193" indent="-247688">
              <a:defRPr kumimoji="1" sz="3500" b="1">
                <a:solidFill>
                  <a:schemeClr val="tx2"/>
                </a:solidFill>
                <a:latin typeface="Times New Roman" panose="02020603050405020304" pitchFamily="18" charset="0"/>
                <a:ea typeface="宋体" panose="02010600030101010101" pitchFamily="2" charset="-122"/>
              </a:defRPr>
            </a:lvl5pPr>
            <a:lvl6pPr marL="2724569"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6pPr>
            <a:lvl7pPr marL="3219945"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7pPr>
            <a:lvl8pPr marL="3715322"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8pPr>
            <a:lvl9pPr marL="4210698"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9pPr>
          </a:lstStyle>
          <a:p>
            <a:fld id="{ABA5FED8-9555-4DEA-8728-6B748115E926}" type="slidenum">
              <a:rPr lang="zh-CN" altLang="en-US" sz="1300"/>
              <a:pPr/>
              <a:t>23</a:t>
            </a:fld>
            <a:endParaRPr lang="zh-CN" altLang="en-US" sz="1300"/>
          </a:p>
        </p:txBody>
      </p:sp>
      <p:sp>
        <p:nvSpPr>
          <p:cNvPr id="2" name="页眉占位符 1">
            <a:extLst>
              <a:ext uri="{FF2B5EF4-FFF2-40B4-BE49-F238E27FC236}">
                <a16:creationId xmlns:a16="http://schemas.microsoft.com/office/drawing/2014/main" id="{5FE8FD71-3D1E-4D51-9750-E9118A24752C}"/>
              </a:ext>
            </a:extLst>
          </p:cNvPr>
          <p:cNvSpPr>
            <a:spLocks noGrp="1"/>
          </p:cNvSpPr>
          <p:nvPr>
            <p:ph type="hdr" sz="quarter"/>
          </p:nvPr>
        </p:nvSpPr>
        <p:spPr/>
        <p:txBody>
          <a:bodyPr/>
          <a:lstStyle/>
          <a:p>
            <a:r>
              <a:rPr lang="en-US" altLang="zh-CN"/>
              <a:t>21313</a:t>
            </a:r>
            <a:endParaRPr lang="zh-CN" altLang="en-US"/>
          </a:p>
        </p:txBody>
      </p:sp>
      <p:sp>
        <p:nvSpPr>
          <p:cNvPr id="3" name="页脚占位符 2">
            <a:extLst>
              <a:ext uri="{FF2B5EF4-FFF2-40B4-BE49-F238E27FC236}">
                <a16:creationId xmlns:a16="http://schemas.microsoft.com/office/drawing/2014/main" id="{9BD13B6B-1D1D-4E3A-86E3-3B947A600917}"/>
              </a:ext>
            </a:extLst>
          </p:cNvPr>
          <p:cNvSpPr>
            <a:spLocks noGrp="1"/>
          </p:cNvSpPr>
          <p:nvPr>
            <p:ph type="ftr" sz="quarter" idx="4"/>
          </p:nvPr>
        </p:nvSpPr>
        <p:spPr/>
        <p:txBody>
          <a:bodyPr/>
          <a:lstStyle/>
          <a:p>
            <a:r>
              <a:rPr lang="en-US" altLang="zh-CN"/>
              <a:t>qeqeqe</a:t>
            </a:r>
            <a:endParaRPr lang="zh-CN" altLang="en-US"/>
          </a:p>
        </p:txBody>
      </p:sp>
    </p:spTree>
    <p:extLst>
      <p:ext uri="{BB962C8B-B14F-4D97-AF65-F5344CB8AC3E}">
        <p14:creationId xmlns:p14="http://schemas.microsoft.com/office/powerpoint/2010/main" val="9857545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956813FD-B241-4A15-B213-28C7F395EB8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a:extLst>
              <a:ext uri="{FF2B5EF4-FFF2-40B4-BE49-F238E27FC236}">
                <a16:creationId xmlns:a16="http://schemas.microsoft.com/office/drawing/2014/main" id="{7170EAF8-6BA9-4D6F-8BB4-3E948F7434E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0964" name="灯片编号占位符 3">
            <a:extLst>
              <a:ext uri="{FF2B5EF4-FFF2-40B4-BE49-F238E27FC236}">
                <a16:creationId xmlns:a16="http://schemas.microsoft.com/office/drawing/2014/main" id="{E4E22458-130D-4C7E-BDDF-C65DB69B4DE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500" b="1">
                <a:solidFill>
                  <a:schemeClr val="tx2"/>
                </a:solidFill>
                <a:latin typeface="Times New Roman" panose="02020603050405020304" pitchFamily="18" charset="0"/>
                <a:ea typeface="宋体" panose="02010600030101010101" pitchFamily="2" charset="-122"/>
              </a:defRPr>
            </a:lvl1pPr>
            <a:lvl2pPr marL="804986" indent="-309610">
              <a:defRPr kumimoji="1" sz="3500" b="1">
                <a:solidFill>
                  <a:schemeClr val="tx2"/>
                </a:solidFill>
                <a:latin typeface="Times New Roman" panose="02020603050405020304" pitchFamily="18" charset="0"/>
                <a:ea typeface="宋体" panose="02010600030101010101" pitchFamily="2" charset="-122"/>
              </a:defRPr>
            </a:lvl2pPr>
            <a:lvl3pPr marL="1238441" indent="-247688">
              <a:defRPr kumimoji="1" sz="3500" b="1">
                <a:solidFill>
                  <a:schemeClr val="tx2"/>
                </a:solidFill>
                <a:latin typeface="Times New Roman" panose="02020603050405020304" pitchFamily="18" charset="0"/>
                <a:ea typeface="宋体" panose="02010600030101010101" pitchFamily="2" charset="-122"/>
              </a:defRPr>
            </a:lvl3pPr>
            <a:lvl4pPr marL="1733817" indent="-247688">
              <a:defRPr kumimoji="1" sz="3500" b="1">
                <a:solidFill>
                  <a:schemeClr val="tx2"/>
                </a:solidFill>
                <a:latin typeface="Times New Roman" panose="02020603050405020304" pitchFamily="18" charset="0"/>
                <a:ea typeface="宋体" panose="02010600030101010101" pitchFamily="2" charset="-122"/>
              </a:defRPr>
            </a:lvl4pPr>
            <a:lvl5pPr marL="2229193" indent="-247688">
              <a:defRPr kumimoji="1" sz="3500" b="1">
                <a:solidFill>
                  <a:schemeClr val="tx2"/>
                </a:solidFill>
                <a:latin typeface="Times New Roman" panose="02020603050405020304" pitchFamily="18" charset="0"/>
                <a:ea typeface="宋体" panose="02010600030101010101" pitchFamily="2" charset="-122"/>
              </a:defRPr>
            </a:lvl5pPr>
            <a:lvl6pPr marL="2724569"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6pPr>
            <a:lvl7pPr marL="3219945"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7pPr>
            <a:lvl8pPr marL="3715322"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8pPr>
            <a:lvl9pPr marL="4210698"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9pPr>
          </a:lstStyle>
          <a:p>
            <a:fld id="{ABA5FED8-9555-4DEA-8728-6B748115E926}" type="slidenum">
              <a:rPr lang="zh-CN" altLang="en-US" sz="1300"/>
              <a:pPr/>
              <a:t>24</a:t>
            </a:fld>
            <a:endParaRPr lang="zh-CN" altLang="en-US" sz="1300"/>
          </a:p>
        </p:txBody>
      </p:sp>
      <p:sp>
        <p:nvSpPr>
          <p:cNvPr id="2" name="页眉占位符 1">
            <a:extLst>
              <a:ext uri="{FF2B5EF4-FFF2-40B4-BE49-F238E27FC236}">
                <a16:creationId xmlns:a16="http://schemas.microsoft.com/office/drawing/2014/main" id="{5FE8FD71-3D1E-4D51-9750-E9118A24752C}"/>
              </a:ext>
            </a:extLst>
          </p:cNvPr>
          <p:cNvSpPr>
            <a:spLocks noGrp="1"/>
          </p:cNvSpPr>
          <p:nvPr>
            <p:ph type="hdr" sz="quarter"/>
          </p:nvPr>
        </p:nvSpPr>
        <p:spPr/>
        <p:txBody>
          <a:bodyPr/>
          <a:lstStyle/>
          <a:p>
            <a:r>
              <a:rPr lang="en-US" altLang="zh-CN"/>
              <a:t>21313</a:t>
            </a:r>
            <a:endParaRPr lang="zh-CN" altLang="en-US"/>
          </a:p>
        </p:txBody>
      </p:sp>
      <p:sp>
        <p:nvSpPr>
          <p:cNvPr id="3" name="页脚占位符 2">
            <a:extLst>
              <a:ext uri="{FF2B5EF4-FFF2-40B4-BE49-F238E27FC236}">
                <a16:creationId xmlns:a16="http://schemas.microsoft.com/office/drawing/2014/main" id="{9BD13B6B-1D1D-4E3A-86E3-3B947A600917}"/>
              </a:ext>
            </a:extLst>
          </p:cNvPr>
          <p:cNvSpPr>
            <a:spLocks noGrp="1"/>
          </p:cNvSpPr>
          <p:nvPr>
            <p:ph type="ftr" sz="quarter" idx="4"/>
          </p:nvPr>
        </p:nvSpPr>
        <p:spPr/>
        <p:txBody>
          <a:bodyPr/>
          <a:lstStyle/>
          <a:p>
            <a:r>
              <a:rPr lang="en-US" altLang="zh-CN"/>
              <a:t>qeqeqe</a:t>
            </a:r>
            <a:endParaRPr lang="zh-CN" altLang="en-US"/>
          </a:p>
        </p:txBody>
      </p:sp>
    </p:spTree>
    <p:extLst>
      <p:ext uri="{BB962C8B-B14F-4D97-AF65-F5344CB8AC3E}">
        <p14:creationId xmlns:p14="http://schemas.microsoft.com/office/powerpoint/2010/main" val="12891241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956813FD-B241-4A15-B213-28C7F395EB8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a:extLst>
              <a:ext uri="{FF2B5EF4-FFF2-40B4-BE49-F238E27FC236}">
                <a16:creationId xmlns:a16="http://schemas.microsoft.com/office/drawing/2014/main" id="{7170EAF8-6BA9-4D6F-8BB4-3E948F7434E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0964" name="灯片编号占位符 3">
            <a:extLst>
              <a:ext uri="{FF2B5EF4-FFF2-40B4-BE49-F238E27FC236}">
                <a16:creationId xmlns:a16="http://schemas.microsoft.com/office/drawing/2014/main" id="{E4E22458-130D-4C7E-BDDF-C65DB69B4DE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500" b="1">
                <a:solidFill>
                  <a:schemeClr val="tx2"/>
                </a:solidFill>
                <a:latin typeface="Times New Roman" panose="02020603050405020304" pitchFamily="18" charset="0"/>
                <a:ea typeface="宋体" panose="02010600030101010101" pitchFamily="2" charset="-122"/>
              </a:defRPr>
            </a:lvl1pPr>
            <a:lvl2pPr marL="804986" indent="-309610">
              <a:defRPr kumimoji="1" sz="3500" b="1">
                <a:solidFill>
                  <a:schemeClr val="tx2"/>
                </a:solidFill>
                <a:latin typeface="Times New Roman" panose="02020603050405020304" pitchFamily="18" charset="0"/>
                <a:ea typeface="宋体" panose="02010600030101010101" pitchFamily="2" charset="-122"/>
              </a:defRPr>
            </a:lvl2pPr>
            <a:lvl3pPr marL="1238441" indent="-247688">
              <a:defRPr kumimoji="1" sz="3500" b="1">
                <a:solidFill>
                  <a:schemeClr val="tx2"/>
                </a:solidFill>
                <a:latin typeface="Times New Roman" panose="02020603050405020304" pitchFamily="18" charset="0"/>
                <a:ea typeface="宋体" panose="02010600030101010101" pitchFamily="2" charset="-122"/>
              </a:defRPr>
            </a:lvl3pPr>
            <a:lvl4pPr marL="1733817" indent="-247688">
              <a:defRPr kumimoji="1" sz="3500" b="1">
                <a:solidFill>
                  <a:schemeClr val="tx2"/>
                </a:solidFill>
                <a:latin typeface="Times New Roman" panose="02020603050405020304" pitchFamily="18" charset="0"/>
                <a:ea typeface="宋体" panose="02010600030101010101" pitchFamily="2" charset="-122"/>
              </a:defRPr>
            </a:lvl4pPr>
            <a:lvl5pPr marL="2229193" indent="-247688">
              <a:defRPr kumimoji="1" sz="3500" b="1">
                <a:solidFill>
                  <a:schemeClr val="tx2"/>
                </a:solidFill>
                <a:latin typeface="Times New Roman" panose="02020603050405020304" pitchFamily="18" charset="0"/>
                <a:ea typeface="宋体" panose="02010600030101010101" pitchFamily="2" charset="-122"/>
              </a:defRPr>
            </a:lvl5pPr>
            <a:lvl6pPr marL="2724569"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6pPr>
            <a:lvl7pPr marL="3219945"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7pPr>
            <a:lvl8pPr marL="3715322"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8pPr>
            <a:lvl9pPr marL="4210698"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9pPr>
          </a:lstStyle>
          <a:p>
            <a:fld id="{ABA5FED8-9555-4DEA-8728-6B748115E926}" type="slidenum">
              <a:rPr lang="zh-CN" altLang="en-US" sz="1300"/>
              <a:pPr/>
              <a:t>25</a:t>
            </a:fld>
            <a:endParaRPr lang="zh-CN" altLang="en-US" sz="1300"/>
          </a:p>
        </p:txBody>
      </p:sp>
      <p:sp>
        <p:nvSpPr>
          <p:cNvPr id="2" name="页眉占位符 1">
            <a:extLst>
              <a:ext uri="{FF2B5EF4-FFF2-40B4-BE49-F238E27FC236}">
                <a16:creationId xmlns:a16="http://schemas.microsoft.com/office/drawing/2014/main" id="{5FE8FD71-3D1E-4D51-9750-E9118A24752C}"/>
              </a:ext>
            </a:extLst>
          </p:cNvPr>
          <p:cNvSpPr>
            <a:spLocks noGrp="1"/>
          </p:cNvSpPr>
          <p:nvPr>
            <p:ph type="hdr" sz="quarter"/>
          </p:nvPr>
        </p:nvSpPr>
        <p:spPr/>
        <p:txBody>
          <a:bodyPr/>
          <a:lstStyle/>
          <a:p>
            <a:r>
              <a:rPr lang="en-US" altLang="zh-CN"/>
              <a:t>21313</a:t>
            </a:r>
            <a:endParaRPr lang="zh-CN" altLang="en-US"/>
          </a:p>
        </p:txBody>
      </p:sp>
      <p:sp>
        <p:nvSpPr>
          <p:cNvPr id="3" name="页脚占位符 2">
            <a:extLst>
              <a:ext uri="{FF2B5EF4-FFF2-40B4-BE49-F238E27FC236}">
                <a16:creationId xmlns:a16="http://schemas.microsoft.com/office/drawing/2014/main" id="{9BD13B6B-1D1D-4E3A-86E3-3B947A600917}"/>
              </a:ext>
            </a:extLst>
          </p:cNvPr>
          <p:cNvSpPr>
            <a:spLocks noGrp="1"/>
          </p:cNvSpPr>
          <p:nvPr>
            <p:ph type="ftr" sz="quarter" idx="4"/>
          </p:nvPr>
        </p:nvSpPr>
        <p:spPr/>
        <p:txBody>
          <a:bodyPr/>
          <a:lstStyle/>
          <a:p>
            <a:r>
              <a:rPr lang="en-US" altLang="zh-CN"/>
              <a:t>qeqeqe</a:t>
            </a:r>
            <a:endParaRPr lang="zh-CN" altLang="en-US"/>
          </a:p>
        </p:txBody>
      </p:sp>
    </p:spTree>
    <p:extLst>
      <p:ext uri="{BB962C8B-B14F-4D97-AF65-F5344CB8AC3E}">
        <p14:creationId xmlns:p14="http://schemas.microsoft.com/office/powerpoint/2010/main" val="7038858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956813FD-B241-4A15-B213-28C7F395EB8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a:extLst>
              <a:ext uri="{FF2B5EF4-FFF2-40B4-BE49-F238E27FC236}">
                <a16:creationId xmlns:a16="http://schemas.microsoft.com/office/drawing/2014/main" id="{7170EAF8-6BA9-4D6F-8BB4-3E948F7434E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0964" name="灯片编号占位符 3">
            <a:extLst>
              <a:ext uri="{FF2B5EF4-FFF2-40B4-BE49-F238E27FC236}">
                <a16:creationId xmlns:a16="http://schemas.microsoft.com/office/drawing/2014/main" id="{E4E22458-130D-4C7E-BDDF-C65DB69B4DE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500" b="1">
                <a:solidFill>
                  <a:schemeClr val="tx2"/>
                </a:solidFill>
                <a:latin typeface="Times New Roman" panose="02020603050405020304" pitchFamily="18" charset="0"/>
                <a:ea typeface="宋体" panose="02010600030101010101" pitchFamily="2" charset="-122"/>
              </a:defRPr>
            </a:lvl1pPr>
            <a:lvl2pPr marL="804986" indent="-309610">
              <a:defRPr kumimoji="1" sz="3500" b="1">
                <a:solidFill>
                  <a:schemeClr val="tx2"/>
                </a:solidFill>
                <a:latin typeface="Times New Roman" panose="02020603050405020304" pitchFamily="18" charset="0"/>
                <a:ea typeface="宋体" panose="02010600030101010101" pitchFamily="2" charset="-122"/>
              </a:defRPr>
            </a:lvl2pPr>
            <a:lvl3pPr marL="1238441" indent="-247688">
              <a:defRPr kumimoji="1" sz="3500" b="1">
                <a:solidFill>
                  <a:schemeClr val="tx2"/>
                </a:solidFill>
                <a:latin typeface="Times New Roman" panose="02020603050405020304" pitchFamily="18" charset="0"/>
                <a:ea typeface="宋体" panose="02010600030101010101" pitchFamily="2" charset="-122"/>
              </a:defRPr>
            </a:lvl3pPr>
            <a:lvl4pPr marL="1733817" indent="-247688">
              <a:defRPr kumimoji="1" sz="3500" b="1">
                <a:solidFill>
                  <a:schemeClr val="tx2"/>
                </a:solidFill>
                <a:latin typeface="Times New Roman" panose="02020603050405020304" pitchFamily="18" charset="0"/>
                <a:ea typeface="宋体" panose="02010600030101010101" pitchFamily="2" charset="-122"/>
              </a:defRPr>
            </a:lvl4pPr>
            <a:lvl5pPr marL="2229193" indent="-247688">
              <a:defRPr kumimoji="1" sz="3500" b="1">
                <a:solidFill>
                  <a:schemeClr val="tx2"/>
                </a:solidFill>
                <a:latin typeface="Times New Roman" panose="02020603050405020304" pitchFamily="18" charset="0"/>
                <a:ea typeface="宋体" panose="02010600030101010101" pitchFamily="2" charset="-122"/>
              </a:defRPr>
            </a:lvl5pPr>
            <a:lvl6pPr marL="2724569"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6pPr>
            <a:lvl7pPr marL="3219945"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7pPr>
            <a:lvl8pPr marL="3715322"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8pPr>
            <a:lvl9pPr marL="4210698"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9pPr>
          </a:lstStyle>
          <a:p>
            <a:fld id="{ABA5FED8-9555-4DEA-8728-6B748115E926}" type="slidenum">
              <a:rPr lang="zh-CN" altLang="en-US" sz="1300"/>
              <a:pPr/>
              <a:t>26</a:t>
            </a:fld>
            <a:endParaRPr lang="zh-CN" altLang="en-US" sz="1300"/>
          </a:p>
        </p:txBody>
      </p:sp>
      <p:sp>
        <p:nvSpPr>
          <p:cNvPr id="2" name="页眉占位符 1">
            <a:extLst>
              <a:ext uri="{FF2B5EF4-FFF2-40B4-BE49-F238E27FC236}">
                <a16:creationId xmlns:a16="http://schemas.microsoft.com/office/drawing/2014/main" id="{5FE8FD71-3D1E-4D51-9750-E9118A24752C}"/>
              </a:ext>
            </a:extLst>
          </p:cNvPr>
          <p:cNvSpPr>
            <a:spLocks noGrp="1"/>
          </p:cNvSpPr>
          <p:nvPr>
            <p:ph type="hdr" sz="quarter"/>
          </p:nvPr>
        </p:nvSpPr>
        <p:spPr/>
        <p:txBody>
          <a:bodyPr/>
          <a:lstStyle/>
          <a:p>
            <a:r>
              <a:rPr lang="en-US" altLang="zh-CN"/>
              <a:t>21313</a:t>
            </a:r>
            <a:endParaRPr lang="zh-CN" altLang="en-US"/>
          </a:p>
        </p:txBody>
      </p:sp>
      <p:sp>
        <p:nvSpPr>
          <p:cNvPr id="3" name="页脚占位符 2">
            <a:extLst>
              <a:ext uri="{FF2B5EF4-FFF2-40B4-BE49-F238E27FC236}">
                <a16:creationId xmlns:a16="http://schemas.microsoft.com/office/drawing/2014/main" id="{9BD13B6B-1D1D-4E3A-86E3-3B947A600917}"/>
              </a:ext>
            </a:extLst>
          </p:cNvPr>
          <p:cNvSpPr>
            <a:spLocks noGrp="1"/>
          </p:cNvSpPr>
          <p:nvPr>
            <p:ph type="ftr" sz="quarter" idx="4"/>
          </p:nvPr>
        </p:nvSpPr>
        <p:spPr/>
        <p:txBody>
          <a:bodyPr/>
          <a:lstStyle/>
          <a:p>
            <a:r>
              <a:rPr lang="en-US" altLang="zh-CN"/>
              <a:t>qeqeqe</a:t>
            </a:r>
            <a:endParaRPr lang="zh-CN" altLang="en-US"/>
          </a:p>
        </p:txBody>
      </p:sp>
    </p:spTree>
    <p:extLst>
      <p:ext uri="{BB962C8B-B14F-4D97-AF65-F5344CB8AC3E}">
        <p14:creationId xmlns:p14="http://schemas.microsoft.com/office/powerpoint/2010/main" val="12185130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956813FD-B241-4A15-B213-28C7F395EB8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a:extLst>
              <a:ext uri="{FF2B5EF4-FFF2-40B4-BE49-F238E27FC236}">
                <a16:creationId xmlns:a16="http://schemas.microsoft.com/office/drawing/2014/main" id="{7170EAF8-6BA9-4D6F-8BB4-3E948F7434E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0964" name="灯片编号占位符 3">
            <a:extLst>
              <a:ext uri="{FF2B5EF4-FFF2-40B4-BE49-F238E27FC236}">
                <a16:creationId xmlns:a16="http://schemas.microsoft.com/office/drawing/2014/main" id="{E4E22458-130D-4C7E-BDDF-C65DB69B4DE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500" b="1">
                <a:solidFill>
                  <a:schemeClr val="tx2"/>
                </a:solidFill>
                <a:latin typeface="Times New Roman" panose="02020603050405020304" pitchFamily="18" charset="0"/>
                <a:ea typeface="宋体" panose="02010600030101010101" pitchFamily="2" charset="-122"/>
              </a:defRPr>
            </a:lvl1pPr>
            <a:lvl2pPr marL="804986" indent="-309610">
              <a:defRPr kumimoji="1" sz="3500" b="1">
                <a:solidFill>
                  <a:schemeClr val="tx2"/>
                </a:solidFill>
                <a:latin typeface="Times New Roman" panose="02020603050405020304" pitchFamily="18" charset="0"/>
                <a:ea typeface="宋体" panose="02010600030101010101" pitchFamily="2" charset="-122"/>
              </a:defRPr>
            </a:lvl2pPr>
            <a:lvl3pPr marL="1238441" indent="-247688">
              <a:defRPr kumimoji="1" sz="3500" b="1">
                <a:solidFill>
                  <a:schemeClr val="tx2"/>
                </a:solidFill>
                <a:latin typeface="Times New Roman" panose="02020603050405020304" pitchFamily="18" charset="0"/>
                <a:ea typeface="宋体" panose="02010600030101010101" pitchFamily="2" charset="-122"/>
              </a:defRPr>
            </a:lvl3pPr>
            <a:lvl4pPr marL="1733817" indent="-247688">
              <a:defRPr kumimoji="1" sz="3500" b="1">
                <a:solidFill>
                  <a:schemeClr val="tx2"/>
                </a:solidFill>
                <a:latin typeface="Times New Roman" panose="02020603050405020304" pitchFamily="18" charset="0"/>
                <a:ea typeface="宋体" panose="02010600030101010101" pitchFamily="2" charset="-122"/>
              </a:defRPr>
            </a:lvl4pPr>
            <a:lvl5pPr marL="2229193" indent="-247688">
              <a:defRPr kumimoji="1" sz="3500" b="1">
                <a:solidFill>
                  <a:schemeClr val="tx2"/>
                </a:solidFill>
                <a:latin typeface="Times New Roman" panose="02020603050405020304" pitchFamily="18" charset="0"/>
                <a:ea typeface="宋体" panose="02010600030101010101" pitchFamily="2" charset="-122"/>
              </a:defRPr>
            </a:lvl5pPr>
            <a:lvl6pPr marL="2724569"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6pPr>
            <a:lvl7pPr marL="3219945"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7pPr>
            <a:lvl8pPr marL="3715322"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8pPr>
            <a:lvl9pPr marL="4210698"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9pPr>
          </a:lstStyle>
          <a:p>
            <a:fld id="{ABA5FED8-9555-4DEA-8728-6B748115E926}" type="slidenum">
              <a:rPr lang="zh-CN" altLang="en-US" sz="1300"/>
              <a:pPr/>
              <a:t>27</a:t>
            </a:fld>
            <a:endParaRPr lang="zh-CN" altLang="en-US" sz="1300"/>
          </a:p>
        </p:txBody>
      </p:sp>
      <p:sp>
        <p:nvSpPr>
          <p:cNvPr id="2" name="页眉占位符 1">
            <a:extLst>
              <a:ext uri="{FF2B5EF4-FFF2-40B4-BE49-F238E27FC236}">
                <a16:creationId xmlns:a16="http://schemas.microsoft.com/office/drawing/2014/main" id="{5FE8FD71-3D1E-4D51-9750-E9118A24752C}"/>
              </a:ext>
            </a:extLst>
          </p:cNvPr>
          <p:cNvSpPr>
            <a:spLocks noGrp="1"/>
          </p:cNvSpPr>
          <p:nvPr>
            <p:ph type="hdr" sz="quarter"/>
          </p:nvPr>
        </p:nvSpPr>
        <p:spPr/>
        <p:txBody>
          <a:bodyPr/>
          <a:lstStyle/>
          <a:p>
            <a:r>
              <a:rPr lang="en-US" altLang="zh-CN"/>
              <a:t>21313</a:t>
            </a:r>
            <a:endParaRPr lang="zh-CN" altLang="en-US"/>
          </a:p>
        </p:txBody>
      </p:sp>
      <p:sp>
        <p:nvSpPr>
          <p:cNvPr id="3" name="页脚占位符 2">
            <a:extLst>
              <a:ext uri="{FF2B5EF4-FFF2-40B4-BE49-F238E27FC236}">
                <a16:creationId xmlns:a16="http://schemas.microsoft.com/office/drawing/2014/main" id="{9BD13B6B-1D1D-4E3A-86E3-3B947A600917}"/>
              </a:ext>
            </a:extLst>
          </p:cNvPr>
          <p:cNvSpPr>
            <a:spLocks noGrp="1"/>
          </p:cNvSpPr>
          <p:nvPr>
            <p:ph type="ftr" sz="quarter" idx="4"/>
          </p:nvPr>
        </p:nvSpPr>
        <p:spPr/>
        <p:txBody>
          <a:bodyPr/>
          <a:lstStyle/>
          <a:p>
            <a:r>
              <a:rPr lang="en-US" altLang="zh-CN"/>
              <a:t>qeqeqe</a:t>
            </a:r>
            <a:endParaRPr lang="zh-CN" altLang="en-US"/>
          </a:p>
        </p:txBody>
      </p:sp>
    </p:spTree>
    <p:extLst>
      <p:ext uri="{BB962C8B-B14F-4D97-AF65-F5344CB8AC3E}">
        <p14:creationId xmlns:p14="http://schemas.microsoft.com/office/powerpoint/2010/main" val="26938998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956813FD-B241-4A15-B213-28C7F395EB8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a:extLst>
              <a:ext uri="{FF2B5EF4-FFF2-40B4-BE49-F238E27FC236}">
                <a16:creationId xmlns:a16="http://schemas.microsoft.com/office/drawing/2014/main" id="{7170EAF8-6BA9-4D6F-8BB4-3E948F7434E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0964" name="灯片编号占位符 3">
            <a:extLst>
              <a:ext uri="{FF2B5EF4-FFF2-40B4-BE49-F238E27FC236}">
                <a16:creationId xmlns:a16="http://schemas.microsoft.com/office/drawing/2014/main" id="{E4E22458-130D-4C7E-BDDF-C65DB69B4DE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500" b="1">
                <a:solidFill>
                  <a:schemeClr val="tx2"/>
                </a:solidFill>
                <a:latin typeface="Times New Roman" panose="02020603050405020304" pitchFamily="18" charset="0"/>
                <a:ea typeface="宋体" panose="02010600030101010101" pitchFamily="2" charset="-122"/>
              </a:defRPr>
            </a:lvl1pPr>
            <a:lvl2pPr marL="804986" indent="-309610">
              <a:defRPr kumimoji="1" sz="3500" b="1">
                <a:solidFill>
                  <a:schemeClr val="tx2"/>
                </a:solidFill>
                <a:latin typeface="Times New Roman" panose="02020603050405020304" pitchFamily="18" charset="0"/>
                <a:ea typeface="宋体" panose="02010600030101010101" pitchFamily="2" charset="-122"/>
              </a:defRPr>
            </a:lvl2pPr>
            <a:lvl3pPr marL="1238441" indent="-247688">
              <a:defRPr kumimoji="1" sz="3500" b="1">
                <a:solidFill>
                  <a:schemeClr val="tx2"/>
                </a:solidFill>
                <a:latin typeface="Times New Roman" panose="02020603050405020304" pitchFamily="18" charset="0"/>
                <a:ea typeface="宋体" panose="02010600030101010101" pitchFamily="2" charset="-122"/>
              </a:defRPr>
            </a:lvl3pPr>
            <a:lvl4pPr marL="1733817" indent="-247688">
              <a:defRPr kumimoji="1" sz="3500" b="1">
                <a:solidFill>
                  <a:schemeClr val="tx2"/>
                </a:solidFill>
                <a:latin typeface="Times New Roman" panose="02020603050405020304" pitchFamily="18" charset="0"/>
                <a:ea typeface="宋体" panose="02010600030101010101" pitchFamily="2" charset="-122"/>
              </a:defRPr>
            </a:lvl4pPr>
            <a:lvl5pPr marL="2229193" indent="-247688">
              <a:defRPr kumimoji="1" sz="3500" b="1">
                <a:solidFill>
                  <a:schemeClr val="tx2"/>
                </a:solidFill>
                <a:latin typeface="Times New Roman" panose="02020603050405020304" pitchFamily="18" charset="0"/>
                <a:ea typeface="宋体" panose="02010600030101010101" pitchFamily="2" charset="-122"/>
              </a:defRPr>
            </a:lvl5pPr>
            <a:lvl6pPr marL="2724569"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6pPr>
            <a:lvl7pPr marL="3219945"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7pPr>
            <a:lvl8pPr marL="3715322"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8pPr>
            <a:lvl9pPr marL="4210698"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9pPr>
          </a:lstStyle>
          <a:p>
            <a:fld id="{ABA5FED8-9555-4DEA-8728-6B748115E926}" type="slidenum">
              <a:rPr lang="zh-CN" altLang="en-US" sz="1300"/>
              <a:pPr/>
              <a:t>28</a:t>
            </a:fld>
            <a:endParaRPr lang="zh-CN" altLang="en-US" sz="1300"/>
          </a:p>
        </p:txBody>
      </p:sp>
      <p:sp>
        <p:nvSpPr>
          <p:cNvPr id="2" name="页眉占位符 1">
            <a:extLst>
              <a:ext uri="{FF2B5EF4-FFF2-40B4-BE49-F238E27FC236}">
                <a16:creationId xmlns:a16="http://schemas.microsoft.com/office/drawing/2014/main" id="{5FE8FD71-3D1E-4D51-9750-E9118A24752C}"/>
              </a:ext>
            </a:extLst>
          </p:cNvPr>
          <p:cNvSpPr>
            <a:spLocks noGrp="1"/>
          </p:cNvSpPr>
          <p:nvPr>
            <p:ph type="hdr" sz="quarter"/>
          </p:nvPr>
        </p:nvSpPr>
        <p:spPr/>
        <p:txBody>
          <a:bodyPr/>
          <a:lstStyle/>
          <a:p>
            <a:r>
              <a:rPr lang="en-US" altLang="zh-CN"/>
              <a:t>21313</a:t>
            </a:r>
            <a:endParaRPr lang="zh-CN" altLang="en-US"/>
          </a:p>
        </p:txBody>
      </p:sp>
      <p:sp>
        <p:nvSpPr>
          <p:cNvPr id="3" name="页脚占位符 2">
            <a:extLst>
              <a:ext uri="{FF2B5EF4-FFF2-40B4-BE49-F238E27FC236}">
                <a16:creationId xmlns:a16="http://schemas.microsoft.com/office/drawing/2014/main" id="{9BD13B6B-1D1D-4E3A-86E3-3B947A600917}"/>
              </a:ext>
            </a:extLst>
          </p:cNvPr>
          <p:cNvSpPr>
            <a:spLocks noGrp="1"/>
          </p:cNvSpPr>
          <p:nvPr>
            <p:ph type="ftr" sz="quarter" idx="4"/>
          </p:nvPr>
        </p:nvSpPr>
        <p:spPr/>
        <p:txBody>
          <a:bodyPr/>
          <a:lstStyle/>
          <a:p>
            <a:r>
              <a:rPr lang="en-US" altLang="zh-CN"/>
              <a:t>qeqeqe</a:t>
            </a:r>
            <a:endParaRPr lang="zh-CN" altLang="en-US"/>
          </a:p>
        </p:txBody>
      </p:sp>
    </p:spTree>
    <p:extLst>
      <p:ext uri="{BB962C8B-B14F-4D97-AF65-F5344CB8AC3E}">
        <p14:creationId xmlns:p14="http://schemas.microsoft.com/office/powerpoint/2010/main" val="35327062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956813FD-B241-4A15-B213-28C7F395EB8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a:extLst>
              <a:ext uri="{FF2B5EF4-FFF2-40B4-BE49-F238E27FC236}">
                <a16:creationId xmlns:a16="http://schemas.microsoft.com/office/drawing/2014/main" id="{7170EAF8-6BA9-4D6F-8BB4-3E948F7434E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0964" name="灯片编号占位符 3">
            <a:extLst>
              <a:ext uri="{FF2B5EF4-FFF2-40B4-BE49-F238E27FC236}">
                <a16:creationId xmlns:a16="http://schemas.microsoft.com/office/drawing/2014/main" id="{E4E22458-130D-4C7E-BDDF-C65DB69B4DE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500" b="1">
                <a:solidFill>
                  <a:schemeClr val="tx2"/>
                </a:solidFill>
                <a:latin typeface="Times New Roman" panose="02020603050405020304" pitchFamily="18" charset="0"/>
                <a:ea typeface="宋体" panose="02010600030101010101" pitchFamily="2" charset="-122"/>
              </a:defRPr>
            </a:lvl1pPr>
            <a:lvl2pPr marL="804986" indent="-309610">
              <a:defRPr kumimoji="1" sz="3500" b="1">
                <a:solidFill>
                  <a:schemeClr val="tx2"/>
                </a:solidFill>
                <a:latin typeface="Times New Roman" panose="02020603050405020304" pitchFamily="18" charset="0"/>
                <a:ea typeface="宋体" panose="02010600030101010101" pitchFamily="2" charset="-122"/>
              </a:defRPr>
            </a:lvl2pPr>
            <a:lvl3pPr marL="1238441" indent="-247688">
              <a:defRPr kumimoji="1" sz="3500" b="1">
                <a:solidFill>
                  <a:schemeClr val="tx2"/>
                </a:solidFill>
                <a:latin typeface="Times New Roman" panose="02020603050405020304" pitchFamily="18" charset="0"/>
                <a:ea typeface="宋体" panose="02010600030101010101" pitchFamily="2" charset="-122"/>
              </a:defRPr>
            </a:lvl3pPr>
            <a:lvl4pPr marL="1733817" indent="-247688">
              <a:defRPr kumimoji="1" sz="3500" b="1">
                <a:solidFill>
                  <a:schemeClr val="tx2"/>
                </a:solidFill>
                <a:latin typeface="Times New Roman" panose="02020603050405020304" pitchFamily="18" charset="0"/>
                <a:ea typeface="宋体" panose="02010600030101010101" pitchFamily="2" charset="-122"/>
              </a:defRPr>
            </a:lvl4pPr>
            <a:lvl5pPr marL="2229193" indent="-247688">
              <a:defRPr kumimoji="1" sz="3500" b="1">
                <a:solidFill>
                  <a:schemeClr val="tx2"/>
                </a:solidFill>
                <a:latin typeface="Times New Roman" panose="02020603050405020304" pitchFamily="18" charset="0"/>
                <a:ea typeface="宋体" panose="02010600030101010101" pitchFamily="2" charset="-122"/>
              </a:defRPr>
            </a:lvl5pPr>
            <a:lvl6pPr marL="2724569"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6pPr>
            <a:lvl7pPr marL="3219945"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7pPr>
            <a:lvl8pPr marL="3715322"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8pPr>
            <a:lvl9pPr marL="4210698"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9pPr>
          </a:lstStyle>
          <a:p>
            <a:fld id="{ABA5FED8-9555-4DEA-8728-6B748115E926}" type="slidenum">
              <a:rPr lang="zh-CN" altLang="en-US" sz="1300"/>
              <a:pPr/>
              <a:t>29</a:t>
            </a:fld>
            <a:endParaRPr lang="zh-CN" altLang="en-US" sz="1300"/>
          </a:p>
        </p:txBody>
      </p:sp>
      <p:sp>
        <p:nvSpPr>
          <p:cNvPr id="2" name="页眉占位符 1">
            <a:extLst>
              <a:ext uri="{FF2B5EF4-FFF2-40B4-BE49-F238E27FC236}">
                <a16:creationId xmlns:a16="http://schemas.microsoft.com/office/drawing/2014/main" id="{5FE8FD71-3D1E-4D51-9750-E9118A24752C}"/>
              </a:ext>
            </a:extLst>
          </p:cNvPr>
          <p:cNvSpPr>
            <a:spLocks noGrp="1"/>
          </p:cNvSpPr>
          <p:nvPr>
            <p:ph type="hdr" sz="quarter"/>
          </p:nvPr>
        </p:nvSpPr>
        <p:spPr/>
        <p:txBody>
          <a:bodyPr/>
          <a:lstStyle/>
          <a:p>
            <a:r>
              <a:rPr lang="en-US" altLang="zh-CN"/>
              <a:t>21313</a:t>
            </a:r>
            <a:endParaRPr lang="zh-CN" altLang="en-US"/>
          </a:p>
        </p:txBody>
      </p:sp>
      <p:sp>
        <p:nvSpPr>
          <p:cNvPr id="3" name="页脚占位符 2">
            <a:extLst>
              <a:ext uri="{FF2B5EF4-FFF2-40B4-BE49-F238E27FC236}">
                <a16:creationId xmlns:a16="http://schemas.microsoft.com/office/drawing/2014/main" id="{9BD13B6B-1D1D-4E3A-86E3-3B947A600917}"/>
              </a:ext>
            </a:extLst>
          </p:cNvPr>
          <p:cNvSpPr>
            <a:spLocks noGrp="1"/>
          </p:cNvSpPr>
          <p:nvPr>
            <p:ph type="ftr" sz="quarter" idx="4"/>
          </p:nvPr>
        </p:nvSpPr>
        <p:spPr/>
        <p:txBody>
          <a:bodyPr/>
          <a:lstStyle/>
          <a:p>
            <a:r>
              <a:rPr lang="en-US" altLang="zh-CN"/>
              <a:t>qeqeqe</a:t>
            </a:r>
            <a:endParaRPr lang="zh-CN" altLang="en-US"/>
          </a:p>
        </p:txBody>
      </p:sp>
    </p:spTree>
    <p:extLst>
      <p:ext uri="{BB962C8B-B14F-4D97-AF65-F5344CB8AC3E}">
        <p14:creationId xmlns:p14="http://schemas.microsoft.com/office/powerpoint/2010/main" val="31023220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956813FD-B241-4A15-B213-28C7F395EB8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a:extLst>
              <a:ext uri="{FF2B5EF4-FFF2-40B4-BE49-F238E27FC236}">
                <a16:creationId xmlns:a16="http://schemas.microsoft.com/office/drawing/2014/main" id="{7170EAF8-6BA9-4D6F-8BB4-3E948F7434E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0964" name="灯片编号占位符 3">
            <a:extLst>
              <a:ext uri="{FF2B5EF4-FFF2-40B4-BE49-F238E27FC236}">
                <a16:creationId xmlns:a16="http://schemas.microsoft.com/office/drawing/2014/main" id="{E4E22458-130D-4C7E-BDDF-C65DB69B4DE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500" b="1">
                <a:solidFill>
                  <a:schemeClr val="tx2"/>
                </a:solidFill>
                <a:latin typeface="Times New Roman" panose="02020603050405020304" pitchFamily="18" charset="0"/>
                <a:ea typeface="宋体" panose="02010600030101010101" pitchFamily="2" charset="-122"/>
              </a:defRPr>
            </a:lvl1pPr>
            <a:lvl2pPr marL="804986" indent="-309610">
              <a:defRPr kumimoji="1" sz="3500" b="1">
                <a:solidFill>
                  <a:schemeClr val="tx2"/>
                </a:solidFill>
                <a:latin typeface="Times New Roman" panose="02020603050405020304" pitchFamily="18" charset="0"/>
                <a:ea typeface="宋体" panose="02010600030101010101" pitchFamily="2" charset="-122"/>
              </a:defRPr>
            </a:lvl2pPr>
            <a:lvl3pPr marL="1238441" indent="-247688">
              <a:defRPr kumimoji="1" sz="3500" b="1">
                <a:solidFill>
                  <a:schemeClr val="tx2"/>
                </a:solidFill>
                <a:latin typeface="Times New Roman" panose="02020603050405020304" pitchFamily="18" charset="0"/>
                <a:ea typeface="宋体" panose="02010600030101010101" pitchFamily="2" charset="-122"/>
              </a:defRPr>
            </a:lvl3pPr>
            <a:lvl4pPr marL="1733817" indent="-247688">
              <a:defRPr kumimoji="1" sz="3500" b="1">
                <a:solidFill>
                  <a:schemeClr val="tx2"/>
                </a:solidFill>
                <a:latin typeface="Times New Roman" panose="02020603050405020304" pitchFamily="18" charset="0"/>
                <a:ea typeface="宋体" panose="02010600030101010101" pitchFamily="2" charset="-122"/>
              </a:defRPr>
            </a:lvl4pPr>
            <a:lvl5pPr marL="2229193" indent="-247688">
              <a:defRPr kumimoji="1" sz="3500" b="1">
                <a:solidFill>
                  <a:schemeClr val="tx2"/>
                </a:solidFill>
                <a:latin typeface="Times New Roman" panose="02020603050405020304" pitchFamily="18" charset="0"/>
                <a:ea typeface="宋体" panose="02010600030101010101" pitchFamily="2" charset="-122"/>
              </a:defRPr>
            </a:lvl5pPr>
            <a:lvl6pPr marL="2724569"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6pPr>
            <a:lvl7pPr marL="3219945"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7pPr>
            <a:lvl8pPr marL="3715322"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8pPr>
            <a:lvl9pPr marL="4210698"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9pPr>
          </a:lstStyle>
          <a:p>
            <a:fld id="{ABA5FED8-9555-4DEA-8728-6B748115E926}" type="slidenum">
              <a:rPr lang="zh-CN" altLang="en-US" sz="1300"/>
              <a:pPr/>
              <a:t>30</a:t>
            </a:fld>
            <a:endParaRPr lang="zh-CN" altLang="en-US" sz="1300"/>
          </a:p>
        </p:txBody>
      </p:sp>
      <p:sp>
        <p:nvSpPr>
          <p:cNvPr id="2" name="页眉占位符 1">
            <a:extLst>
              <a:ext uri="{FF2B5EF4-FFF2-40B4-BE49-F238E27FC236}">
                <a16:creationId xmlns:a16="http://schemas.microsoft.com/office/drawing/2014/main" id="{5FE8FD71-3D1E-4D51-9750-E9118A24752C}"/>
              </a:ext>
            </a:extLst>
          </p:cNvPr>
          <p:cNvSpPr>
            <a:spLocks noGrp="1"/>
          </p:cNvSpPr>
          <p:nvPr>
            <p:ph type="hdr" sz="quarter"/>
          </p:nvPr>
        </p:nvSpPr>
        <p:spPr/>
        <p:txBody>
          <a:bodyPr/>
          <a:lstStyle/>
          <a:p>
            <a:r>
              <a:rPr lang="en-US" altLang="zh-CN"/>
              <a:t>21313</a:t>
            </a:r>
            <a:endParaRPr lang="zh-CN" altLang="en-US"/>
          </a:p>
        </p:txBody>
      </p:sp>
      <p:sp>
        <p:nvSpPr>
          <p:cNvPr id="3" name="页脚占位符 2">
            <a:extLst>
              <a:ext uri="{FF2B5EF4-FFF2-40B4-BE49-F238E27FC236}">
                <a16:creationId xmlns:a16="http://schemas.microsoft.com/office/drawing/2014/main" id="{9BD13B6B-1D1D-4E3A-86E3-3B947A600917}"/>
              </a:ext>
            </a:extLst>
          </p:cNvPr>
          <p:cNvSpPr>
            <a:spLocks noGrp="1"/>
          </p:cNvSpPr>
          <p:nvPr>
            <p:ph type="ftr" sz="quarter" idx="4"/>
          </p:nvPr>
        </p:nvSpPr>
        <p:spPr/>
        <p:txBody>
          <a:bodyPr/>
          <a:lstStyle/>
          <a:p>
            <a:r>
              <a:rPr lang="en-US" altLang="zh-CN"/>
              <a:t>qeqeqe</a:t>
            </a:r>
            <a:endParaRPr lang="zh-CN" altLang="en-US"/>
          </a:p>
        </p:txBody>
      </p:sp>
    </p:spTree>
    <p:extLst>
      <p:ext uri="{BB962C8B-B14F-4D97-AF65-F5344CB8AC3E}">
        <p14:creationId xmlns:p14="http://schemas.microsoft.com/office/powerpoint/2010/main" val="27744337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956813FD-B241-4A15-B213-28C7F395EB8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a:extLst>
              <a:ext uri="{FF2B5EF4-FFF2-40B4-BE49-F238E27FC236}">
                <a16:creationId xmlns:a16="http://schemas.microsoft.com/office/drawing/2014/main" id="{7170EAF8-6BA9-4D6F-8BB4-3E948F7434E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0964" name="灯片编号占位符 3">
            <a:extLst>
              <a:ext uri="{FF2B5EF4-FFF2-40B4-BE49-F238E27FC236}">
                <a16:creationId xmlns:a16="http://schemas.microsoft.com/office/drawing/2014/main" id="{E4E22458-130D-4C7E-BDDF-C65DB69B4DE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500" b="1">
                <a:solidFill>
                  <a:schemeClr val="tx2"/>
                </a:solidFill>
                <a:latin typeface="Times New Roman" panose="02020603050405020304" pitchFamily="18" charset="0"/>
                <a:ea typeface="宋体" panose="02010600030101010101" pitchFamily="2" charset="-122"/>
              </a:defRPr>
            </a:lvl1pPr>
            <a:lvl2pPr marL="804986" indent="-309610">
              <a:defRPr kumimoji="1" sz="3500" b="1">
                <a:solidFill>
                  <a:schemeClr val="tx2"/>
                </a:solidFill>
                <a:latin typeface="Times New Roman" panose="02020603050405020304" pitchFamily="18" charset="0"/>
                <a:ea typeface="宋体" panose="02010600030101010101" pitchFamily="2" charset="-122"/>
              </a:defRPr>
            </a:lvl2pPr>
            <a:lvl3pPr marL="1238441" indent="-247688">
              <a:defRPr kumimoji="1" sz="3500" b="1">
                <a:solidFill>
                  <a:schemeClr val="tx2"/>
                </a:solidFill>
                <a:latin typeface="Times New Roman" panose="02020603050405020304" pitchFamily="18" charset="0"/>
                <a:ea typeface="宋体" panose="02010600030101010101" pitchFamily="2" charset="-122"/>
              </a:defRPr>
            </a:lvl3pPr>
            <a:lvl4pPr marL="1733817" indent="-247688">
              <a:defRPr kumimoji="1" sz="3500" b="1">
                <a:solidFill>
                  <a:schemeClr val="tx2"/>
                </a:solidFill>
                <a:latin typeface="Times New Roman" panose="02020603050405020304" pitchFamily="18" charset="0"/>
                <a:ea typeface="宋体" panose="02010600030101010101" pitchFamily="2" charset="-122"/>
              </a:defRPr>
            </a:lvl4pPr>
            <a:lvl5pPr marL="2229193" indent="-247688">
              <a:defRPr kumimoji="1" sz="3500" b="1">
                <a:solidFill>
                  <a:schemeClr val="tx2"/>
                </a:solidFill>
                <a:latin typeface="Times New Roman" panose="02020603050405020304" pitchFamily="18" charset="0"/>
                <a:ea typeface="宋体" panose="02010600030101010101" pitchFamily="2" charset="-122"/>
              </a:defRPr>
            </a:lvl5pPr>
            <a:lvl6pPr marL="2724569"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6pPr>
            <a:lvl7pPr marL="3219945"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7pPr>
            <a:lvl8pPr marL="3715322"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8pPr>
            <a:lvl9pPr marL="4210698"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9pPr>
          </a:lstStyle>
          <a:p>
            <a:fld id="{ABA5FED8-9555-4DEA-8728-6B748115E926}" type="slidenum">
              <a:rPr lang="zh-CN" altLang="en-US" sz="1300"/>
              <a:pPr/>
              <a:t>31</a:t>
            </a:fld>
            <a:endParaRPr lang="zh-CN" altLang="en-US" sz="1300"/>
          </a:p>
        </p:txBody>
      </p:sp>
      <p:sp>
        <p:nvSpPr>
          <p:cNvPr id="2" name="页眉占位符 1">
            <a:extLst>
              <a:ext uri="{FF2B5EF4-FFF2-40B4-BE49-F238E27FC236}">
                <a16:creationId xmlns:a16="http://schemas.microsoft.com/office/drawing/2014/main" id="{5FE8FD71-3D1E-4D51-9750-E9118A24752C}"/>
              </a:ext>
            </a:extLst>
          </p:cNvPr>
          <p:cNvSpPr>
            <a:spLocks noGrp="1"/>
          </p:cNvSpPr>
          <p:nvPr>
            <p:ph type="hdr" sz="quarter"/>
          </p:nvPr>
        </p:nvSpPr>
        <p:spPr/>
        <p:txBody>
          <a:bodyPr/>
          <a:lstStyle/>
          <a:p>
            <a:r>
              <a:rPr lang="en-US" altLang="zh-CN"/>
              <a:t>21313</a:t>
            </a:r>
            <a:endParaRPr lang="zh-CN" altLang="en-US"/>
          </a:p>
        </p:txBody>
      </p:sp>
      <p:sp>
        <p:nvSpPr>
          <p:cNvPr id="3" name="页脚占位符 2">
            <a:extLst>
              <a:ext uri="{FF2B5EF4-FFF2-40B4-BE49-F238E27FC236}">
                <a16:creationId xmlns:a16="http://schemas.microsoft.com/office/drawing/2014/main" id="{9BD13B6B-1D1D-4E3A-86E3-3B947A600917}"/>
              </a:ext>
            </a:extLst>
          </p:cNvPr>
          <p:cNvSpPr>
            <a:spLocks noGrp="1"/>
          </p:cNvSpPr>
          <p:nvPr>
            <p:ph type="ftr" sz="quarter" idx="4"/>
          </p:nvPr>
        </p:nvSpPr>
        <p:spPr/>
        <p:txBody>
          <a:bodyPr/>
          <a:lstStyle/>
          <a:p>
            <a:r>
              <a:rPr lang="en-US" altLang="zh-CN"/>
              <a:t>qeqeqe</a:t>
            </a:r>
            <a:endParaRPr lang="zh-CN" altLang="en-US"/>
          </a:p>
        </p:txBody>
      </p:sp>
    </p:spTree>
    <p:extLst>
      <p:ext uri="{BB962C8B-B14F-4D97-AF65-F5344CB8AC3E}">
        <p14:creationId xmlns:p14="http://schemas.microsoft.com/office/powerpoint/2010/main" val="3117066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956813FD-B241-4A15-B213-28C7F395EB8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a:extLst>
              <a:ext uri="{FF2B5EF4-FFF2-40B4-BE49-F238E27FC236}">
                <a16:creationId xmlns:a16="http://schemas.microsoft.com/office/drawing/2014/main" id="{7170EAF8-6BA9-4D6F-8BB4-3E948F7434E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0964" name="灯片编号占位符 3">
            <a:extLst>
              <a:ext uri="{FF2B5EF4-FFF2-40B4-BE49-F238E27FC236}">
                <a16:creationId xmlns:a16="http://schemas.microsoft.com/office/drawing/2014/main" id="{E4E22458-130D-4C7E-BDDF-C65DB69B4DE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500" b="1">
                <a:solidFill>
                  <a:schemeClr val="tx2"/>
                </a:solidFill>
                <a:latin typeface="Times New Roman" panose="02020603050405020304" pitchFamily="18" charset="0"/>
                <a:ea typeface="宋体" panose="02010600030101010101" pitchFamily="2" charset="-122"/>
              </a:defRPr>
            </a:lvl1pPr>
            <a:lvl2pPr marL="804986" indent="-309610">
              <a:defRPr kumimoji="1" sz="3500" b="1">
                <a:solidFill>
                  <a:schemeClr val="tx2"/>
                </a:solidFill>
                <a:latin typeface="Times New Roman" panose="02020603050405020304" pitchFamily="18" charset="0"/>
                <a:ea typeface="宋体" panose="02010600030101010101" pitchFamily="2" charset="-122"/>
              </a:defRPr>
            </a:lvl2pPr>
            <a:lvl3pPr marL="1238441" indent="-247688">
              <a:defRPr kumimoji="1" sz="3500" b="1">
                <a:solidFill>
                  <a:schemeClr val="tx2"/>
                </a:solidFill>
                <a:latin typeface="Times New Roman" panose="02020603050405020304" pitchFamily="18" charset="0"/>
                <a:ea typeface="宋体" panose="02010600030101010101" pitchFamily="2" charset="-122"/>
              </a:defRPr>
            </a:lvl3pPr>
            <a:lvl4pPr marL="1733817" indent="-247688">
              <a:defRPr kumimoji="1" sz="3500" b="1">
                <a:solidFill>
                  <a:schemeClr val="tx2"/>
                </a:solidFill>
                <a:latin typeface="Times New Roman" panose="02020603050405020304" pitchFamily="18" charset="0"/>
                <a:ea typeface="宋体" panose="02010600030101010101" pitchFamily="2" charset="-122"/>
              </a:defRPr>
            </a:lvl4pPr>
            <a:lvl5pPr marL="2229193" indent="-247688">
              <a:defRPr kumimoji="1" sz="3500" b="1">
                <a:solidFill>
                  <a:schemeClr val="tx2"/>
                </a:solidFill>
                <a:latin typeface="Times New Roman" panose="02020603050405020304" pitchFamily="18" charset="0"/>
                <a:ea typeface="宋体" panose="02010600030101010101" pitchFamily="2" charset="-122"/>
              </a:defRPr>
            </a:lvl5pPr>
            <a:lvl6pPr marL="2724569"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6pPr>
            <a:lvl7pPr marL="3219945"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7pPr>
            <a:lvl8pPr marL="3715322"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8pPr>
            <a:lvl9pPr marL="4210698"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9pPr>
          </a:lstStyle>
          <a:p>
            <a:fld id="{ABA5FED8-9555-4DEA-8728-6B748115E926}" type="slidenum">
              <a:rPr lang="zh-CN" altLang="en-US" sz="1300"/>
              <a:pPr/>
              <a:t>5</a:t>
            </a:fld>
            <a:endParaRPr lang="zh-CN" altLang="en-US" sz="1300"/>
          </a:p>
        </p:txBody>
      </p:sp>
      <p:sp>
        <p:nvSpPr>
          <p:cNvPr id="2" name="页眉占位符 1">
            <a:extLst>
              <a:ext uri="{FF2B5EF4-FFF2-40B4-BE49-F238E27FC236}">
                <a16:creationId xmlns:a16="http://schemas.microsoft.com/office/drawing/2014/main" id="{98C0BEAF-9A19-4EF1-AF2A-9A32A8BF96DA}"/>
              </a:ext>
            </a:extLst>
          </p:cNvPr>
          <p:cNvSpPr>
            <a:spLocks noGrp="1"/>
          </p:cNvSpPr>
          <p:nvPr>
            <p:ph type="hdr" sz="quarter"/>
          </p:nvPr>
        </p:nvSpPr>
        <p:spPr/>
        <p:txBody>
          <a:bodyPr/>
          <a:lstStyle/>
          <a:p>
            <a:r>
              <a:rPr lang="en-US" altLang="zh-CN"/>
              <a:t>21313</a:t>
            </a:r>
            <a:endParaRPr lang="zh-CN" altLang="en-US"/>
          </a:p>
        </p:txBody>
      </p:sp>
      <p:sp>
        <p:nvSpPr>
          <p:cNvPr id="3" name="页脚占位符 2">
            <a:extLst>
              <a:ext uri="{FF2B5EF4-FFF2-40B4-BE49-F238E27FC236}">
                <a16:creationId xmlns:a16="http://schemas.microsoft.com/office/drawing/2014/main" id="{67A593A2-2C9C-4539-B608-267F810EC58A}"/>
              </a:ext>
            </a:extLst>
          </p:cNvPr>
          <p:cNvSpPr>
            <a:spLocks noGrp="1"/>
          </p:cNvSpPr>
          <p:nvPr>
            <p:ph type="ftr" sz="quarter" idx="4"/>
          </p:nvPr>
        </p:nvSpPr>
        <p:spPr/>
        <p:txBody>
          <a:bodyPr/>
          <a:lstStyle/>
          <a:p>
            <a:r>
              <a:rPr lang="en-US" altLang="zh-CN"/>
              <a:t>qeqeqe</a:t>
            </a:r>
            <a:endParaRPr lang="zh-CN" altLang="en-US"/>
          </a:p>
        </p:txBody>
      </p:sp>
    </p:spTree>
    <p:extLst>
      <p:ext uri="{BB962C8B-B14F-4D97-AF65-F5344CB8AC3E}">
        <p14:creationId xmlns:p14="http://schemas.microsoft.com/office/powerpoint/2010/main" val="30385523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956813FD-B241-4A15-B213-28C7F395EB8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a:extLst>
              <a:ext uri="{FF2B5EF4-FFF2-40B4-BE49-F238E27FC236}">
                <a16:creationId xmlns:a16="http://schemas.microsoft.com/office/drawing/2014/main" id="{7170EAF8-6BA9-4D6F-8BB4-3E948F7434E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0964" name="灯片编号占位符 3">
            <a:extLst>
              <a:ext uri="{FF2B5EF4-FFF2-40B4-BE49-F238E27FC236}">
                <a16:creationId xmlns:a16="http://schemas.microsoft.com/office/drawing/2014/main" id="{E4E22458-130D-4C7E-BDDF-C65DB69B4DE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500" b="1">
                <a:solidFill>
                  <a:schemeClr val="tx2"/>
                </a:solidFill>
                <a:latin typeface="Times New Roman" panose="02020603050405020304" pitchFamily="18" charset="0"/>
                <a:ea typeface="宋体" panose="02010600030101010101" pitchFamily="2" charset="-122"/>
              </a:defRPr>
            </a:lvl1pPr>
            <a:lvl2pPr marL="804986" indent="-309610">
              <a:defRPr kumimoji="1" sz="3500" b="1">
                <a:solidFill>
                  <a:schemeClr val="tx2"/>
                </a:solidFill>
                <a:latin typeface="Times New Roman" panose="02020603050405020304" pitchFamily="18" charset="0"/>
                <a:ea typeface="宋体" panose="02010600030101010101" pitchFamily="2" charset="-122"/>
              </a:defRPr>
            </a:lvl2pPr>
            <a:lvl3pPr marL="1238441" indent="-247688">
              <a:defRPr kumimoji="1" sz="3500" b="1">
                <a:solidFill>
                  <a:schemeClr val="tx2"/>
                </a:solidFill>
                <a:latin typeface="Times New Roman" panose="02020603050405020304" pitchFamily="18" charset="0"/>
                <a:ea typeface="宋体" panose="02010600030101010101" pitchFamily="2" charset="-122"/>
              </a:defRPr>
            </a:lvl3pPr>
            <a:lvl4pPr marL="1733817" indent="-247688">
              <a:defRPr kumimoji="1" sz="3500" b="1">
                <a:solidFill>
                  <a:schemeClr val="tx2"/>
                </a:solidFill>
                <a:latin typeface="Times New Roman" panose="02020603050405020304" pitchFamily="18" charset="0"/>
                <a:ea typeface="宋体" panose="02010600030101010101" pitchFamily="2" charset="-122"/>
              </a:defRPr>
            </a:lvl4pPr>
            <a:lvl5pPr marL="2229193" indent="-247688">
              <a:defRPr kumimoji="1" sz="3500" b="1">
                <a:solidFill>
                  <a:schemeClr val="tx2"/>
                </a:solidFill>
                <a:latin typeface="Times New Roman" panose="02020603050405020304" pitchFamily="18" charset="0"/>
                <a:ea typeface="宋体" panose="02010600030101010101" pitchFamily="2" charset="-122"/>
              </a:defRPr>
            </a:lvl5pPr>
            <a:lvl6pPr marL="2724569"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6pPr>
            <a:lvl7pPr marL="3219945"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7pPr>
            <a:lvl8pPr marL="3715322"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8pPr>
            <a:lvl9pPr marL="4210698"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9pPr>
          </a:lstStyle>
          <a:p>
            <a:fld id="{ABA5FED8-9555-4DEA-8728-6B748115E926}" type="slidenum">
              <a:rPr lang="zh-CN" altLang="en-US" sz="1300"/>
              <a:pPr/>
              <a:t>32</a:t>
            </a:fld>
            <a:endParaRPr lang="zh-CN" altLang="en-US" sz="1300"/>
          </a:p>
        </p:txBody>
      </p:sp>
      <p:sp>
        <p:nvSpPr>
          <p:cNvPr id="2" name="页眉占位符 1">
            <a:extLst>
              <a:ext uri="{FF2B5EF4-FFF2-40B4-BE49-F238E27FC236}">
                <a16:creationId xmlns:a16="http://schemas.microsoft.com/office/drawing/2014/main" id="{5FE8FD71-3D1E-4D51-9750-E9118A24752C}"/>
              </a:ext>
            </a:extLst>
          </p:cNvPr>
          <p:cNvSpPr>
            <a:spLocks noGrp="1"/>
          </p:cNvSpPr>
          <p:nvPr>
            <p:ph type="hdr" sz="quarter"/>
          </p:nvPr>
        </p:nvSpPr>
        <p:spPr/>
        <p:txBody>
          <a:bodyPr/>
          <a:lstStyle/>
          <a:p>
            <a:r>
              <a:rPr lang="en-US" altLang="zh-CN"/>
              <a:t>21313</a:t>
            </a:r>
            <a:endParaRPr lang="zh-CN" altLang="en-US"/>
          </a:p>
        </p:txBody>
      </p:sp>
      <p:sp>
        <p:nvSpPr>
          <p:cNvPr id="3" name="页脚占位符 2">
            <a:extLst>
              <a:ext uri="{FF2B5EF4-FFF2-40B4-BE49-F238E27FC236}">
                <a16:creationId xmlns:a16="http://schemas.microsoft.com/office/drawing/2014/main" id="{9BD13B6B-1D1D-4E3A-86E3-3B947A600917}"/>
              </a:ext>
            </a:extLst>
          </p:cNvPr>
          <p:cNvSpPr>
            <a:spLocks noGrp="1"/>
          </p:cNvSpPr>
          <p:nvPr>
            <p:ph type="ftr" sz="quarter" idx="4"/>
          </p:nvPr>
        </p:nvSpPr>
        <p:spPr/>
        <p:txBody>
          <a:bodyPr/>
          <a:lstStyle/>
          <a:p>
            <a:r>
              <a:rPr lang="en-US" altLang="zh-CN"/>
              <a:t>qeqeqe</a:t>
            </a:r>
            <a:endParaRPr lang="zh-CN" altLang="en-US"/>
          </a:p>
        </p:txBody>
      </p:sp>
    </p:spTree>
    <p:extLst>
      <p:ext uri="{BB962C8B-B14F-4D97-AF65-F5344CB8AC3E}">
        <p14:creationId xmlns:p14="http://schemas.microsoft.com/office/powerpoint/2010/main" val="7756101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956813FD-B241-4A15-B213-28C7F395EB8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a:extLst>
              <a:ext uri="{FF2B5EF4-FFF2-40B4-BE49-F238E27FC236}">
                <a16:creationId xmlns:a16="http://schemas.microsoft.com/office/drawing/2014/main" id="{7170EAF8-6BA9-4D6F-8BB4-3E948F7434E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0964" name="灯片编号占位符 3">
            <a:extLst>
              <a:ext uri="{FF2B5EF4-FFF2-40B4-BE49-F238E27FC236}">
                <a16:creationId xmlns:a16="http://schemas.microsoft.com/office/drawing/2014/main" id="{E4E22458-130D-4C7E-BDDF-C65DB69B4DE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500" b="1">
                <a:solidFill>
                  <a:schemeClr val="tx2"/>
                </a:solidFill>
                <a:latin typeface="Times New Roman" panose="02020603050405020304" pitchFamily="18" charset="0"/>
                <a:ea typeface="宋体" panose="02010600030101010101" pitchFamily="2" charset="-122"/>
              </a:defRPr>
            </a:lvl1pPr>
            <a:lvl2pPr marL="804986" indent="-309610">
              <a:defRPr kumimoji="1" sz="3500" b="1">
                <a:solidFill>
                  <a:schemeClr val="tx2"/>
                </a:solidFill>
                <a:latin typeface="Times New Roman" panose="02020603050405020304" pitchFamily="18" charset="0"/>
                <a:ea typeface="宋体" panose="02010600030101010101" pitchFamily="2" charset="-122"/>
              </a:defRPr>
            </a:lvl2pPr>
            <a:lvl3pPr marL="1238441" indent="-247688">
              <a:defRPr kumimoji="1" sz="3500" b="1">
                <a:solidFill>
                  <a:schemeClr val="tx2"/>
                </a:solidFill>
                <a:latin typeface="Times New Roman" panose="02020603050405020304" pitchFamily="18" charset="0"/>
                <a:ea typeface="宋体" panose="02010600030101010101" pitchFamily="2" charset="-122"/>
              </a:defRPr>
            </a:lvl3pPr>
            <a:lvl4pPr marL="1733817" indent="-247688">
              <a:defRPr kumimoji="1" sz="3500" b="1">
                <a:solidFill>
                  <a:schemeClr val="tx2"/>
                </a:solidFill>
                <a:latin typeface="Times New Roman" panose="02020603050405020304" pitchFamily="18" charset="0"/>
                <a:ea typeface="宋体" panose="02010600030101010101" pitchFamily="2" charset="-122"/>
              </a:defRPr>
            </a:lvl4pPr>
            <a:lvl5pPr marL="2229193" indent="-247688">
              <a:defRPr kumimoji="1" sz="3500" b="1">
                <a:solidFill>
                  <a:schemeClr val="tx2"/>
                </a:solidFill>
                <a:latin typeface="Times New Roman" panose="02020603050405020304" pitchFamily="18" charset="0"/>
                <a:ea typeface="宋体" panose="02010600030101010101" pitchFamily="2" charset="-122"/>
              </a:defRPr>
            </a:lvl5pPr>
            <a:lvl6pPr marL="2724569"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6pPr>
            <a:lvl7pPr marL="3219945"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7pPr>
            <a:lvl8pPr marL="3715322"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8pPr>
            <a:lvl9pPr marL="4210698"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9pPr>
          </a:lstStyle>
          <a:p>
            <a:fld id="{ABA5FED8-9555-4DEA-8728-6B748115E926}" type="slidenum">
              <a:rPr lang="zh-CN" altLang="en-US" sz="1300"/>
              <a:pPr/>
              <a:t>33</a:t>
            </a:fld>
            <a:endParaRPr lang="zh-CN" altLang="en-US" sz="1300"/>
          </a:p>
        </p:txBody>
      </p:sp>
      <p:sp>
        <p:nvSpPr>
          <p:cNvPr id="2" name="页眉占位符 1">
            <a:extLst>
              <a:ext uri="{FF2B5EF4-FFF2-40B4-BE49-F238E27FC236}">
                <a16:creationId xmlns:a16="http://schemas.microsoft.com/office/drawing/2014/main" id="{5FE8FD71-3D1E-4D51-9750-E9118A24752C}"/>
              </a:ext>
            </a:extLst>
          </p:cNvPr>
          <p:cNvSpPr>
            <a:spLocks noGrp="1"/>
          </p:cNvSpPr>
          <p:nvPr>
            <p:ph type="hdr" sz="quarter"/>
          </p:nvPr>
        </p:nvSpPr>
        <p:spPr/>
        <p:txBody>
          <a:bodyPr/>
          <a:lstStyle/>
          <a:p>
            <a:r>
              <a:rPr lang="en-US" altLang="zh-CN"/>
              <a:t>21313</a:t>
            </a:r>
            <a:endParaRPr lang="zh-CN" altLang="en-US"/>
          </a:p>
        </p:txBody>
      </p:sp>
      <p:sp>
        <p:nvSpPr>
          <p:cNvPr id="3" name="页脚占位符 2">
            <a:extLst>
              <a:ext uri="{FF2B5EF4-FFF2-40B4-BE49-F238E27FC236}">
                <a16:creationId xmlns:a16="http://schemas.microsoft.com/office/drawing/2014/main" id="{9BD13B6B-1D1D-4E3A-86E3-3B947A600917}"/>
              </a:ext>
            </a:extLst>
          </p:cNvPr>
          <p:cNvSpPr>
            <a:spLocks noGrp="1"/>
          </p:cNvSpPr>
          <p:nvPr>
            <p:ph type="ftr" sz="quarter" idx="4"/>
          </p:nvPr>
        </p:nvSpPr>
        <p:spPr/>
        <p:txBody>
          <a:bodyPr/>
          <a:lstStyle/>
          <a:p>
            <a:r>
              <a:rPr lang="en-US" altLang="zh-CN"/>
              <a:t>qeqeqe</a:t>
            </a:r>
            <a:endParaRPr lang="zh-CN" altLang="en-US"/>
          </a:p>
        </p:txBody>
      </p:sp>
    </p:spTree>
    <p:extLst>
      <p:ext uri="{BB962C8B-B14F-4D97-AF65-F5344CB8AC3E}">
        <p14:creationId xmlns:p14="http://schemas.microsoft.com/office/powerpoint/2010/main" val="49640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956813FD-B241-4A15-B213-28C7F395EB8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a:extLst>
              <a:ext uri="{FF2B5EF4-FFF2-40B4-BE49-F238E27FC236}">
                <a16:creationId xmlns:a16="http://schemas.microsoft.com/office/drawing/2014/main" id="{7170EAF8-6BA9-4D6F-8BB4-3E948F7434E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0964" name="灯片编号占位符 3">
            <a:extLst>
              <a:ext uri="{FF2B5EF4-FFF2-40B4-BE49-F238E27FC236}">
                <a16:creationId xmlns:a16="http://schemas.microsoft.com/office/drawing/2014/main" id="{E4E22458-130D-4C7E-BDDF-C65DB69B4DE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500" b="1">
                <a:solidFill>
                  <a:schemeClr val="tx2"/>
                </a:solidFill>
                <a:latin typeface="Times New Roman" panose="02020603050405020304" pitchFamily="18" charset="0"/>
                <a:ea typeface="宋体" panose="02010600030101010101" pitchFamily="2" charset="-122"/>
              </a:defRPr>
            </a:lvl1pPr>
            <a:lvl2pPr marL="804986" indent="-309610">
              <a:defRPr kumimoji="1" sz="3500" b="1">
                <a:solidFill>
                  <a:schemeClr val="tx2"/>
                </a:solidFill>
                <a:latin typeface="Times New Roman" panose="02020603050405020304" pitchFamily="18" charset="0"/>
                <a:ea typeface="宋体" panose="02010600030101010101" pitchFamily="2" charset="-122"/>
              </a:defRPr>
            </a:lvl2pPr>
            <a:lvl3pPr marL="1238441" indent="-247688">
              <a:defRPr kumimoji="1" sz="3500" b="1">
                <a:solidFill>
                  <a:schemeClr val="tx2"/>
                </a:solidFill>
                <a:latin typeface="Times New Roman" panose="02020603050405020304" pitchFamily="18" charset="0"/>
                <a:ea typeface="宋体" panose="02010600030101010101" pitchFamily="2" charset="-122"/>
              </a:defRPr>
            </a:lvl3pPr>
            <a:lvl4pPr marL="1733817" indent="-247688">
              <a:defRPr kumimoji="1" sz="3500" b="1">
                <a:solidFill>
                  <a:schemeClr val="tx2"/>
                </a:solidFill>
                <a:latin typeface="Times New Roman" panose="02020603050405020304" pitchFamily="18" charset="0"/>
                <a:ea typeface="宋体" panose="02010600030101010101" pitchFamily="2" charset="-122"/>
              </a:defRPr>
            </a:lvl4pPr>
            <a:lvl5pPr marL="2229193" indent="-247688">
              <a:defRPr kumimoji="1" sz="3500" b="1">
                <a:solidFill>
                  <a:schemeClr val="tx2"/>
                </a:solidFill>
                <a:latin typeface="Times New Roman" panose="02020603050405020304" pitchFamily="18" charset="0"/>
                <a:ea typeface="宋体" panose="02010600030101010101" pitchFamily="2" charset="-122"/>
              </a:defRPr>
            </a:lvl5pPr>
            <a:lvl6pPr marL="2724569"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6pPr>
            <a:lvl7pPr marL="3219945"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7pPr>
            <a:lvl8pPr marL="3715322"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8pPr>
            <a:lvl9pPr marL="4210698"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9pPr>
          </a:lstStyle>
          <a:p>
            <a:fld id="{ABA5FED8-9555-4DEA-8728-6B748115E926}" type="slidenum">
              <a:rPr lang="zh-CN" altLang="en-US" sz="1300"/>
              <a:pPr/>
              <a:t>34</a:t>
            </a:fld>
            <a:endParaRPr lang="zh-CN" altLang="en-US" sz="1300"/>
          </a:p>
        </p:txBody>
      </p:sp>
      <p:sp>
        <p:nvSpPr>
          <p:cNvPr id="2" name="页眉占位符 1">
            <a:extLst>
              <a:ext uri="{FF2B5EF4-FFF2-40B4-BE49-F238E27FC236}">
                <a16:creationId xmlns:a16="http://schemas.microsoft.com/office/drawing/2014/main" id="{5FE8FD71-3D1E-4D51-9750-E9118A24752C}"/>
              </a:ext>
            </a:extLst>
          </p:cNvPr>
          <p:cNvSpPr>
            <a:spLocks noGrp="1"/>
          </p:cNvSpPr>
          <p:nvPr>
            <p:ph type="hdr" sz="quarter"/>
          </p:nvPr>
        </p:nvSpPr>
        <p:spPr/>
        <p:txBody>
          <a:bodyPr/>
          <a:lstStyle/>
          <a:p>
            <a:r>
              <a:rPr lang="en-US" altLang="zh-CN"/>
              <a:t>21313</a:t>
            </a:r>
            <a:endParaRPr lang="zh-CN" altLang="en-US"/>
          </a:p>
        </p:txBody>
      </p:sp>
      <p:sp>
        <p:nvSpPr>
          <p:cNvPr id="3" name="页脚占位符 2">
            <a:extLst>
              <a:ext uri="{FF2B5EF4-FFF2-40B4-BE49-F238E27FC236}">
                <a16:creationId xmlns:a16="http://schemas.microsoft.com/office/drawing/2014/main" id="{9BD13B6B-1D1D-4E3A-86E3-3B947A600917}"/>
              </a:ext>
            </a:extLst>
          </p:cNvPr>
          <p:cNvSpPr>
            <a:spLocks noGrp="1"/>
          </p:cNvSpPr>
          <p:nvPr>
            <p:ph type="ftr" sz="quarter" idx="4"/>
          </p:nvPr>
        </p:nvSpPr>
        <p:spPr/>
        <p:txBody>
          <a:bodyPr/>
          <a:lstStyle/>
          <a:p>
            <a:r>
              <a:rPr lang="en-US" altLang="zh-CN"/>
              <a:t>qeqeqe</a:t>
            </a:r>
            <a:endParaRPr lang="zh-CN" altLang="en-US"/>
          </a:p>
        </p:txBody>
      </p:sp>
    </p:spTree>
    <p:extLst>
      <p:ext uri="{BB962C8B-B14F-4D97-AF65-F5344CB8AC3E}">
        <p14:creationId xmlns:p14="http://schemas.microsoft.com/office/powerpoint/2010/main" val="36918486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956813FD-B241-4A15-B213-28C7F395EB8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a:extLst>
              <a:ext uri="{FF2B5EF4-FFF2-40B4-BE49-F238E27FC236}">
                <a16:creationId xmlns:a16="http://schemas.microsoft.com/office/drawing/2014/main" id="{7170EAF8-6BA9-4D6F-8BB4-3E948F7434E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0964" name="灯片编号占位符 3">
            <a:extLst>
              <a:ext uri="{FF2B5EF4-FFF2-40B4-BE49-F238E27FC236}">
                <a16:creationId xmlns:a16="http://schemas.microsoft.com/office/drawing/2014/main" id="{E4E22458-130D-4C7E-BDDF-C65DB69B4DE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500" b="1">
                <a:solidFill>
                  <a:schemeClr val="tx2"/>
                </a:solidFill>
                <a:latin typeface="Times New Roman" panose="02020603050405020304" pitchFamily="18" charset="0"/>
                <a:ea typeface="宋体" panose="02010600030101010101" pitchFamily="2" charset="-122"/>
              </a:defRPr>
            </a:lvl1pPr>
            <a:lvl2pPr marL="804986" indent="-309610">
              <a:defRPr kumimoji="1" sz="3500" b="1">
                <a:solidFill>
                  <a:schemeClr val="tx2"/>
                </a:solidFill>
                <a:latin typeface="Times New Roman" panose="02020603050405020304" pitchFamily="18" charset="0"/>
                <a:ea typeface="宋体" panose="02010600030101010101" pitchFamily="2" charset="-122"/>
              </a:defRPr>
            </a:lvl2pPr>
            <a:lvl3pPr marL="1238441" indent="-247688">
              <a:defRPr kumimoji="1" sz="3500" b="1">
                <a:solidFill>
                  <a:schemeClr val="tx2"/>
                </a:solidFill>
                <a:latin typeface="Times New Roman" panose="02020603050405020304" pitchFamily="18" charset="0"/>
                <a:ea typeface="宋体" panose="02010600030101010101" pitchFamily="2" charset="-122"/>
              </a:defRPr>
            </a:lvl3pPr>
            <a:lvl4pPr marL="1733817" indent="-247688">
              <a:defRPr kumimoji="1" sz="3500" b="1">
                <a:solidFill>
                  <a:schemeClr val="tx2"/>
                </a:solidFill>
                <a:latin typeface="Times New Roman" panose="02020603050405020304" pitchFamily="18" charset="0"/>
                <a:ea typeface="宋体" panose="02010600030101010101" pitchFamily="2" charset="-122"/>
              </a:defRPr>
            </a:lvl4pPr>
            <a:lvl5pPr marL="2229193" indent="-247688">
              <a:defRPr kumimoji="1" sz="3500" b="1">
                <a:solidFill>
                  <a:schemeClr val="tx2"/>
                </a:solidFill>
                <a:latin typeface="Times New Roman" panose="02020603050405020304" pitchFamily="18" charset="0"/>
                <a:ea typeface="宋体" panose="02010600030101010101" pitchFamily="2" charset="-122"/>
              </a:defRPr>
            </a:lvl5pPr>
            <a:lvl6pPr marL="2724569"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6pPr>
            <a:lvl7pPr marL="3219945"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7pPr>
            <a:lvl8pPr marL="3715322"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8pPr>
            <a:lvl9pPr marL="4210698"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9pPr>
          </a:lstStyle>
          <a:p>
            <a:fld id="{ABA5FED8-9555-4DEA-8728-6B748115E926}" type="slidenum">
              <a:rPr lang="zh-CN" altLang="en-US" sz="1300"/>
              <a:pPr/>
              <a:t>35</a:t>
            </a:fld>
            <a:endParaRPr lang="zh-CN" altLang="en-US" sz="1300"/>
          </a:p>
        </p:txBody>
      </p:sp>
      <p:sp>
        <p:nvSpPr>
          <p:cNvPr id="2" name="页眉占位符 1">
            <a:extLst>
              <a:ext uri="{FF2B5EF4-FFF2-40B4-BE49-F238E27FC236}">
                <a16:creationId xmlns:a16="http://schemas.microsoft.com/office/drawing/2014/main" id="{5FE8FD71-3D1E-4D51-9750-E9118A24752C}"/>
              </a:ext>
            </a:extLst>
          </p:cNvPr>
          <p:cNvSpPr>
            <a:spLocks noGrp="1"/>
          </p:cNvSpPr>
          <p:nvPr>
            <p:ph type="hdr" sz="quarter"/>
          </p:nvPr>
        </p:nvSpPr>
        <p:spPr/>
        <p:txBody>
          <a:bodyPr/>
          <a:lstStyle/>
          <a:p>
            <a:r>
              <a:rPr lang="en-US" altLang="zh-CN"/>
              <a:t>21313</a:t>
            </a:r>
            <a:endParaRPr lang="zh-CN" altLang="en-US"/>
          </a:p>
        </p:txBody>
      </p:sp>
      <p:sp>
        <p:nvSpPr>
          <p:cNvPr id="3" name="页脚占位符 2">
            <a:extLst>
              <a:ext uri="{FF2B5EF4-FFF2-40B4-BE49-F238E27FC236}">
                <a16:creationId xmlns:a16="http://schemas.microsoft.com/office/drawing/2014/main" id="{9BD13B6B-1D1D-4E3A-86E3-3B947A600917}"/>
              </a:ext>
            </a:extLst>
          </p:cNvPr>
          <p:cNvSpPr>
            <a:spLocks noGrp="1"/>
          </p:cNvSpPr>
          <p:nvPr>
            <p:ph type="ftr" sz="quarter" idx="4"/>
          </p:nvPr>
        </p:nvSpPr>
        <p:spPr/>
        <p:txBody>
          <a:bodyPr/>
          <a:lstStyle/>
          <a:p>
            <a:r>
              <a:rPr lang="en-US" altLang="zh-CN"/>
              <a:t>qeqeqe</a:t>
            </a:r>
            <a:endParaRPr lang="zh-CN" altLang="en-US"/>
          </a:p>
        </p:txBody>
      </p:sp>
    </p:spTree>
    <p:extLst>
      <p:ext uri="{BB962C8B-B14F-4D97-AF65-F5344CB8AC3E}">
        <p14:creationId xmlns:p14="http://schemas.microsoft.com/office/powerpoint/2010/main" val="32014549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956813FD-B241-4A15-B213-28C7F395EB8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a:extLst>
              <a:ext uri="{FF2B5EF4-FFF2-40B4-BE49-F238E27FC236}">
                <a16:creationId xmlns:a16="http://schemas.microsoft.com/office/drawing/2014/main" id="{7170EAF8-6BA9-4D6F-8BB4-3E948F7434E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0964" name="灯片编号占位符 3">
            <a:extLst>
              <a:ext uri="{FF2B5EF4-FFF2-40B4-BE49-F238E27FC236}">
                <a16:creationId xmlns:a16="http://schemas.microsoft.com/office/drawing/2014/main" id="{E4E22458-130D-4C7E-BDDF-C65DB69B4DE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500" b="1">
                <a:solidFill>
                  <a:schemeClr val="tx2"/>
                </a:solidFill>
                <a:latin typeface="Times New Roman" panose="02020603050405020304" pitchFamily="18" charset="0"/>
                <a:ea typeface="宋体" panose="02010600030101010101" pitchFamily="2" charset="-122"/>
              </a:defRPr>
            </a:lvl1pPr>
            <a:lvl2pPr marL="804986" indent="-309610">
              <a:defRPr kumimoji="1" sz="3500" b="1">
                <a:solidFill>
                  <a:schemeClr val="tx2"/>
                </a:solidFill>
                <a:latin typeface="Times New Roman" panose="02020603050405020304" pitchFamily="18" charset="0"/>
                <a:ea typeface="宋体" panose="02010600030101010101" pitchFamily="2" charset="-122"/>
              </a:defRPr>
            </a:lvl2pPr>
            <a:lvl3pPr marL="1238441" indent="-247688">
              <a:defRPr kumimoji="1" sz="3500" b="1">
                <a:solidFill>
                  <a:schemeClr val="tx2"/>
                </a:solidFill>
                <a:latin typeface="Times New Roman" panose="02020603050405020304" pitchFamily="18" charset="0"/>
                <a:ea typeface="宋体" panose="02010600030101010101" pitchFamily="2" charset="-122"/>
              </a:defRPr>
            </a:lvl3pPr>
            <a:lvl4pPr marL="1733817" indent="-247688">
              <a:defRPr kumimoji="1" sz="3500" b="1">
                <a:solidFill>
                  <a:schemeClr val="tx2"/>
                </a:solidFill>
                <a:latin typeface="Times New Roman" panose="02020603050405020304" pitchFamily="18" charset="0"/>
                <a:ea typeface="宋体" panose="02010600030101010101" pitchFamily="2" charset="-122"/>
              </a:defRPr>
            </a:lvl4pPr>
            <a:lvl5pPr marL="2229193" indent="-247688">
              <a:defRPr kumimoji="1" sz="3500" b="1">
                <a:solidFill>
                  <a:schemeClr val="tx2"/>
                </a:solidFill>
                <a:latin typeface="Times New Roman" panose="02020603050405020304" pitchFamily="18" charset="0"/>
                <a:ea typeface="宋体" panose="02010600030101010101" pitchFamily="2" charset="-122"/>
              </a:defRPr>
            </a:lvl5pPr>
            <a:lvl6pPr marL="2724569"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6pPr>
            <a:lvl7pPr marL="3219945"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7pPr>
            <a:lvl8pPr marL="3715322"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8pPr>
            <a:lvl9pPr marL="4210698"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9pPr>
          </a:lstStyle>
          <a:p>
            <a:fld id="{ABA5FED8-9555-4DEA-8728-6B748115E926}" type="slidenum">
              <a:rPr lang="zh-CN" altLang="en-US" sz="1300"/>
              <a:pPr/>
              <a:t>36</a:t>
            </a:fld>
            <a:endParaRPr lang="zh-CN" altLang="en-US" sz="1300"/>
          </a:p>
        </p:txBody>
      </p:sp>
      <p:sp>
        <p:nvSpPr>
          <p:cNvPr id="2" name="页眉占位符 1">
            <a:extLst>
              <a:ext uri="{FF2B5EF4-FFF2-40B4-BE49-F238E27FC236}">
                <a16:creationId xmlns:a16="http://schemas.microsoft.com/office/drawing/2014/main" id="{5FE8FD71-3D1E-4D51-9750-E9118A24752C}"/>
              </a:ext>
            </a:extLst>
          </p:cNvPr>
          <p:cNvSpPr>
            <a:spLocks noGrp="1"/>
          </p:cNvSpPr>
          <p:nvPr>
            <p:ph type="hdr" sz="quarter"/>
          </p:nvPr>
        </p:nvSpPr>
        <p:spPr/>
        <p:txBody>
          <a:bodyPr/>
          <a:lstStyle/>
          <a:p>
            <a:r>
              <a:rPr lang="en-US" altLang="zh-CN"/>
              <a:t>21313</a:t>
            </a:r>
            <a:endParaRPr lang="zh-CN" altLang="en-US"/>
          </a:p>
        </p:txBody>
      </p:sp>
      <p:sp>
        <p:nvSpPr>
          <p:cNvPr id="3" name="页脚占位符 2">
            <a:extLst>
              <a:ext uri="{FF2B5EF4-FFF2-40B4-BE49-F238E27FC236}">
                <a16:creationId xmlns:a16="http://schemas.microsoft.com/office/drawing/2014/main" id="{9BD13B6B-1D1D-4E3A-86E3-3B947A600917}"/>
              </a:ext>
            </a:extLst>
          </p:cNvPr>
          <p:cNvSpPr>
            <a:spLocks noGrp="1"/>
          </p:cNvSpPr>
          <p:nvPr>
            <p:ph type="ftr" sz="quarter" idx="4"/>
          </p:nvPr>
        </p:nvSpPr>
        <p:spPr/>
        <p:txBody>
          <a:bodyPr/>
          <a:lstStyle/>
          <a:p>
            <a:r>
              <a:rPr lang="en-US" altLang="zh-CN"/>
              <a:t>qeqeqe</a:t>
            </a:r>
            <a:endParaRPr lang="zh-CN" altLang="en-US"/>
          </a:p>
        </p:txBody>
      </p:sp>
    </p:spTree>
    <p:extLst>
      <p:ext uri="{BB962C8B-B14F-4D97-AF65-F5344CB8AC3E}">
        <p14:creationId xmlns:p14="http://schemas.microsoft.com/office/powerpoint/2010/main" val="41436736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956813FD-B241-4A15-B213-28C7F395EB8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a:extLst>
              <a:ext uri="{FF2B5EF4-FFF2-40B4-BE49-F238E27FC236}">
                <a16:creationId xmlns:a16="http://schemas.microsoft.com/office/drawing/2014/main" id="{7170EAF8-6BA9-4D6F-8BB4-3E948F7434E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0964" name="灯片编号占位符 3">
            <a:extLst>
              <a:ext uri="{FF2B5EF4-FFF2-40B4-BE49-F238E27FC236}">
                <a16:creationId xmlns:a16="http://schemas.microsoft.com/office/drawing/2014/main" id="{E4E22458-130D-4C7E-BDDF-C65DB69B4DE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500" b="1">
                <a:solidFill>
                  <a:schemeClr val="tx2"/>
                </a:solidFill>
                <a:latin typeface="Times New Roman" panose="02020603050405020304" pitchFamily="18" charset="0"/>
                <a:ea typeface="宋体" panose="02010600030101010101" pitchFamily="2" charset="-122"/>
              </a:defRPr>
            </a:lvl1pPr>
            <a:lvl2pPr marL="804986" indent="-309610">
              <a:defRPr kumimoji="1" sz="3500" b="1">
                <a:solidFill>
                  <a:schemeClr val="tx2"/>
                </a:solidFill>
                <a:latin typeface="Times New Roman" panose="02020603050405020304" pitchFamily="18" charset="0"/>
                <a:ea typeface="宋体" panose="02010600030101010101" pitchFamily="2" charset="-122"/>
              </a:defRPr>
            </a:lvl2pPr>
            <a:lvl3pPr marL="1238441" indent="-247688">
              <a:defRPr kumimoji="1" sz="3500" b="1">
                <a:solidFill>
                  <a:schemeClr val="tx2"/>
                </a:solidFill>
                <a:latin typeface="Times New Roman" panose="02020603050405020304" pitchFamily="18" charset="0"/>
                <a:ea typeface="宋体" panose="02010600030101010101" pitchFamily="2" charset="-122"/>
              </a:defRPr>
            </a:lvl3pPr>
            <a:lvl4pPr marL="1733817" indent="-247688">
              <a:defRPr kumimoji="1" sz="3500" b="1">
                <a:solidFill>
                  <a:schemeClr val="tx2"/>
                </a:solidFill>
                <a:latin typeface="Times New Roman" panose="02020603050405020304" pitchFamily="18" charset="0"/>
                <a:ea typeface="宋体" panose="02010600030101010101" pitchFamily="2" charset="-122"/>
              </a:defRPr>
            </a:lvl4pPr>
            <a:lvl5pPr marL="2229193" indent="-247688">
              <a:defRPr kumimoji="1" sz="3500" b="1">
                <a:solidFill>
                  <a:schemeClr val="tx2"/>
                </a:solidFill>
                <a:latin typeface="Times New Roman" panose="02020603050405020304" pitchFamily="18" charset="0"/>
                <a:ea typeface="宋体" panose="02010600030101010101" pitchFamily="2" charset="-122"/>
              </a:defRPr>
            </a:lvl5pPr>
            <a:lvl6pPr marL="2724569"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6pPr>
            <a:lvl7pPr marL="3219945"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7pPr>
            <a:lvl8pPr marL="3715322"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8pPr>
            <a:lvl9pPr marL="4210698"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9pPr>
          </a:lstStyle>
          <a:p>
            <a:fld id="{ABA5FED8-9555-4DEA-8728-6B748115E926}" type="slidenum">
              <a:rPr lang="zh-CN" altLang="en-US" sz="1300"/>
              <a:pPr/>
              <a:t>37</a:t>
            </a:fld>
            <a:endParaRPr lang="zh-CN" altLang="en-US" sz="1300"/>
          </a:p>
        </p:txBody>
      </p:sp>
      <p:sp>
        <p:nvSpPr>
          <p:cNvPr id="2" name="页眉占位符 1">
            <a:extLst>
              <a:ext uri="{FF2B5EF4-FFF2-40B4-BE49-F238E27FC236}">
                <a16:creationId xmlns:a16="http://schemas.microsoft.com/office/drawing/2014/main" id="{5FE8FD71-3D1E-4D51-9750-E9118A24752C}"/>
              </a:ext>
            </a:extLst>
          </p:cNvPr>
          <p:cNvSpPr>
            <a:spLocks noGrp="1"/>
          </p:cNvSpPr>
          <p:nvPr>
            <p:ph type="hdr" sz="quarter"/>
          </p:nvPr>
        </p:nvSpPr>
        <p:spPr/>
        <p:txBody>
          <a:bodyPr/>
          <a:lstStyle/>
          <a:p>
            <a:r>
              <a:rPr lang="en-US" altLang="zh-CN"/>
              <a:t>21313</a:t>
            </a:r>
            <a:endParaRPr lang="zh-CN" altLang="en-US"/>
          </a:p>
        </p:txBody>
      </p:sp>
      <p:sp>
        <p:nvSpPr>
          <p:cNvPr id="3" name="页脚占位符 2">
            <a:extLst>
              <a:ext uri="{FF2B5EF4-FFF2-40B4-BE49-F238E27FC236}">
                <a16:creationId xmlns:a16="http://schemas.microsoft.com/office/drawing/2014/main" id="{9BD13B6B-1D1D-4E3A-86E3-3B947A600917}"/>
              </a:ext>
            </a:extLst>
          </p:cNvPr>
          <p:cNvSpPr>
            <a:spLocks noGrp="1"/>
          </p:cNvSpPr>
          <p:nvPr>
            <p:ph type="ftr" sz="quarter" idx="4"/>
          </p:nvPr>
        </p:nvSpPr>
        <p:spPr/>
        <p:txBody>
          <a:bodyPr/>
          <a:lstStyle/>
          <a:p>
            <a:r>
              <a:rPr lang="en-US" altLang="zh-CN"/>
              <a:t>qeqeqe</a:t>
            </a:r>
            <a:endParaRPr lang="zh-CN" altLang="en-US"/>
          </a:p>
        </p:txBody>
      </p:sp>
    </p:spTree>
    <p:extLst>
      <p:ext uri="{BB962C8B-B14F-4D97-AF65-F5344CB8AC3E}">
        <p14:creationId xmlns:p14="http://schemas.microsoft.com/office/powerpoint/2010/main" val="20051150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956813FD-B241-4A15-B213-28C7F395EB8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a:extLst>
              <a:ext uri="{FF2B5EF4-FFF2-40B4-BE49-F238E27FC236}">
                <a16:creationId xmlns:a16="http://schemas.microsoft.com/office/drawing/2014/main" id="{7170EAF8-6BA9-4D6F-8BB4-3E948F7434E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0964" name="灯片编号占位符 3">
            <a:extLst>
              <a:ext uri="{FF2B5EF4-FFF2-40B4-BE49-F238E27FC236}">
                <a16:creationId xmlns:a16="http://schemas.microsoft.com/office/drawing/2014/main" id="{E4E22458-130D-4C7E-BDDF-C65DB69B4DE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500" b="1">
                <a:solidFill>
                  <a:schemeClr val="tx2"/>
                </a:solidFill>
                <a:latin typeface="Times New Roman" panose="02020603050405020304" pitchFamily="18" charset="0"/>
                <a:ea typeface="宋体" panose="02010600030101010101" pitchFamily="2" charset="-122"/>
              </a:defRPr>
            </a:lvl1pPr>
            <a:lvl2pPr marL="804986" indent="-309610">
              <a:defRPr kumimoji="1" sz="3500" b="1">
                <a:solidFill>
                  <a:schemeClr val="tx2"/>
                </a:solidFill>
                <a:latin typeface="Times New Roman" panose="02020603050405020304" pitchFamily="18" charset="0"/>
                <a:ea typeface="宋体" panose="02010600030101010101" pitchFamily="2" charset="-122"/>
              </a:defRPr>
            </a:lvl2pPr>
            <a:lvl3pPr marL="1238441" indent="-247688">
              <a:defRPr kumimoji="1" sz="3500" b="1">
                <a:solidFill>
                  <a:schemeClr val="tx2"/>
                </a:solidFill>
                <a:latin typeface="Times New Roman" panose="02020603050405020304" pitchFamily="18" charset="0"/>
                <a:ea typeface="宋体" panose="02010600030101010101" pitchFamily="2" charset="-122"/>
              </a:defRPr>
            </a:lvl3pPr>
            <a:lvl4pPr marL="1733817" indent="-247688">
              <a:defRPr kumimoji="1" sz="3500" b="1">
                <a:solidFill>
                  <a:schemeClr val="tx2"/>
                </a:solidFill>
                <a:latin typeface="Times New Roman" panose="02020603050405020304" pitchFamily="18" charset="0"/>
                <a:ea typeface="宋体" panose="02010600030101010101" pitchFamily="2" charset="-122"/>
              </a:defRPr>
            </a:lvl4pPr>
            <a:lvl5pPr marL="2229193" indent="-247688">
              <a:defRPr kumimoji="1" sz="3500" b="1">
                <a:solidFill>
                  <a:schemeClr val="tx2"/>
                </a:solidFill>
                <a:latin typeface="Times New Roman" panose="02020603050405020304" pitchFamily="18" charset="0"/>
                <a:ea typeface="宋体" panose="02010600030101010101" pitchFamily="2" charset="-122"/>
              </a:defRPr>
            </a:lvl5pPr>
            <a:lvl6pPr marL="2724569"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6pPr>
            <a:lvl7pPr marL="3219945"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7pPr>
            <a:lvl8pPr marL="3715322"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8pPr>
            <a:lvl9pPr marL="4210698"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9pPr>
          </a:lstStyle>
          <a:p>
            <a:fld id="{ABA5FED8-9555-4DEA-8728-6B748115E926}" type="slidenum">
              <a:rPr lang="zh-CN" altLang="en-US" sz="1300"/>
              <a:pPr/>
              <a:t>38</a:t>
            </a:fld>
            <a:endParaRPr lang="zh-CN" altLang="en-US" sz="1300"/>
          </a:p>
        </p:txBody>
      </p:sp>
      <p:sp>
        <p:nvSpPr>
          <p:cNvPr id="2" name="页眉占位符 1">
            <a:extLst>
              <a:ext uri="{FF2B5EF4-FFF2-40B4-BE49-F238E27FC236}">
                <a16:creationId xmlns:a16="http://schemas.microsoft.com/office/drawing/2014/main" id="{5FE8FD71-3D1E-4D51-9750-E9118A24752C}"/>
              </a:ext>
            </a:extLst>
          </p:cNvPr>
          <p:cNvSpPr>
            <a:spLocks noGrp="1"/>
          </p:cNvSpPr>
          <p:nvPr>
            <p:ph type="hdr" sz="quarter"/>
          </p:nvPr>
        </p:nvSpPr>
        <p:spPr/>
        <p:txBody>
          <a:bodyPr/>
          <a:lstStyle/>
          <a:p>
            <a:r>
              <a:rPr lang="en-US" altLang="zh-CN"/>
              <a:t>21313</a:t>
            </a:r>
            <a:endParaRPr lang="zh-CN" altLang="en-US"/>
          </a:p>
        </p:txBody>
      </p:sp>
      <p:sp>
        <p:nvSpPr>
          <p:cNvPr id="3" name="页脚占位符 2">
            <a:extLst>
              <a:ext uri="{FF2B5EF4-FFF2-40B4-BE49-F238E27FC236}">
                <a16:creationId xmlns:a16="http://schemas.microsoft.com/office/drawing/2014/main" id="{9BD13B6B-1D1D-4E3A-86E3-3B947A600917}"/>
              </a:ext>
            </a:extLst>
          </p:cNvPr>
          <p:cNvSpPr>
            <a:spLocks noGrp="1"/>
          </p:cNvSpPr>
          <p:nvPr>
            <p:ph type="ftr" sz="quarter" idx="4"/>
          </p:nvPr>
        </p:nvSpPr>
        <p:spPr/>
        <p:txBody>
          <a:bodyPr/>
          <a:lstStyle/>
          <a:p>
            <a:r>
              <a:rPr lang="en-US" altLang="zh-CN"/>
              <a:t>qeqeqe</a:t>
            </a:r>
            <a:endParaRPr lang="zh-CN" altLang="en-US"/>
          </a:p>
        </p:txBody>
      </p:sp>
    </p:spTree>
    <p:extLst>
      <p:ext uri="{BB962C8B-B14F-4D97-AF65-F5344CB8AC3E}">
        <p14:creationId xmlns:p14="http://schemas.microsoft.com/office/powerpoint/2010/main" val="39339866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956813FD-B241-4A15-B213-28C7F395EB8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a:extLst>
              <a:ext uri="{FF2B5EF4-FFF2-40B4-BE49-F238E27FC236}">
                <a16:creationId xmlns:a16="http://schemas.microsoft.com/office/drawing/2014/main" id="{7170EAF8-6BA9-4D6F-8BB4-3E948F7434E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0964" name="灯片编号占位符 3">
            <a:extLst>
              <a:ext uri="{FF2B5EF4-FFF2-40B4-BE49-F238E27FC236}">
                <a16:creationId xmlns:a16="http://schemas.microsoft.com/office/drawing/2014/main" id="{E4E22458-130D-4C7E-BDDF-C65DB69B4DE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500" b="1">
                <a:solidFill>
                  <a:schemeClr val="tx2"/>
                </a:solidFill>
                <a:latin typeface="Times New Roman" panose="02020603050405020304" pitchFamily="18" charset="0"/>
                <a:ea typeface="宋体" panose="02010600030101010101" pitchFamily="2" charset="-122"/>
              </a:defRPr>
            </a:lvl1pPr>
            <a:lvl2pPr marL="804986" indent="-309610">
              <a:defRPr kumimoji="1" sz="3500" b="1">
                <a:solidFill>
                  <a:schemeClr val="tx2"/>
                </a:solidFill>
                <a:latin typeface="Times New Roman" panose="02020603050405020304" pitchFamily="18" charset="0"/>
                <a:ea typeface="宋体" panose="02010600030101010101" pitchFamily="2" charset="-122"/>
              </a:defRPr>
            </a:lvl2pPr>
            <a:lvl3pPr marL="1238441" indent="-247688">
              <a:defRPr kumimoji="1" sz="3500" b="1">
                <a:solidFill>
                  <a:schemeClr val="tx2"/>
                </a:solidFill>
                <a:latin typeface="Times New Roman" panose="02020603050405020304" pitchFamily="18" charset="0"/>
                <a:ea typeface="宋体" panose="02010600030101010101" pitchFamily="2" charset="-122"/>
              </a:defRPr>
            </a:lvl3pPr>
            <a:lvl4pPr marL="1733817" indent="-247688">
              <a:defRPr kumimoji="1" sz="3500" b="1">
                <a:solidFill>
                  <a:schemeClr val="tx2"/>
                </a:solidFill>
                <a:latin typeface="Times New Roman" panose="02020603050405020304" pitchFamily="18" charset="0"/>
                <a:ea typeface="宋体" panose="02010600030101010101" pitchFamily="2" charset="-122"/>
              </a:defRPr>
            </a:lvl4pPr>
            <a:lvl5pPr marL="2229193" indent="-247688">
              <a:defRPr kumimoji="1" sz="3500" b="1">
                <a:solidFill>
                  <a:schemeClr val="tx2"/>
                </a:solidFill>
                <a:latin typeface="Times New Roman" panose="02020603050405020304" pitchFamily="18" charset="0"/>
                <a:ea typeface="宋体" panose="02010600030101010101" pitchFamily="2" charset="-122"/>
              </a:defRPr>
            </a:lvl5pPr>
            <a:lvl6pPr marL="2724569"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6pPr>
            <a:lvl7pPr marL="3219945"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7pPr>
            <a:lvl8pPr marL="3715322"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8pPr>
            <a:lvl9pPr marL="4210698"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9pPr>
          </a:lstStyle>
          <a:p>
            <a:fld id="{ABA5FED8-9555-4DEA-8728-6B748115E926}" type="slidenum">
              <a:rPr lang="zh-CN" altLang="en-US" sz="1300"/>
              <a:pPr/>
              <a:t>39</a:t>
            </a:fld>
            <a:endParaRPr lang="zh-CN" altLang="en-US" sz="1300"/>
          </a:p>
        </p:txBody>
      </p:sp>
      <p:sp>
        <p:nvSpPr>
          <p:cNvPr id="2" name="页眉占位符 1">
            <a:extLst>
              <a:ext uri="{FF2B5EF4-FFF2-40B4-BE49-F238E27FC236}">
                <a16:creationId xmlns:a16="http://schemas.microsoft.com/office/drawing/2014/main" id="{5FE8FD71-3D1E-4D51-9750-E9118A24752C}"/>
              </a:ext>
            </a:extLst>
          </p:cNvPr>
          <p:cNvSpPr>
            <a:spLocks noGrp="1"/>
          </p:cNvSpPr>
          <p:nvPr>
            <p:ph type="hdr" sz="quarter"/>
          </p:nvPr>
        </p:nvSpPr>
        <p:spPr/>
        <p:txBody>
          <a:bodyPr/>
          <a:lstStyle/>
          <a:p>
            <a:r>
              <a:rPr lang="en-US" altLang="zh-CN"/>
              <a:t>21313</a:t>
            </a:r>
            <a:endParaRPr lang="zh-CN" altLang="en-US"/>
          </a:p>
        </p:txBody>
      </p:sp>
      <p:sp>
        <p:nvSpPr>
          <p:cNvPr id="3" name="页脚占位符 2">
            <a:extLst>
              <a:ext uri="{FF2B5EF4-FFF2-40B4-BE49-F238E27FC236}">
                <a16:creationId xmlns:a16="http://schemas.microsoft.com/office/drawing/2014/main" id="{9BD13B6B-1D1D-4E3A-86E3-3B947A600917}"/>
              </a:ext>
            </a:extLst>
          </p:cNvPr>
          <p:cNvSpPr>
            <a:spLocks noGrp="1"/>
          </p:cNvSpPr>
          <p:nvPr>
            <p:ph type="ftr" sz="quarter" idx="4"/>
          </p:nvPr>
        </p:nvSpPr>
        <p:spPr/>
        <p:txBody>
          <a:bodyPr/>
          <a:lstStyle/>
          <a:p>
            <a:r>
              <a:rPr lang="en-US" altLang="zh-CN"/>
              <a:t>qeqeqe</a:t>
            </a:r>
            <a:endParaRPr lang="zh-CN" altLang="en-US"/>
          </a:p>
        </p:txBody>
      </p:sp>
    </p:spTree>
    <p:extLst>
      <p:ext uri="{BB962C8B-B14F-4D97-AF65-F5344CB8AC3E}">
        <p14:creationId xmlns:p14="http://schemas.microsoft.com/office/powerpoint/2010/main" val="23547032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956813FD-B241-4A15-B213-28C7F395EB8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a:extLst>
              <a:ext uri="{FF2B5EF4-FFF2-40B4-BE49-F238E27FC236}">
                <a16:creationId xmlns:a16="http://schemas.microsoft.com/office/drawing/2014/main" id="{7170EAF8-6BA9-4D6F-8BB4-3E948F7434E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0964" name="灯片编号占位符 3">
            <a:extLst>
              <a:ext uri="{FF2B5EF4-FFF2-40B4-BE49-F238E27FC236}">
                <a16:creationId xmlns:a16="http://schemas.microsoft.com/office/drawing/2014/main" id="{E4E22458-130D-4C7E-BDDF-C65DB69B4DE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500" b="1">
                <a:solidFill>
                  <a:schemeClr val="tx2"/>
                </a:solidFill>
                <a:latin typeface="Times New Roman" panose="02020603050405020304" pitchFamily="18" charset="0"/>
                <a:ea typeface="宋体" panose="02010600030101010101" pitchFamily="2" charset="-122"/>
              </a:defRPr>
            </a:lvl1pPr>
            <a:lvl2pPr marL="804986" indent="-309610">
              <a:defRPr kumimoji="1" sz="3500" b="1">
                <a:solidFill>
                  <a:schemeClr val="tx2"/>
                </a:solidFill>
                <a:latin typeface="Times New Roman" panose="02020603050405020304" pitchFamily="18" charset="0"/>
                <a:ea typeface="宋体" panose="02010600030101010101" pitchFamily="2" charset="-122"/>
              </a:defRPr>
            </a:lvl2pPr>
            <a:lvl3pPr marL="1238441" indent="-247688">
              <a:defRPr kumimoji="1" sz="3500" b="1">
                <a:solidFill>
                  <a:schemeClr val="tx2"/>
                </a:solidFill>
                <a:latin typeface="Times New Roman" panose="02020603050405020304" pitchFamily="18" charset="0"/>
                <a:ea typeface="宋体" panose="02010600030101010101" pitchFamily="2" charset="-122"/>
              </a:defRPr>
            </a:lvl3pPr>
            <a:lvl4pPr marL="1733817" indent="-247688">
              <a:defRPr kumimoji="1" sz="3500" b="1">
                <a:solidFill>
                  <a:schemeClr val="tx2"/>
                </a:solidFill>
                <a:latin typeface="Times New Roman" panose="02020603050405020304" pitchFamily="18" charset="0"/>
                <a:ea typeface="宋体" panose="02010600030101010101" pitchFamily="2" charset="-122"/>
              </a:defRPr>
            </a:lvl4pPr>
            <a:lvl5pPr marL="2229193" indent="-247688">
              <a:defRPr kumimoji="1" sz="3500" b="1">
                <a:solidFill>
                  <a:schemeClr val="tx2"/>
                </a:solidFill>
                <a:latin typeface="Times New Roman" panose="02020603050405020304" pitchFamily="18" charset="0"/>
                <a:ea typeface="宋体" panose="02010600030101010101" pitchFamily="2" charset="-122"/>
              </a:defRPr>
            </a:lvl5pPr>
            <a:lvl6pPr marL="2724569"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6pPr>
            <a:lvl7pPr marL="3219945"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7pPr>
            <a:lvl8pPr marL="3715322"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8pPr>
            <a:lvl9pPr marL="4210698"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9pPr>
          </a:lstStyle>
          <a:p>
            <a:fld id="{ABA5FED8-9555-4DEA-8728-6B748115E926}" type="slidenum">
              <a:rPr lang="zh-CN" altLang="en-US" sz="1300"/>
              <a:pPr/>
              <a:t>40</a:t>
            </a:fld>
            <a:endParaRPr lang="zh-CN" altLang="en-US" sz="1300"/>
          </a:p>
        </p:txBody>
      </p:sp>
      <p:sp>
        <p:nvSpPr>
          <p:cNvPr id="2" name="页眉占位符 1">
            <a:extLst>
              <a:ext uri="{FF2B5EF4-FFF2-40B4-BE49-F238E27FC236}">
                <a16:creationId xmlns:a16="http://schemas.microsoft.com/office/drawing/2014/main" id="{5FE8FD71-3D1E-4D51-9750-E9118A24752C}"/>
              </a:ext>
            </a:extLst>
          </p:cNvPr>
          <p:cNvSpPr>
            <a:spLocks noGrp="1"/>
          </p:cNvSpPr>
          <p:nvPr>
            <p:ph type="hdr" sz="quarter"/>
          </p:nvPr>
        </p:nvSpPr>
        <p:spPr/>
        <p:txBody>
          <a:bodyPr/>
          <a:lstStyle/>
          <a:p>
            <a:r>
              <a:rPr lang="en-US" altLang="zh-CN"/>
              <a:t>21313</a:t>
            </a:r>
            <a:endParaRPr lang="zh-CN" altLang="en-US"/>
          </a:p>
        </p:txBody>
      </p:sp>
      <p:sp>
        <p:nvSpPr>
          <p:cNvPr id="3" name="页脚占位符 2">
            <a:extLst>
              <a:ext uri="{FF2B5EF4-FFF2-40B4-BE49-F238E27FC236}">
                <a16:creationId xmlns:a16="http://schemas.microsoft.com/office/drawing/2014/main" id="{9BD13B6B-1D1D-4E3A-86E3-3B947A600917}"/>
              </a:ext>
            </a:extLst>
          </p:cNvPr>
          <p:cNvSpPr>
            <a:spLocks noGrp="1"/>
          </p:cNvSpPr>
          <p:nvPr>
            <p:ph type="ftr" sz="quarter" idx="4"/>
          </p:nvPr>
        </p:nvSpPr>
        <p:spPr/>
        <p:txBody>
          <a:bodyPr/>
          <a:lstStyle/>
          <a:p>
            <a:r>
              <a:rPr lang="en-US" altLang="zh-CN"/>
              <a:t>qeqeqe</a:t>
            </a:r>
            <a:endParaRPr lang="zh-CN" altLang="en-US"/>
          </a:p>
        </p:txBody>
      </p:sp>
    </p:spTree>
    <p:extLst>
      <p:ext uri="{BB962C8B-B14F-4D97-AF65-F5344CB8AC3E}">
        <p14:creationId xmlns:p14="http://schemas.microsoft.com/office/powerpoint/2010/main" val="4993719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956813FD-B241-4A15-B213-28C7F395EB8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a:extLst>
              <a:ext uri="{FF2B5EF4-FFF2-40B4-BE49-F238E27FC236}">
                <a16:creationId xmlns:a16="http://schemas.microsoft.com/office/drawing/2014/main" id="{7170EAF8-6BA9-4D6F-8BB4-3E948F7434E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0964" name="灯片编号占位符 3">
            <a:extLst>
              <a:ext uri="{FF2B5EF4-FFF2-40B4-BE49-F238E27FC236}">
                <a16:creationId xmlns:a16="http://schemas.microsoft.com/office/drawing/2014/main" id="{E4E22458-130D-4C7E-BDDF-C65DB69B4DE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500" b="1">
                <a:solidFill>
                  <a:schemeClr val="tx2"/>
                </a:solidFill>
                <a:latin typeface="Times New Roman" panose="02020603050405020304" pitchFamily="18" charset="0"/>
                <a:ea typeface="宋体" panose="02010600030101010101" pitchFamily="2" charset="-122"/>
              </a:defRPr>
            </a:lvl1pPr>
            <a:lvl2pPr marL="804986" indent="-309610">
              <a:defRPr kumimoji="1" sz="3500" b="1">
                <a:solidFill>
                  <a:schemeClr val="tx2"/>
                </a:solidFill>
                <a:latin typeface="Times New Roman" panose="02020603050405020304" pitchFamily="18" charset="0"/>
                <a:ea typeface="宋体" panose="02010600030101010101" pitchFamily="2" charset="-122"/>
              </a:defRPr>
            </a:lvl2pPr>
            <a:lvl3pPr marL="1238441" indent="-247688">
              <a:defRPr kumimoji="1" sz="3500" b="1">
                <a:solidFill>
                  <a:schemeClr val="tx2"/>
                </a:solidFill>
                <a:latin typeface="Times New Roman" panose="02020603050405020304" pitchFamily="18" charset="0"/>
                <a:ea typeface="宋体" panose="02010600030101010101" pitchFamily="2" charset="-122"/>
              </a:defRPr>
            </a:lvl3pPr>
            <a:lvl4pPr marL="1733817" indent="-247688">
              <a:defRPr kumimoji="1" sz="3500" b="1">
                <a:solidFill>
                  <a:schemeClr val="tx2"/>
                </a:solidFill>
                <a:latin typeface="Times New Roman" panose="02020603050405020304" pitchFamily="18" charset="0"/>
                <a:ea typeface="宋体" panose="02010600030101010101" pitchFamily="2" charset="-122"/>
              </a:defRPr>
            </a:lvl4pPr>
            <a:lvl5pPr marL="2229193" indent="-247688">
              <a:defRPr kumimoji="1" sz="3500" b="1">
                <a:solidFill>
                  <a:schemeClr val="tx2"/>
                </a:solidFill>
                <a:latin typeface="Times New Roman" panose="02020603050405020304" pitchFamily="18" charset="0"/>
                <a:ea typeface="宋体" panose="02010600030101010101" pitchFamily="2" charset="-122"/>
              </a:defRPr>
            </a:lvl5pPr>
            <a:lvl6pPr marL="2724569"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6pPr>
            <a:lvl7pPr marL="3219945"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7pPr>
            <a:lvl8pPr marL="3715322"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8pPr>
            <a:lvl9pPr marL="4210698"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9pPr>
          </a:lstStyle>
          <a:p>
            <a:fld id="{ABA5FED8-9555-4DEA-8728-6B748115E926}" type="slidenum">
              <a:rPr lang="zh-CN" altLang="en-US" sz="1300"/>
              <a:pPr/>
              <a:t>41</a:t>
            </a:fld>
            <a:endParaRPr lang="zh-CN" altLang="en-US" sz="1300"/>
          </a:p>
        </p:txBody>
      </p:sp>
      <p:sp>
        <p:nvSpPr>
          <p:cNvPr id="2" name="页眉占位符 1">
            <a:extLst>
              <a:ext uri="{FF2B5EF4-FFF2-40B4-BE49-F238E27FC236}">
                <a16:creationId xmlns:a16="http://schemas.microsoft.com/office/drawing/2014/main" id="{5FE8FD71-3D1E-4D51-9750-E9118A24752C}"/>
              </a:ext>
            </a:extLst>
          </p:cNvPr>
          <p:cNvSpPr>
            <a:spLocks noGrp="1"/>
          </p:cNvSpPr>
          <p:nvPr>
            <p:ph type="hdr" sz="quarter"/>
          </p:nvPr>
        </p:nvSpPr>
        <p:spPr/>
        <p:txBody>
          <a:bodyPr/>
          <a:lstStyle/>
          <a:p>
            <a:r>
              <a:rPr lang="en-US" altLang="zh-CN"/>
              <a:t>21313</a:t>
            </a:r>
            <a:endParaRPr lang="zh-CN" altLang="en-US"/>
          </a:p>
        </p:txBody>
      </p:sp>
      <p:sp>
        <p:nvSpPr>
          <p:cNvPr id="3" name="页脚占位符 2">
            <a:extLst>
              <a:ext uri="{FF2B5EF4-FFF2-40B4-BE49-F238E27FC236}">
                <a16:creationId xmlns:a16="http://schemas.microsoft.com/office/drawing/2014/main" id="{9BD13B6B-1D1D-4E3A-86E3-3B947A600917}"/>
              </a:ext>
            </a:extLst>
          </p:cNvPr>
          <p:cNvSpPr>
            <a:spLocks noGrp="1"/>
          </p:cNvSpPr>
          <p:nvPr>
            <p:ph type="ftr" sz="quarter" idx="4"/>
          </p:nvPr>
        </p:nvSpPr>
        <p:spPr/>
        <p:txBody>
          <a:bodyPr/>
          <a:lstStyle/>
          <a:p>
            <a:r>
              <a:rPr lang="en-US" altLang="zh-CN"/>
              <a:t>qeqeqe</a:t>
            </a:r>
            <a:endParaRPr lang="zh-CN" altLang="en-US"/>
          </a:p>
        </p:txBody>
      </p:sp>
    </p:spTree>
    <p:extLst>
      <p:ext uri="{BB962C8B-B14F-4D97-AF65-F5344CB8AC3E}">
        <p14:creationId xmlns:p14="http://schemas.microsoft.com/office/powerpoint/2010/main" val="1016923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956813FD-B241-4A15-B213-28C7F395EB8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a:extLst>
              <a:ext uri="{FF2B5EF4-FFF2-40B4-BE49-F238E27FC236}">
                <a16:creationId xmlns:a16="http://schemas.microsoft.com/office/drawing/2014/main" id="{7170EAF8-6BA9-4D6F-8BB4-3E948F7434E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0964" name="灯片编号占位符 3">
            <a:extLst>
              <a:ext uri="{FF2B5EF4-FFF2-40B4-BE49-F238E27FC236}">
                <a16:creationId xmlns:a16="http://schemas.microsoft.com/office/drawing/2014/main" id="{E4E22458-130D-4C7E-BDDF-C65DB69B4DE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500" b="1">
                <a:solidFill>
                  <a:schemeClr val="tx2"/>
                </a:solidFill>
                <a:latin typeface="Times New Roman" panose="02020603050405020304" pitchFamily="18" charset="0"/>
                <a:ea typeface="宋体" panose="02010600030101010101" pitchFamily="2" charset="-122"/>
              </a:defRPr>
            </a:lvl1pPr>
            <a:lvl2pPr marL="804986" indent="-309610">
              <a:defRPr kumimoji="1" sz="3500" b="1">
                <a:solidFill>
                  <a:schemeClr val="tx2"/>
                </a:solidFill>
                <a:latin typeface="Times New Roman" panose="02020603050405020304" pitchFamily="18" charset="0"/>
                <a:ea typeface="宋体" panose="02010600030101010101" pitchFamily="2" charset="-122"/>
              </a:defRPr>
            </a:lvl2pPr>
            <a:lvl3pPr marL="1238441" indent="-247688">
              <a:defRPr kumimoji="1" sz="3500" b="1">
                <a:solidFill>
                  <a:schemeClr val="tx2"/>
                </a:solidFill>
                <a:latin typeface="Times New Roman" panose="02020603050405020304" pitchFamily="18" charset="0"/>
                <a:ea typeface="宋体" panose="02010600030101010101" pitchFamily="2" charset="-122"/>
              </a:defRPr>
            </a:lvl3pPr>
            <a:lvl4pPr marL="1733817" indent="-247688">
              <a:defRPr kumimoji="1" sz="3500" b="1">
                <a:solidFill>
                  <a:schemeClr val="tx2"/>
                </a:solidFill>
                <a:latin typeface="Times New Roman" panose="02020603050405020304" pitchFamily="18" charset="0"/>
                <a:ea typeface="宋体" panose="02010600030101010101" pitchFamily="2" charset="-122"/>
              </a:defRPr>
            </a:lvl4pPr>
            <a:lvl5pPr marL="2229193" indent="-247688">
              <a:defRPr kumimoji="1" sz="3500" b="1">
                <a:solidFill>
                  <a:schemeClr val="tx2"/>
                </a:solidFill>
                <a:latin typeface="Times New Roman" panose="02020603050405020304" pitchFamily="18" charset="0"/>
                <a:ea typeface="宋体" panose="02010600030101010101" pitchFamily="2" charset="-122"/>
              </a:defRPr>
            </a:lvl5pPr>
            <a:lvl6pPr marL="2724569"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6pPr>
            <a:lvl7pPr marL="3219945"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7pPr>
            <a:lvl8pPr marL="3715322"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8pPr>
            <a:lvl9pPr marL="4210698"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9pPr>
          </a:lstStyle>
          <a:p>
            <a:fld id="{ABA5FED8-9555-4DEA-8728-6B748115E926}" type="slidenum">
              <a:rPr lang="zh-CN" altLang="en-US" sz="1300"/>
              <a:pPr/>
              <a:t>6</a:t>
            </a:fld>
            <a:endParaRPr lang="zh-CN" altLang="en-US" sz="1300"/>
          </a:p>
        </p:txBody>
      </p:sp>
      <p:sp>
        <p:nvSpPr>
          <p:cNvPr id="2" name="页眉占位符 1">
            <a:extLst>
              <a:ext uri="{FF2B5EF4-FFF2-40B4-BE49-F238E27FC236}">
                <a16:creationId xmlns:a16="http://schemas.microsoft.com/office/drawing/2014/main" id="{98C0BEAF-9A19-4EF1-AF2A-9A32A8BF96DA}"/>
              </a:ext>
            </a:extLst>
          </p:cNvPr>
          <p:cNvSpPr>
            <a:spLocks noGrp="1"/>
          </p:cNvSpPr>
          <p:nvPr>
            <p:ph type="hdr" sz="quarter"/>
          </p:nvPr>
        </p:nvSpPr>
        <p:spPr/>
        <p:txBody>
          <a:bodyPr/>
          <a:lstStyle/>
          <a:p>
            <a:r>
              <a:rPr lang="en-US" altLang="zh-CN"/>
              <a:t>21313</a:t>
            </a:r>
            <a:endParaRPr lang="zh-CN" altLang="en-US"/>
          </a:p>
        </p:txBody>
      </p:sp>
      <p:sp>
        <p:nvSpPr>
          <p:cNvPr id="3" name="页脚占位符 2">
            <a:extLst>
              <a:ext uri="{FF2B5EF4-FFF2-40B4-BE49-F238E27FC236}">
                <a16:creationId xmlns:a16="http://schemas.microsoft.com/office/drawing/2014/main" id="{67A593A2-2C9C-4539-B608-267F810EC58A}"/>
              </a:ext>
            </a:extLst>
          </p:cNvPr>
          <p:cNvSpPr>
            <a:spLocks noGrp="1"/>
          </p:cNvSpPr>
          <p:nvPr>
            <p:ph type="ftr" sz="quarter" idx="4"/>
          </p:nvPr>
        </p:nvSpPr>
        <p:spPr/>
        <p:txBody>
          <a:bodyPr/>
          <a:lstStyle/>
          <a:p>
            <a:r>
              <a:rPr lang="en-US" altLang="zh-CN"/>
              <a:t>qeqeqe</a:t>
            </a:r>
            <a:endParaRPr lang="zh-CN" altLang="en-US"/>
          </a:p>
        </p:txBody>
      </p:sp>
    </p:spTree>
    <p:extLst>
      <p:ext uri="{BB962C8B-B14F-4D97-AF65-F5344CB8AC3E}">
        <p14:creationId xmlns:p14="http://schemas.microsoft.com/office/powerpoint/2010/main" val="34504669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956813FD-B241-4A15-B213-28C7F395EB8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a:extLst>
              <a:ext uri="{FF2B5EF4-FFF2-40B4-BE49-F238E27FC236}">
                <a16:creationId xmlns:a16="http://schemas.microsoft.com/office/drawing/2014/main" id="{7170EAF8-6BA9-4D6F-8BB4-3E948F7434E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0964" name="灯片编号占位符 3">
            <a:extLst>
              <a:ext uri="{FF2B5EF4-FFF2-40B4-BE49-F238E27FC236}">
                <a16:creationId xmlns:a16="http://schemas.microsoft.com/office/drawing/2014/main" id="{E4E22458-130D-4C7E-BDDF-C65DB69B4DE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500" b="1">
                <a:solidFill>
                  <a:schemeClr val="tx2"/>
                </a:solidFill>
                <a:latin typeface="Times New Roman" panose="02020603050405020304" pitchFamily="18" charset="0"/>
                <a:ea typeface="宋体" panose="02010600030101010101" pitchFamily="2" charset="-122"/>
              </a:defRPr>
            </a:lvl1pPr>
            <a:lvl2pPr marL="804986" indent="-309610">
              <a:defRPr kumimoji="1" sz="3500" b="1">
                <a:solidFill>
                  <a:schemeClr val="tx2"/>
                </a:solidFill>
                <a:latin typeface="Times New Roman" panose="02020603050405020304" pitchFamily="18" charset="0"/>
                <a:ea typeface="宋体" panose="02010600030101010101" pitchFamily="2" charset="-122"/>
              </a:defRPr>
            </a:lvl2pPr>
            <a:lvl3pPr marL="1238441" indent="-247688">
              <a:defRPr kumimoji="1" sz="3500" b="1">
                <a:solidFill>
                  <a:schemeClr val="tx2"/>
                </a:solidFill>
                <a:latin typeface="Times New Roman" panose="02020603050405020304" pitchFamily="18" charset="0"/>
                <a:ea typeface="宋体" panose="02010600030101010101" pitchFamily="2" charset="-122"/>
              </a:defRPr>
            </a:lvl3pPr>
            <a:lvl4pPr marL="1733817" indent="-247688">
              <a:defRPr kumimoji="1" sz="3500" b="1">
                <a:solidFill>
                  <a:schemeClr val="tx2"/>
                </a:solidFill>
                <a:latin typeface="Times New Roman" panose="02020603050405020304" pitchFamily="18" charset="0"/>
                <a:ea typeface="宋体" panose="02010600030101010101" pitchFamily="2" charset="-122"/>
              </a:defRPr>
            </a:lvl4pPr>
            <a:lvl5pPr marL="2229193" indent="-247688">
              <a:defRPr kumimoji="1" sz="3500" b="1">
                <a:solidFill>
                  <a:schemeClr val="tx2"/>
                </a:solidFill>
                <a:latin typeface="Times New Roman" panose="02020603050405020304" pitchFamily="18" charset="0"/>
                <a:ea typeface="宋体" panose="02010600030101010101" pitchFamily="2" charset="-122"/>
              </a:defRPr>
            </a:lvl5pPr>
            <a:lvl6pPr marL="2724569"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6pPr>
            <a:lvl7pPr marL="3219945"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7pPr>
            <a:lvl8pPr marL="3715322"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8pPr>
            <a:lvl9pPr marL="4210698"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9pPr>
          </a:lstStyle>
          <a:p>
            <a:fld id="{ABA5FED8-9555-4DEA-8728-6B748115E926}" type="slidenum">
              <a:rPr lang="zh-CN" altLang="en-US" sz="1300"/>
              <a:pPr/>
              <a:t>42</a:t>
            </a:fld>
            <a:endParaRPr lang="zh-CN" altLang="en-US" sz="1300"/>
          </a:p>
        </p:txBody>
      </p:sp>
      <p:sp>
        <p:nvSpPr>
          <p:cNvPr id="2" name="页眉占位符 1">
            <a:extLst>
              <a:ext uri="{FF2B5EF4-FFF2-40B4-BE49-F238E27FC236}">
                <a16:creationId xmlns:a16="http://schemas.microsoft.com/office/drawing/2014/main" id="{5FE8FD71-3D1E-4D51-9750-E9118A24752C}"/>
              </a:ext>
            </a:extLst>
          </p:cNvPr>
          <p:cNvSpPr>
            <a:spLocks noGrp="1"/>
          </p:cNvSpPr>
          <p:nvPr>
            <p:ph type="hdr" sz="quarter"/>
          </p:nvPr>
        </p:nvSpPr>
        <p:spPr/>
        <p:txBody>
          <a:bodyPr/>
          <a:lstStyle/>
          <a:p>
            <a:r>
              <a:rPr lang="en-US" altLang="zh-CN"/>
              <a:t>21313</a:t>
            </a:r>
            <a:endParaRPr lang="zh-CN" altLang="en-US"/>
          </a:p>
        </p:txBody>
      </p:sp>
      <p:sp>
        <p:nvSpPr>
          <p:cNvPr id="3" name="页脚占位符 2">
            <a:extLst>
              <a:ext uri="{FF2B5EF4-FFF2-40B4-BE49-F238E27FC236}">
                <a16:creationId xmlns:a16="http://schemas.microsoft.com/office/drawing/2014/main" id="{9BD13B6B-1D1D-4E3A-86E3-3B947A600917}"/>
              </a:ext>
            </a:extLst>
          </p:cNvPr>
          <p:cNvSpPr>
            <a:spLocks noGrp="1"/>
          </p:cNvSpPr>
          <p:nvPr>
            <p:ph type="ftr" sz="quarter" idx="4"/>
          </p:nvPr>
        </p:nvSpPr>
        <p:spPr/>
        <p:txBody>
          <a:bodyPr/>
          <a:lstStyle/>
          <a:p>
            <a:r>
              <a:rPr lang="en-US" altLang="zh-CN"/>
              <a:t>qeqeqe</a:t>
            </a:r>
            <a:endParaRPr lang="zh-CN" altLang="en-US"/>
          </a:p>
        </p:txBody>
      </p:sp>
    </p:spTree>
    <p:extLst>
      <p:ext uri="{BB962C8B-B14F-4D97-AF65-F5344CB8AC3E}">
        <p14:creationId xmlns:p14="http://schemas.microsoft.com/office/powerpoint/2010/main" val="28102741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956813FD-B241-4A15-B213-28C7F395EB8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a:extLst>
              <a:ext uri="{FF2B5EF4-FFF2-40B4-BE49-F238E27FC236}">
                <a16:creationId xmlns:a16="http://schemas.microsoft.com/office/drawing/2014/main" id="{7170EAF8-6BA9-4D6F-8BB4-3E948F7434E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0964" name="灯片编号占位符 3">
            <a:extLst>
              <a:ext uri="{FF2B5EF4-FFF2-40B4-BE49-F238E27FC236}">
                <a16:creationId xmlns:a16="http://schemas.microsoft.com/office/drawing/2014/main" id="{E4E22458-130D-4C7E-BDDF-C65DB69B4DE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500" b="1">
                <a:solidFill>
                  <a:schemeClr val="tx2"/>
                </a:solidFill>
                <a:latin typeface="Times New Roman" panose="02020603050405020304" pitchFamily="18" charset="0"/>
                <a:ea typeface="宋体" panose="02010600030101010101" pitchFamily="2" charset="-122"/>
              </a:defRPr>
            </a:lvl1pPr>
            <a:lvl2pPr marL="804986" indent="-309610">
              <a:defRPr kumimoji="1" sz="3500" b="1">
                <a:solidFill>
                  <a:schemeClr val="tx2"/>
                </a:solidFill>
                <a:latin typeface="Times New Roman" panose="02020603050405020304" pitchFamily="18" charset="0"/>
                <a:ea typeface="宋体" panose="02010600030101010101" pitchFamily="2" charset="-122"/>
              </a:defRPr>
            </a:lvl2pPr>
            <a:lvl3pPr marL="1238441" indent="-247688">
              <a:defRPr kumimoji="1" sz="3500" b="1">
                <a:solidFill>
                  <a:schemeClr val="tx2"/>
                </a:solidFill>
                <a:latin typeface="Times New Roman" panose="02020603050405020304" pitchFamily="18" charset="0"/>
                <a:ea typeface="宋体" panose="02010600030101010101" pitchFamily="2" charset="-122"/>
              </a:defRPr>
            </a:lvl3pPr>
            <a:lvl4pPr marL="1733817" indent="-247688">
              <a:defRPr kumimoji="1" sz="3500" b="1">
                <a:solidFill>
                  <a:schemeClr val="tx2"/>
                </a:solidFill>
                <a:latin typeface="Times New Roman" panose="02020603050405020304" pitchFamily="18" charset="0"/>
                <a:ea typeface="宋体" panose="02010600030101010101" pitchFamily="2" charset="-122"/>
              </a:defRPr>
            </a:lvl4pPr>
            <a:lvl5pPr marL="2229193" indent="-247688">
              <a:defRPr kumimoji="1" sz="3500" b="1">
                <a:solidFill>
                  <a:schemeClr val="tx2"/>
                </a:solidFill>
                <a:latin typeface="Times New Roman" panose="02020603050405020304" pitchFamily="18" charset="0"/>
                <a:ea typeface="宋体" panose="02010600030101010101" pitchFamily="2" charset="-122"/>
              </a:defRPr>
            </a:lvl5pPr>
            <a:lvl6pPr marL="2724569"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6pPr>
            <a:lvl7pPr marL="3219945"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7pPr>
            <a:lvl8pPr marL="3715322"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8pPr>
            <a:lvl9pPr marL="4210698"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9pPr>
          </a:lstStyle>
          <a:p>
            <a:fld id="{ABA5FED8-9555-4DEA-8728-6B748115E926}" type="slidenum">
              <a:rPr lang="zh-CN" altLang="en-US" sz="1300"/>
              <a:pPr/>
              <a:t>43</a:t>
            </a:fld>
            <a:endParaRPr lang="zh-CN" altLang="en-US" sz="1300"/>
          </a:p>
        </p:txBody>
      </p:sp>
      <p:sp>
        <p:nvSpPr>
          <p:cNvPr id="2" name="页眉占位符 1">
            <a:extLst>
              <a:ext uri="{FF2B5EF4-FFF2-40B4-BE49-F238E27FC236}">
                <a16:creationId xmlns:a16="http://schemas.microsoft.com/office/drawing/2014/main" id="{5FE8FD71-3D1E-4D51-9750-E9118A24752C}"/>
              </a:ext>
            </a:extLst>
          </p:cNvPr>
          <p:cNvSpPr>
            <a:spLocks noGrp="1"/>
          </p:cNvSpPr>
          <p:nvPr>
            <p:ph type="hdr" sz="quarter"/>
          </p:nvPr>
        </p:nvSpPr>
        <p:spPr/>
        <p:txBody>
          <a:bodyPr/>
          <a:lstStyle/>
          <a:p>
            <a:r>
              <a:rPr lang="en-US" altLang="zh-CN"/>
              <a:t>21313</a:t>
            </a:r>
            <a:endParaRPr lang="zh-CN" altLang="en-US"/>
          </a:p>
        </p:txBody>
      </p:sp>
      <p:sp>
        <p:nvSpPr>
          <p:cNvPr id="3" name="页脚占位符 2">
            <a:extLst>
              <a:ext uri="{FF2B5EF4-FFF2-40B4-BE49-F238E27FC236}">
                <a16:creationId xmlns:a16="http://schemas.microsoft.com/office/drawing/2014/main" id="{9BD13B6B-1D1D-4E3A-86E3-3B947A600917}"/>
              </a:ext>
            </a:extLst>
          </p:cNvPr>
          <p:cNvSpPr>
            <a:spLocks noGrp="1"/>
          </p:cNvSpPr>
          <p:nvPr>
            <p:ph type="ftr" sz="quarter" idx="4"/>
          </p:nvPr>
        </p:nvSpPr>
        <p:spPr/>
        <p:txBody>
          <a:bodyPr/>
          <a:lstStyle/>
          <a:p>
            <a:r>
              <a:rPr lang="en-US" altLang="zh-CN"/>
              <a:t>qeqeqe</a:t>
            </a:r>
            <a:endParaRPr lang="zh-CN" altLang="en-US"/>
          </a:p>
        </p:txBody>
      </p:sp>
    </p:spTree>
    <p:extLst>
      <p:ext uri="{BB962C8B-B14F-4D97-AF65-F5344CB8AC3E}">
        <p14:creationId xmlns:p14="http://schemas.microsoft.com/office/powerpoint/2010/main" val="33253540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956813FD-B241-4A15-B213-28C7F395EB8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a:extLst>
              <a:ext uri="{FF2B5EF4-FFF2-40B4-BE49-F238E27FC236}">
                <a16:creationId xmlns:a16="http://schemas.microsoft.com/office/drawing/2014/main" id="{7170EAF8-6BA9-4D6F-8BB4-3E948F7434E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0964" name="灯片编号占位符 3">
            <a:extLst>
              <a:ext uri="{FF2B5EF4-FFF2-40B4-BE49-F238E27FC236}">
                <a16:creationId xmlns:a16="http://schemas.microsoft.com/office/drawing/2014/main" id="{E4E22458-130D-4C7E-BDDF-C65DB69B4DE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500" b="1">
                <a:solidFill>
                  <a:schemeClr val="tx2"/>
                </a:solidFill>
                <a:latin typeface="Times New Roman" panose="02020603050405020304" pitchFamily="18" charset="0"/>
                <a:ea typeface="宋体" panose="02010600030101010101" pitchFamily="2" charset="-122"/>
              </a:defRPr>
            </a:lvl1pPr>
            <a:lvl2pPr marL="804986" indent="-309610">
              <a:defRPr kumimoji="1" sz="3500" b="1">
                <a:solidFill>
                  <a:schemeClr val="tx2"/>
                </a:solidFill>
                <a:latin typeface="Times New Roman" panose="02020603050405020304" pitchFamily="18" charset="0"/>
                <a:ea typeface="宋体" panose="02010600030101010101" pitchFamily="2" charset="-122"/>
              </a:defRPr>
            </a:lvl2pPr>
            <a:lvl3pPr marL="1238441" indent="-247688">
              <a:defRPr kumimoji="1" sz="3500" b="1">
                <a:solidFill>
                  <a:schemeClr val="tx2"/>
                </a:solidFill>
                <a:latin typeface="Times New Roman" panose="02020603050405020304" pitchFamily="18" charset="0"/>
                <a:ea typeface="宋体" panose="02010600030101010101" pitchFamily="2" charset="-122"/>
              </a:defRPr>
            </a:lvl3pPr>
            <a:lvl4pPr marL="1733817" indent="-247688">
              <a:defRPr kumimoji="1" sz="3500" b="1">
                <a:solidFill>
                  <a:schemeClr val="tx2"/>
                </a:solidFill>
                <a:latin typeface="Times New Roman" panose="02020603050405020304" pitchFamily="18" charset="0"/>
                <a:ea typeface="宋体" panose="02010600030101010101" pitchFamily="2" charset="-122"/>
              </a:defRPr>
            </a:lvl4pPr>
            <a:lvl5pPr marL="2229193" indent="-247688">
              <a:defRPr kumimoji="1" sz="3500" b="1">
                <a:solidFill>
                  <a:schemeClr val="tx2"/>
                </a:solidFill>
                <a:latin typeface="Times New Roman" panose="02020603050405020304" pitchFamily="18" charset="0"/>
                <a:ea typeface="宋体" panose="02010600030101010101" pitchFamily="2" charset="-122"/>
              </a:defRPr>
            </a:lvl5pPr>
            <a:lvl6pPr marL="2724569"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6pPr>
            <a:lvl7pPr marL="3219945"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7pPr>
            <a:lvl8pPr marL="3715322"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8pPr>
            <a:lvl9pPr marL="4210698"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9pPr>
          </a:lstStyle>
          <a:p>
            <a:fld id="{ABA5FED8-9555-4DEA-8728-6B748115E926}" type="slidenum">
              <a:rPr lang="zh-CN" altLang="en-US" sz="1300"/>
              <a:pPr/>
              <a:t>44</a:t>
            </a:fld>
            <a:endParaRPr lang="zh-CN" altLang="en-US" sz="1300"/>
          </a:p>
        </p:txBody>
      </p:sp>
      <p:sp>
        <p:nvSpPr>
          <p:cNvPr id="2" name="页眉占位符 1">
            <a:extLst>
              <a:ext uri="{FF2B5EF4-FFF2-40B4-BE49-F238E27FC236}">
                <a16:creationId xmlns:a16="http://schemas.microsoft.com/office/drawing/2014/main" id="{5FE8FD71-3D1E-4D51-9750-E9118A24752C}"/>
              </a:ext>
            </a:extLst>
          </p:cNvPr>
          <p:cNvSpPr>
            <a:spLocks noGrp="1"/>
          </p:cNvSpPr>
          <p:nvPr>
            <p:ph type="hdr" sz="quarter"/>
          </p:nvPr>
        </p:nvSpPr>
        <p:spPr/>
        <p:txBody>
          <a:bodyPr/>
          <a:lstStyle/>
          <a:p>
            <a:r>
              <a:rPr lang="en-US" altLang="zh-CN"/>
              <a:t>21313</a:t>
            </a:r>
            <a:endParaRPr lang="zh-CN" altLang="en-US"/>
          </a:p>
        </p:txBody>
      </p:sp>
      <p:sp>
        <p:nvSpPr>
          <p:cNvPr id="3" name="页脚占位符 2">
            <a:extLst>
              <a:ext uri="{FF2B5EF4-FFF2-40B4-BE49-F238E27FC236}">
                <a16:creationId xmlns:a16="http://schemas.microsoft.com/office/drawing/2014/main" id="{9BD13B6B-1D1D-4E3A-86E3-3B947A600917}"/>
              </a:ext>
            </a:extLst>
          </p:cNvPr>
          <p:cNvSpPr>
            <a:spLocks noGrp="1"/>
          </p:cNvSpPr>
          <p:nvPr>
            <p:ph type="ftr" sz="quarter" idx="4"/>
          </p:nvPr>
        </p:nvSpPr>
        <p:spPr/>
        <p:txBody>
          <a:bodyPr/>
          <a:lstStyle/>
          <a:p>
            <a:r>
              <a:rPr lang="en-US" altLang="zh-CN"/>
              <a:t>qeqeqe</a:t>
            </a:r>
            <a:endParaRPr lang="zh-CN" altLang="en-US"/>
          </a:p>
        </p:txBody>
      </p:sp>
    </p:spTree>
    <p:extLst>
      <p:ext uri="{BB962C8B-B14F-4D97-AF65-F5344CB8AC3E}">
        <p14:creationId xmlns:p14="http://schemas.microsoft.com/office/powerpoint/2010/main" val="11549847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956813FD-B241-4A15-B213-28C7F395EB8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a:extLst>
              <a:ext uri="{FF2B5EF4-FFF2-40B4-BE49-F238E27FC236}">
                <a16:creationId xmlns:a16="http://schemas.microsoft.com/office/drawing/2014/main" id="{7170EAF8-6BA9-4D6F-8BB4-3E948F7434E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0964" name="灯片编号占位符 3">
            <a:extLst>
              <a:ext uri="{FF2B5EF4-FFF2-40B4-BE49-F238E27FC236}">
                <a16:creationId xmlns:a16="http://schemas.microsoft.com/office/drawing/2014/main" id="{E4E22458-130D-4C7E-BDDF-C65DB69B4DE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500" b="1">
                <a:solidFill>
                  <a:schemeClr val="tx2"/>
                </a:solidFill>
                <a:latin typeface="Times New Roman" panose="02020603050405020304" pitchFamily="18" charset="0"/>
                <a:ea typeface="宋体" panose="02010600030101010101" pitchFamily="2" charset="-122"/>
              </a:defRPr>
            </a:lvl1pPr>
            <a:lvl2pPr marL="804986" indent="-309610">
              <a:defRPr kumimoji="1" sz="3500" b="1">
                <a:solidFill>
                  <a:schemeClr val="tx2"/>
                </a:solidFill>
                <a:latin typeface="Times New Roman" panose="02020603050405020304" pitchFamily="18" charset="0"/>
                <a:ea typeface="宋体" panose="02010600030101010101" pitchFamily="2" charset="-122"/>
              </a:defRPr>
            </a:lvl2pPr>
            <a:lvl3pPr marL="1238441" indent="-247688">
              <a:defRPr kumimoji="1" sz="3500" b="1">
                <a:solidFill>
                  <a:schemeClr val="tx2"/>
                </a:solidFill>
                <a:latin typeface="Times New Roman" panose="02020603050405020304" pitchFamily="18" charset="0"/>
                <a:ea typeface="宋体" panose="02010600030101010101" pitchFamily="2" charset="-122"/>
              </a:defRPr>
            </a:lvl3pPr>
            <a:lvl4pPr marL="1733817" indent="-247688">
              <a:defRPr kumimoji="1" sz="3500" b="1">
                <a:solidFill>
                  <a:schemeClr val="tx2"/>
                </a:solidFill>
                <a:latin typeface="Times New Roman" panose="02020603050405020304" pitchFamily="18" charset="0"/>
                <a:ea typeface="宋体" panose="02010600030101010101" pitchFamily="2" charset="-122"/>
              </a:defRPr>
            </a:lvl4pPr>
            <a:lvl5pPr marL="2229193" indent="-247688">
              <a:defRPr kumimoji="1" sz="3500" b="1">
                <a:solidFill>
                  <a:schemeClr val="tx2"/>
                </a:solidFill>
                <a:latin typeface="Times New Roman" panose="02020603050405020304" pitchFamily="18" charset="0"/>
                <a:ea typeface="宋体" panose="02010600030101010101" pitchFamily="2" charset="-122"/>
              </a:defRPr>
            </a:lvl5pPr>
            <a:lvl6pPr marL="2724569"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6pPr>
            <a:lvl7pPr marL="3219945"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7pPr>
            <a:lvl8pPr marL="3715322"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8pPr>
            <a:lvl9pPr marL="4210698"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9pPr>
          </a:lstStyle>
          <a:p>
            <a:fld id="{ABA5FED8-9555-4DEA-8728-6B748115E926}" type="slidenum">
              <a:rPr lang="zh-CN" altLang="en-US" sz="1300"/>
              <a:pPr/>
              <a:t>45</a:t>
            </a:fld>
            <a:endParaRPr lang="zh-CN" altLang="en-US" sz="1300"/>
          </a:p>
        </p:txBody>
      </p:sp>
    </p:spTree>
    <p:extLst>
      <p:ext uri="{BB962C8B-B14F-4D97-AF65-F5344CB8AC3E}">
        <p14:creationId xmlns:p14="http://schemas.microsoft.com/office/powerpoint/2010/main" val="34840758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956813FD-B241-4A15-B213-28C7F395EB8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a:extLst>
              <a:ext uri="{FF2B5EF4-FFF2-40B4-BE49-F238E27FC236}">
                <a16:creationId xmlns:a16="http://schemas.microsoft.com/office/drawing/2014/main" id="{7170EAF8-6BA9-4D6F-8BB4-3E948F7434E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0964" name="灯片编号占位符 3">
            <a:extLst>
              <a:ext uri="{FF2B5EF4-FFF2-40B4-BE49-F238E27FC236}">
                <a16:creationId xmlns:a16="http://schemas.microsoft.com/office/drawing/2014/main" id="{E4E22458-130D-4C7E-BDDF-C65DB69B4DE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500" b="1">
                <a:solidFill>
                  <a:schemeClr val="tx2"/>
                </a:solidFill>
                <a:latin typeface="Times New Roman" panose="02020603050405020304" pitchFamily="18" charset="0"/>
                <a:ea typeface="宋体" panose="02010600030101010101" pitchFamily="2" charset="-122"/>
              </a:defRPr>
            </a:lvl1pPr>
            <a:lvl2pPr marL="804986" indent="-309610">
              <a:defRPr kumimoji="1" sz="3500" b="1">
                <a:solidFill>
                  <a:schemeClr val="tx2"/>
                </a:solidFill>
                <a:latin typeface="Times New Roman" panose="02020603050405020304" pitchFamily="18" charset="0"/>
                <a:ea typeface="宋体" panose="02010600030101010101" pitchFamily="2" charset="-122"/>
              </a:defRPr>
            </a:lvl2pPr>
            <a:lvl3pPr marL="1238441" indent="-247688">
              <a:defRPr kumimoji="1" sz="3500" b="1">
                <a:solidFill>
                  <a:schemeClr val="tx2"/>
                </a:solidFill>
                <a:latin typeface="Times New Roman" panose="02020603050405020304" pitchFamily="18" charset="0"/>
                <a:ea typeface="宋体" panose="02010600030101010101" pitchFamily="2" charset="-122"/>
              </a:defRPr>
            </a:lvl3pPr>
            <a:lvl4pPr marL="1733817" indent="-247688">
              <a:defRPr kumimoji="1" sz="3500" b="1">
                <a:solidFill>
                  <a:schemeClr val="tx2"/>
                </a:solidFill>
                <a:latin typeface="Times New Roman" panose="02020603050405020304" pitchFamily="18" charset="0"/>
                <a:ea typeface="宋体" panose="02010600030101010101" pitchFamily="2" charset="-122"/>
              </a:defRPr>
            </a:lvl4pPr>
            <a:lvl5pPr marL="2229193" indent="-247688">
              <a:defRPr kumimoji="1" sz="3500" b="1">
                <a:solidFill>
                  <a:schemeClr val="tx2"/>
                </a:solidFill>
                <a:latin typeface="Times New Roman" panose="02020603050405020304" pitchFamily="18" charset="0"/>
                <a:ea typeface="宋体" panose="02010600030101010101" pitchFamily="2" charset="-122"/>
              </a:defRPr>
            </a:lvl5pPr>
            <a:lvl6pPr marL="2724569"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6pPr>
            <a:lvl7pPr marL="3219945"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7pPr>
            <a:lvl8pPr marL="3715322"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8pPr>
            <a:lvl9pPr marL="4210698"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9pPr>
          </a:lstStyle>
          <a:p>
            <a:fld id="{ABA5FED8-9555-4DEA-8728-6B748115E926}" type="slidenum">
              <a:rPr lang="zh-CN" altLang="en-US" sz="1300"/>
              <a:pPr/>
              <a:t>46</a:t>
            </a:fld>
            <a:endParaRPr lang="zh-CN" altLang="en-US" sz="1300"/>
          </a:p>
        </p:txBody>
      </p:sp>
    </p:spTree>
    <p:extLst>
      <p:ext uri="{BB962C8B-B14F-4D97-AF65-F5344CB8AC3E}">
        <p14:creationId xmlns:p14="http://schemas.microsoft.com/office/powerpoint/2010/main" val="4377664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956813FD-B241-4A15-B213-28C7F395EB8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a:extLst>
              <a:ext uri="{FF2B5EF4-FFF2-40B4-BE49-F238E27FC236}">
                <a16:creationId xmlns:a16="http://schemas.microsoft.com/office/drawing/2014/main" id="{7170EAF8-6BA9-4D6F-8BB4-3E948F7434E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0964" name="灯片编号占位符 3">
            <a:extLst>
              <a:ext uri="{FF2B5EF4-FFF2-40B4-BE49-F238E27FC236}">
                <a16:creationId xmlns:a16="http://schemas.microsoft.com/office/drawing/2014/main" id="{E4E22458-130D-4C7E-BDDF-C65DB69B4DE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500" b="1">
                <a:solidFill>
                  <a:schemeClr val="tx2"/>
                </a:solidFill>
                <a:latin typeface="Times New Roman" panose="02020603050405020304" pitchFamily="18" charset="0"/>
                <a:ea typeface="宋体" panose="02010600030101010101" pitchFamily="2" charset="-122"/>
              </a:defRPr>
            </a:lvl1pPr>
            <a:lvl2pPr marL="804986" indent="-309610">
              <a:defRPr kumimoji="1" sz="3500" b="1">
                <a:solidFill>
                  <a:schemeClr val="tx2"/>
                </a:solidFill>
                <a:latin typeface="Times New Roman" panose="02020603050405020304" pitchFamily="18" charset="0"/>
                <a:ea typeface="宋体" panose="02010600030101010101" pitchFamily="2" charset="-122"/>
              </a:defRPr>
            </a:lvl2pPr>
            <a:lvl3pPr marL="1238441" indent="-247688">
              <a:defRPr kumimoji="1" sz="3500" b="1">
                <a:solidFill>
                  <a:schemeClr val="tx2"/>
                </a:solidFill>
                <a:latin typeface="Times New Roman" panose="02020603050405020304" pitchFamily="18" charset="0"/>
                <a:ea typeface="宋体" panose="02010600030101010101" pitchFamily="2" charset="-122"/>
              </a:defRPr>
            </a:lvl3pPr>
            <a:lvl4pPr marL="1733817" indent="-247688">
              <a:defRPr kumimoji="1" sz="3500" b="1">
                <a:solidFill>
                  <a:schemeClr val="tx2"/>
                </a:solidFill>
                <a:latin typeface="Times New Roman" panose="02020603050405020304" pitchFamily="18" charset="0"/>
                <a:ea typeface="宋体" panose="02010600030101010101" pitchFamily="2" charset="-122"/>
              </a:defRPr>
            </a:lvl4pPr>
            <a:lvl5pPr marL="2229193" indent="-247688">
              <a:defRPr kumimoji="1" sz="3500" b="1">
                <a:solidFill>
                  <a:schemeClr val="tx2"/>
                </a:solidFill>
                <a:latin typeface="Times New Roman" panose="02020603050405020304" pitchFamily="18" charset="0"/>
                <a:ea typeface="宋体" panose="02010600030101010101" pitchFamily="2" charset="-122"/>
              </a:defRPr>
            </a:lvl5pPr>
            <a:lvl6pPr marL="2724569"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6pPr>
            <a:lvl7pPr marL="3219945"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7pPr>
            <a:lvl8pPr marL="3715322"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8pPr>
            <a:lvl9pPr marL="4210698"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9pPr>
          </a:lstStyle>
          <a:p>
            <a:fld id="{ABA5FED8-9555-4DEA-8728-6B748115E926}" type="slidenum">
              <a:rPr lang="zh-CN" altLang="en-US" sz="1300"/>
              <a:pPr/>
              <a:t>47</a:t>
            </a:fld>
            <a:endParaRPr lang="zh-CN" altLang="en-US" sz="1300"/>
          </a:p>
        </p:txBody>
      </p:sp>
    </p:spTree>
    <p:extLst>
      <p:ext uri="{BB962C8B-B14F-4D97-AF65-F5344CB8AC3E}">
        <p14:creationId xmlns:p14="http://schemas.microsoft.com/office/powerpoint/2010/main" val="6541159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956813FD-B241-4A15-B213-28C7F395EB8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a:extLst>
              <a:ext uri="{FF2B5EF4-FFF2-40B4-BE49-F238E27FC236}">
                <a16:creationId xmlns:a16="http://schemas.microsoft.com/office/drawing/2014/main" id="{7170EAF8-6BA9-4D6F-8BB4-3E948F7434E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0964" name="灯片编号占位符 3">
            <a:extLst>
              <a:ext uri="{FF2B5EF4-FFF2-40B4-BE49-F238E27FC236}">
                <a16:creationId xmlns:a16="http://schemas.microsoft.com/office/drawing/2014/main" id="{E4E22458-130D-4C7E-BDDF-C65DB69B4DE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500" b="1">
                <a:solidFill>
                  <a:schemeClr val="tx2"/>
                </a:solidFill>
                <a:latin typeface="Times New Roman" panose="02020603050405020304" pitchFamily="18" charset="0"/>
                <a:ea typeface="宋体" panose="02010600030101010101" pitchFamily="2" charset="-122"/>
              </a:defRPr>
            </a:lvl1pPr>
            <a:lvl2pPr marL="804986" indent="-309610">
              <a:defRPr kumimoji="1" sz="3500" b="1">
                <a:solidFill>
                  <a:schemeClr val="tx2"/>
                </a:solidFill>
                <a:latin typeface="Times New Roman" panose="02020603050405020304" pitchFamily="18" charset="0"/>
                <a:ea typeface="宋体" panose="02010600030101010101" pitchFamily="2" charset="-122"/>
              </a:defRPr>
            </a:lvl2pPr>
            <a:lvl3pPr marL="1238441" indent="-247688">
              <a:defRPr kumimoji="1" sz="3500" b="1">
                <a:solidFill>
                  <a:schemeClr val="tx2"/>
                </a:solidFill>
                <a:latin typeface="Times New Roman" panose="02020603050405020304" pitchFamily="18" charset="0"/>
                <a:ea typeface="宋体" panose="02010600030101010101" pitchFamily="2" charset="-122"/>
              </a:defRPr>
            </a:lvl3pPr>
            <a:lvl4pPr marL="1733817" indent="-247688">
              <a:defRPr kumimoji="1" sz="3500" b="1">
                <a:solidFill>
                  <a:schemeClr val="tx2"/>
                </a:solidFill>
                <a:latin typeface="Times New Roman" panose="02020603050405020304" pitchFamily="18" charset="0"/>
                <a:ea typeface="宋体" panose="02010600030101010101" pitchFamily="2" charset="-122"/>
              </a:defRPr>
            </a:lvl4pPr>
            <a:lvl5pPr marL="2229193" indent="-247688">
              <a:defRPr kumimoji="1" sz="3500" b="1">
                <a:solidFill>
                  <a:schemeClr val="tx2"/>
                </a:solidFill>
                <a:latin typeface="Times New Roman" panose="02020603050405020304" pitchFamily="18" charset="0"/>
                <a:ea typeface="宋体" panose="02010600030101010101" pitchFamily="2" charset="-122"/>
              </a:defRPr>
            </a:lvl5pPr>
            <a:lvl6pPr marL="2724569"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6pPr>
            <a:lvl7pPr marL="3219945"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7pPr>
            <a:lvl8pPr marL="3715322"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8pPr>
            <a:lvl9pPr marL="4210698"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9pPr>
          </a:lstStyle>
          <a:p>
            <a:fld id="{ABA5FED8-9555-4DEA-8728-6B748115E926}" type="slidenum">
              <a:rPr lang="zh-CN" altLang="en-US" sz="1300"/>
              <a:pPr/>
              <a:t>48</a:t>
            </a:fld>
            <a:endParaRPr lang="zh-CN" altLang="en-US" sz="1300"/>
          </a:p>
        </p:txBody>
      </p:sp>
    </p:spTree>
    <p:extLst>
      <p:ext uri="{BB962C8B-B14F-4D97-AF65-F5344CB8AC3E}">
        <p14:creationId xmlns:p14="http://schemas.microsoft.com/office/powerpoint/2010/main" val="415169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956813FD-B241-4A15-B213-28C7F395EB8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a:extLst>
              <a:ext uri="{FF2B5EF4-FFF2-40B4-BE49-F238E27FC236}">
                <a16:creationId xmlns:a16="http://schemas.microsoft.com/office/drawing/2014/main" id="{7170EAF8-6BA9-4D6F-8BB4-3E948F7434E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0964" name="灯片编号占位符 3">
            <a:extLst>
              <a:ext uri="{FF2B5EF4-FFF2-40B4-BE49-F238E27FC236}">
                <a16:creationId xmlns:a16="http://schemas.microsoft.com/office/drawing/2014/main" id="{E4E22458-130D-4C7E-BDDF-C65DB69B4DE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500" b="1">
                <a:solidFill>
                  <a:schemeClr val="tx2"/>
                </a:solidFill>
                <a:latin typeface="Times New Roman" panose="02020603050405020304" pitchFamily="18" charset="0"/>
                <a:ea typeface="宋体" panose="02010600030101010101" pitchFamily="2" charset="-122"/>
              </a:defRPr>
            </a:lvl1pPr>
            <a:lvl2pPr marL="804986" indent="-309610">
              <a:defRPr kumimoji="1" sz="3500" b="1">
                <a:solidFill>
                  <a:schemeClr val="tx2"/>
                </a:solidFill>
                <a:latin typeface="Times New Roman" panose="02020603050405020304" pitchFamily="18" charset="0"/>
                <a:ea typeface="宋体" panose="02010600030101010101" pitchFamily="2" charset="-122"/>
              </a:defRPr>
            </a:lvl2pPr>
            <a:lvl3pPr marL="1238441" indent="-247688">
              <a:defRPr kumimoji="1" sz="3500" b="1">
                <a:solidFill>
                  <a:schemeClr val="tx2"/>
                </a:solidFill>
                <a:latin typeface="Times New Roman" panose="02020603050405020304" pitchFamily="18" charset="0"/>
                <a:ea typeface="宋体" panose="02010600030101010101" pitchFamily="2" charset="-122"/>
              </a:defRPr>
            </a:lvl3pPr>
            <a:lvl4pPr marL="1733817" indent="-247688">
              <a:defRPr kumimoji="1" sz="3500" b="1">
                <a:solidFill>
                  <a:schemeClr val="tx2"/>
                </a:solidFill>
                <a:latin typeface="Times New Roman" panose="02020603050405020304" pitchFamily="18" charset="0"/>
                <a:ea typeface="宋体" panose="02010600030101010101" pitchFamily="2" charset="-122"/>
              </a:defRPr>
            </a:lvl4pPr>
            <a:lvl5pPr marL="2229193" indent="-247688">
              <a:defRPr kumimoji="1" sz="3500" b="1">
                <a:solidFill>
                  <a:schemeClr val="tx2"/>
                </a:solidFill>
                <a:latin typeface="Times New Roman" panose="02020603050405020304" pitchFamily="18" charset="0"/>
                <a:ea typeface="宋体" panose="02010600030101010101" pitchFamily="2" charset="-122"/>
              </a:defRPr>
            </a:lvl5pPr>
            <a:lvl6pPr marL="2724569"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6pPr>
            <a:lvl7pPr marL="3219945"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7pPr>
            <a:lvl8pPr marL="3715322"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8pPr>
            <a:lvl9pPr marL="4210698"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9pPr>
          </a:lstStyle>
          <a:p>
            <a:fld id="{ABA5FED8-9555-4DEA-8728-6B748115E926}" type="slidenum">
              <a:rPr lang="zh-CN" altLang="en-US" sz="1300"/>
              <a:pPr/>
              <a:t>7</a:t>
            </a:fld>
            <a:endParaRPr lang="zh-CN" altLang="en-US" sz="1300"/>
          </a:p>
        </p:txBody>
      </p:sp>
      <p:sp>
        <p:nvSpPr>
          <p:cNvPr id="2" name="页眉占位符 1">
            <a:extLst>
              <a:ext uri="{FF2B5EF4-FFF2-40B4-BE49-F238E27FC236}">
                <a16:creationId xmlns:a16="http://schemas.microsoft.com/office/drawing/2014/main" id="{5FE8FD71-3D1E-4D51-9750-E9118A24752C}"/>
              </a:ext>
            </a:extLst>
          </p:cNvPr>
          <p:cNvSpPr>
            <a:spLocks noGrp="1"/>
          </p:cNvSpPr>
          <p:nvPr>
            <p:ph type="hdr" sz="quarter"/>
          </p:nvPr>
        </p:nvSpPr>
        <p:spPr/>
        <p:txBody>
          <a:bodyPr/>
          <a:lstStyle/>
          <a:p>
            <a:r>
              <a:rPr lang="en-US" altLang="zh-CN"/>
              <a:t>21313</a:t>
            </a:r>
            <a:endParaRPr lang="zh-CN" altLang="en-US"/>
          </a:p>
        </p:txBody>
      </p:sp>
      <p:sp>
        <p:nvSpPr>
          <p:cNvPr id="3" name="页脚占位符 2">
            <a:extLst>
              <a:ext uri="{FF2B5EF4-FFF2-40B4-BE49-F238E27FC236}">
                <a16:creationId xmlns:a16="http://schemas.microsoft.com/office/drawing/2014/main" id="{9BD13B6B-1D1D-4E3A-86E3-3B947A600917}"/>
              </a:ext>
            </a:extLst>
          </p:cNvPr>
          <p:cNvSpPr>
            <a:spLocks noGrp="1"/>
          </p:cNvSpPr>
          <p:nvPr>
            <p:ph type="ftr" sz="quarter" idx="4"/>
          </p:nvPr>
        </p:nvSpPr>
        <p:spPr/>
        <p:txBody>
          <a:bodyPr/>
          <a:lstStyle/>
          <a:p>
            <a:r>
              <a:rPr lang="en-US" altLang="zh-CN"/>
              <a:t>qeqeqe</a:t>
            </a:r>
            <a:endParaRPr lang="zh-CN" altLang="en-US"/>
          </a:p>
        </p:txBody>
      </p:sp>
    </p:spTree>
    <p:extLst>
      <p:ext uri="{BB962C8B-B14F-4D97-AF65-F5344CB8AC3E}">
        <p14:creationId xmlns:p14="http://schemas.microsoft.com/office/powerpoint/2010/main" val="2458242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956813FD-B241-4A15-B213-28C7F395EB8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a:extLst>
              <a:ext uri="{FF2B5EF4-FFF2-40B4-BE49-F238E27FC236}">
                <a16:creationId xmlns:a16="http://schemas.microsoft.com/office/drawing/2014/main" id="{7170EAF8-6BA9-4D6F-8BB4-3E948F7434E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0964" name="灯片编号占位符 3">
            <a:extLst>
              <a:ext uri="{FF2B5EF4-FFF2-40B4-BE49-F238E27FC236}">
                <a16:creationId xmlns:a16="http://schemas.microsoft.com/office/drawing/2014/main" id="{E4E22458-130D-4C7E-BDDF-C65DB69B4DE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500" b="1">
                <a:solidFill>
                  <a:schemeClr val="tx2"/>
                </a:solidFill>
                <a:latin typeface="Times New Roman" panose="02020603050405020304" pitchFamily="18" charset="0"/>
                <a:ea typeface="宋体" panose="02010600030101010101" pitchFamily="2" charset="-122"/>
              </a:defRPr>
            </a:lvl1pPr>
            <a:lvl2pPr marL="804986" indent="-309610">
              <a:defRPr kumimoji="1" sz="3500" b="1">
                <a:solidFill>
                  <a:schemeClr val="tx2"/>
                </a:solidFill>
                <a:latin typeface="Times New Roman" panose="02020603050405020304" pitchFamily="18" charset="0"/>
                <a:ea typeface="宋体" panose="02010600030101010101" pitchFamily="2" charset="-122"/>
              </a:defRPr>
            </a:lvl2pPr>
            <a:lvl3pPr marL="1238441" indent="-247688">
              <a:defRPr kumimoji="1" sz="3500" b="1">
                <a:solidFill>
                  <a:schemeClr val="tx2"/>
                </a:solidFill>
                <a:latin typeface="Times New Roman" panose="02020603050405020304" pitchFamily="18" charset="0"/>
                <a:ea typeface="宋体" panose="02010600030101010101" pitchFamily="2" charset="-122"/>
              </a:defRPr>
            </a:lvl3pPr>
            <a:lvl4pPr marL="1733817" indent="-247688">
              <a:defRPr kumimoji="1" sz="3500" b="1">
                <a:solidFill>
                  <a:schemeClr val="tx2"/>
                </a:solidFill>
                <a:latin typeface="Times New Roman" panose="02020603050405020304" pitchFamily="18" charset="0"/>
                <a:ea typeface="宋体" panose="02010600030101010101" pitchFamily="2" charset="-122"/>
              </a:defRPr>
            </a:lvl4pPr>
            <a:lvl5pPr marL="2229193" indent="-247688">
              <a:defRPr kumimoji="1" sz="3500" b="1">
                <a:solidFill>
                  <a:schemeClr val="tx2"/>
                </a:solidFill>
                <a:latin typeface="Times New Roman" panose="02020603050405020304" pitchFamily="18" charset="0"/>
                <a:ea typeface="宋体" panose="02010600030101010101" pitchFamily="2" charset="-122"/>
              </a:defRPr>
            </a:lvl5pPr>
            <a:lvl6pPr marL="2724569"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6pPr>
            <a:lvl7pPr marL="3219945"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7pPr>
            <a:lvl8pPr marL="3715322"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8pPr>
            <a:lvl9pPr marL="4210698"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9pPr>
          </a:lstStyle>
          <a:p>
            <a:fld id="{ABA5FED8-9555-4DEA-8728-6B748115E926}" type="slidenum">
              <a:rPr lang="zh-CN" altLang="en-US" sz="1300"/>
              <a:pPr/>
              <a:t>8</a:t>
            </a:fld>
            <a:endParaRPr lang="zh-CN" altLang="en-US" sz="1300"/>
          </a:p>
        </p:txBody>
      </p:sp>
      <p:sp>
        <p:nvSpPr>
          <p:cNvPr id="2" name="页眉占位符 1">
            <a:extLst>
              <a:ext uri="{FF2B5EF4-FFF2-40B4-BE49-F238E27FC236}">
                <a16:creationId xmlns:a16="http://schemas.microsoft.com/office/drawing/2014/main" id="{5FE8FD71-3D1E-4D51-9750-E9118A24752C}"/>
              </a:ext>
            </a:extLst>
          </p:cNvPr>
          <p:cNvSpPr>
            <a:spLocks noGrp="1"/>
          </p:cNvSpPr>
          <p:nvPr>
            <p:ph type="hdr" sz="quarter"/>
          </p:nvPr>
        </p:nvSpPr>
        <p:spPr/>
        <p:txBody>
          <a:bodyPr/>
          <a:lstStyle/>
          <a:p>
            <a:r>
              <a:rPr lang="en-US" altLang="zh-CN"/>
              <a:t>21313</a:t>
            </a:r>
            <a:endParaRPr lang="zh-CN" altLang="en-US"/>
          </a:p>
        </p:txBody>
      </p:sp>
      <p:sp>
        <p:nvSpPr>
          <p:cNvPr id="3" name="页脚占位符 2">
            <a:extLst>
              <a:ext uri="{FF2B5EF4-FFF2-40B4-BE49-F238E27FC236}">
                <a16:creationId xmlns:a16="http://schemas.microsoft.com/office/drawing/2014/main" id="{9BD13B6B-1D1D-4E3A-86E3-3B947A600917}"/>
              </a:ext>
            </a:extLst>
          </p:cNvPr>
          <p:cNvSpPr>
            <a:spLocks noGrp="1"/>
          </p:cNvSpPr>
          <p:nvPr>
            <p:ph type="ftr" sz="quarter" idx="4"/>
          </p:nvPr>
        </p:nvSpPr>
        <p:spPr/>
        <p:txBody>
          <a:bodyPr/>
          <a:lstStyle/>
          <a:p>
            <a:r>
              <a:rPr lang="en-US" altLang="zh-CN"/>
              <a:t>qeqeqe</a:t>
            </a:r>
            <a:endParaRPr lang="zh-CN" altLang="en-US"/>
          </a:p>
        </p:txBody>
      </p:sp>
    </p:spTree>
    <p:extLst>
      <p:ext uri="{BB962C8B-B14F-4D97-AF65-F5344CB8AC3E}">
        <p14:creationId xmlns:p14="http://schemas.microsoft.com/office/powerpoint/2010/main" val="1374025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956813FD-B241-4A15-B213-28C7F395EB8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a:extLst>
              <a:ext uri="{FF2B5EF4-FFF2-40B4-BE49-F238E27FC236}">
                <a16:creationId xmlns:a16="http://schemas.microsoft.com/office/drawing/2014/main" id="{7170EAF8-6BA9-4D6F-8BB4-3E948F7434E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0964" name="灯片编号占位符 3">
            <a:extLst>
              <a:ext uri="{FF2B5EF4-FFF2-40B4-BE49-F238E27FC236}">
                <a16:creationId xmlns:a16="http://schemas.microsoft.com/office/drawing/2014/main" id="{E4E22458-130D-4C7E-BDDF-C65DB69B4DE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500" b="1">
                <a:solidFill>
                  <a:schemeClr val="tx2"/>
                </a:solidFill>
                <a:latin typeface="Times New Roman" panose="02020603050405020304" pitchFamily="18" charset="0"/>
                <a:ea typeface="宋体" panose="02010600030101010101" pitchFamily="2" charset="-122"/>
              </a:defRPr>
            </a:lvl1pPr>
            <a:lvl2pPr marL="804986" indent="-309610">
              <a:defRPr kumimoji="1" sz="3500" b="1">
                <a:solidFill>
                  <a:schemeClr val="tx2"/>
                </a:solidFill>
                <a:latin typeface="Times New Roman" panose="02020603050405020304" pitchFamily="18" charset="0"/>
                <a:ea typeface="宋体" panose="02010600030101010101" pitchFamily="2" charset="-122"/>
              </a:defRPr>
            </a:lvl2pPr>
            <a:lvl3pPr marL="1238441" indent="-247688">
              <a:defRPr kumimoji="1" sz="3500" b="1">
                <a:solidFill>
                  <a:schemeClr val="tx2"/>
                </a:solidFill>
                <a:latin typeface="Times New Roman" panose="02020603050405020304" pitchFamily="18" charset="0"/>
                <a:ea typeface="宋体" panose="02010600030101010101" pitchFamily="2" charset="-122"/>
              </a:defRPr>
            </a:lvl3pPr>
            <a:lvl4pPr marL="1733817" indent="-247688">
              <a:defRPr kumimoji="1" sz="3500" b="1">
                <a:solidFill>
                  <a:schemeClr val="tx2"/>
                </a:solidFill>
                <a:latin typeface="Times New Roman" panose="02020603050405020304" pitchFamily="18" charset="0"/>
                <a:ea typeface="宋体" panose="02010600030101010101" pitchFamily="2" charset="-122"/>
              </a:defRPr>
            </a:lvl4pPr>
            <a:lvl5pPr marL="2229193" indent="-247688">
              <a:defRPr kumimoji="1" sz="3500" b="1">
                <a:solidFill>
                  <a:schemeClr val="tx2"/>
                </a:solidFill>
                <a:latin typeface="Times New Roman" panose="02020603050405020304" pitchFamily="18" charset="0"/>
                <a:ea typeface="宋体" panose="02010600030101010101" pitchFamily="2" charset="-122"/>
              </a:defRPr>
            </a:lvl5pPr>
            <a:lvl6pPr marL="2724569"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6pPr>
            <a:lvl7pPr marL="3219945"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7pPr>
            <a:lvl8pPr marL="3715322"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8pPr>
            <a:lvl9pPr marL="4210698"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9pPr>
          </a:lstStyle>
          <a:p>
            <a:fld id="{ABA5FED8-9555-4DEA-8728-6B748115E926}" type="slidenum">
              <a:rPr lang="zh-CN" altLang="en-US" sz="1300"/>
              <a:pPr/>
              <a:t>9</a:t>
            </a:fld>
            <a:endParaRPr lang="zh-CN" altLang="en-US" sz="1300"/>
          </a:p>
        </p:txBody>
      </p:sp>
      <p:sp>
        <p:nvSpPr>
          <p:cNvPr id="2" name="页眉占位符 1">
            <a:extLst>
              <a:ext uri="{FF2B5EF4-FFF2-40B4-BE49-F238E27FC236}">
                <a16:creationId xmlns:a16="http://schemas.microsoft.com/office/drawing/2014/main" id="{5FE8FD71-3D1E-4D51-9750-E9118A24752C}"/>
              </a:ext>
            </a:extLst>
          </p:cNvPr>
          <p:cNvSpPr>
            <a:spLocks noGrp="1"/>
          </p:cNvSpPr>
          <p:nvPr>
            <p:ph type="hdr" sz="quarter"/>
          </p:nvPr>
        </p:nvSpPr>
        <p:spPr/>
        <p:txBody>
          <a:bodyPr/>
          <a:lstStyle/>
          <a:p>
            <a:r>
              <a:rPr lang="en-US" altLang="zh-CN"/>
              <a:t>21313</a:t>
            </a:r>
            <a:endParaRPr lang="zh-CN" altLang="en-US"/>
          </a:p>
        </p:txBody>
      </p:sp>
      <p:sp>
        <p:nvSpPr>
          <p:cNvPr id="3" name="页脚占位符 2">
            <a:extLst>
              <a:ext uri="{FF2B5EF4-FFF2-40B4-BE49-F238E27FC236}">
                <a16:creationId xmlns:a16="http://schemas.microsoft.com/office/drawing/2014/main" id="{9BD13B6B-1D1D-4E3A-86E3-3B947A600917}"/>
              </a:ext>
            </a:extLst>
          </p:cNvPr>
          <p:cNvSpPr>
            <a:spLocks noGrp="1"/>
          </p:cNvSpPr>
          <p:nvPr>
            <p:ph type="ftr" sz="quarter" idx="4"/>
          </p:nvPr>
        </p:nvSpPr>
        <p:spPr/>
        <p:txBody>
          <a:bodyPr/>
          <a:lstStyle/>
          <a:p>
            <a:r>
              <a:rPr lang="en-US" altLang="zh-CN"/>
              <a:t>qeqeqe</a:t>
            </a:r>
            <a:endParaRPr lang="zh-CN" altLang="en-US"/>
          </a:p>
        </p:txBody>
      </p:sp>
    </p:spTree>
    <p:extLst>
      <p:ext uri="{BB962C8B-B14F-4D97-AF65-F5344CB8AC3E}">
        <p14:creationId xmlns:p14="http://schemas.microsoft.com/office/powerpoint/2010/main" val="1300142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956813FD-B241-4A15-B213-28C7F395EB8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a:extLst>
              <a:ext uri="{FF2B5EF4-FFF2-40B4-BE49-F238E27FC236}">
                <a16:creationId xmlns:a16="http://schemas.microsoft.com/office/drawing/2014/main" id="{7170EAF8-6BA9-4D6F-8BB4-3E948F7434E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0964" name="灯片编号占位符 3">
            <a:extLst>
              <a:ext uri="{FF2B5EF4-FFF2-40B4-BE49-F238E27FC236}">
                <a16:creationId xmlns:a16="http://schemas.microsoft.com/office/drawing/2014/main" id="{E4E22458-130D-4C7E-BDDF-C65DB69B4DE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500" b="1">
                <a:solidFill>
                  <a:schemeClr val="tx2"/>
                </a:solidFill>
                <a:latin typeface="Times New Roman" panose="02020603050405020304" pitchFamily="18" charset="0"/>
                <a:ea typeface="宋体" panose="02010600030101010101" pitchFamily="2" charset="-122"/>
              </a:defRPr>
            </a:lvl1pPr>
            <a:lvl2pPr marL="804986" indent="-309610">
              <a:defRPr kumimoji="1" sz="3500" b="1">
                <a:solidFill>
                  <a:schemeClr val="tx2"/>
                </a:solidFill>
                <a:latin typeface="Times New Roman" panose="02020603050405020304" pitchFamily="18" charset="0"/>
                <a:ea typeface="宋体" panose="02010600030101010101" pitchFamily="2" charset="-122"/>
              </a:defRPr>
            </a:lvl2pPr>
            <a:lvl3pPr marL="1238441" indent="-247688">
              <a:defRPr kumimoji="1" sz="3500" b="1">
                <a:solidFill>
                  <a:schemeClr val="tx2"/>
                </a:solidFill>
                <a:latin typeface="Times New Roman" panose="02020603050405020304" pitchFamily="18" charset="0"/>
                <a:ea typeface="宋体" panose="02010600030101010101" pitchFamily="2" charset="-122"/>
              </a:defRPr>
            </a:lvl3pPr>
            <a:lvl4pPr marL="1733817" indent="-247688">
              <a:defRPr kumimoji="1" sz="3500" b="1">
                <a:solidFill>
                  <a:schemeClr val="tx2"/>
                </a:solidFill>
                <a:latin typeface="Times New Roman" panose="02020603050405020304" pitchFamily="18" charset="0"/>
                <a:ea typeface="宋体" panose="02010600030101010101" pitchFamily="2" charset="-122"/>
              </a:defRPr>
            </a:lvl4pPr>
            <a:lvl5pPr marL="2229193" indent="-247688">
              <a:defRPr kumimoji="1" sz="3500" b="1">
                <a:solidFill>
                  <a:schemeClr val="tx2"/>
                </a:solidFill>
                <a:latin typeface="Times New Roman" panose="02020603050405020304" pitchFamily="18" charset="0"/>
                <a:ea typeface="宋体" panose="02010600030101010101" pitchFamily="2" charset="-122"/>
              </a:defRPr>
            </a:lvl5pPr>
            <a:lvl6pPr marL="2724569"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6pPr>
            <a:lvl7pPr marL="3219945"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7pPr>
            <a:lvl8pPr marL="3715322"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8pPr>
            <a:lvl9pPr marL="4210698"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9pPr>
          </a:lstStyle>
          <a:p>
            <a:fld id="{ABA5FED8-9555-4DEA-8728-6B748115E926}" type="slidenum">
              <a:rPr lang="zh-CN" altLang="en-US" sz="1300"/>
              <a:pPr/>
              <a:t>10</a:t>
            </a:fld>
            <a:endParaRPr lang="zh-CN" altLang="en-US" sz="1300"/>
          </a:p>
        </p:txBody>
      </p:sp>
      <p:sp>
        <p:nvSpPr>
          <p:cNvPr id="2" name="页眉占位符 1">
            <a:extLst>
              <a:ext uri="{FF2B5EF4-FFF2-40B4-BE49-F238E27FC236}">
                <a16:creationId xmlns:a16="http://schemas.microsoft.com/office/drawing/2014/main" id="{5FE8FD71-3D1E-4D51-9750-E9118A24752C}"/>
              </a:ext>
            </a:extLst>
          </p:cNvPr>
          <p:cNvSpPr>
            <a:spLocks noGrp="1"/>
          </p:cNvSpPr>
          <p:nvPr>
            <p:ph type="hdr" sz="quarter"/>
          </p:nvPr>
        </p:nvSpPr>
        <p:spPr/>
        <p:txBody>
          <a:bodyPr/>
          <a:lstStyle/>
          <a:p>
            <a:r>
              <a:rPr lang="en-US" altLang="zh-CN"/>
              <a:t>21313</a:t>
            </a:r>
            <a:endParaRPr lang="zh-CN" altLang="en-US"/>
          </a:p>
        </p:txBody>
      </p:sp>
      <p:sp>
        <p:nvSpPr>
          <p:cNvPr id="3" name="页脚占位符 2">
            <a:extLst>
              <a:ext uri="{FF2B5EF4-FFF2-40B4-BE49-F238E27FC236}">
                <a16:creationId xmlns:a16="http://schemas.microsoft.com/office/drawing/2014/main" id="{9BD13B6B-1D1D-4E3A-86E3-3B947A600917}"/>
              </a:ext>
            </a:extLst>
          </p:cNvPr>
          <p:cNvSpPr>
            <a:spLocks noGrp="1"/>
          </p:cNvSpPr>
          <p:nvPr>
            <p:ph type="ftr" sz="quarter" idx="4"/>
          </p:nvPr>
        </p:nvSpPr>
        <p:spPr/>
        <p:txBody>
          <a:bodyPr/>
          <a:lstStyle/>
          <a:p>
            <a:r>
              <a:rPr lang="en-US" altLang="zh-CN"/>
              <a:t>qeqeqe</a:t>
            </a:r>
            <a:endParaRPr lang="zh-CN" altLang="en-US"/>
          </a:p>
        </p:txBody>
      </p:sp>
    </p:spTree>
    <p:extLst>
      <p:ext uri="{BB962C8B-B14F-4D97-AF65-F5344CB8AC3E}">
        <p14:creationId xmlns:p14="http://schemas.microsoft.com/office/powerpoint/2010/main" val="1019379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956813FD-B241-4A15-B213-28C7F395EB8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a:extLst>
              <a:ext uri="{FF2B5EF4-FFF2-40B4-BE49-F238E27FC236}">
                <a16:creationId xmlns:a16="http://schemas.microsoft.com/office/drawing/2014/main" id="{7170EAF8-6BA9-4D6F-8BB4-3E948F7434E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0964" name="灯片编号占位符 3">
            <a:extLst>
              <a:ext uri="{FF2B5EF4-FFF2-40B4-BE49-F238E27FC236}">
                <a16:creationId xmlns:a16="http://schemas.microsoft.com/office/drawing/2014/main" id="{E4E22458-130D-4C7E-BDDF-C65DB69B4DE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500" b="1">
                <a:solidFill>
                  <a:schemeClr val="tx2"/>
                </a:solidFill>
                <a:latin typeface="Times New Roman" panose="02020603050405020304" pitchFamily="18" charset="0"/>
                <a:ea typeface="宋体" panose="02010600030101010101" pitchFamily="2" charset="-122"/>
              </a:defRPr>
            </a:lvl1pPr>
            <a:lvl2pPr marL="804986" indent="-309610">
              <a:defRPr kumimoji="1" sz="3500" b="1">
                <a:solidFill>
                  <a:schemeClr val="tx2"/>
                </a:solidFill>
                <a:latin typeface="Times New Roman" panose="02020603050405020304" pitchFamily="18" charset="0"/>
                <a:ea typeface="宋体" panose="02010600030101010101" pitchFamily="2" charset="-122"/>
              </a:defRPr>
            </a:lvl2pPr>
            <a:lvl3pPr marL="1238441" indent="-247688">
              <a:defRPr kumimoji="1" sz="3500" b="1">
                <a:solidFill>
                  <a:schemeClr val="tx2"/>
                </a:solidFill>
                <a:latin typeface="Times New Roman" panose="02020603050405020304" pitchFamily="18" charset="0"/>
                <a:ea typeface="宋体" panose="02010600030101010101" pitchFamily="2" charset="-122"/>
              </a:defRPr>
            </a:lvl3pPr>
            <a:lvl4pPr marL="1733817" indent="-247688">
              <a:defRPr kumimoji="1" sz="3500" b="1">
                <a:solidFill>
                  <a:schemeClr val="tx2"/>
                </a:solidFill>
                <a:latin typeface="Times New Roman" panose="02020603050405020304" pitchFamily="18" charset="0"/>
                <a:ea typeface="宋体" panose="02010600030101010101" pitchFamily="2" charset="-122"/>
              </a:defRPr>
            </a:lvl4pPr>
            <a:lvl5pPr marL="2229193" indent="-247688">
              <a:defRPr kumimoji="1" sz="3500" b="1">
                <a:solidFill>
                  <a:schemeClr val="tx2"/>
                </a:solidFill>
                <a:latin typeface="Times New Roman" panose="02020603050405020304" pitchFamily="18" charset="0"/>
                <a:ea typeface="宋体" panose="02010600030101010101" pitchFamily="2" charset="-122"/>
              </a:defRPr>
            </a:lvl5pPr>
            <a:lvl6pPr marL="2724569"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6pPr>
            <a:lvl7pPr marL="3219945"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7pPr>
            <a:lvl8pPr marL="3715322"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8pPr>
            <a:lvl9pPr marL="4210698" indent="-247688" eaLnBrk="0" fontAlgn="base" hangingPunct="0">
              <a:spcBef>
                <a:spcPct val="0"/>
              </a:spcBef>
              <a:spcAft>
                <a:spcPct val="0"/>
              </a:spcAft>
              <a:defRPr kumimoji="1" sz="3500" b="1">
                <a:solidFill>
                  <a:schemeClr val="tx2"/>
                </a:solidFill>
                <a:latin typeface="Times New Roman" panose="02020603050405020304" pitchFamily="18" charset="0"/>
                <a:ea typeface="宋体" panose="02010600030101010101" pitchFamily="2" charset="-122"/>
              </a:defRPr>
            </a:lvl9pPr>
          </a:lstStyle>
          <a:p>
            <a:fld id="{ABA5FED8-9555-4DEA-8728-6B748115E926}" type="slidenum">
              <a:rPr lang="zh-CN" altLang="en-US" sz="1300"/>
              <a:pPr/>
              <a:t>11</a:t>
            </a:fld>
            <a:endParaRPr lang="zh-CN" altLang="en-US" sz="1300"/>
          </a:p>
        </p:txBody>
      </p:sp>
      <p:sp>
        <p:nvSpPr>
          <p:cNvPr id="2" name="页眉占位符 1">
            <a:extLst>
              <a:ext uri="{FF2B5EF4-FFF2-40B4-BE49-F238E27FC236}">
                <a16:creationId xmlns:a16="http://schemas.microsoft.com/office/drawing/2014/main" id="{5FE8FD71-3D1E-4D51-9750-E9118A24752C}"/>
              </a:ext>
            </a:extLst>
          </p:cNvPr>
          <p:cNvSpPr>
            <a:spLocks noGrp="1"/>
          </p:cNvSpPr>
          <p:nvPr>
            <p:ph type="hdr" sz="quarter"/>
          </p:nvPr>
        </p:nvSpPr>
        <p:spPr/>
        <p:txBody>
          <a:bodyPr/>
          <a:lstStyle/>
          <a:p>
            <a:r>
              <a:rPr lang="en-US" altLang="zh-CN"/>
              <a:t>21313</a:t>
            </a:r>
            <a:endParaRPr lang="zh-CN" altLang="en-US"/>
          </a:p>
        </p:txBody>
      </p:sp>
      <p:sp>
        <p:nvSpPr>
          <p:cNvPr id="3" name="页脚占位符 2">
            <a:extLst>
              <a:ext uri="{FF2B5EF4-FFF2-40B4-BE49-F238E27FC236}">
                <a16:creationId xmlns:a16="http://schemas.microsoft.com/office/drawing/2014/main" id="{9BD13B6B-1D1D-4E3A-86E3-3B947A600917}"/>
              </a:ext>
            </a:extLst>
          </p:cNvPr>
          <p:cNvSpPr>
            <a:spLocks noGrp="1"/>
          </p:cNvSpPr>
          <p:nvPr>
            <p:ph type="ftr" sz="quarter" idx="4"/>
          </p:nvPr>
        </p:nvSpPr>
        <p:spPr/>
        <p:txBody>
          <a:bodyPr/>
          <a:lstStyle/>
          <a:p>
            <a:r>
              <a:rPr lang="en-US" altLang="zh-CN"/>
              <a:t>qeqeqe</a:t>
            </a:r>
            <a:endParaRPr lang="zh-CN" altLang="en-US"/>
          </a:p>
        </p:txBody>
      </p:sp>
    </p:spTree>
    <p:extLst>
      <p:ext uri="{BB962C8B-B14F-4D97-AF65-F5344CB8AC3E}">
        <p14:creationId xmlns:p14="http://schemas.microsoft.com/office/powerpoint/2010/main" val="1369771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4AB8B9-F3AA-4BF6-B2CA-CABE85F197D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81F5D11-0E39-4CFC-8EB8-002CAB1BF7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C994AA2-78E4-40F5-A919-C1A015F92FDB}"/>
              </a:ext>
            </a:extLst>
          </p:cNvPr>
          <p:cNvSpPr>
            <a:spLocks noGrp="1"/>
          </p:cNvSpPr>
          <p:nvPr>
            <p:ph type="dt" sz="half" idx="10"/>
          </p:nvPr>
        </p:nvSpPr>
        <p:spPr/>
        <p:txBody>
          <a:bodyPr/>
          <a:lstStyle/>
          <a:p>
            <a:fld id="{3B63F789-469E-478F-8AE2-79034BE656AE}" type="datetime1">
              <a:rPr lang="zh-CN" altLang="en-US" smtClean="0"/>
              <a:t>2022/8/28</a:t>
            </a:fld>
            <a:endParaRPr lang="zh-CN" altLang="en-US"/>
          </a:p>
        </p:txBody>
      </p:sp>
      <p:sp>
        <p:nvSpPr>
          <p:cNvPr id="5" name="页脚占位符 4">
            <a:extLst>
              <a:ext uri="{FF2B5EF4-FFF2-40B4-BE49-F238E27FC236}">
                <a16:creationId xmlns:a16="http://schemas.microsoft.com/office/drawing/2014/main" id="{3608FA66-ADA0-4C5F-A4BC-4A93826FD77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8E75EEC-A4EE-4DC4-9BF7-B92AC5999703}"/>
              </a:ext>
            </a:extLst>
          </p:cNvPr>
          <p:cNvSpPr>
            <a:spLocks noGrp="1"/>
          </p:cNvSpPr>
          <p:nvPr>
            <p:ph type="sldNum" sz="quarter" idx="12"/>
          </p:nvPr>
        </p:nvSpPr>
        <p:spPr/>
        <p:txBody>
          <a:bodyPr/>
          <a:lstStyle/>
          <a:p>
            <a:fld id="{7D943200-7954-4F56-8B76-D6C91EDA9A35}" type="slidenum">
              <a:rPr lang="zh-CN" altLang="en-US" smtClean="0"/>
              <a:t>‹#›</a:t>
            </a:fld>
            <a:endParaRPr lang="zh-CN" altLang="en-US"/>
          </a:p>
        </p:txBody>
      </p:sp>
    </p:spTree>
    <p:extLst>
      <p:ext uri="{BB962C8B-B14F-4D97-AF65-F5344CB8AC3E}">
        <p14:creationId xmlns:p14="http://schemas.microsoft.com/office/powerpoint/2010/main" val="2734776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FFD5E1-E8D1-4AFC-98E5-8954A5C75BB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C62D057-978B-4BE7-BB14-0A385BD18E4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4C125BD-03CE-46AC-945F-DBE74FF0082F}"/>
              </a:ext>
            </a:extLst>
          </p:cNvPr>
          <p:cNvSpPr>
            <a:spLocks noGrp="1"/>
          </p:cNvSpPr>
          <p:nvPr>
            <p:ph type="dt" sz="half" idx="10"/>
          </p:nvPr>
        </p:nvSpPr>
        <p:spPr/>
        <p:txBody>
          <a:bodyPr/>
          <a:lstStyle/>
          <a:p>
            <a:fld id="{D1F99F5A-1204-4295-967F-1C83D857A109}" type="datetime1">
              <a:rPr lang="zh-CN" altLang="en-US" smtClean="0"/>
              <a:t>2022/8/28</a:t>
            </a:fld>
            <a:endParaRPr lang="zh-CN" altLang="en-US"/>
          </a:p>
        </p:txBody>
      </p:sp>
      <p:sp>
        <p:nvSpPr>
          <p:cNvPr id="5" name="页脚占位符 4">
            <a:extLst>
              <a:ext uri="{FF2B5EF4-FFF2-40B4-BE49-F238E27FC236}">
                <a16:creationId xmlns:a16="http://schemas.microsoft.com/office/drawing/2014/main" id="{EE4AB722-90CF-49B3-9CA5-1A09B5C7D4B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F272B63-97BE-4A80-A6CC-5391184D7030}"/>
              </a:ext>
            </a:extLst>
          </p:cNvPr>
          <p:cNvSpPr>
            <a:spLocks noGrp="1"/>
          </p:cNvSpPr>
          <p:nvPr>
            <p:ph type="sldNum" sz="quarter" idx="12"/>
          </p:nvPr>
        </p:nvSpPr>
        <p:spPr/>
        <p:txBody>
          <a:bodyPr/>
          <a:lstStyle/>
          <a:p>
            <a:fld id="{7D943200-7954-4F56-8B76-D6C91EDA9A35}" type="slidenum">
              <a:rPr lang="zh-CN" altLang="en-US" smtClean="0"/>
              <a:t>‹#›</a:t>
            </a:fld>
            <a:endParaRPr lang="zh-CN" altLang="en-US"/>
          </a:p>
        </p:txBody>
      </p:sp>
    </p:spTree>
    <p:extLst>
      <p:ext uri="{BB962C8B-B14F-4D97-AF65-F5344CB8AC3E}">
        <p14:creationId xmlns:p14="http://schemas.microsoft.com/office/powerpoint/2010/main" val="205257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A4D1561-54E5-41EF-AB40-39FF465C52D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28A83C0-2C55-49DB-811C-71D6FEB5AF5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CDB57EA-5BD2-4E12-894D-41967EB0667B}"/>
              </a:ext>
            </a:extLst>
          </p:cNvPr>
          <p:cNvSpPr>
            <a:spLocks noGrp="1"/>
          </p:cNvSpPr>
          <p:nvPr>
            <p:ph type="dt" sz="half" idx="10"/>
          </p:nvPr>
        </p:nvSpPr>
        <p:spPr/>
        <p:txBody>
          <a:bodyPr/>
          <a:lstStyle/>
          <a:p>
            <a:fld id="{5A41C03A-05A1-47A9-9591-80CC8E1F89A0}" type="datetime1">
              <a:rPr lang="zh-CN" altLang="en-US" smtClean="0"/>
              <a:t>2022/8/28</a:t>
            </a:fld>
            <a:endParaRPr lang="zh-CN" altLang="en-US"/>
          </a:p>
        </p:txBody>
      </p:sp>
      <p:sp>
        <p:nvSpPr>
          <p:cNvPr id="5" name="页脚占位符 4">
            <a:extLst>
              <a:ext uri="{FF2B5EF4-FFF2-40B4-BE49-F238E27FC236}">
                <a16:creationId xmlns:a16="http://schemas.microsoft.com/office/drawing/2014/main" id="{EB311877-095C-4E8F-BB30-B7D48E0B87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05CB23-3F9B-4435-8DF9-6F2173F9EC8F}"/>
              </a:ext>
            </a:extLst>
          </p:cNvPr>
          <p:cNvSpPr>
            <a:spLocks noGrp="1"/>
          </p:cNvSpPr>
          <p:nvPr>
            <p:ph type="sldNum" sz="quarter" idx="12"/>
          </p:nvPr>
        </p:nvSpPr>
        <p:spPr/>
        <p:txBody>
          <a:bodyPr/>
          <a:lstStyle/>
          <a:p>
            <a:fld id="{7D943200-7954-4F56-8B76-D6C91EDA9A35}" type="slidenum">
              <a:rPr lang="zh-CN" altLang="en-US" smtClean="0"/>
              <a:t>‹#›</a:t>
            </a:fld>
            <a:endParaRPr lang="zh-CN" altLang="en-US"/>
          </a:p>
        </p:txBody>
      </p:sp>
    </p:spTree>
    <p:extLst>
      <p:ext uri="{BB962C8B-B14F-4D97-AF65-F5344CB8AC3E}">
        <p14:creationId xmlns:p14="http://schemas.microsoft.com/office/powerpoint/2010/main" val="671030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0C9051-ED88-4095-AE39-B69D2D5B487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3B7716D-D264-4D6B-9E82-E1FF88FABE1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CB995E4-6628-42C0-B80A-256F7911C5AC}"/>
              </a:ext>
            </a:extLst>
          </p:cNvPr>
          <p:cNvSpPr>
            <a:spLocks noGrp="1"/>
          </p:cNvSpPr>
          <p:nvPr>
            <p:ph type="dt" sz="half" idx="10"/>
          </p:nvPr>
        </p:nvSpPr>
        <p:spPr/>
        <p:txBody>
          <a:bodyPr/>
          <a:lstStyle/>
          <a:p>
            <a:fld id="{B4D5C3C9-673B-40FA-9637-E2F85AEFF64F}" type="datetime1">
              <a:rPr lang="zh-CN" altLang="en-US" smtClean="0"/>
              <a:t>2022/8/28</a:t>
            </a:fld>
            <a:endParaRPr lang="zh-CN" altLang="en-US"/>
          </a:p>
        </p:txBody>
      </p:sp>
      <p:sp>
        <p:nvSpPr>
          <p:cNvPr id="5" name="页脚占位符 4">
            <a:extLst>
              <a:ext uri="{FF2B5EF4-FFF2-40B4-BE49-F238E27FC236}">
                <a16:creationId xmlns:a16="http://schemas.microsoft.com/office/drawing/2014/main" id="{3C0AA61B-BAE7-4FFD-B789-E1274CFF09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A9D224C-25EB-4DA2-B60A-893364FABD36}"/>
              </a:ext>
            </a:extLst>
          </p:cNvPr>
          <p:cNvSpPr>
            <a:spLocks noGrp="1"/>
          </p:cNvSpPr>
          <p:nvPr>
            <p:ph type="sldNum" sz="quarter" idx="12"/>
          </p:nvPr>
        </p:nvSpPr>
        <p:spPr/>
        <p:txBody>
          <a:bodyPr/>
          <a:lstStyle/>
          <a:p>
            <a:fld id="{7D943200-7954-4F56-8B76-D6C91EDA9A35}" type="slidenum">
              <a:rPr lang="zh-CN" altLang="en-US" smtClean="0"/>
              <a:t>‹#›</a:t>
            </a:fld>
            <a:endParaRPr lang="zh-CN" altLang="en-US"/>
          </a:p>
        </p:txBody>
      </p:sp>
    </p:spTree>
    <p:extLst>
      <p:ext uri="{BB962C8B-B14F-4D97-AF65-F5344CB8AC3E}">
        <p14:creationId xmlns:p14="http://schemas.microsoft.com/office/powerpoint/2010/main" val="3784388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6B6011-BCDD-42A9-B7F4-CAA971B1273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2D336BD-A99E-4F0C-82BF-15139EDBA4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3D194D1-182C-4CFE-8B36-62A06BD8BDBB}"/>
              </a:ext>
            </a:extLst>
          </p:cNvPr>
          <p:cNvSpPr>
            <a:spLocks noGrp="1"/>
          </p:cNvSpPr>
          <p:nvPr>
            <p:ph type="dt" sz="half" idx="10"/>
          </p:nvPr>
        </p:nvSpPr>
        <p:spPr/>
        <p:txBody>
          <a:bodyPr/>
          <a:lstStyle/>
          <a:p>
            <a:fld id="{D965FE91-2CAF-4C73-A1D2-B1191C8C506E}" type="datetime1">
              <a:rPr lang="zh-CN" altLang="en-US" smtClean="0"/>
              <a:t>2022/8/28</a:t>
            </a:fld>
            <a:endParaRPr lang="zh-CN" altLang="en-US"/>
          </a:p>
        </p:txBody>
      </p:sp>
      <p:sp>
        <p:nvSpPr>
          <p:cNvPr id="5" name="页脚占位符 4">
            <a:extLst>
              <a:ext uri="{FF2B5EF4-FFF2-40B4-BE49-F238E27FC236}">
                <a16:creationId xmlns:a16="http://schemas.microsoft.com/office/drawing/2014/main" id="{39DA7FDE-969C-4D98-9965-A957048ADDF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0894EB0-32BD-4902-A785-440F460D5F9A}"/>
              </a:ext>
            </a:extLst>
          </p:cNvPr>
          <p:cNvSpPr>
            <a:spLocks noGrp="1"/>
          </p:cNvSpPr>
          <p:nvPr>
            <p:ph type="sldNum" sz="quarter" idx="12"/>
          </p:nvPr>
        </p:nvSpPr>
        <p:spPr/>
        <p:txBody>
          <a:bodyPr/>
          <a:lstStyle/>
          <a:p>
            <a:fld id="{7D943200-7954-4F56-8B76-D6C91EDA9A35}" type="slidenum">
              <a:rPr lang="zh-CN" altLang="en-US" smtClean="0"/>
              <a:t>‹#›</a:t>
            </a:fld>
            <a:endParaRPr lang="zh-CN" altLang="en-US"/>
          </a:p>
        </p:txBody>
      </p:sp>
    </p:spTree>
    <p:extLst>
      <p:ext uri="{BB962C8B-B14F-4D97-AF65-F5344CB8AC3E}">
        <p14:creationId xmlns:p14="http://schemas.microsoft.com/office/powerpoint/2010/main" val="2009246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BB30F4-9286-421A-97AD-306AB518A86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9C877F2-78E7-4896-AF74-AE739EE2592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A602336-84C7-42C9-8DBC-5BDF04E2946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1E00B17-7BDB-4320-AA3C-0B475F29973D}"/>
              </a:ext>
            </a:extLst>
          </p:cNvPr>
          <p:cNvSpPr>
            <a:spLocks noGrp="1"/>
          </p:cNvSpPr>
          <p:nvPr>
            <p:ph type="dt" sz="half" idx="10"/>
          </p:nvPr>
        </p:nvSpPr>
        <p:spPr/>
        <p:txBody>
          <a:bodyPr/>
          <a:lstStyle/>
          <a:p>
            <a:fld id="{F3D47409-9A68-4DAD-97A4-FC6D3030A738}" type="datetime1">
              <a:rPr lang="zh-CN" altLang="en-US" smtClean="0"/>
              <a:t>2022/8/28</a:t>
            </a:fld>
            <a:endParaRPr lang="zh-CN" altLang="en-US"/>
          </a:p>
        </p:txBody>
      </p:sp>
      <p:sp>
        <p:nvSpPr>
          <p:cNvPr id="6" name="页脚占位符 5">
            <a:extLst>
              <a:ext uri="{FF2B5EF4-FFF2-40B4-BE49-F238E27FC236}">
                <a16:creationId xmlns:a16="http://schemas.microsoft.com/office/drawing/2014/main" id="{BD3F8352-A014-4C3D-A0D8-999A308F3C6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E7B95DB-8972-4EFF-9E55-02BE5E1C85A6}"/>
              </a:ext>
            </a:extLst>
          </p:cNvPr>
          <p:cNvSpPr>
            <a:spLocks noGrp="1"/>
          </p:cNvSpPr>
          <p:nvPr>
            <p:ph type="sldNum" sz="quarter" idx="12"/>
          </p:nvPr>
        </p:nvSpPr>
        <p:spPr/>
        <p:txBody>
          <a:bodyPr/>
          <a:lstStyle/>
          <a:p>
            <a:fld id="{7D943200-7954-4F56-8B76-D6C91EDA9A35}" type="slidenum">
              <a:rPr lang="zh-CN" altLang="en-US" smtClean="0"/>
              <a:t>‹#›</a:t>
            </a:fld>
            <a:endParaRPr lang="zh-CN" altLang="en-US"/>
          </a:p>
        </p:txBody>
      </p:sp>
    </p:spTree>
    <p:extLst>
      <p:ext uri="{BB962C8B-B14F-4D97-AF65-F5344CB8AC3E}">
        <p14:creationId xmlns:p14="http://schemas.microsoft.com/office/powerpoint/2010/main" val="2478145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410CBA-DC82-46C1-A7BA-291BE8E3C62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5A7CAC9-AE24-4EDF-A1F3-93057E6156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940CE60-E123-48D0-9DFB-5D18832A0E0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5A7E693-C44E-4A61-B8A2-5098E389F2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F4CAF45-CDFC-4567-88E3-DBD59A680BA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CE7CD80-75F6-42F8-A4F7-F2F7D3CAFC34}"/>
              </a:ext>
            </a:extLst>
          </p:cNvPr>
          <p:cNvSpPr>
            <a:spLocks noGrp="1"/>
          </p:cNvSpPr>
          <p:nvPr>
            <p:ph type="dt" sz="half" idx="10"/>
          </p:nvPr>
        </p:nvSpPr>
        <p:spPr/>
        <p:txBody>
          <a:bodyPr/>
          <a:lstStyle/>
          <a:p>
            <a:fld id="{F3FE4825-F99A-4DDB-8D6E-FD3DDA934766}" type="datetime1">
              <a:rPr lang="zh-CN" altLang="en-US" smtClean="0"/>
              <a:t>2022/8/28</a:t>
            </a:fld>
            <a:endParaRPr lang="zh-CN" altLang="en-US"/>
          </a:p>
        </p:txBody>
      </p:sp>
      <p:sp>
        <p:nvSpPr>
          <p:cNvPr id="8" name="页脚占位符 7">
            <a:extLst>
              <a:ext uri="{FF2B5EF4-FFF2-40B4-BE49-F238E27FC236}">
                <a16:creationId xmlns:a16="http://schemas.microsoft.com/office/drawing/2014/main" id="{D3FF4607-9386-401F-9CF7-C1E68A82D0C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EF6B5D6-FB05-4665-8E45-C5B0A51FACE7}"/>
              </a:ext>
            </a:extLst>
          </p:cNvPr>
          <p:cNvSpPr>
            <a:spLocks noGrp="1"/>
          </p:cNvSpPr>
          <p:nvPr>
            <p:ph type="sldNum" sz="quarter" idx="12"/>
          </p:nvPr>
        </p:nvSpPr>
        <p:spPr/>
        <p:txBody>
          <a:bodyPr/>
          <a:lstStyle/>
          <a:p>
            <a:fld id="{7D943200-7954-4F56-8B76-D6C91EDA9A35}" type="slidenum">
              <a:rPr lang="zh-CN" altLang="en-US" smtClean="0"/>
              <a:t>‹#›</a:t>
            </a:fld>
            <a:endParaRPr lang="zh-CN" altLang="en-US"/>
          </a:p>
        </p:txBody>
      </p:sp>
    </p:spTree>
    <p:extLst>
      <p:ext uri="{BB962C8B-B14F-4D97-AF65-F5344CB8AC3E}">
        <p14:creationId xmlns:p14="http://schemas.microsoft.com/office/powerpoint/2010/main" val="3954928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BBEDEB-0866-4E71-A117-D00F353C322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7F4DE98-7013-497F-A008-CC95FDE9F7E0}"/>
              </a:ext>
            </a:extLst>
          </p:cNvPr>
          <p:cNvSpPr>
            <a:spLocks noGrp="1"/>
          </p:cNvSpPr>
          <p:nvPr>
            <p:ph type="dt" sz="half" idx="10"/>
          </p:nvPr>
        </p:nvSpPr>
        <p:spPr/>
        <p:txBody>
          <a:bodyPr/>
          <a:lstStyle/>
          <a:p>
            <a:fld id="{314C2021-C632-4E90-9CDE-775F2412FC2A}" type="datetime1">
              <a:rPr lang="zh-CN" altLang="en-US" smtClean="0"/>
              <a:t>2022/8/28</a:t>
            </a:fld>
            <a:endParaRPr lang="zh-CN" altLang="en-US"/>
          </a:p>
        </p:txBody>
      </p:sp>
      <p:sp>
        <p:nvSpPr>
          <p:cNvPr id="4" name="页脚占位符 3">
            <a:extLst>
              <a:ext uri="{FF2B5EF4-FFF2-40B4-BE49-F238E27FC236}">
                <a16:creationId xmlns:a16="http://schemas.microsoft.com/office/drawing/2014/main" id="{4C2F554E-B844-44EB-A0B0-C449E2BABB8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F73B994-1478-4D05-BFFE-CEE13C47109E}"/>
              </a:ext>
            </a:extLst>
          </p:cNvPr>
          <p:cNvSpPr>
            <a:spLocks noGrp="1"/>
          </p:cNvSpPr>
          <p:nvPr>
            <p:ph type="sldNum" sz="quarter" idx="12"/>
          </p:nvPr>
        </p:nvSpPr>
        <p:spPr/>
        <p:txBody>
          <a:bodyPr/>
          <a:lstStyle/>
          <a:p>
            <a:fld id="{7D943200-7954-4F56-8B76-D6C91EDA9A35}" type="slidenum">
              <a:rPr lang="zh-CN" altLang="en-US" smtClean="0"/>
              <a:t>‹#›</a:t>
            </a:fld>
            <a:endParaRPr lang="zh-CN" altLang="en-US"/>
          </a:p>
        </p:txBody>
      </p:sp>
    </p:spTree>
    <p:extLst>
      <p:ext uri="{BB962C8B-B14F-4D97-AF65-F5344CB8AC3E}">
        <p14:creationId xmlns:p14="http://schemas.microsoft.com/office/powerpoint/2010/main" val="3354781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0583DFB-E0AF-44B4-A26A-197709CDCDC4}"/>
              </a:ext>
            </a:extLst>
          </p:cNvPr>
          <p:cNvSpPr>
            <a:spLocks noGrp="1"/>
          </p:cNvSpPr>
          <p:nvPr>
            <p:ph type="dt" sz="half" idx="10"/>
          </p:nvPr>
        </p:nvSpPr>
        <p:spPr/>
        <p:txBody>
          <a:bodyPr/>
          <a:lstStyle/>
          <a:p>
            <a:fld id="{F1EBF2BC-0398-4DA9-B66B-CAC948B19757}" type="datetime1">
              <a:rPr lang="zh-CN" altLang="en-US" smtClean="0"/>
              <a:t>2022/8/28</a:t>
            </a:fld>
            <a:endParaRPr lang="zh-CN" altLang="en-US"/>
          </a:p>
        </p:txBody>
      </p:sp>
      <p:sp>
        <p:nvSpPr>
          <p:cNvPr id="3" name="页脚占位符 2">
            <a:extLst>
              <a:ext uri="{FF2B5EF4-FFF2-40B4-BE49-F238E27FC236}">
                <a16:creationId xmlns:a16="http://schemas.microsoft.com/office/drawing/2014/main" id="{3C857840-488E-47E6-9993-CA2581143EA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1E1839B-7427-4473-A13C-6C0B5C81CDEE}"/>
              </a:ext>
            </a:extLst>
          </p:cNvPr>
          <p:cNvSpPr>
            <a:spLocks noGrp="1"/>
          </p:cNvSpPr>
          <p:nvPr>
            <p:ph type="sldNum" sz="quarter" idx="12"/>
          </p:nvPr>
        </p:nvSpPr>
        <p:spPr/>
        <p:txBody>
          <a:bodyPr/>
          <a:lstStyle/>
          <a:p>
            <a:fld id="{7D943200-7954-4F56-8B76-D6C91EDA9A35}" type="slidenum">
              <a:rPr lang="zh-CN" altLang="en-US" smtClean="0"/>
              <a:t>‹#›</a:t>
            </a:fld>
            <a:endParaRPr lang="zh-CN" altLang="en-US"/>
          </a:p>
        </p:txBody>
      </p:sp>
    </p:spTree>
    <p:extLst>
      <p:ext uri="{BB962C8B-B14F-4D97-AF65-F5344CB8AC3E}">
        <p14:creationId xmlns:p14="http://schemas.microsoft.com/office/powerpoint/2010/main" val="3653445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19031F-5365-4C32-9437-238FD1CDD8E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EBD7EF7-FBB7-4314-8049-4A4957ACEE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6E3190F-4356-43DD-A45D-6CA6BF1002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AF0FD48-401C-4D44-B4DB-4C239EF74373}"/>
              </a:ext>
            </a:extLst>
          </p:cNvPr>
          <p:cNvSpPr>
            <a:spLocks noGrp="1"/>
          </p:cNvSpPr>
          <p:nvPr>
            <p:ph type="dt" sz="half" idx="10"/>
          </p:nvPr>
        </p:nvSpPr>
        <p:spPr/>
        <p:txBody>
          <a:bodyPr/>
          <a:lstStyle/>
          <a:p>
            <a:fld id="{AE503D5B-1D74-461F-B754-860749BE4701}" type="datetime1">
              <a:rPr lang="zh-CN" altLang="en-US" smtClean="0"/>
              <a:t>2022/8/28</a:t>
            </a:fld>
            <a:endParaRPr lang="zh-CN" altLang="en-US"/>
          </a:p>
        </p:txBody>
      </p:sp>
      <p:sp>
        <p:nvSpPr>
          <p:cNvPr id="6" name="页脚占位符 5">
            <a:extLst>
              <a:ext uri="{FF2B5EF4-FFF2-40B4-BE49-F238E27FC236}">
                <a16:creationId xmlns:a16="http://schemas.microsoft.com/office/drawing/2014/main" id="{E6110E49-0C78-41A4-961B-2B8F7F7F777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221D9EF-8680-4701-A332-E0747EDA830F}"/>
              </a:ext>
            </a:extLst>
          </p:cNvPr>
          <p:cNvSpPr>
            <a:spLocks noGrp="1"/>
          </p:cNvSpPr>
          <p:nvPr>
            <p:ph type="sldNum" sz="quarter" idx="12"/>
          </p:nvPr>
        </p:nvSpPr>
        <p:spPr/>
        <p:txBody>
          <a:bodyPr/>
          <a:lstStyle/>
          <a:p>
            <a:fld id="{7D943200-7954-4F56-8B76-D6C91EDA9A35}" type="slidenum">
              <a:rPr lang="zh-CN" altLang="en-US" smtClean="0"/>
              <a:t>‹#›</a:t>
            </a:fld>
            <a:endParaRPr lang="zh-CN" altLang="en-US"/>
          </a:p>
        </p:txBody>
      </p:sp>
    </p:spTree>
    <p:extLst>
      <p:ext uri="{BB962C8B-B14F-4D97-AF65-F5344CB8AC3E}">
        <p14:creationId xmlns:p14="http://schemas.microsoft.com/office/powerpoint/2010/main" val="319417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7413FB-8C2B-4398-A59D-40AC5DE8BC6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8E97E46-3EFD-4B72-83E9-B424216FF8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BA14703-29D5-4245-97EB-106D61FA11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81AB398-D59D-4687-A320-B4ECA8D99ED6}"/>
              </a:ext>
            </a:extLst>
          </p:cNvPr>
          <p:cNvSpPr>
            <a:spLocks noGrp="1"/>
          </p:cNvSpPr>
          <p:nvPr>
            <p:ph type="dt" sz="half" idx="10"/>
          </p:nvPr>
        </p:nvSpPr>
        <p:spPr/>
        <p:txBody>
          <a:bodyPr/>
          <a:lstStyle/>
          <a:p>
            <a:fld id="{43322F79-63D5-46E4-A853-2422C88E17F5}" type="datetime1">
              <a:rPr lang="zh-CN" altLang="en-US" smtClean="0"/>
              <a:t>2022/8/28</a:t>
            </a:fld>
            <a:endParaRPr lang="zh-CN" altLang="en-US"/>
          </a:p>
        </p:txBody>
      </p:sp>
      <p:sp>
        <p:nvSpPr>
          <p:cNvPr id="6" name="页脚占位符 5">
            <a:extLst>
              <a:ext uri="{FF2B5EF4-FFF2-40B4-BE49-F238E27FC236}">
                <a16:creationId xmlns:a16="http://schemas.microsoft.com/office/drawing/2014/main" id="{0E393509-679E-491E-BE24-4C6C81A1A1D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764347B-7CF0-435A-9744-31DDDBF0E29A}"/>
              </a:ext>
            </a:extLst>
          </p:cNvPr>
          <p:cNvSpPr>
            <a:spLocks noGrp="1"/>
          </p:cNvSpPr>
          <p:nvPr>
            <p:ph type="sldNum" sz="quarter" idx="12"/>
          </p:nvPr>
        </p:nvSpPr>
        <p:spPr/>
        <p:txBody>
          <a:bodyPr/>
          <a:lstStyle/>
          <a:p>
            <a:fld id="{7D943200-7954-4F56-8B76-D6C91EDA9A35}" type="slidenum">
              <a:rPr lang="zh-CN" altLang="en-US" smtClean="0"/>
              <a:t>‹#›</a:t>
            </a:fld>
            <a:endParaRPr lang="zh-CN" altLang="en-US"/>
          </a:p>
        </p:txBody>
      </p:sp>
    </p:spTree>
    <p:extLst>
      <p:ext uri="{BB962C8B-B14F-4D97-AF65-F5344CB8AC3E}">
        <p14:creationId xmlns:p14="http://schemas.microsoft.com/office/powerpoint/2010/main" val="1569291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49F0E5F-9666-468D-926D-8456423372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0E50638-316D-4C4A-B8AC-56EE95872C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ECE9306-CEB1-4EC5-9C45-FD3A48F3E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9D87BD-17F3-4B45-940E-B5E5E8044CCE}" type="datetime1">
              <a:rPr lang="zh-CN" altLang="en-US" smtClean="0"/>
              <a:t>2022/8/28</a:t>
            </a:fld>
            <a:endParaRPr lang="zh-CN" altLang="en-US"/>
          </a:p>
        </p:txBody>
      </p:sp>
      <p:sp>
        <p:nvSpPr>
          <p:cNvPr id="5" name="页脚占位符 4">
            <a:extLst>
              <a:ext uri="{FF2B5EF4-FFF2-40B4-BE49-F238E27FC236}">
                <a16:creationId xmlns:a16="http://schemas.microsoft.com/office/drawing/2014/main" id="{96BE9A2D-72F9-44FC-B2C4-D16808452E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9100367-7EFE-4F75-A484-7DB8CCBF17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43200-7954-4F56-8B76-D6C91EDA9A35}" type="slidenum">
              <a:rPr lang="zh-CN" altLang="en-US" smtClean="0"/>
              <a:t>‹#›</a:t>
            </a:fld>
            <a:endParaRPr lang="zh-CN" altLang="en-US"/>
          </a:p>
        </p:txBody>
      </p:sp>
    </p:spTree>
    <p:extLst>
      <p:ext uri="{BB962C8B-B14F-4D97-AF65-F5344CB8AC3E}">
        <p14:creationId xmlns:p14="http://schemas.microsoft.com/office/powerpoint/2010/main" val="18457704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90.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36.png"/><Relationship Id="rId7" Type="http://schemas.openxmlformats.org/officeDocument/2006/relationships/image" Target="../media/image44.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4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6.png"/><Relationship Id="rId7" Type="http://schemas.openxmlformats.org/officeDocument/2006/relationships/image" Target="../media/image51.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4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DDCD7C1-B959-49E1-A38A-D30B32B19DAC}"/>
              </a:ext>
            </a:extLst>
          </p:cNvPr>
          <p:cNvSpPr>
            <a:spLocks noChangeArrowheads="1"/>
          </p:cNvSpPr>
          <p:nvPr/>
        </p:nvSpPr>
        <p:spPr bwMode="auto">
          <a:xfrm>
            <a:off x="838201" y="659518"/>
            <a:ext cx="10515599" cy="464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357813" algn="r"/>
              </a:tabLst>
              <a:defRPr>
                <a:solidFill>
                  <a:schemeClr val="tx1"/>
                </a:solidFill>
                <a:latin typeface="Arial" panose="020B0604020202020204" pitchFamily="34" charset="0"/>
              </a:defRPr>
            </a:lvl1pPr>
            <a:lvl2pPr eaLnBrk="0" fontAlgn="base" hangingPunct="0">
              <a:spcBef>
                <a:spcPct val="0"/>
              </a:spcBef>
              <a:spcAft>
                <a:spcPct val="0"/>
              </a:spcAft>
              <a:tabLst>
                <a:tab pos="5357813" algn="r"/>
              </a:tabLst>
              <a:defRPr>
                <a:solidFill>
                  <a:schemeClr val="tx1"/>
                </a:solidFill>
                <a:latin typeface="Arial" panose="020B0604020202020204" pitchFamily="34" charset="0"/>
              </a:defRPr>
            </a:lvl2pPr>
            <a:lvl3pPr eaLnBrk="0" fontAlgn="base" hangingPunct="0">
              <a:spcBef>
                <a:spcPct val="0"/>
              </a:spcBef>
              <a:spcAft>
                <a:spcPct val="0"/>
              </a:spcAft>
              <a:tabLst>
                <a:tab pos="5357813" algn="r"/>
              </a:tabLst>
              <a:defRPr>
                <a:solidFill>
                  <a:schemeClr val="tx1"/>
                </a:solidFill>
                <a:latin typeface="Arial" panose="020B0604020202020204" pitchFamily="34" charset="0"/>
              </a:defRPr>
            </a:lvl3pPr>
            <a:lvl4pPr eaLnBrk="0" fontAlgn="base" hangingPunct="0">
              <a:spcBef>
                <a:spcPct val="0"/>
              </a:spcBef>
              <a:spcAft>
                <a:spcPct val="0"/>
              </a:spcAft>
              <a:tabLst>
                <a:tab pos="5357813" algn="r"/>
              </a:tabLst>
              <a:defRPr>
                <a:solidFill>
                  <a:schemeClr val="tx1"/>
                </a:solidFill>
                <a:latin typeface="Arial" panose="020B0604020202020204" pitchFamily="34" charset="0"/>
              </a:defRPr>
            </a:lvl4pPr>
            <a:lvl5pPr eaLnBrk="0" fontAlgn="base" hangingPunct="0">
              <a:spcBef>
                <a:spcPct val="0"/>
              </a:spcBef>
              <a:spcAft>
                <a:spcPct val="0"/>
              </a:spcAft>
              <a:tabLst>
                <a:tab pos="5357813" algn="r"/>
              </a:tabLst>
              <a:defRPr>
                <a:solidFill>
                  <a:schemeClr val="tx1"/>
                </a:solidFill>
                <a:latin typeface="Arial" panose="020B0604020202020204" pitchFamily="34" charset="0"/>
              </a:defRPr>
            </a:lvl5pPr>
            <a:lvl6pPr eaLnBrk="0" fontAlgn="base" hangingPunct="0">
              <a:spcBef>
                <a:spcPct val="0"/>
              </a:spcBef>
              <a:spcAft>
                <a:spcPct val="0"/>
              </a:spcAft>
              <a:tabLst>
                <a:tab pos="5357813" algn="r"/>
              </a:tabLst>
              <a:defRPr>
                <a:solidFill>
                  <a:schemeClr val="tx1"/>
                </a:solidFill>
                <a:latin typeface="Arial" panose="020B0604020202020204" pitchFamily="34" charset="0"/>
              </a:defRPr>
            </a:lvl6pPr>
            <a:lvl7pPr eaLnBrk="0" fontAlgn="base" hangingPunct="0">
              <a:spcBef>
                <a:spcPct val="0"/>
              </a:spcBef>
              <a:spcAft>
                <a:spcPct val="0"/>
              </a:spcAft>
              <a:tabLst>
                <a:tab pos="5357813" algn="r"/>
              </a:tabLst>
              <a:defRPr>
                <a:solidFill>
                  <a:schemeClr val="tx1"/>
                </a:solidFill>
                <a:latin typeface="Arial" panose="020B0604020202020204" pitchFamily="34" charset="0"/>
              </a:defRPr>
            </a:lvl7pPr>
            <a:lvl8pPr eaLnBrk="0" fontAlgn="base" hangingPunct="0">
              <a:spcBef>
                <a:spcPct val="0"/>
              </a:spcBef>
              <a:spcAft>
                <a:spcPct val="0"/>
              </a:spcAft>
              <a:tabLst>
                <a:tab pos="5357813" algn="r"/>
              </a:tabLst>
              <a:defRPr>
                <a:solidFill>
                  <a:schemeClr val="tx1"/>
                </a:solidFill>
                <a:latin typeface="Arial" panose="020B0604020202020204" pitchFamily="34" charset="0"/>
              </a:defRPr>
            </a:lvl8pPr>
            <a:lvl9pPr eaLnBrk="0" fontAlgn="base" hangingPunct="0">
              <a:spcBef>
                <a:spcPct val="0"/>
              </a:spcBef>
              <a:spcAft>
                <a:spcPct val="0"/>
              </a:spcAft>
              <a:tabLst>
                <a:tab pos="5357813" algn="r"/>
              </a:tabLst>
              <a:defRPr>
                <a:solidFill>
                  <a:schemeClr val="tx1"/>
                </a:solidFill>
                <a:latin typeface="Arial" panose="020B0604020202020204" pitchFamily="34" charset="0"/>
              </a:defRPr>
            </a:lvl9pPr>
          </a:lstStyle>
          <a:p>
            <a:pPr algn="ctr"/>
            <a:r>
              <a:rPr lang="zh-CN" altLang="zh-CN" sz="2800" b="1" dirty="0">
                <a:solidFill>
                  <a:srgbClr val="FF0000"/>
                </a:solidFill>
                <a:effectLst>
                  <a:outerShdw blurRad="38100" dist="38100" dir="2700000" algn="tl">
                    <a:srgbClr val="C0C0C0"/>
                  </a:outerShdw>
                </a:effectLst>
                <a:latin typeface="微软雅黑" pitchFamily="34" charset="-122"/>
                <a:ea typeface="微软雅黑" pitchFamily="34" charset="-122"/>
              </a:rPr>
              <a:t>第</a:t>
            </a:r>
            <a:r>
              <a:rPr lang="zh-CN" altLang="en-US" sz="2800" b="1" dirty="0">
                <a:solidFill>
                  <a:srgbClr val="FF0000"/>
                </a:solidFill>
                <a:effectLst>
                  <a:outerShdw blurRad="38100" dist="38100" dir="2700000" algn="tl">
                    <a:srgbClr val="C0C0C0"/>
                  </a:outerShdw>
                </a:effectLst>
                <a:latin typeface="微软雅黑" pitchFamily="34" charset="-122"/>
                <a:ea typeface="微软雅黑" pitchFamily="34" charset="-122"/>
              </a:rPr>
              <a:t>五</a:t>
            </a:r>
            <a:r>
              <a:rPr lang="zh-CN" altLang="zh-CN" sz="2800" b="1" dirty="0">
                <a:solidFill>
                  <a:srgbClr val="FF0000"/>
                </a:solidFill>
                <a:effectLst>
                  <a:outerShdw blurRad="38100" dist="38100" dir="2700000" algn="tl">
                    <a:srgbClr val="C0C0C0"/>
                  </a:outerShdw>
                </a:effectLst>
                <a:latin typeface="微软雅黑" pitchFamily="34" charset="-122"/>
                <a:ea typeface="微软雅黑" pitchFamily="34" charset="-122"/>
              </a:rPr>
              <a:t>章 </a:t>
            </a:r>
            <a:r>
              <a:rPr lang="zh-CN" altLang="en-US" sz="2800" b="1" dirty="0">
                <a:solidFill>
                  <a:srgbClr val="FF0000"/>
                </a:solidFill>
                <a:effectLst>
                  <a:outerShdw blurRad="38100" dist="38100" dir="2700000" algn="tl">
                    <a:srgbClr val="C0C0C0"/>
                  </a:outerShdw>
                </a:effectLst>
                <a:latin typeface="微软雅黑" pitchFamily="34" charset="-122"/>
                <a:ea typeface="微软雅黑" pitchFamily="34" charset="-122"/>
              </a:rPr>
              <a:t>图像分割</a:t>
            </a:r>
            <a:endParaRPr lang="en-US" altLang="zh-CN" sz="2800" b="1" dirty="0">
              <a:solidFill>
                <a:srgbClr val="FF0000"/>
              </a:solidFill>
              <a:effectLst>
                <a:outerShdw blurRad="38100" dist="38100" dir="2700000" algn="tl">
                  <a:srgbClr val="C0C0C0"/>
                </a:outerShdw>
              </a:effectLst>
              <a:latin typeface="微软雅黑" pitchFamily="34" charset="-122"/>
              <a:ea typeface="微软雅黑" pitchFamily="34" charset="-122"/>
            </a:endParaRPr>
          </a:p>
          <a:p>
            <a:pPr algn="ctr"/>
            <a:endParaRPr lang="zh-CN" altLang="zh-CN" sz="2800" b="1" dirty="0">
              <a:solidFill>
                <a:srgbClr val="FF0000"/>
              </a:solidFill>
              <a:effectLst>
                <a:outerShdw blurRad="38100" dist="38100" dir="2700000" algn="tl">
                  <a:srgbClr val="C0C0C0"/>
                </a:outerShdw>
              </a:effectLst>
              <a:latin typeface="微软雅黑" pitchFamily="34" charset="-122"/>
              <a:ea typeface="微软雅黑" pitchFamily="34" charset="-122"/>
            </a:endParaRPr>
          </a:p>
          <a:p>
            <a:pPr algn="just"/>
            <a:r>
              <a:rPr lang="en-US" altLang="zh-CN" sz="20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5.1  </a:t>
            </a:r>
            <a:r>
              <a:rPr lang="zh-CN" altLang="en-US" sz="20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基本概念</a:t>
            </a:r>
            <a:endParaRPr lang="en-US" altLang="zh-CN" sz="20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gn="just"/>
            <a:r>
              <a:rPr lang="en-US" altLang="zh-CN" sz="2000" dirty="0">
                <a:solidFill>
                  <a:schemeClr val="accent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5.1.1  </a:t>
            </a:r>
            <a:r>
              <a:rPr lang="zh-CN" altLang="en-US" sz="2000" dirty="0">
                <a:solidFill>
                  <a:schemeClr val="accent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什么是图像分割</a:t>
            </a:r>
            <a:endParaRPr lang="en-US" altLang="zh-CN" sz="2000" dirty="0">
              <a:solidFill>
                <a:schemeClr val="accent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gn="just"/>
            <a:r>
              <a:rPr lang="en-US" altLang="zh-CN" sz="2000" dirty="0">
                <a:solidFill>
                  <a:schemeClr val="accent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5.1.2  </a:t>
            </a:r>
            <a:r>
              <a:rPr lang="zh-CN" altLang="en-US" sz="2000" dirty="0">
                <a:solidFill>
                  <a:schemeClr val="accent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图像分割与边缘检测的区别</a:t>
            </a:r>
            <a:endParaRPr lang="en-US" altLang="zh-CN" sz="2000" dirty="0">
              <a:solidFill>
                <a:schemeClr val="accent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gn="just"/>
            <a:r>
              <a:rPr lang="en-US" altLang="zh-CN" sz="2000" dirty="0">
                <a:solidFill>
                  <a:schemeClr val="accent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5.1.3  </a:t>
            </a:r>
            <a:r>
              <a:rPr lang="zh-CN" altLang="en-US" sz="2000" dirty="0">
                <a:solidFill>
                  <a:schemeClr val="accent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阈值化</a:t>
            </a:r>
            <a:endParaRPr lang="en-US" altLang="zh-CN" sz="2000" dirty="0">
              <a:solidFill>
                <a:schemeClr val="accent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gn="just"/>
            <a:r>
              <a:rPr lang="en-US" altLang="zh-CN" sz="20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5.2  </a:t>
            </a:r>
            <a:r>
              <a:rPr lang="zh-CN" altLang="en-US" sz="20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基于直方图的阈值选取</a:t>
            </a:r>
            <a:endParaRPr lang="en-US" altLang="zh-CN" sz="20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gn="just"/>
            <a:r>
              <a:rPr lang="en-US" altLang="zh-CN" sz="2000" dirty="0">
                <a:solidFill>
                  <a:schemeClr val="accent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5.2.1  </a:t>
            </a:r>
            <a:r>
              <a:rPr lang="zh-CN" altLang="en-US" sz="2000" dirty="0">
                <a:solidFill>
                  <a:schemeClr val="accent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最小误差法</a:t>
            </a:r>
            <a:endParaRPr lang="en-US" altLang="zh-CN" sz="2000" dirty="0">
              <a:solidFill>
                <a:schemeClr val="accent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gn="just"/>
            <a:r>
              <a:rPr lang="en-US" altLang="zh-CN" sz="2000" dirty="0">
                <a:solidFill>
                  <a:schemeClr val="accent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5.2.2  </a:t>
            </a:r>
            <a:r>
              <a:rPr lang="zh-CN" altLang="en-US" sz="2000" dirty="0">
                <a:solidFill>
                  <a:schemeClr val="accent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最大差距法</a:t>
            </a:r>
            <a:endParaRPr lang="en-US" altLang="zh-CN" sz="2000" dirty="0">
              <a:solidFill>
                <a:schemeClr val="accent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gn="just"/>
            <a:r>
              <a:rPr lang="en-US" altLang="zh-CN" sz="2000" dirty="0">
                <a:solidFill>
                  <a:schemeClr val="accent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5.2.3  </a:t>
            </a:r>
            <a:r>
              <a:rPr lang="zh-CN" altLang="en-US" sz="2000" dirty="0">
                <a:solidFill>
                  <a:schemeClr val="accent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多次分割法</a:t>
            </a:r>
            <a:endParaRPr lang="en-US" altLang="zh-CN" sz="2000" dirty="0">
              <a:solidFill>
                <a:schemeClr val="accent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gn="just"/>
            <a:r>
              <a:rPr lang="en-US" altLang="zh-CN" sz="2000" dirty="0">
                <a:solidFill>
                  <a:schemeClr val="accent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5.2.4  </a:t>
            </a:r>
            <a:r>
              <a:rPr lang="zh-CN" altLang="en-US" sz="2000" dirty="0">
                <a:solidFill>
                  <a:schemeClr val="accent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全局阈值、局部阈值与自适应阈值</a:t>
            </a:r>
            <a:endParaRPr lang="en-US" altLang="zh-CN" sz="2000" dirty="0">
              <a:solidFill>
                <a:schemeClr val="accent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gn="just"/>
            <a:r>
              <a:rPr lang="en-US" altLang="zh-CN" sz="20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5.3  </a:t>
            </a:r>
            <a:r>
              <a:rPr lang="zh-CN" altLang="en-US" sz="20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面向阈值选取的直方图构造</a:t>
            </a:r>
            <a:endParaRPr lang="en-US" altLang="zh-CN" sz="20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gn="just"/>
            <a:r>
              <a:rPr lang="en-US" altLang="zh-CN" sz="2000" dirty="0">
                <a:solidFill>
                  <a:schemeClr val="accent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5.3.1  </a:t>
            </a:r>
            <a:r>
              <a:rPr lang="zh-CN" altLang="en-US" sz="2000" dirty="0">
                <a:solidFill>
                  <a:schemeClr val="accent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二维直方图</a:t>
            </a:r>
            <a:endParaRPr lang="en-US" altLang="zh-CN" sz="2000" dirty="0">
              <a:solidFill>
                <a:schemeClr val="accent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gn="just"/>
            <a:r>
              <a:rPr lang="en-US" altLang="zh-CN" sz="2000" dirty="0">
                <a:solidFill>
                  <a:schemeClr val="accent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5.3.2  </a:t>
            </a:r>
            <a:r>
              <a:rPr lang="zh-CN" altLang="en-US" sz="2000" dirty="0">
                <a:solidFill>
                  <a:schemeClr val="accent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边缘强度加权直方图</a:t>
            </a:r>
            <a:endParaRPr lang="en-US" altLang="zh-CN" sz="2000" dirty="0">
              <a:solidFill>
                <a:schemeClr val="accent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D97E71DE-9D30-4C25-B547-1A644D0549D5}"/>
              </a:ext>
            </a:extLst>
          </p:cNvPr>
          <p:cNvSpPr>
            <a:spLocks noGrp="1"/>
          </p:cNvSpPr>
          <p:nvPr>
            <p:ph type="sldNum" sz="quarter" idx="12"/>
          </p:nvPr>
        </p:nvSpPr>
        <p:spPr/>
        <p:txBody>
          <a:bodyPr/>
          <a:lstStyle/>
          <a:p>
            <a:fld id="{7D943200-7954-4F56-8B76-D6C91EDA9A35}" type="slidenum">
              <a:rPr lang="zh-CN" altLang="en-US" smtClean="0"/>
              <a:t>1</a:t>
            </a:fld>
            <a:endParaRPr lang="zh-CN" altLang="en-US"/>
          </a:p>
        </p:txBody>
      </p:sp>
    </p:spTree>
    <p:extLst>
      <p:ext uri="{BB962C8B-B14F-4D97-AF65-F5344CB8AC3E}">
        <p14:creationId xmlns:p14="http://schemas.microsoft.com/office/powerpoint/2010/main" val="2565895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C44AE01C-D0E6-4AC0-BE53-A27D51AD7F49}"/>
              </a:ext>
            </a:extLst>
          </p:cNvPr>
          <p:cNvSpPr>
            <a:spLocks noGrp="1"/>
          </p:cNvSpPr>
          <p:nvPr>
            <p:ph type="sldNum" sz="quarter" idx="12"/>
          </p:nvPr>
        </p:nvSpPr>
        <p:spPr/>
        <p:txBody>
          <a:bodyPr/>
          <a:lstStyle/>
          <a:p>
            <a:fld id="{7D943200-7954-4F56-8B76-D6C91EDA9A35}" type="slidenum">
              <a:rPr lang="zh-CN" altLang="en-US" smtClean="0"/>
              <a:t>10</a:t>
            </a:fld>
            <a:endParaRPr lang="zh-CN" altLang="en-US"/>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1CE4DE92-4977-44AD-AC9B-8B18CA86CB04}"/>
                  </a:ext>
                </a:extLst>
              </p:cNvPr>
              <p:cNvSpPr/>
              <p:nvPr/>
            </p:nvSpPr>
            <p:spPr>
              <a:xfrm>
                <a:off x="731044" y="402227"/>
                <a:ext cx="10729912" cy="3085909"/>
              </a:xfrm>
              <a:prstGeom prst="rect">
                <a:avLst/>
              </a:prstGeom>
            </p:spPr>
            <p:txBody>
              <a:bodyPr wrap="square">
                <a:spAutoFit/>
              </a:bodyPr>
              <a:lstStyle/>
              <a:p>
                <a:pPr indent="269875" algn="just"/>
                <a:r>
                  <a:rPr lang="en-US" altLang="zh-CN" sz="2000" kern="0" dirty="0">
                    <a:solidFill>
                      <a:srgbClr val="FF0000"/>
                    </a:solidFill>
                    <a:latin typeface="华文仿宋" panose="02010600040101010101" pitchFamily="2" charset="-122"/>
                    <a:ea typeface="华文仿宋" panose="02010600040101010101" pitchFamily="2" charset="-122"/>
                  </a:rPr>
                  <a:t>    </a:t>
                </a:r>
                <a:r>
                  <a:rPr lang="zh-CN" altLang="zh-CN" sz="2000" kern="0" dirty="0">
                    <a:solidFill>
                      <a:srgbClr val="FF0000"/>
                    </a:solidFill>
                    <a:latin typeface="华文仿宋" panose="02010600040101010101" pitchFamily="2" charset="-122"/>
                    <a:ea typeface="华文仿宋" panose="02010600040101010101" pitchFamily="2" charset="-122"/>
                  </a:rPr>
                  <a:t>最优阈值就是使总的错误概率最小时的值</a:t>
                </a:r>
                <a:r>
                  <a:rPr lang="zh-CN" altLang="zh-CN" sz="2000" kern="0" dirty="0">
                    <a:latin typeface="华文仿宋" panose="02010600040101010101" pitchFamily="2" charset="-122"/>
                    <a:ea typeface="华文仿宋" panose="02010600040101010101" pitchFamily="2" charset="-122"/>
                  </a:rPr>
                  <a:t>，定义一个评价函数如式</a:t>
                </a:r>
                <a:r>
                  <a:rPr lang="en-US" altLang="zh-CN" sz="2000" kern="0" dirty="0">
                    <a:latin typeface="华文仿宋" panose="02010600040101010101" pitchFamily="2" charset="-122"/>
                    <a:ea typeface="华文仿宋" panose="02010600040101010101" pitchFamily="2" charset="-122"/>
                  </a:rPr>
                  <a:t>(5-4)</a:t>
                </a:r>
                <a:r>
                  <a:rPr lang="zh-CN" altLang="zh-CN" sz="2000" kern="0" dirty="0">
                    <a:latin typeface="华文仿宋" panose="02010600040101010101" pitchFamily="2" charset="-122"/>
                    <a:ea typeface="华文仿宋" panose="02010600040101010101" pitchFamily="2" charset="-122"/>
                  </a:rPr>
                  <a:t>所示。</a:t>
                </a:r>
              </a:p>
              <a:p>
                <a:pPr indent="269875" algn="ctr"/>
                <a14:m>
                  <m:oMath xmlns:m="http://schemas.openxmlformats.org/officeDocument/2006/math">
                    <m:sSub>
                      <m:sSubPr>
                        <m:ctrlPr>
                          <a:rPr lang="zh-CN" altLang="zh-CN" sz="2000" i="1" kern="0">
                            <a:latin typeface="Cambria Math" panose="02040503050406030204" pitchFamily="18" charset="0"/>
                          </a:rPr>
                        </m:ctrlPr>
                      </m:sSubPr>
                      <m:e>
                        <m:r>
                          <a:rPr lang="en-US" altLang="zh-CN" sz="2000" kern="0">
                            <a:latin typeface="Cambria Math" panose="02040503050406030204" pitchFamily="18" charset="0"/>
                          </a:rPr>
                          <m:t>𝐸</m:t>
                        </m:r>
                      </m:e>
                      <m:sub>
                        <m:r>
                          <a:rPr lang="en-US" altLang="zh-CN" sz="2000" kern="0">
                            <a:latin typeface="Cambria Math" panose="02040503050406030204" pitchFamily="18" charset="0"/>
                          </a:rPr>
                          <m:t>𝑎𝑙𝑙</m:t>
                        </m:r>
                      </m:sub>
                    </m:sSub>
                    <m:r>
                      <a:rPr lang="en-US" altLang="zh-CN" sz="2000" kern="0">
                        <a:latin typeface="Cambria Math" panose="02040503050406030204" pitchFamily="18" charset="0"/>
                      </a:rPr>
                      <m:t>=</m:t>
                    </m:r>
                    <m:sSub>
                      <m:sSubPr>
                        <m:ctrlPr>
                          <a:rPr lang="zh-CN" altLang="zh-CN" sz="2000" i="1" kern="0">
                            <a:latin typeface="Cambria Math" panose="02040503050406030204" pitchFamily="18" charset="0"/>
                          </a:rPr>
                        </m:ctrlPr>
                      </m:sSubPr>
                      <m:e>
                        <m:r>
                          <a:rPr lang="en-US" altLang="zh-CN" sz="2000" kern="0">
                            <a:latin typeface="Cambria Math" panose="02040503050406030204" pitchFamily="18" charset="0"/>
                          </a:rPr>
                          <m:t>𝐸</m:t>
                        </m:r>
                      </m:e>
                      <m:sub>
                        <m:r>
                          <a:rPr lang="en-US" altLang="zh-CN" sz="2000" kern="0">
                            <a:latin typeface="Cambria Math" panose="02040503050406030204" pitchFamily="18" charset="0"/>
                          </a:rPr>
                          <m:t>12</m:t>
                        </m:r>
                      </m:sub>
                    </m:sSub>
                    <m:r>
                      <a:rPr lang="en-US" altLang="zh-CN" sz="2000" kern="0">
                        <a:latin typeface="Cambria Math" panose="02040503050406030204" pitchFamily="18" charset="0"/>
                      </a:rPr>
                      <m:t>(</m:t>
                    </m:r>
                    <m:r>
                      <a:rPr lang="en-US" altLang="zh-CN" sz="2000" kern="0">
                        <a:latin typeface="Cambria Math" panose="02040503050406030204" pitchFamily="18" charset="0"/>
                      </a:rPr>
                      <m:t>𝑡</m:t>
                    </m:r>
                    <m:r>
                      <a:rPr lang="en-US" altLang="zh-CN" sz="2000" kern="0">
                        <a:latin typeface="Cambria Math" panose="02040503050406030204" pitchFamily="18" charset="0"/>
                      </a:rPr>
                      <m:t>)×</m:t>
                    </m:r>
                    <m:sSub>
                      <m:sSubPr>
                        <m:ctrlPr>
                          <a:rPr lang="zh-CN" altLang="zh-CN" sz="2000" i="1" kern="0">
                            <a:latin typeface="Cambria Math" panose="02040503050406030204" pitchFamily="18" charset="0"/>
                          </a:rPr>
                        </m:ctrlPr>
                      </m:sSubPr>
                      <m:e>
                        <m:r>
                          <a:rPr lang="en-US" altLang="zh-CN" sz="2000" kern="0">
                            <a:latin typeface="Cambria Math" panose="02040503050406030204" pitchFamily="18" charset="0"/>
                          </a:rPr>
                          <m:t>𝑤</m:t>
                        </m:r>
                      </m:e>
                      <m:sub>
                        <m:r>
                          <a:rPr lang="en-US" altLang="zh-CN" sz="2000" kern="0">
                            <a:latin typeface="Cambria Math" panose="02040503050406030204" pitchFamily="18" charset="0"/>
                          </a:rPr>
                          <m:t>1</m:t>
                        </m:r>
                      </m:sub>
                    </m:sSub>
                    <m:r>
                      <a:rPr lang="en-US" altLang="zh-CN" sz="2000" kern="0">
                        <a:latin typeface="Cambria Math" panose="02040503050406030204" pitchFamily="18" charset="0"/>
                      </a:rPr>
                      <m:t>+</m:t>
                    </m:r>
                    <m:sSub>
                      <m:sSubPr>
                        <m:ctrlPr>
                          <a:rPr lang="zh-CN" altLang="zh-CN" sz="2000" i="1" kern="0">
                            <a:latin typeface="Cambria Math" panose="02040503050406030204" pitchFamily="18" charset="0"/>
                          </a:rPr>
                        </m:ctrlPr>
                      </m:sSubPr>
                      <m:e>
                        <m:r>
                          <a:rPr lang="en-US" altLang="zh-CN" sz="2000" kern="0">
                            <a:latin typeface="Cambria Math" panose="02040503050406030204" pitchFamily="18" charset="0"/>
                          </a:rPr>
                          <m:t>𝐸</m:t>
                        </m:r>
                      </m:e>
                      <m:sub>
                        <m:r>
                          <a:rPr lang="en-US" altLang="zh-CN" sz="2000" kern="0">
                            <a:latin typeface="Cambria Math" panose="02040503050406030204" pitchFamily="18" charset="0"/>
                          </a:rPr>
                          <m:t>21</m:t>
                        </m:r>
                      </m:sub>
                    </m:sSub>
                    <m:r>
                      <a:rPr lang="en-US" altLang="zh-CN" sz="2000" kern="0">
                        <a:latin typeface="Cambria Math" panose="02040503050406030204" pitchFamily="18" charset="0"/>
                      </a:rPr>
                      <m:t>(</m:t>
                    </m:r>
                    <m:r>
                      <a:rPr lang="en-US" altLang="zh-CN" sz="2000" kern="0">
                        <a:latin typeface="Cambria Math" panose="02040503050406030204" pitchFamily="18" charset="0"/>
                      </a:rPr>
                      <m:t>𝑡</m:t>
                    </m:r>
                    <m:r>
                      <a:rPr lang="en-US" altLang="zh-CN" sz="2000" kern="0">
                        <a:latin typeface="Cambria Math" panose="02040503050406030204" pitchFamily="18" charset="0"/>
                      </a:rPr>
                      <m:t>)×</m:t>
                    </m:r>
                    <m:sSub>
                      <m:sSubPr>
                        <m:ctrlPr>
                          <a:rPr lang="zh-CN" altLang="zh-CN" sz="2000" i="1" kern="0">
                            <a:latin typeface="Cambria Math" panose="02040503050406030204" pitchFamily="18" charset="0"/>
                          </a:rPr>
                        </m:ctrlPr>
                      </m:sSubPr>
                      <m:e>
                        <m:r>
                          <a:rPr lang="en-US" altLang="zh-CN" sz="2000" kern="0">
                            <a:latin typeface="Cambria Math" panose="02040503050406030204" pitchFamily="18" charset="0"/>
                          </a:rPr>
                          <m:t>𝑤</m:t>
                        </m:r>
                      </m:e>
                      <m:sub>
                        <m:r>
                          <a:rPr lang="en-US" altLang="zh-CN" sz="2000" kern="0">
                            <a:latin typeface="Cambria Math" panose="02040503050406030204" pitchFamily="18" charset="0"/>
                          </a:rPr>
                          <m:t>2</m:t>
                        </m:r>
                      </m:sub>
                    </m:sSub>
                  </m:oMath>
                </a14:m>
                <a:r>
                  <a:rPr lang="en-US" altLang="zh-CN" sz="2000" kern="0" dirty="0">
                    <a:latin typeface="华文仿宋" panose="02010600040101010101" pitchFamily="2" charset="-122"/>
                    <a:ea typeface="华文仿宋" panose="02010600040101010101" pitchFamily="2" charset="-122"/>
                  </a:rPr>
                  <a:t>                        (5-4)</a:t>
                </a:r>
                <a:endParaRPr lang="zh-CN" altLang="zh-CN" sz="2000" kern="0" dirty="0">
                  <a:latin typeface="华文仿宋" panose="02010600040101010101" pitchFamily="2" charset="-122"/>
                  <a:ea typeface="华文仿宋" panose="02010600040101010101" pitchFamily="2" charset="-122"/>
                </a:endParaRPr>
              </a:p>
              <a:p>
                <a:pPr indent="269875" algn="ctr"/>
                <a14:m>
                  <m:oMath xmlns:m="http://schemas.openxmlformats.org/officeDocument/2006/math">
                    <m:sSub>
                      <m:sSubPr>
                        <m:ctrlPr>
                          <a:rPr lang="zh-CN" altLang="zh-CN" sz="2000" i="1" kern="0">
                            <a:latin typeface="Cambria Math" panose="02040503050406030204" pitchFamily="18" charset="0"/>
                          </a:rPr>
                        </m:ctrlPr>
                      </m:sSubPr>
                      <m:e>
                        <m:r>
                          <a:rPr lang="en-US" altLang="zh-CN" sz="2000" kern="0">
                            <a:latin typeface="Cambria Math" panose="02040503050406030204" pitchFamily="18" charset="0"/>
                          </a:rPr>
                          <m:t>𝐸</m:t>
                        </m:r>
                      </m:e>
                      <m:sub>
                        <m:r>
                          <a:rPr lang="en-US" altLang="zh-CN" sz="2000" kern="0">
                            <a:latin typeface="Cambria Math" panose="02040503050406030204" pitchFamily="18" charset="0"/>
                          </a:rPr>
                          <m:t>12</m:t>
                        </m:r>
                      </m:sub>
                    </m:sSub>
                    <m:r>
                      <a:rPr lang="en-US" altLang="zh-CN" sz="2000" kern="0">
                        <a:latin typeface="Cambria Math" panose="02040503050406030204" pitchFamily="18" charset="0"/>
                      </a:rPr>
                      <m:t>(</m:t>
                    </m:r>
                    <m:r>
                      <a:rPr lang="en-US" altLang="zh-CN" sz="2000" kern="0">
                        <a:latin typeface="Cambria Math" panose="02040503050406030204" pitchFamily="18" charset="0"/>
                      </a:rPr>
                      <m:t>𝑡</m:t>
                    </m:r>
                    <m:r>
                      <a:rPr lang="en-US" altLang="zh-CN" sz="2000" kern="0">
                        <a:latin typeface="Cambria Math" panose="02040503050406030204" pitchFamily="18" charset="0"/>
                      </a:rPr>
                      <m:t>)=</m:t>
                    </m:r>
                    <m:nary>
                      <m:naryPr>
                        <m:limLoc m:val="subSup"/>
                        <m:ctrlPr>
                          <a:rPr lang="zh-CN" altLang="zh-CN" sz="2000" i="1" kern="0">
                            <a:latin typeface="Cambria Math" panose="02040503050406030204" pitchFamily="18" charset="0"/>
                          </a:rPr>
                        </m:ctrlPr>
                      </m:naryPr>
                      <m:sub>
                        <m:r>
                          <a:rPr lang="en-US" altLang="zh-CN" sz="2000" kern="0">
                            <a:latin typeface="Cambria Math" panose="02040503050406030204" pitchFamily="18" charset="0"/>
                          </a:rPr>
                          <m:t>𝑡</m:t>
                        </m:r>
                      </m:sub>
                      <m:sup>
                        <m:r>
                          <a:rPr lang="en-US" altLang="zh-CN" sz="2000" kern="0">
                            <a:latin typeface="Cambria Math" panose="02040503050406030204" pitchFamily="18" charset="0"/>
                          </a:rPr>
                          <m:t>255</m:t>
                        </m:r>
                      </m:sup>
                      <m:e>
                        <m:sSub>
                          <m:sSubPr>
                            <m:ctrlPr>
                              <a:rPr lang="zh-CN" altLang="zh-CN" sz="2000" i="1" kern="0">
                                <a:latin typeface="Cambria Math" panose="02040503050406030204" pitchFamily="18" charset="0"/>
                              </a:rPr>
                            </m:ctrlPr>
                          </m:sSubPr>
                          <m:e>
                            <m:r>
                              <a:rPr lang="en-US" altLang="zh-CN" sz="2000" kern="0">
                                <a:latin typeface="Cambria Math" panose="02040503050406030204" pitchFamily="18" charset="0"/>
                              </a:rPr>
                              <m:t>𝑝</m:t>
                            </m:r>
                          </m:e>
                          <m:sub>
                            <m:r>
                              <a:rPr lang="en-US" altLang="zh-CN" sz="2000" kern="0">
                                <a:latin typeface="Cambria Math" panose="02040503050406030204" pitchFamily="18" charset="0"/>
                              </a:rPr>
                              <m:t>1</m:t>
                            </m:r>
                          </m:sub>
                        </m:sSub>
                        <m:r>
                          <a:rPr lang="en-US" altLang="zh-CN" sz="2000" kern="0">
                            <a:latin typeface="Cambria Math" panose="02040503050406030204" pitchFamily="18" charset="0"/>
                          </a:rPr>
                          <m:t>(</m:t>
                        </m:r>
                        <m:r>
                          <a:rPr lang="en-US" altLang="zh-CN" sz="2000" kern="0">
                            <a:latin typeface="Cambria Math" panose="02040503050406030204" pitchFamily="18" charset="0"/>
                          </a:rPr>
                          <m:t>𝑔</m:t>
                        </m:r>
                        <m:r>
                          <a:rPr lang="en-US" altLang="zh-CN" sz="2000" kern="0">
                            <a:latin typeface="Cambria Math" panose="02040503050406030204" pitchFamily="18" charset="0"/>
                          </a:rPr>
                          <m:t>)</m:t>
                        </m:r>
                        <m:r>
                          <a:rPr lang="en-US" altLang="zh-CN" sz="2000" kern="0">
                            <a:latin typeface="Cambria Math" panose="02040503050406030204" pitchFamily="18" charset="0"/>
                          </a:rPr>
                          <m:t>𝑑𝑔</m:t>
                        </m:r>
                      </m:e>
                    </m:nary>
                  </m:oMath>
                </a14:m>
                <a:r>
                  <a:rPr lang="en-US" altLang="zh-CN" sz="2000" kern="0" dirty="0">
                    <a:latin typeface="华文仿宋" panose="02010600040101010101" pitchFamily="2" charset="-122"/>
                    <a:ea typeface="华文仿宋" panose="02010600040101010101" pitchFamily="2" charset="-122"/>
                  </a:rPr>
                  <a:t>                                         (5-5)</a:t>
                </a:r>
                <a:endParaRPr lang="zh-CN" altLang="zh-CN" sz="2000" kern="0" dirty="0">
                  <a:latin typeface="华文仿宋" panose="02010600040101010101" pitchFamily="2" charset="-122"/>
                  <a:ea typeface="华文仿宋" panose="02010600040101010101" pitchFamily="2" charset="-122"/>
                </a:endParaRPr>
              </a:p>
              <a:p>
                <a:pPr indent="269875" algn="ctr"/>
                <a14:m>
                  <m:oMath xmlns:m="http://schemas.openxmlformats.org/officeDocument/2006/math">
                    <m:sSub>
                      <m:sSubPr>
                        <m:ctrlPr>
                          <a:rPr lang="zh-CN" altLang="zh-CN" sz="2000" i="1" kern="0">
                            <a:latin typeface="Cambria Math" panose="02040503050406030204" pitchFamily="18" charset="0"/>
                          </a:rPr>
                        </m:ctrlPr>
                      </m:sSubPr>
                      <m:e>
                        <m:r>
                          <a:rPr lang="en-US" altLang="zh-CN" sz="2000" kern="0">
                            <a:latin typeface="Cambria Math" panose="02040503050406030204" pitchFamily="18" charset="0"/>
                          </a:rPr>
                          <m:t>𝐸</m:t>
                        </m:r>
                      </m:e>
                      <m:sub>
                        <m:r>
                          <a:rPr lang="en-US" altLang="zh-CN" sz="2000" kern="0">
                            <a:latin typeface="Cambria Math" panose="02040503050406030204" pitchFamily="18" charset="0"/>
                          </a:rPr>
                          <m:t>21</m:t>
                        </m:r>
                      </m:sub>
                    </m:sSub>
                    <m:r>
                      <a:rPr lang="en-US" altLang="zh-CN" sz="2000" kern="0">
                        <a:latin typeface="Cambria Math" panose="02040503050406030204" pitchFamily="18" charset="0"/>
                      </a:rPr>
                      <m:t>(</m:t>
                    </m:r>
                    <m:r>
                      <a:rPr lang="en-US" altLang="zh-CN" sz="2000" kern="0">
                        <a:latin typeface="Cambria Math" panose="02040503050406030204" pitchFamily="18" charset="0"/>
                      </a:rPr>
                      <m:t>𝑡</m:t>
                    </m:r>
                    <m:r>
                      <a:rPr lang="en-US" altLang="zh-CN" sz="2000" kern="0">
                        <a:latin typeface="Cambria Math" panose="02040503050406030204" pitchFamily="18" charset="0"/>
                      </a:rPr>
                      <m:t>)=</m:t>
                    </m:r>
                    <m:nary>
                      <m:naryPr>
                        <m:limLoc m:val="subSup"/>
                        <m:ctrlPr>
                          <a:rPr lang="zh-CN" altLang="zh-CN" sz="2000" i="1" kern="0">
                            <a:latin typeface="Cambria Math" panose="02040503050406030204" pitchFamily="18" charset="0"/>
                          </a:rPr>
                        </m:ctrlPr>
                      </m:naryPr>
                      <m:sub>
                        <m:r>
                          <a:rPr lang="en-US" altLang="zh-CN" sz="2000" kern="0">
                            <a:latin typeface="Cambria Math" panose="02040503050406030204" pitchFamily="18" charset="0"/>
                          </a:rPr>
                          <m:t>0</m:t>
                        </m:r>
                      </m:sub>
                      <m:sup>
                        <m:r>
                          <a:rPr lang="en-US" altLang="zh-CN" sz="2000" kern="0">
                            <a:latin typeface="Cambria Math" panose="02040503050406030204" pitchFamily="18" charset="0"/>
                          </a:rPr>
                          <m:t>𝑡</m:t>
                        </m:r>
                      </m:sup>
                      <m:e>
                        <m:sSub>
                          <m:sSubPr>
                            <m:ctrlPr>
                              <a:rPr lang="zh-CN" altLang="zh-CN" sz="2000" i="1" kern="0">
                                <a:latin typeface="Cambria Math" panose="02040503050406030204" pitchFamily="18" charset="0"/>
                              </a:rPr>
                            </m:ctrlPr>
                          </m:sSubPr>
                          <m:e>
                            <m:r>
                              <a:rPr lang="en-US" altLang="zh-CN" sz="2000" kern="0">
                                <a:latin typeface="Cambria Math" panose="02040503050406030204" pitchFamily="18" charset="0"/>
                              </a:rPr>
                              <m:t>𝑝</m:t>
                            </m:r>
                          </m:e>
                          <m:sub>
                            <m:r>
                              <a:rPr lang="en-US" altLang="zh-CN" sz="2000" kern="0">
                                <a:latin typeface="Cambria Math" panose="02040503050406030204" pitchFamily="18" charset="0"/>
                              </a:rPr>
                              <m:t>2</m:t>
                            </m:r>
                          </m:sub>
                        </m:sSub>
                        <m:r>
                          <a:rPr lang="en-US" altLang="zh-CN" sz="2000" kern="0">
                            <a:latin typeface="Cambria Math" panose="02040503050406030204" pitchFamily="18" charset="0"/>
                          </a:rPr>
                          <m:t>(</m:t>
                        </m:r>
                        <m:r>
                          <a:rPr lang="en-US" altLang="zh-CN" sz="2000" kern="0">
                            <a:latin typeface="Cambria Math" panose="02040503050406030204" pitchFamily="18" charset="0"/>
                          </a:rPr>
                          <m:t>𝑔</m:t>
                        </m:r>
                        <m:r>
                          <a:rPr lang="en-US" altLang="zh-CN" sz="2000" kern="0">
                            <a:latin typeface="Cambria Math" panose="02040503050406030204" pitchFamily="18" charset="0"/>
                          </a:rPr>
                          <m:t>)</m:t>
                        </m:r>
                        <m:r>
                          <a:rPr lang="en-US" altLang="zh-CN" sz="2000" kern="0">
                            <a:latin typeface="Cambria Math" panose="02040503050406030204" pitchFamily="18" charset="0"/>
                          </a:rPr>
                          <m:t>𝑑𝑔</m:t>
                        </m:r>
                      </m:e>
                    </m:nary>
                  </m:oMath>
                </a14:m>
                <a:r>
                  <a:rPr lang="en-US" altLang="zh-CN" sz="2000" kern="0" dirty="0">
                    <a:latin typeface="华文仿宋" panose="02010600040101010101" pitchFamily="2" charset="-122"/>
                    <a:ea typeface="华文仿宋" panose="02010600040101010101" pitchFamily="2" charset="-122"/>
                  </a:rPr>
                  <a:t>                                             (5-6)</a:t>
                </a:r>
                <a:endParaRPr lang="zh-CN" altLang="zh-CN" sz="2000" kern="0" dirty="0">
                  <a:latin typeface="华文仿宋" panose="02010600040101010101" pitchFamily="2" charset="-122"/>
                  <a:ea typeface="华文仿宋" panose="02010600040101010101" pitchFamily="2" charset="-122"/>
                </a:endParaRPr>
              </a:p>
              <a:p>
                <a:pPr indent="269875" algn="just"/>
                <a:r>
                  <a:rPr lang="en-US" altLang="zh-CN" sz="2000" kern="0" dirty="0">
                    <a:latin typeface="华文仿宋" panose="02010600040101010101" pitchFamily="2" charset="-122"/>
                    <a:ea typeface="华文仿宋" panose="02010600040101010101" pitchFamily="2" charset="-122"/>
                  </a:rPr>
                  <a:t>    </a:t>
                </a:r>
              </a:p>
              <a:p>
                <a:pPr indent="269875" algn="just"/>
                <a:r>
                  <a:rPr lang="en-US" altLang="zh-CN" sz="2000" kern="0" dirty="0">
                    <a:latin typeface="华文仿宋" panose="02010600040101010101" pitchFamily="2" charset="-122"/>
                    <a:ea typeface="华文仿宋" panose="02010600040101010101" pitchFamily="2" charset="-122"/>
                  </a:rPr>
                  <a:t>    </a:t>
                </a:r>
                <a:r>
                  <a:rPr lang="zh-CN" altLang="zh-CN" sz="2000" kern="0" dirty="0">
                    <a:latin typeface="华文仿宋" panose="02010600040101010101" pitchFamily="2" charset="-122"/>
                    <a:ea typeface="华文仿宋" panose="02010600040101010101" pitchFamily="2" charset="-122"/>
                  </a:rPr>
                  <a:t>其中，</a:t>
                </a:r>
                <a14:m>
                  <m:oMath xmlns:m="http://schemas.openxmlformats.org/officeDocument/2006/math">
                    <m:sSub>
                      <m:sSubPr>
                        <m:ctrlPr>
                          <a:rPr lang="zh-CN" altLang="zh-CN" sz="2000" i="1" kern="0">
                            <a:latin typeface="Cambria Math" panose="02040503050406030204" pitchFamily="18" charset="0"/>
                          </a:rPr>
                        </m:ctrlPr>
                      </m:sSubPr>
                      <m:e>
                        <m:r>
                          <a:rPr lang="en-US" altLang="zh-CN" sz="2000" kern="0">
                            <a:latin typeface="Cambria Math" panose="02040503050406030204" pitchFamily="18" charset="0"/>
                          </a:rPr>
                          <m:t>𝐸</m:t>
                        </m:r>
                      </m:e>
                      <m:sub>
                        <m:r>
                          <a:rPr lang="en-US" altLang="zh-CN" sz="2000" kern="0">
                            <a:latin typeface="Cambria Math" panose="02040503050406030204" pitchFamily="18" charset="0"/>
                          </a:rPr>
                          <m:t>12</m:t>
                        </m:r>
                      </m:sub>
                    </m:sSub>
                    <m:r>
                      <a:rPr lang="en-US" altLang="zh-CN" sz="2000" kern="0">
                        <a:latin typeface="Cambria Math" panose="02040503050406030204" pitchFamily="18" charset="0"/>
                      </a:rPr>
                      <m:t>(</m:t>
                    </m:r>
                    <m:r>
                      <a:rPr lang="en-US" altLang="zh-CN" sz="2000" kern="0">
                        <a:latin typeface="Cambria Math" panose="02040503050406030204" pitchFamily="18" charset="0"/>
                      </a:rPr>
                      <m:t>𝑡</m:t>
                    </m:r>
                    <m:r>
                      <a:rPr lang="en-US" altLang="zh-CN" sz="2000" kern="0">
                        <a:latin typeface="Cambria Math" panose="02040503050406030204" pitchFamily="18" charset="0"/>
                      </a:rPr>
                      <m:t>)</m:t>
                    </m:r>
                  </m:oMath>
                </a14:m>
                <a:r>
                  <a:rPr lang="zh-CN" altLang="zh-CN" sz="2000" kern="0" dirty="0">
                    <a:latin typeface="华文仿宋" panose="02010600040101010101" pitchFamily="2" charset="-122"/>
                    <a:ea typeface="华文仿宋" panose="02010600040101010101" pitchFamily="2" charset="-122"/>
                  </a:rPr>
                  <a:t>是阈值为</a:t>
                </a:r>
                <a14:m>
                  <m:oMath xmlns:m="http://schemas.openxmlformats.org/officeDocument/2006/math">
                    <m:r>
                      <a:rPr lang="en-US" altLang="zh-CN" sz="2000" kern="0">
                        <a:latin typeface="Cambria Math" panose="02040503050406030204" pitchFamily="18" charset="0"/>
                      </a:rPr>
                      <m:t>𝑡</m:t>
                    </m:r>
                  </m:oMath>
                </a14:m>
                <a:r>
                  <a:rPr lang="zh-CN" altLang="zh-CN" sz="2000" kern="0" dirty="0">
                    <a:latin typeface="华文仿宋" panose="02010600040101010101" pitchFamily="2" charset="-122"/>
                    <a:ea typeface="华文仿宋" panose="02010600040101010101" pitchFamily="2" charset="-122"/>
                  </a:rPr>
                  <a:t>时背景被错误分类成目标的概率，</a:t>
                </a:r>
                <a14:m>
                  <m:oMath xmlns:m="http://schemas.openxmlformats.org/officeDocument/2006/math">
                    <m:sSub>
                      <m:sSubPr>
                        <m:ctrlPr>
                          <a:rPr lang="zh-CN" altLang="zh-CN" sz="2000" i="1" kern="0">
                            <a:latin typeface="Cambria Math" panose="02040503050406030204" pitchFamily="18" charset="0"/>
                          </a:rPr>
                        </m:ctrlPr>
                      </m:sSubPr>
                      <m:e>
                        <m:r>
                          <a:rPr lang="en-US" altLang="zh-CN" sz="2000" kern="0">
                            <a:latin typeface="Cambria Math" panose="02040503050406030204" pitchFamily="18" charset="0"/>
                          </a:rPr>
                          <m:t>𝐸</m:t>
                        </m:r>
                      </m:e>
                      <m:sub>
                        <m:r>
                          <a:rPr lang="en-US" altLang="zh-CN" sz="2000" kern="0">
                            <a:latin typeface="Cambria Math" panose="02040503050406030204" pitchFamily="18" charset="0"/>
                          </a:rPr>
                          <m:t>21</m:t>
                        </m:r>
                      </m:sub>
                    </m:sSub>
                    <m:r>
                      <a:rPr lang="en-US" altLang="zh-CN" sz="2000" kern="0">
                        <a:latin typeface="Cambria Math" panose="02040503050406030204" pitchFamily="18" charset="0"/>
                      </a:rPr>
                      <m:t>(</m:t>
                    </m:r>
                    <m:r>
                      <a:rPr lang="en-US" altLang="zh-CN" sz="2000" kern="0">
                        <a:latin typeface="Cambria Math" panose="02040503050406030204" pitchFamily="18" charset="0"/>
                      </a:rPr>
                      <m:t>𝑡</m:t>
                    </m:r>
                    <m:r>
                      <a:rPr lang="en-US" altLang="zh-CN" sz="2000" kern="0">
                        <a:latin typeface="Cambria Math" panose="02040503050406030204" pitchFamily="18" charset="0"/>
                      </a:rPr>
                      <m:t>)</m:t>
                    </m:r>
                  </m:oMath>
                </a14:m>
                <a:r>
                  <a:rPr lang="zh-CN" altLang="zh-CN" sz="2000" kern="0" dirty="0">
                    <a:latin typeface="华文仿宋" panose="02010600040101010101" pitchFamily="2" charset="-122"/>
                    <a:ea typeface="华文仿宋" panose="02010600040101010101" pitchFamily="2" charset="-122"/>
                  </a:rPr>
                  <a:t>是阈值为</a:t>
                </a:r>
                <a14:m>
                  <m:oMath xmlns:m="http://schemas.openxmlformats.org/officeDocument/2006/math">
                    <m:r>
                      <a:rPr lang="en-US" altLang="zh-CN" sz="2000" kern="0">
                        <a:latin typeface="Cambria Math" panose="02040503050406030204" pitchFamily="18" charset="0"/>
                      </a:rPr>
                      <m:t>𝑡</m:t>
                    </m:r>
                  </m:oMath>
                </a14:m>
                <a:r>
                  <a:rPr lang="zh-CN" altLang="zh-CN" sz="2000" kern="0" dirty="0">
                    <a:latin typeface="华文仿宋" panose="02010600040101010101" pitchFamily="2" charset="-122"/>
                    <a:ea typeface="华文仿宋" panose="02010600040101010101" pitchFamily="2" charset="-122"/>
                  </a:rPr>
                  <a:t>时目标被错误分类成背景的概率；</a:t>
                </a:r>
                <a14:m>
                  <m:oMath xmlns:m="http://schemas.openxmlformats.org/officeDocument/2006/math">
                    <m:sSub>
                      <m:sSubPr>
                        <m:ctrlPr>
                          <a:rPr lang="zh-CN" altLang="zh-CN" sz="2000" i="1" kern="0">
                            <a:latin typeface="Cambria Math" panose="02040503050406030204" pitchFamily="18" charset="0"/>
                          </a:rPr>
                        </m:ctrlPr>
                      </m:sSubPr>
                      <m:e>
                        <m:r>
                          <a:rPr lang="en-US" altLang="zh-CN" sz="2000" kern="0">
                            <a:latin typeface="Cambria Math" panose="02040503050406030204" pitchFamily="18" charset="0"/>
                          </a:rPr>
                          <m:t>𝑤</m:t>
                        </m:r>
                      </m:e>
                      <m:sub>
                        <m:r>
                          <a:rPr lang="en-US" altLang="zh-CN" sz="2000" kern="0">
                            <a:latin typeface="Cambria Math" panose="02040503050406030204" pitchFamily="18" charset="0"/>
                          </a:rPr>
                          <m:t>1</m:t>
                        </m:r>
                      </m:sub>
                    </m:sSub>
                  </m:oMath>
                </a14:m>
                <a:r>
                  <a:rPr lang="zh-CN" altLang="zh-CN" sz="2000" kern="0" dirty="0">
                    <a:latin typeface="华文仿宋" panose="02010600040101010101" pitchFamily="2" charset="-122"/>
                    <a:ea typeface="华文仿宋" panose="02010600040101010101" pitchFamily="2" charset="-122"/>
                  </a:rPr>
                  <a:t>是图像中背景像素的所占比例，</a:t>
                </a:r>
                <a14:m>
                  <m:oMath xmlns:m="http://schemas.openxmlformats.org/officeDocument/2006/math">
                    <m:sSub>
                      <m:sSubPr>
                        <m:ctrlPr>
                          <a:rPr lang="zh-CN" altLang="zh-CN" sz="2000" i="1" kern="0">
                            <a:latin typeface="Cambria Math" panose="02040503050406030204" pitchFamily="18" charset="0"/>
                          </a:rPr>
                        </m:ctrlPr>
                      </m:sSubPr>
                      <m:e>
                        <m:r>
                          <a:rPr lang="en-US" altLang="zh-CN" sz="2000" kern="0">
                            <a:latin typeface="Cambria Math" panose="02040503050406030204" pitchFamily="18" charset="0"/>
                          </a:rPr>
                          <m:t>𝑤</m:t>
                        </m:r>
                      </m:e>
                      <m:sub>
                        <m:r>
                          <a:rPr lang="en-US" altLang="zh-CN" sz="2000" kern="0">
                            <a:latin typeface="Cambria Math" panose="02040503050406030204" pitchFamily="18" charset="0"/>
                          </a:rPr>
                          <m:t>2</m:t>
                        </m:r>
                      </m:sub>
                    </m:sSub>
                  </m:oMath>
                </a14:m>
                <a:r>
                  <a:rPr lang="zh-CN" altLang="zh-CN" sz="2000" kern="0" dirty="0">
                    <a:latin typeface="华文仿宋" panose="02010600040101010101" pitchFamily="2" charset="-122"/>
                    <a:ea typeface="华文仿宋" panose="02010600040101010101" pitchFamily="2" charset="-122"/>
                  </a:rPr>
                  <a:t>是图像中目标像素的所占比例，</a:t>
                </a:r>
                <a14:m>
                  <m:oMath xmlns:m="http://schemas.openxmlformats.org/officeDocument/2006/math">
                    <m:sSub>
                      <m:sSubPr>
                        <m:ctrlPr>
                          <a:rPr lang="zh-CN" altLang="zh-CN" sz="2000" i="1" kern="0">
                            <a:latin typeface="Cambria Math" panose="02040503050406030204" pitchFamily="18" charset="0"/>
                          </a:rPr>
                        </m:ctrlPr>
                      </m:sSubPr>
                      <m:e>
                        <m:r>
                          <a:rPr lang="en-US" altLang="zh-CN" sz="2000" kern="0">
                            <a:latin typeface="Cambria Math" panose="02040503050406030204" pitchFamily="18" charset="0"/>
                          </a:rPr>
                          <m:t>𝑤</m:t>
                        </m:r>
                      </m:e>
                      <m:sub>
                        <m:r>
                          <a:rPr lang="en-US" altLang="zh-CN" sz="2000" kern="0">
                            <a:latin typeface="Cambria Math" panose="02040503050406030204" pitchFamily="18" charset="0"/>
                          </a:rPr>
                          <m:t>1</m:t>
                        </m:r>
                      </m:sub>
                    </m:sSub>
                    <m:r>
                      <a:rPr lang="en-US" altLang="zh-CN" sz="2000" kern="0">
                        <a:latin typeface="Cambria Math" panose="02040503050406030204" pitchFamily="18" charset="0"/>
                      </a:rPr>
                      <m:t>+</m:t>
                    </m:r>
                    <m:sSub>
                      <m:sSubPr>
                        <m:ctrlPr>
                          <a:rPr lang="zh-CN" altLang="zh-CN" sz="2000" i="1" kern="0">
                            <a:latin typeface="Cambria Math" panose="02040503050406030204" pitchFamily="18" charset="0"/>
                          </a:rPr>
                        </m:ctrlPr>
                      </m:sSubPr>
                      <m:e>
                        <m:r>
                          <a:rPr lang="en-US" altLang="zh-CN" sz="2000" kern="0">
                            <a:latin typeface="Cambria Math" panose="02040503050406030204" pitchFamily="18" charset="0"/>
                          </a:rPr>
                          <m:t>𝑤</m:t>
                        </m:r>
                      </m:e>
                      <m:sub>
                        <m:r>
                          <a:rPr lang="en-US" altLang="zh-CN" sz="2000" kern="0">
                            <a:latin typeface="Cambria Math" panose="02040503050406030204" pitchFamily="18" charset="0"/>
                          </a:rPr>
                          <m:t>2</m:t>
                        </m:r>
                      </m:sub>
                    </m:sSub>
                    <m:r>
                      <a:rPr lang="en-US" altLang="zh-CN" sz="2000" kern="0">
                        <a:latin typeface="Cambria Math" panose="02040503050406030204" pitchFamily="18" charset="0"/>
                      </a:rPr>
                      <m:t>=1</m:t>
                    </m:r>
                  </m:oMath>
                </a14:m>
                <a:r>
                  <a:rPr lang="zh-CN" altLang="zh-CN" sz="2000" kern="0" dirty="0">
                    <a:latin typeface="华文仿宋" panose="02010600040101010101" pitchFamily="2" charset="-122"/>
                    <a:ea typeface="华文仿宋" panose="02010600040101010101" pitchFamily="2" charset="-122"/>
                  </a:rPr>
                  <a:t>；</a:t>
                </a:r>
                <a14:m>
                  <m:oMath xmlns:m="http://schemas.openxmlformats.org/officeDocument/2006/math">
                    <m:sSub>
                      <m:sSubPr>
                        <m:ctrlPr>
                          <a:rPr lang="zh-CN" altLang="zh-CN" sz="2000" i="1" kern="0">
                            <a:latin typeface="Cambria Math" panose="02040503050406030204" pitchFamily="18" charset="0"/>
                          </a:rPr>
                        </m:ctrlPr>
                      </m:sSubPr>
                      <m:e>
                        <m:r>
                          <a:rPr lang="en-US" altLang="zh-CN" sz="2000" kern="0">
                            <a:latin typeface="Cambria Math" panose="02040503050406030204" pitchFamily="18" charset="0"/>
                          </a:rPr>
                          <m:t>𝑝</m:t>
                        </m:r>
                      </m:e>
                      <m:sub>
                        <m:r>
                          <a:rPr lang="en-US" altLang="zh-CN" sz="2000" kern="0">
                            <a:latin typeface="Cambria Math" panose="02040503050406030204" pitchFamily="18" charset="0"/>
                          </a:rPr>
                          <m:t>1</m:t>
                        </m:r>
                      </m:sub>
                    </m:sSub>
                    <m:r>
                      <a:rPr lang="en-US" altLang="zh-CN" sz="2000" kern="0">
                        <a:latin typeface="Cambria Math" panose="02040503050406030204" pitchFamily="18" charset="0"/>
                      </a:rPr>
                      <m:t>(</m:t>
                    </m:r>
                    <m:r>
                      <a:rPr lang="en-US" altLang="zh-CN" sz="2000" kern="0">
                        <a:latin typeface="Cambria Math" panose="02040503050406030204" pitchFamily="18" charset="0"/>
                      </a:rPr>
                      <m:t>𝑔</m:t>
                    </m:r>
                    <m:r>
                      <a:rPr lang="en-US" altLang="zh-CN" sz="2000" kern="0">
                        <a:latin typeface="Cambria Math" panose="02040503050406030204" pitchFamily="18" charset="0"/>
                      </a:rPr>
                      <m:t>)</m:t>
                    </m:r>
                  </m:oMath>
                </a14:m>
                <a:r>
                  <a:rPr lang="zh-CN" altLang="zh-CN" sz="2000" kern="0" dirty="0">
                    <a:latin typeface="华文仿宋" panose="02010600040101010101" pitchFamily="2" charset="-122"/>
                    <a:ea typeface="华文仿宋" panose="02010600040101010101" pitchFamily="2" charset="-122"/>
                  </a:rPr>
                  <a:t>是背景像素的概率密度，</a:t>
                </a:r>
                <a14:m>
                  <m:oMath xmlns:m="http://schemas.openxmlformats.org/officeDocument/2006/math">
                    <m:sSub>
                      <m:sSubPr>
                        <m:ctrlPr>
                          <a:rPr lang="zh-CN" altLang="zh-CN" sz="2000" i="1" kern="0">
                            <a:latin typeface="Cambria Math" panose="02040503050406030204" pitchFamily="18" charset="0"/>
                          </a:rPr>
                        </m:ctrlPr>
                      </m:sSubPr>
                      <m:e>
                        <m:r>
                          <a:rPr lang="en-US" altLang="zh-CN" sz="2000" kern="0">
                            <a:latin typeface="Cambria Math" panose="02040503050406030204" pitchFamily="18" charset="0"/>
                          </a:rPr>
                          <m:t>𝑝</m:t>
                        </m:r>
                      </m:e>
                      <m:sub>
                        <m:r>
                          <a:rPr lang="en-US" altLang="zh-CN" sz="2000" kern="0">
                            <a:latin typeface="Cambria Math" panose="02040503050406030204" pitchFamily="18" charset="0"/>
                          </a:rPr>
                          <m:t>2</m:t>
                        </m:r>
                      </m:sub>
                    </m:sSub>
                    <m:r>
                      <a:rPr lang="en-US" altLang="zh-CN" sz="2000" kern="0">
                        <a:latin typeface="Cambria Math" panose="02040503050406030204" pitchFamily="18" charset="0"/>
                      </a:rPr>
                      <m:t>(</m:t>
                    </m:r>
                    <m:r>
                      <a:rPr lang="en-US" altLang="zh-CN" sz="2000" kern="0">
                        <a:latin typeface="Cambria Math" panose="02040503050406030204" pitchFamily="18" charset="0"/>
                      </a:rPr>
                      <m:t>𝑔</m:t>
                    </m:r>
                    <m:r>
                      <a:rPr lang="en-US" altLang="zh-CN" sz="2000" kern="0">
                        <a:latin typeface="Cambria Math" panose="02040503050406030204" pitchFamily="18" charset="0"/>
                      </a:rPr>
                      <m:t>)</m:t>
                    </m:r>
                  </m:oMath>
                </a14:m>
                <a:r>
                  <a:rPr lang="zh-CN" altLang="zh-CN" sz="2000" kern="0" dirty="0">
                    <a:latin typeface="华文仿宋" panose="02010600040101010101" pitchFamily="2" charset="-122"/>
                    <a:ea typeface="华文仿宋" panose="02010600040101010101" pitchFamily="2" charset="-122"/>
                  </a:rPr>
                  <a:t>是目标像素的概率密度；</a:t>
                </a:r>
                <a14:m>
                  <m:oMath xmlns:m="http://schemas.openxmlformats.org/officeDocument/2006/math">
                    <m:sSub>
                      <m:sSubPr>
                        <m:ctrlPr>
                          <a:rPr lang="zh-CN" altLang="zh-CN" sz="2000" i="1" kern="0">
                            <a:latin typeface="Cambria Math" panose="02040503050406030204" pitchFamily="18" charset="0"/>
                          </a:rPr>
                        </m:ctrlPr>
                      </m:sSubPr>
                      <m:e>
                        <m:r>
                          <a:rPr lang="en-US" altLang="zh-CN" sz="2000" kern="0">
                            <a:latin typeface="Cambria Math" panose="02040503050406030204" pitchFamily="18" charset="0"/>
                          </a:rPr>
                          <m:t>𝐸</m:t>
                        </m:r>
                      </m:e>
                      <m:sub>
                        <m:r>
                          <a:rPr lang="en-US" altLang="zh-CN" sz="2000" kern="0">
                            <a:latin typeface="Cambria Math" panose="02040503050406030204" pitchFamily="18" charset="0"/>
                          </a:rPr>
                          <m:t>𝑎𝑙𝑙</m:t>
                        </m:r>
                      </m:sub>
                    </m:sSub>
                  </m:oMath>
                </a14:m>
                <a:r>
                  <a:rPr lang="zh-CN" altLang="zh-CN" sz="2000" kern="0" dirty="0">
                    <a:latin typeface="华文仿宋" panose="02010600040101010101" pitchFamily="2" charset="-122"/>
                    <a:ea typeface="华文仿宋" panose="02010600040101010101" pitchFamily="2" charset="-122"/>
                  </a:rPr>
                  <a:t>是阈值为</a:t>
                </a:r>
                <a14:m>
                  <m:oMath xmlns:m="http://schemas.openxmlformats.org/officeDocument/2006/math">
                    <m:r>
                      <a:rPr lang="en-US" altLang="zh-CN" sz="2000" kern="0">
                        <a:latin typeface="Cambria Math" panose="02040503050406030204" pitchFamily="18" charset="0"/>
                      </a:rPr>
                      <m:t>𝑔</m:t>
                    </m:r>
                  </m:oMath>
                </a14:m>
                <a:r>
                  <a:rPr lang="zh-CN" altLang="zh-CN" sz="2000" kern="0" dirty="0">
                    <a:latin typeface="华文仿宋" panose="02010600040101010101" pitchFamily="2" charset="-122"/>
                    <a:ea typeface="华文仿宋" panose="02010600040101010101" pitchFamily="2" charset="-122"/>
                  </a:rPr>
                  <a:t>时的总错误率。</a:t>
                </a:r>
              </a:p>
            </p:txBody>
          </p:sp>
        </mc:Choice>
        <mc:Fallback xmlns="">
          <p:sp>
            <p:nvSpPr>
              <p:cNvPr id="7" name="矩形 6">
                <a:extLst>
                  <a:ext uri="{FF2B5EF4-FFF2-40B4-BE49-F238E27FC236}">
                    <a16:creationId xmlns:a16="http://schemas.microsoft.com/office/drawing/2014/main" id="{1CE4DE92-4977-44AD-AC9B-8B18CA86CB04}"/>
                  </a:ext>
                </a:extLst>
              </p:cNvPr>
              <p:cNvSpPr>
                <a:spLocks noRot="1" noChangeAspect="1" noMove="1" noResize="1" noEditPoints="1" noAdjustHandles="1" noChangeArrowheads="1" noChangeShapeType="1" noTextEdit="1"/>
              </p:cNvSpPr>
              <p:nvPr/>
            </p:nvSpPr>
            <p:spPr>
              <a:xfrm>
                <a:off x="731044" y="402227"/>
                <a:ext cx="10729912" cy="3085909"/>
              </a:xfrm>
              <a:prstGeom prst="rect">
                <a:avLst/>
              </a:prstGeom>
              <a:blipFill>
                <a:blip r:embed="rId3"/>
                <a:stretch>
                  <a:fillRect l="-625" t="-1186" r="-568" b="-27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EF07A7CA-55C8-4775-8059-49A78BB54576}"/>
                  </a:ext>
                </a:extLst>
              </p:cNvPr>
              <p:cNvSpPr/>
              <p:nvPr/>
            </p:nvSpPr>
            <p:spPr>
              <a:xfrm>
                <a:off x="731044" y="3429000"/>
                <a:ext cx="10729912" cy="3203313"/>
              </a:xfrm>
              <a:prstGeom prst="rect">
                <a:avLst/>
              </a:prstGeom>
            </p:spPr>
            <p:txBody>
              <a:bodyPr wrap="square">
                <a:spAutoFit/>
              </a:bodyPr>
              <a:lstStyle/>
              <a:p>
                <a:pPr indent="269875" algn="just"/>
                <a:r>
                  <a:rPr lang="en-US" altLang="zh-CN" sz="2000" kern="0" dirty="0">
                    <a:latin typeface="华文仿宋" panose="02010600040101010101" pitchFamily="2" charset="-122"/>
                    <a:ea typeface="华文仿宋" panose="02010600040101010101" pitchFamily="2" charset="-122"/>
                  </a:rPr>
                  <a:t>    </a:t>
                </a:r>
                <a:r>
                  <a:rPr lang="zh-CN" altLang="zh-CN" sz="2000" kern="0" dirty="0">
                    <a:solidFill>
                      <a:srgbClr val="FF0000"/>
                    </a:solidFill>
                    <a:latin typeface="华文仿宋" panose="02010600040101010101" pitchFamily="2" charset="-122"/>
                    <a:ea typeface="华文仿宋" panose="02010600040101010101" pitchFamily="2" charset="-122"/>
                  </a:rPr>
                  <a:t>使</a:t>
                </a:r>
                <a14:m>
                  <m:oMath xmlns:m="http://schemas.openxmlformats.org/officeDocument/2006/math">
                    <m:sSub>
                      <m:sSubPr>
                        <m:ctrlPr>
                          <a:rPr lang="zh-CN" altLang="zh-CN" sz="2000" i="1" kern="0">
                            <a:solidFill>
                              <a:srgbClr val="FF0000"/>
                            </a:solidFill>
                            <a:latin typeface="Cambria Math" panose="02040503050406030204" pitchFamily="18" charset="0"/>
                            <a:ea typeface="华文仿宋" panose="02010600040101010101" pitchFamily="2" charset="-122"/>
                          </a:rPr>
                        </m:ctrlPr>
                      </m:sSubPr>
                      <m:e>
                        <m:r>
                          <a:rPr lang="en-US" altLang="zh-CN" sz="2000" kern="0">
                            <a:solidFill>
                              <a:srgbClr val="FF0000"/>
                            </a:solidFill>
                            <a:latin typeface="Cambria Math" panose="02040503050406030204" pitchFamily="18" charset="0"/>
                            <a:ea typeface="华文仿宋" panose="02010600040101010101" pitchFamily="2" charset="-122"/>
                          </a:rPr>
                          <m:t>𝐸</m:t>
                        </m:r>
                      </m:e>
                      <m:sub>
                        <m:r>
                          <a:rPr lang="en-US" altLang="zh-CN" sz="2000" kern="0">
                            <a:solidFill>
                              <a:srgbClr val="FF0000"/>
                            </a:solidFill>
                            <a:latin typeface="Cambria Math" panose="02040503050406030204" pitchFamily="18" charset="0"/>
                            <a:ea typeface="华文仿宋" panose="02010600040101010101" pitchFamily="2" charset="-122"/>
                          </a:rPr>
                          <m:t>𝑎𝑙𝑙</m:t>
                        </m:r>
                      </m:sub>
                    </m:sSub>
                  </m:oMath>
                </a14:m>
                <a:r>
                  <a:rPr lang="zh-CN" altLang="zh-CN" sz="2000" kern="0" dirty="0">
                    <a:solidFill>
                      <a:srgbClr val="FF0000"/>
                    </a:solidFill>
                    <a:latin typeface="华文仿宋" panose="02010600040101010101" pitchFamily="2" charset="-122"/>
                    <a:ea typeface="华文仿宋" panose="02010600040101010101" pitchFamily="2" charset="-122"/>
                  </a:rPr>
                  <a:t>取最小值时的</a:t>
                </a:r>
                <a14:m>
                  <m:oMath xmlns:m="http://schemas.openxmlformats.org/officeDocument/2006/math">
                    <m:r>
                      <a:rPr lang="en-US" altLang="zh-CN" sz="2000" kern="0">
                        <a:solidFill>
                          <a:srgbClr val="FF0000"/>
                        </a:solidFill>
                        <a:latin typeface="Cambria Math" panose="02040503050406030204" pitchFamily="18" charset="0"/>
                        <a:ea typeface="华文仿宋" panose="02010600040101010101" pitchFamily="2" charset="-122"/>
                      </a:rPr>
                      <m:t>𝑡</m:t>
                    </m:r>
                  </m:oMath>
                </a14:m>
                <a:r>
                  <a:rPr lang="zh-CN" altLang="zh-CN" sz="2000" kern="0" dirty="0">
                    <a:solidFill>
                      <a:srgbClr val="FF0000"/>
                    </a:solidFill>
                    <a:latin typeface="华文仿宋" panose="02010600040101010101" pitchFamily="2" charset="-122"/>
                    <a:ea typeface="华文仿宋" panose="02010600040101010101" pitchFamily="2" charset="-122"/>
                  </a:rPr>
                  <a:t>即为最佳阈值</a:t>
                </a:r>
                <a:r>
                  <a:rPr lang="zh-CN" altLang="zh-CN" sz="2000" kern="0" dirty="0">
                    <a:latin typeface="华文仿宋" panose="02010600040101010101" pitchFamily="2" charset="-122"/>
                    <a:ea typeface="华文仿宋" panose="02010600040101010101" pitchFamily="2" charset="-122"/>
                  </a:rPr>
                  <a:t>，即式</a:t>
                </a:r>
                <a:r>
                  <a:rPr lang="en-US" altLang="zh-CN" sz="2000" kern="0" dirty="0">
                    <a:latin typeface="华文仿宋" panose="02010600040101010101" pitchFamily="2" charset="-122"/>
                    <a:ea typeface="华文仿宋" panose="02010600040101010101" pitchFamily="2" charset="-122"/>
                  </a:rPr>
                  <a:t>(5-4)</a:t>
                </a:r>
                <a:r>
                  <a:rPr lang="zh-CN" altLang="zh-CN" sz="2000" kern="0" dirty="0">
                    <a:latin typeface="华文仿宋" panose="02010600040101010101" pitchFamily="2" charset="-122"/>
                    <a:ea typeface="华文仿宋" panose="02010600040101010101" pitchFamily="2" charset="-122"/>
                  </a:rPr>
                  <a:t>的一阶导数等于</a:t>
                </a:r>
                <a:r>
                  <a:rPr lang="en-US" altLang="zh-CN" sz="2000" kern="0" dirty="0">
                    <a:latin typeface="华文仿宋" panose="02010600040101010101" pitchFamily="2" charset="-122"/>
                    <a:ea typeface="华文仿宋" panose="02010600040101010101" pitchFamily="2" charset="-122"/>
                  </a:rPr>
                  <a:t>0</a:t>
                </a:r>
                <a:r>
                  <a:rPr lang="zh-CN" altLang="zh-CN" sz="2000" kern="0" dirty="0">
                    <a:latin typeface="华文仿宋" panose="02010600040101010101" pitchFamily="2" charset="-122"/>
                    <a:ea typeface="华文仿宋" panose="02010600040101010101" pitchFamily="2" charset="-122"/>
                  </a:rPr>
                  <a:t>时的</a:t>
                </a:r>
                <a14:m>
                  <m:oMath xmlns:m="http://schemas.openxmlformats.org/officeDocument/2006/math">
                    <m:r>
                      <a:rPr lang="en-US" altLang="zh-CN" sz="2000" kern="0">
                        <a:latin typeface="Cambria Math" panose="02040503050406030204" pitchFamily="18" charset="0"/>
                        <a:ea typeface="华文仿宋" panose="02010600040101010101" pitchFamily="2" charset="-122"/>
                      </a:rPr>
                      <m:t>𝑡</m:t>
                    </m:r>
                  </m:oMath>
                </a14:m>
                <a:r>
                  <a:rPr lang="zh-CN" altLang="zh-CN" sz="2000" kern="0" dirty="0">
                    <a:latin typeface="华文仿宋" panose="02010600040101010101" pitchFamily="2" charset="-122"/>
                    <a:ea typeface="华文仿宋" panose="02010600040101010101" pitchFamily="2" charset="-122"/>
                  </a:rPr>
                  <a:t>。当</a:t>
                </a:r>
                <a14:m>
                  <m:oMath xmlns:m="http://schemas.openxmlformats.org/officeDocument/2006/math">
                    <m:sSub>
                      <m:sSubPr>
                        <m:ctrlPr>
                          <a:rPr lang="zh-CN" altLang="zh-CN" sz="2000" i="1" kern="0">
                            <a:latin typeface="Cambria Math" panose="02040503050406030204" pitchFamily="18" charset="0"/>
                            <a:ea typeface="华文仿宋" panose="02010600040101010101" pitchFamily="2" charset="-122"/>
                          </a:rPr>
                        </m:ctrlPr>
                      </m:sSubPr>
                      <m:e>
                        <m:r>
                          <a:rPr lang="en-US" altLang="zh-CN" sz="2000" kern="0">
                            <a:latin typeface="Cambria Math" panose="02040503050406030204" pitchFamily="18" charset="0"/>
                            <a:ea typeface="华文仿宋" panose="02010600040101010101" pitchFamily="2" charset="-122"/>
                          </a:rPr>
                          <m:t>𝑝</m:t>
                        </m:r>
                      </m:e>
                      <m:sub>
                        <m:r>
                          <a:rPr lang="en-US" altLang="zh-CN" sz="2000" kern="0">
                            <a:latin typeface="Cambria Math" panose="02040503050406030204" pitchFamily="18" charset="0"/>
                            <a:ea typeface="华文仿宋" panose="02010600040101010101" pitchFamily="2" charset="-122"/>
                          </a:rPr>
                          <m:t>1</m:t>
                        </m:r>
                      </m:sub>
                    </m:sSub>
                    <m:r>
                      <a:rPr lang="en-US" altLang="zh-CN" sz="2000" kern="0">
                        <a:latin typeface="Cambria Math" panose="02040503050406030204" pitchFamily="18" charset="0"/>
                        <a:ea typeface="华文仿宋" panose="02010600040101010101" pitchFamily="2" charset="-122"/>
                      </a:rPr>
                      <m:t>(</m:t>
                    </m:r>
                    <m:r>
                      <a:rPr lang="en-US" altLang="zh-CN" sz="2000" kern="0">
                        <a:latin typeface="Cambria Math" panose="02040503050406030204" pitchFamily="18" charset="0"/>
                        <a:ea typeface="华文仿宋" panose="02010600040101010101" pitchFamily="2" charset="-122"/>
                      </a:rPr>
                      <m:t>𝑔</m:t>
                    </m:r>
                    <m:r>
                      <a:rPr lang="en-US" altLang="zh-CN" sz="2000" kern="0">
                        <a:latin typeface="Cambria Math" panose="02040503050406030204" pitchFamily="18" charset="0"/>
                        <a:ea typeface="华文仿宋" panose="02010600040101010101" pitchFamily="2" charset="-122"/>
                      </a:rPr>
                      <m:t>)</m:t>
                    </m:r>
                  </m:oMath>
                </a14:m>
                <a:r>
                  <a:rPr lang="zh-CN" altLang="zh-CN" sz="2000" kern="0" dirty="0">
                    <a:latin typeface="华文仿宋" panose="02010600040101010101" pitchFamily="2" charset="-122"/>
                    <a:ea typeface="华文仿宋" panose="02010600040101010101" pitchFamily="2" charset="-122"/>
                  </a:rPr>
                  <a:t>和</a:t>
                </a:r>
                <a14:m>
                  <m:oMath xmlns:m="http://schemas.openxmlformats.org/officeDocument/2006/math">
                    <m:sSub>
                      <m:sSubPr>
                        <m:ctrlPr>
                          <a:rPr lang="zh-CN" altLang="zh-CN" sz="2000" i="1" kern="0">
                            <a:latin typeface="Cambria Math" panose="02040503050406030204" pitchFamily="18" charset="0"/>
                            <a:ea typeface="华文仿宋" panose="02010600040101010101" pitchFamily="2" charset="-122"/>
                          </a:rPr>
                        </m:ctrlPr>
                      </m:sSubPr>
                      <m:e>
                        <m:r>
                          <a:rPr lang="en-US" altLang="zh-CN" sz="2000" kern="0">
                            <a:latin typeface="Cambria Math" panose="02040503050406030204" pitchFamily="18" charset="0"/>
                            <a:ea typeface="华文仿宋" panose="02010600040101010101" pitchFamily="2" charset="-122"/>
                          </a:rPr>
                          <m:t>𝑝</m:t>
                        </m:r>
                      </m:e>
                      <m:sub>
                        <m:r>
                          <a:rPr lang="en-US" altLang="zh-CN" sz="2000" kern="0">
                            <a:latin typeface="Cambria Math" panose="02040503050406030204" pitchFamily="18" charset="0"/>
                            <a:ea typeface="华文仿宋" panose="02010600040101010101" pitchFamily="2" charset="-122"/>
                          </a:rPr>
                          <m:t>2</m:t>
                        </m:r>
                      </m:sub>
                    </m:sSub>
                    <m:r>
                      <a:rPr lang="en-US" altLang="zh-CN" sz="2000" kern="0">
                        <a:latin typeface="Cambria Math" panose="02040503050406030204" pitchFamily="18" charset="0"/>
                        <a:ea typeface="华文仿宋" panose="02010600040101010101" pitchFamily="2" charset="-122"/>
                      </a:rPr>
                      <m:t>(</m:t>
                    </m:r>
                    <m:r>
                      <a:rPr lang="en-US" altLang="zh-CN" sz="2000" kern="0">
                        <a:latin typeface="Cambria Math" panose="02040503050406030204" pitchFamily="18" charset="0"/>
                        <a:ea typeface="华文仿宋" panose="02010600040101010101" pitchFamily="2" charset="-122"/>
                      </a:rPr>
                      <m:t>𝑔</m:t>
                    </m:r>
                    <m:r>
                      <a:rPr lang="en-US" altLang="zh-CN" sz="2000" kern="0">
                        <a:latin typeface="Cambria Math" panose="02040503050406030204" pitchFamily="18" charset="0"/>
                        <a:ea typeface="华文仿宋" panose="02010600040101010101" pitchFamily="2" charset="-122"/>
                      </a:rPr>
                      <m:t>)</m:t>
                    </m:r>
                  </m:oMath>
                </a14:m>
                <a:r>
                  <a:rPr lang="zh-CN" altLang="zh-CN" sz="2000" kern="0" dirty="0">
                    <a:latin typeface="华文仿宋" panose="02010600040101010101" pitchFamily="2" charset="-122"/>
                    <a:ea typeface="华文仿宋" panose="02010600040101010101" pitchFamily="2" charset="-122"/>
                  </a:rPr>
                  <a:t>的方差相等，即</a:t>
                </a:r>
                <a14:m>
                  <m:oMath xmlns:m="http://schemas.openxmlformats.org/officeDocument/2006/math">
                    <m:sSub>
                      <m:sSubPr>
                        <m:ctrlPr>
                          <a:rPr lang="zh-CN" altLang="zh-CN" sz="2000" i="1" kern="0">
                            <a:latin typeface="Cambria Math" panose="02040503050406030204" pitchFamily="18" charset="0"/>
                            <a:ea typeface="华文仿宋" panose="02010600040101010101" pitchFamily="2" charset="-122"/>
                          </a:rPr>
                        </m:ctrlPr>
                      </m:sSubPr>
                      <m:e>
                        <m:r>
                          <a:rPr lang="en-US" altLang="zh-CN" sz="2000" kern="0">
                            <a:latin typeface="Cambria Math" panose="02040503050406030204" pitchFamily="18" charset="0"/>
                            <a:ea typeface="华文仿宋" panose="02010600040101010101" pitchFamily="2" charset="-122"/>
                          </a:rPr>
                          <m:t>𝜎</m:t>
                        </m:r>
                      </m:e>
                      <m:sub>
                        <m:r>
                          <a:rPr lang="en-US" altLang="zh-CN" sz="2000" kern="0">
                            <a:latin typeface="Cambria Math" panose="02040503050406030204" pitchFamily="18" charset="0"/>
                            <a:ea typeface="华文仿宋" panose="02010600040101010101" pitchFamily="2" charset="-122"/>
                          </a:rPr>
                          <m:t>1</m:t>
                        </m:r>
                      </m:sub>
                    </m:sSub>
                    <m:r>
                      <a:rPr lang="en-US" altLang="zh-CN" sz="2000" kern="0">
                        <a:latin typeface="Cambria Math" panose="02040503050406030204" pitchFamily="18" charset="0"/>
                        <a:ea typeface="华文仿宋" panose="02010600040101010101" pitchFamily="2" charset="-122"/>
                      </a:rPr>
                      <m:t>=</m:t>
                    </m:r>
                    <m:sSub>
                      <m:sSubPr>
                        <m:ctrlPr>
                          <a:rPr lang="zh-CN" altLang="zh-CN" sz="2000" i="1" kern="0">
                            <a:latin typeface="Cambria Math" panose="02040503050406030204" pitchFamily="18" charset="0"/>
                            <a:ea typeface="华文仿宋" panose="02010600040101010101" pitchFamily="2" charset="-122"/>
                          </a:rPr>
                        </m:ctrlPr>
                      </m:sSubPr>
                      <m:e>
                        <m:r>
                          <a:rPr lang="en-US" altLang="zh-CN" sz="2000" kern="0">
                            <a:latin typeface="Cambria Math" panose="02040503050406030204" pitchFamily="18" charset="0"/>
                            <a:ea typeface="华文仿宋" panose="02010600040101010101" pitchFamily="2" charset="-122"/>
                          </a:rPr>
                          <m:t>𝜎</m:t>
                        </m:r>
                      </m:e>
                      <m:sub>
                        <m:r>
                          <a:rPr lang="en-US" altLang="zh-CN" sz="2000" kern="0">
                            <a:latin typeface="Cambria Math" panose="02040503050406030204" pitchFamily="18" charset="0"/>
                            <a:ea typeface="华文仿宋" panose="02010600040101010101" pitchFamily="2" charset="-122"/>
                          </a:rPr>
                          <m:t>2</m:t>
                        </m:r>
                      </m:sub>
                    </m:sSub>
                    <m:r>
                      <a:rPr lang="en-US" altLang="zh-CN" sz="2000" kern="0">
                        <a:latin typeface="Cambria Math" panose="02040503050406030204" pitchFamily="18" charset="0"/>
                        <a:ea typeface="华文仿宋" panose="02010600040101010101" pitchFamily="2" charset="-122"/>
                      </a:rPr>
                      <m:t>=</m:t>
                    </m:r>
                    <m:sSub>
                      <m:sSubPr>
                        <m:ctrlPr>
                          <a:rPr lang="zh-CN" altLang="zh-CN" sz="2000" i="1" kern="0">
                            <a:latin typeface="Cambria Math" panose="02040503050406030204" pitchFamily="18" charset="0"/>
                            <a:ea typeface="华文仿宋" panose="02010600040101010101" pitchFamily="2" charset="-122"/>
                          </a:rPr>
                        </m:ctrlPr>
                      </m:sSubPr>
                      <m:e>
                        <m:r>
                          <a:rPr lang="en-US" altLang="zh-CN" sz="2000" kern="0">
                            <a:latin typeface="Cambria Math" panose="02040503050406030204" pitchFamily="18" charset="0"/>
                            <a:ea typeface="华文仿宋" panose="02010600040101010101" pitchFamily="2" charset="-122"/>
                          </a:rPr>
                          <m:t>𝜎</m:t>
                        </m:r>
                      </m:e>
                      <m:sub>
                        <m:r>
                          <a:rPr lang="en-US" altLang="zh-CN" sz="2000" kern="0">
                            <a:latin typeface="Cambria Math" panose="02040503050406030204" pitchFamily="18" charset="0"/>
                            <a:ea typeface="华文仿宋" panose="02010600040101010101" pitchFamily="2" charset="-122"/>
                          </a:rPr>
                          <m:t>𝑐</m:t>
                        </m:r>
                      </m:sub>
                    </m:sSub>
                  </m:oMath>
                </a14:m>
                <a:r>
                  <a:rPr lang="zh-CN" altLang="zh-CN" sz="2000" kern="0" dirty="0">
                    <a:latin typeface="华文仿宋" panose="02010600040101010101" pitchFamily="2" charset="-122"/>
                    <a:ea typeface="华文仿宋" panose="02010600040101010101" pitchFamily="2" charset="-122"/>
                  </a:rPr>
                  <a:t>时，得到如下结论</a:t>
                </a:r>
                <a:r>
                  <a:rPr lang="en-US" altLang="zh-CN" sz="2000" kern="0" dirty="0">
                    <a:latin typeface="华文仿宋" panose="02010600040101010101" pitchFamily="2" charset="-122"/>
                    <a:ea typeface="华文仿宋" panose="02010600040101010101" pitchFamily="2" charset="-122"/>
                  </a:rPr>
                  <a:t>(</a:t>
                </a:r>
                <a:r>
                  <a:rPr lang="zh-CN" altLang="zh-CN" sz="2000" kern="0" dirty="0">
                    <a:latin typeface="华文仿宋" panose="02010600040101010101" pitchFamily="2" charset="-122"/>
                    <a:ea typeface="华文仿宋" panose="02010600040101010101" pitchFamily="2" charset="-122"/>
                  </a:rPr>
                  <a:t>中间求导和求解的过程忽略</a:t>
                </a:r>
                <a:r>
                  <a:rPr lang="en-US" altLang="zh-CN" sz="2000" kern="0" dirty="0">
                    <a:latin typeface="华文仿宋" panose="02010600040101010101" pitchFamily="2" charset="-122"/>
                    <a:ea typeface="华文仿宋" panose="02010600040101010101" pitchFamily="2" charset="-122"/>
                  </a:rPr>
                  <a:t>)</a:t>
                </a:r>
                <a:r>
                  <a:rPr lang="zh-CN" altLang="zh-CN" sz="2000" kern="0" dirty="0">
                    <a:latin typeface="华文仿宋" panose="02010600040101010101" pitchFamily="2" charset="-122"/>
                    <a:ea typeface="华文仿宋" panose="02010600040101010101" pitchFamily="2" charset="-122"/>
                  </a:rPr>
                  <a:t>：</a:t>
                </a:r>
              </a:p>
              <a:p>
                <a:pPr indent="269875" algn="ctr"/>
                <a14:m>
                  <m:oMath xmlns:m="http://schemas.openxmlformats.org/officeDocument/2006/math">
                    <m:r>
                      <a:rPr lang="en-US" altLang="zh-CN" sz="2000" kern="0">
                        <a:latin typeface="Cambria Math" panose="02040503050406030204" pitchFamily="18" charset="0"/>
                        <a:ea typeface="华文仿宋" panose="02010600040101010101" pitchFamily="2" charset="-122"/>
                      </a:rPr>
                      <m:t>𝑡</m:t>
                    </m:r>
                    <m:r>
                      <a:rPr lang="en-US" altLang="zh-CN" sz="2000" kern="0">
                        <a:latin typeface="Cambria Math" panose="02040503050406030204" pitchFamily="18" charset="0"/>
                        <a:ea typeface="华文仿宋" panose="02010600040101010101" pitchFamily="2" charset="-122"/>
                      </a:rPr>
                      <m:t>=</m:t>
                    </m:r>
                    <m:f>
                      <m:fPr>
                        <m:ctrlPr>
                          <a:rPr lang="zh-CN" altLang="zh-CN" sz="2000" i="1" kern="0">
                            <a:latin typeface="Cambria Math" panose="02040503050406030204" pitchFamily="18" charset="0"/>
                            <a:ea typeface="华文仿宋" panose="02010600040101010101" pitchFamily="2" charset="-122"/>
                          </a:rPr>
                        </m:ctrlPr>
                      </m:fPr>
                      <m:num>
                        <m:sSub>
                          <m:sSubPr>
                            <m:ctrlPr>
                              <a:rPr lang="zh-CN" altLang="zh-CN" sz="2000" i="1" kern="0">
                                <a:latin typeface="Cambria Math" panose="02040503050406030204" pitchFamily="18" charset="0"/>
                                <a:ea typeface="华文仿宋" panose="02010600040101010101" pitchFamily="2" charset="-122"/>
                              </a:rPr>
                            </m:ctrlPr>
                          </m:sSubPr>
                          <m:e>
                            <m:r>
                              <a:rPr lang="en-US" altLang="zh-CN" sz="2000" kern="0">
                                <a:latin typeface="Cambria Math" panose="02040503050406030204" pitchFamily="18" charset="0"/>
                                <a:ea typeface="华文仿宋" panose="02010600040101010101" pitchFamily="2" charset="-122"/>
                              </a:rPr>
                              <m:t>𝑢</m:t>
                            </m:r>
                          </m:e>
                          <m:sub>
                            <m:r>
                              <a:rPr lang="en-US" altLang="zh-CN" sz="2000" kern="0">
                                <a:latin typeface="Cambria Math" panose="02040503050406030204" pitchFamily="18" charset="0"/>
                                <a:ea typeface="华文仿宋" panose="02010600040101010101" pitchFamily="2" charset="-122"/>
                              </a:rPr>
                              <m:t>1</m:t>
                            </m:r>
                          </m:sub>
                        </m:sSub>
                        <m:r>
                          <a:rPr lang="en-US" altLang="zh-CN" sz="2000" kern="0">
                            <a:latin typeface="Cambria Math" panose="02040503050406030204" pitchFamily="18" charset="0"/>
                            <a:ea typeface="华文仿宋" panose="02010600040101010101" pitchFamily="2" charset="-122"/>
                          </a:rPr>
                          <m:t>+</m:t>
                        </m:r>
                        <m:sSub>
                          <m:sSubPr>
                            <m:ctrlPr>
                              <a:rPr lang="zh-CN" altLang="zh-CN" sz="2000" i="1" kern="0">
                                <a:latin typeface="Cambria Math" panose="02040503050406030204" pitchFamily="18" charset="0"/>
                                <a:ea typeface="华文仿宋" panose="02010600040101010101" pitchFamily="2" charset="-122"/>
                              </a:rPr>
                            </m:ctrlPr>
                          </m:sSubPr>
                          <m:e>
                            <m:r>
                              <a:rPr lang="en-US" altLang="zh-CN" sz="2000" kern="0">
                                <a:latin typeface="Cambria Math" panose="02040503050406030204" pitchFamily="18" charset="0"/>
                                <a:ea typeface="华文仿宋" panose="02010600040101010101" pitchFamily="2" charset="-122"/>
                              </a:rPr>
                              <m:t>𝑢</m:t>
                            </m:r>
                          </m:e>
                          <m:sub>
                            <m:r>
                              <a:rPr lang="en-US" altLang="zh-CN" sz="2000" kern="0">
                                <a:latin typeface="Cambria Math" panose="02040503050406030204" pitchFamily="18" charset="0"/>
                                <a:ea typeface="华文仿宋" panose="02010600040101010101" pitchFamily="2" charset="-122"/>
                              </a:rPr>
                              <m:t>2</m:t>
                            </m:r>
                          </m:sub>
                        </m:sSub>
                      </m:num>
                      <m:den>
                        <m:r>
                          <a:rPr lang="en-US" altLang="zh-CN" sz="2000" kern="0">
                            <a:latin typeface="Cambria Math" panose="02040503050406030204" pitchFamily="18" charset="0"/>
                            <a:ea typeface="华文仿宋" panose="02010600040101010101" pitchFamily="2" charset="-122"/>
                          </a:rPr>
                          <m:t>2</m:t>
                        </m:r>
                      </m:den>
                    </m:f>
                    <m:r>
                      <a:rPr lang="en-US" altLang="zh-CN" sz="2000" kern="0">
                        <a:latin typeface="Cambria Math" panose="02040503050406030204" pitchFamily="18" charset="0"/>
                        <a:ea typeface="华文仿宋" panose="02010600040101010101" pitchFamily="2" charset="-122"/>
                      </a:rPr>
                      <m:t>−</m:t>
                    </m:r>
                    <m:f>
                      <m:fPr>
                        <m:ctrlPr>
                          <a:rPr lang="zh-CN" altLang="zh-CN" sz="2000" i="1" kern="0">
                            <a:latin typeface="Cambria Math" panose="02040503050406030204" pitchFamily="18" charset="0"/>
                            <a:ea typeface="华文仿宋" panose="02010600040101010101" pitchFamily="2" charset="-122"/>
                          </a:rPr>
                        </m:ctrlPr>
                      </m:fPr>
                      <m:num>
                        <m:sSup>
                          <m:sSupPr>
                            <m:ctrlPr>
                              <a:rPr lang="zh-CN" altLang="zh-CN" sz="2000" i="1" kern="0">
                                <a:latin typeface="Cambria Math" panose="02040503050406030204" pitchFamily="18" charset="0"/>
                                <a:ea typeface="华文仿宋" panose="02010600040101010101" pitchFamily="2" charset="-122"/>
                              </a:rPr>
                            </m:ctrlPr>
                          </m:sSupPr>
                          <m:e>
                            <m:sSub>
                              <m:sSubPr>
                                <m:ctrlPr>
                                  <a:rPr lang="zh-CN" altLang="zh-CN" sz="2000" i="1" kern="0">
                                    <a:latin typeface="Cambria Math" panose="02040503050406030204" pitchFamily="18" charset="0"/>
                                    <a:ea typeface="华文仿宋" panose="02010600040101010101" pitchFamily="2" charset="-122"/>
                                  </a:rPr>
                                </m:ctrlPr>
                              </m:sSubPr>
                              <m:e>
                                <m:r>
                                  <a:rPr lang="en-US" altLang="zh-CN" sz="2000" kern="0">
                                    <a:latin typeface="Cambria Math" panose="02040503050406030204" pitchFamily="18" charset="0"/>
                                    <a:ea typeface="华文仿宋" panose="02010600040101010101" pitchFamily="2" charset="-122"/>
                                  </a:rPr>
                                  <m:t>𝜎</m:t>
                                </m:r>
                              </m:e>
                              <m:sub>
                                <m:r>
                                  <m:rPr>
                                    <m:sty m:val="p"/>
                                  </m:rPr>
                                  <a:rPr lang="en-US" altLang="zh-CN" sz="2000" kern="0">
                                    <a:latin typeface="Cambria Math" panose="02040503050406030204" pitchFamily="18" charset="0"/>
                                    <a:ea typeface="华文仿宋" panose="02010600040101010101" pitchFamily="2" charset="-122"/>
                                  </a:rPr>
                                  <m:t>c</m:t>
                                </m:r>
                              </m:sub>
                            </m:sSub>
                          </m:e>
                          <m:sup>
                            <m:r>
                              <a:rPr lang="en-US" altLang="zh-CN" sz="2000" kern="0">
                                <a:latin typeface="Cambria Math" panose="02040503050406030204" pitchFamily="18" charset="0"/>
                                <a:ea typeface="华文仿宋" panose="02010600040101010101" pitchFamily="2" charset="-122"/>
                              </a:rPr>
                              <m:t>2</m:t>
                            </m:r>
                          </m:sup>
                        </m:sSup>
                      </m:num>
                      <m:den>
                        <m:sSub>
                          <m:sSubPr>
                            <m:ctrlPr>
                              <a:rPr lang="zh-CN" altLang="zh-CN" sz="2000" i="1" kern="0">
                                <a:latin typeface="Cambria Math" panose="02040503050406030204" pitchFamily="18" charset="0"/>
                                <a:ea typeface="华文仿宋" panose="02010600040101010101" pitchFamily="2" charset="-122"/>
                              </a:rPr>
                            </m:ctrlPr>
                          </m:sSubPr>
                          <m:e>
                            <m:r>
                              <a:rPr lang="en-US" altLang="zh-CN" sz="2000" kern="0">
                                <a:latin typeface="Cambria Math" panose="02040503050406030204" pitchFamily="18" charset="0"/>
                                <a:ea typeface="华文仿宋" panose="02010600040101010101" pitchFamily="2" charset="-122"/>
                              </a:rPr>
                              <m:t>𝑢</m:t>
                            </m:r>
                          </m:e>
                          <m:sub>
                            <m:r>
                              <a:rPr lang="en-US" altLang="zh-CN" sz="2000" kern="0">
                                <a:latin typeface="Cambria Math" panose="02040503050406030204" pitchFamily="18" charset="0"/>
                                <a:ea typeface="华文仿宋" panose="02010600040101010101" pitchFamily="2" charset="-122"/>
                              </a:rPr>
                              <m:t>1</m:t>
                            </m:r>
                          </m:sub>
                        </m:sSub>
                        <m:r>
                          <a:rPr lang="en-US" altLang="zh-CN" sz="2000" kern="0">
                            <a:latin typeface="Cambria Math" panose="02040503050406030204" pitchFamily="18" charset="0"/>
                            <a:ea typeface="华文仿宋" panose="02010600040101010101" pitchFamily="2" charset="-122"/>
                          </a:rPr>
                          <m:t>−</m:t>
                        </m:r>
                        <m:sSub>
                          <m:sSubPr>
                            <m:ctrlPr>
                              <a:rPr lang="zh-CN" altLang="zh-CN" sz="2000" i="1" kern="0">
                                <a:latin typeface="Cambria Math" panose="02040503050406030204" pitchFamily="18" charset="0"/>
                                <a:ea typeface="华文仿宋" panose="02010600040101010101" pitchFamily="2" charset="-122"/>
                              </a:rPr>
                            </m:ctrlPr>
                          </m:sSubPr>
                          <m:e>
                            <m:r>
                              <a:rPr lang="en-US" altLang="zh-CN" sz="2000" kern="0">
                                <a:latin typeface="Cambria Math" panose="02040503050406030204" pitchFamily="18" charset="0"/>
                                <a:ea typeface="华文仿宋" panose="02010600040101010101" pitchFamily="2" charset="-122"/>
                              </a:rPr>
                              <m:t>𝑢</m:t>
                            </m:r>
                          </m:e>
                          <m:sub>
                            <m:r>
                              <a:rPr lang="en-US" altLang="zh-CN" sz="2000" kern="0">
                                <a:latin typeface="Cambria Math" panose="02040503050406030204" pitchFamily="18" charset="0"/>
                                <a:ea typeface="华文仿宋" panose="02010600040101010101" pitchFamily="2" charset="-122"/>
                              </a:rPr>
                              <m:t>2</m:t>
                            </m:r>
                          </m:sub>
                        </m:sSub>
                      </m:den>
                    </m:f>
                    <m:func>
                      <m:funcPr>
                        <m:ctrlPr>
                          <a:rPr lang="zh-CN" altLang="zh-CN" sz="2000" i="1" kern="0">
                            <a:latin typeface="Cambria Math" panose="02040503050406030204" pitchFamily="18" charset="0"/>
                            <a:ea typeface="华文仿宋" panose="02010600040101010101" pitchFamily="2" charset="-122"/>
                          </a:rPr>
                        </m:ctrlPr>
                      </m:funcPr>
                      <m:fName>
                        <m:r>
                          <a:rPr lang="en-US" altLang="zh-CN" sz="2000" kern="0">
                            <a:latin typeface="Cambria Math" panose="02040503050406030204" pitchFamily="18" charset="0"/>
                            <a:ea typeface="华文仿宋" panose="02010600040101010101" pitchFamily="2" charset="-122"/>
                          </a:rPr>
                          <m:t>𝑙𝑛</m:t>
                        </m:r>
                      </m:fName>
                      <m:e>
                        <m:r>
                          <a:rPr lang="en-US" altLang="zh-CN" sz="2000" kern="0">
                            <a:latin typeface="Cambria Math" panose="02040503050406030204" pitchFamily="18" charset="0"/>
                            <a:ea typeface="华文仿宋" panose="02010600040101010101" pitchFamily="2" charset="-122"/>
                          </a:rPr>
                          <m:t>(</m:t>
                        </m:r>
                        <m:f>
                          <m:fPr>
                            <m:ctrlPr>
                              <a:rPr lang="zh-CN" altLang="zh-CN" sz="2000" i="1" kern="0">
                                <a:latin typeface="Cambria Math" panose="02040503050406030204" pitchFamily="18" charset="0"/>
                                <a:ea typeface="华文仿宋" panose="02010600040101010101" pitchFamily="2" charset="-122"/>
                              </a:rPr>
                            </m:ctrlPr>
                          </m:fPr>
                          <m:num>
                            <m:sSub>
                              <m:sSubPr>
                                <m:ctrlPr>
                                  <a:rPr lang="zh-CN" altLang="zh-CN" sz="2000" i="1" kern="0">
                                    <a:latin typeface="Cambria Math" panose="02040503050406030204" pitchFamily="18" charset="0"/>
                                    <a:ea typeface="华文仿宋" panose="02010600040101010101" pitchFamily="2" charset="-122"/>
                                  </a:rPr>
                                </m:ctrlPr>
                              </m:sSubPr>
                              <m:e>
                                <m:r>
                                  <a:rPr lang="en-US" altLang="zh-CN" sz="2000" kern="0">
                                    <a:latin typeface="Cambria Math" panose="02040503050406030204" pitchFamily="18" charset="0"/>
                                    <a:ea typeface="华文仿宋" panose="02010600040101010101" pitchFamily="2" charset="-122"/>
                                  </a:rPr>
                                  <m:t>𝑤</m:t>
                                </m:r>
                              </m:e>
                              <m:sub>
                                <m:r>
                                  <a:rPr lang="en-US" altLang="zh-CN" sz="2000" kern="0">
                                    <a:latin typeface="Cambria Math" panose="02040503050406030204" pitchFamily="18" charset="0"/>
                                    <a:ea typeface="华文仿宋" panose="02010600040101010101" pitchFamily="2" charset="-122"/>
                                  </a:rPr>
                                  <m:t>1</m:t>
                                </m:r>
                              </m:sub>
                            </m:sSub>
                          </m:num>
                          <m:den>
                            <m:sSub>
                              <m:sSubPr>
                                <m:ctrlPr>
                                  <a:rPr lang="zh-CN" altLang="zh-CN" sz="2000" i="1" kern="0">
                                    <a:latin typeface="Cambria Math" panose="02040503050406030204" pitchFamily="18" charset="0"/>
                                    <a:ea typeface="华文仿宋" panose="02010600040101010101" pitchFamily="2" charset="-122"/>
                                  </a:rPr>
                                </m:ctrlPr>
                              </m:sSubPr>
                              <m:e>
                                <m:r>
                                  <a:rPr lang="en-US" altLang="zh-CN" sz="2000" kern="0">
                                    <a:latin typeface="Cambria Math" panose="02040503050406030204" pitchFamily="18" charset="0"/>
                                    <a:ea typeface="华文仿宋" panose="02010600040101010101" pitchFamily="2" charset="-122"/>
                                  </a:rPr>
                                  <m:t>𝑤</m:t>
                                </m:r>
                              </m:e>
                              <m:sub>
                                <m:r>
                                  <a:rPr lang="en-US" altLang="zh-CN" sz="2000" kern="0">
                                    <a:latin typeface="Cambria Math" panose="02040503050406030204" pitchFamily="18" charset="0"/>
                                    <a:ea typeface="华文仿宋" panose="02010600040101010101" pitchFamily="2" charset="-122"/>
                                  </a:rPr>
                                  <m:t>2</m:t>
                                </m:r>
                              </m:sub>
                            </m:sSub>
                          </m:den>
                        </m:f>
                        <m:r>
                          <a:rPr lang="en-US" altLang="zh-CN" sz="2000" kern="0">
                            <a:latin typeface="Cambria Math" panose="02040503050406030204" pitchFamily="18" charset="0"/>
                            <a:ea typeface="华文仿宋" panose="02010600040101010101" pitchFamily="2" charset="-122"/>
                          </a:rPr>
                          <m:t>)</m:t>
                        </m:r>
                      </m:e>
                    </m:func>
                  </m:oMath>
                </a14:m>
                <a:r>
                  <a:rPr lang="en-US" altLang="zh-CN" sz="2000" kern="0" dirty="0">
                    <a:latin typeface="华文仿宋" panose="02010600040101010101" pitchFamily="2" charset="-122"/>
                    <a:ea typeface="华文仿宋" panose="02010600040101010101" pitchFamily="2" charset="-122"/>
                  </a:rPr>
                  <a:t>                                    (5-7)</a:t>
                </a:r>
                <a:endParaRPr lang="zh-CN" altLang="zh-CN" sz="2000" kern="0" dirty="0">
                  <a:latin typeface="华文仿宋" panose="02010600040101010101" pitchFamily="2" charset="-122"/>
                  <a:ea typeface="华文仿宋" panose="02010600040101010101" pitchFamily="2" charset="-122"/>
                </a:endParaRPr>
              </a:p>
              <a:p>
                <a:pPr indent="269875" algn="just"/>
                <a:r>
                  <a:rPr lang="en-US" altLang="zh-CN" sz="2000" kern="0" dirty="0">
                    <a:latin typeface="华文仿宋" panose="02010600040101010101" pitchFamily="2" charset="-122"/>
                    <a:ea typeface="华文仿宋" panose="02010600040101010101" pitchFamily="2" charset="-122"/>
                  </a:rPr>
                  <a:t>    </a:t>
                </a:r>
              </a:p>
              <a:p>
                <a:pPr indent="269875" algn="just"/>
                <a:r>
                  <a:rPr lang="en-US" altLang="zh-CN" sz="2000" kern="0" dirty="0">
                    <a:latin typeface="华文仿宋" panose="02010600040101010101" pitchFamily="2" charset="-122"/>
                    <a:ea typeface="华文仿宋" panose="02010600040101010101" pitchFamily="2" charset="-122"/>
                  </a:rPr>
                  <a:t>     </a:t>
                </a:r>
                <a:r>
                  <a:rPr lang="zh-CN" altLang="zh-CN" sz="2000" kern="0" dirty="0">
                    <a:latin typeface="华文仿宋" panose="02010600040101010101" pitchFamily="2" charset="-122"/>
                    <a:ea typeface="华文仿宋" panose="02010600040101010101" pitchFamily="2" charset="-122"/>
                  </a:rPr>
                  <a:t>若再有</a:t>
                </a:r>
                <a14:m>
                  <m:oMath xmlns:m="http://schemas.openxmlformats.org/officeDocument/2006/math">
                    <m:sSub>
                      <m:sSubPr>
                        <m:ctrlPr>
                          <a:rPr lang="zh-CN" altLang="zh-CN" sz="2000" i="1" kern="0">
                            <a:latin typeface="Cambria Math" panose="02040503050406030204" pitchFamily="18" charset="0"/>
                            <a:ea typeface="华文仿宋" panose="02010600040101010101" pitchFamily="2" charset="-122"/>
                          </a:rPr>
                        </m:ctrlPr>
                      </m:sSubPr>
                      <m:e>
                        <m:r>
                          <a:rPr lang="en-US" altLang="zh-CN" sz="2000" kern="0">
                            <a:latin typeface="Cambria Math" panose="02040503050406030204" pitchFamily="18" charset="0"/>
                            <a:ea typeface="华文仿宋" panose="02010600040101010101" pitchFamily="2" charset="-122"/>
                          </a:rPr>
                          <m:t>𝑤</m:t>
                        </m:r>
                      </m:e>
                      <m:sub>
                        <m:r>
                          <a:rPr lang="en-US" altLang="zh-CN" sz="2000" kern="0">
                            <a:latin typeface="Cambria Math" panose="02040503050406030204" pitchFamily="18" charset="0"/>
                            <a:ea typeface="华文仿宋" panose="02010600040101010101" pitchFamily="2" charset="-122"/>
                          </a:rPr>
                          <m:t>1</m:t>
                        </m:r>
                      </m:sub>
                    </m:sSub>
                    <m:r>
                      <a:rPr lang="en-US" altLang="zh-CN" sz="2000" kern="0">
                        <a:latin typeface="Cambria Math" panose="02040503050406030204" pitchFamily="18" charset="0"/>
                        <a:ea typeface="华文仿宋" panose="02010600040101010101" pitchFamily="2" charset="-122"/>
                      </a:rPr>
                      <m:t>=</m:t>
                    </m:r>
                    <m:sSub>
                      <m:sSubPr>
                        <m:ctrlPr>
                          <a:rPr lang="zh-CN" altLang="zh-CN" sz="2000" i="1" kern="0">
                            <a:latin typeface="Cambria Math" panose="02040503050406030204" pitchFamily="18" charset="0"/>
                            <a:ea typeface="华文仿宋" panose="02010600040101010101" pitchFamily="2" charset="-122"/>
                          </a:rPr>
                        </m:ctrlPr>
                      </m:sSubPr>
                      <m:e>
                        <m:r>
                          <a:rPr lang="en-US" altLang="zh-CN" sz="2000" kern="0">
                            <a:latin typeface="Cambria Math" panose="02040503050406030204" pitchFamily="18" charset="0"/>
                            <a:ea typeface="华文仿宋" panose="02010600040101010101" pitchFamily="2" charset="-122"/>
                          </a:rPr>
                          <m:t>𝑤</m:t>
                        </m:r>
                      </m:e>
                      <m:sub>
                        <m:r>
                          <a:rPr lang="en-US" altLang="zh-CN" sz="2000" kern="0">
                            <a:latin typeface="Cambria Math" panose="02040503050406030204" pitchFamily="18" charset="0"/>
                            <a:ea typeface="华文仿宋" panose="02010600040101010101" pitchFamily="2" charset="-122"/>
                          </a:rPr>
                          <m:t>2</m:t>
                        </m:r>
                      </m:sub>
                    </m:sSub>
                  </m:oMath>
                </a14:m>
                <a:r>
                  <a:rPr lang="zh-CN" altLang="zh-CN" sz="2000" kern="0" dirty="0">
                    <a:latin typeface="华文仿宋" panose="02010600040101010101" pitchFamily="2" charset="-122"/>
                    <a:ea typeface="华文仿宋" panose="02010600040101010101" pitchFamily="2" charset="-122"/>
                  </a:rPr>
                  <a:t>，则</a:t>
                </a:r>
                <a14:m>
                  <m:oMath xmlns:m="http://schemas.openxmlformats.org/officeDocument/2006/math">
                    <m:r>
                      <a:rPr lang="en-US" altLang="zh-CN" sz="2000" kern="0">
                        <a:latin typeface="Cambria Math" panose="02040503050406030204" pitchFamily="18" charset="0"/>
                        <a:ea typeface="华文仿宋" panose="02010600040101010101" pitchFamily="2" charset="-122"/>
                      </a:rPr>
                      <m:t>𝑡</m:t>
                    </m:r>
                    <m:r>
                      <a:rPr lang="en-US" altLang="zh-CN" sz="2000" kern="0">
                        <a:latin typeface="Cambria Math" panose="02040503050406030204" pitchFamily="18" charset="0"/>
                        <a:ea typeface="华文仿宋" panose="02010600040101010101" pitchFamily="2" charset="-122"/>
                      </a:rPr>
                      <m:t>=</m:t>
                    </m:r>
                    <m:f>
                      <m:fPr>
                        <m:ctrlPr>
                          <a:rPr lang="zh-CN" altLang="zh-CN" sz="2000" i="1" kern="0">
                            <a:latin typeface="Cambria Math" panose="02040503050406030204" pitchFamily="18" charset="0"/>
                            <a:ea typeface="华文仿宋" panose="02010600040101010101" pitchFamily="2" charset="-122"/>
                          </a:rPr>
                        </m:ctrlPr>
                      </m:fPr>
                      <m:num>
                        <m:sSub>
                          <m:sSubPr>
                            <m:ctrlPr>
                              <a:rPr lang="zh-CN" altLang="zh-CN" sz="2000" i="1" kern="0">
                                <a:latin typeface="Cambria Math" panose="02040503050406030204" pitchFamily="18" charset="0"/>
                                <a:ea typeface="华文仿宋" panose="02010600040101010101" pitchFamily="2" charset="-122"/>
                              </a:rPr>
                            </m:ctrlPr>
                          </m:sSubPr>
                          <m:e>
                            <m:r>
                              <a:rPr lang="en-US" altLang="zh-CN" sz="2000" kern="0">
                                <a:latin typeface="Cambria Math" panose="02040503050406030204" pitchFamily="18" charset="0"/>
                                <a:ea typeface="华文仿宋" panose="02010600040101010101" pitchFamily="2" charset="-122"/>
                              </a:rPr>
                              <m:t>𝑢</m:t>
                            </m:r>
                          </m:e>
                          <m:sub>
                            <m:r>
                              <a:rPr lang="en-US" altLang="zh-CN" sz="2000" kern="0">
                                <a:latin typeface="Cambria Math" panose="02040503050406030204" pitchFamily="18" charset="0"/>
                                <a:ea typeface="华文仿宋" panose="02010600040101010101" pitchFamily="2" charset="-122"/>
                              </a:rPr>
                              <m:t>1</m:t>
                            </m:r>
                          </m:sub>
                        </m:sSub>
                        <m:r>
                          <a:rPr lang="en-US" altLang="zh-CN" sz="2000" kern="0">
                            <a:latin typeface="Cambria Math" panose="02040503050406030204" pitchFamily="18" charset="0"/>
                            <a:ea typeface="华文仿宋" panose="02010600040101010101" pitchFamily="2" charset="-122"/>
                          </a:rPr>
                          <m:t>+</m:t>
                        </m:r>
                        <m:sSub>
                          <m:sSubPr>
                            <m:ctrlPr>
                              <a:rPr lang="zh-CN" altLang="zh-CN" sz="2000" i="1" kern="0">
                                <a:latin typeface="Cambria Math" panose="02040503050406030204" pitchFamily="18" charset="0"/>
                                <a:ea typeface="华文仿宋" panose="02010600040101010101" pitchFamily="2" charset="-122"/>
                              </a:rPr>
                            </m:ctrlPr>
                          </m:sSubPr>
                          <m:e>
                            <m:r>
                              <a:rPr lang="en-US" altLang="zh-CN" sz="2000" kern="0">
                                <a:latin typeface="Cambria Math" panose="02040503050406030204" pitchFamily="18" charset="0"/>
                                <a:ea typeface="华文仿宋" panose="02010600040101010101" pitchFamily="2" charset="-122"/>
                              </a:rPr>
                              <m:t>𝑢</m:t>
                            </m:r>
                          </m:e>
                          <m:sub>
                            <m:r>
                              <a:rPr lang="en-US" altLang="zh-CN" sz="2000" kern="0">
                                <a:latin typeface="Cambria Math" panose="02040503050406030204" pitchFamily="18" charset="0"/>
                                <a:ea typeface="华文仿宋" panose="02010600040101010101" pitchFamily="2" charset="-122"/>
                              </a:rPr>
                              <m:t>2</m:t>
                            </m:r>
                          </m:sub>
                        </m:sSub>
                      </m:num>
                      <m:den>
                        <m:r>
                          <a:rPr lang="en-US" altLang="zh-CN" sz="2000" kern="0">
                            <a:latin typeface="Cambria Math" panose="02040503050406030204" pitchFamily="18" charset="0"/>
                            <a:ea typeface="华文仿宋" panose="02010600040101010101" pitchFamily="2" charset="-122"/>
                          </a:rPr>
                          <m:t>2</m:t>
                        </m:r>
                      </m:den>
                    </m:f>
                  </m:oMath>
                </a14:m>
                <a:r>
                  <a:rPr lang="zh-CN" altLang="zh-CN" sz="2000" kern="0" dirty="0">
                    <a:latin typeface="华文仿宋" panose="02010600040101010101" pitchFamily="2" charset="-122"/>
                    <a:ea typeface="华文仿宋" panose="02010600040101010101" pitchFamily="2" charset="-122"/>
                  </a:rPr>
                  <a:t>，即阈值是直方图中</a:t>
                </a:r>
                <a:r>
                  <a:rPr lang="en-US" altLang="zh-CN" sz="2000" kern="0" dirty="0">
                    <a:latin typeface="华文仿宋" panose="02010600040101010101" pitchFamily="2" charset="-122"/>
                    <a:ea typeface="华文仿宋" panose="02010600040101010101" pitchFamily="2" charset="-122"/>
                  </a:rPr>
                  <a:t>2</a:t>
                </a:r>
                <a:r>
                  <a:rPr lang="zh-CN" altLang="zh-CN" sz="2000" kern="0" dirty="0">
                    <a:latin typeface="华文仿宋" panose="02010600040101010101" pitchFamily="2" charset="-122"/>
                    <a:ea typeface="华文仿宋" panose="02010600040101010101" pitchFamily="2" charset="-122"/>
                  </a:rPr>
                  <a:t>个波峰对应的灰度值的均值。</a:t>
                </a:r>
                <a:r>
                  <a:rPr lang="zh-CN" altLang="zh-CN" sz="2000" kern="0" dirty="0">
                    <a:solidFill>
                      <a:srgbClr val="FF0000"/>
                    </a:solidFill>
                    <a:latin typeface="华文仿宋" panose="02010600040101010101" pitchFamily="2" charset="-122"/>
                    <a:ea typeface="华文仿宋" panose="02010600040101010101" pitchFamily="2" charset="-122"/>
                  </a:rPr>
                  <a:t>在一般情况下，同时满足</a:t>
                </a:r>
                <a14:m>
                  <m:oMath xmlns:m="http://schemas.openxmlformats.org/officeDocument/2006/math">
                    <m:sSub>
                      <m:sSubPr>
                        <m:ctrlPr>
                          <a:rPr lang="zh-CN" altLang="zh-CN" sz="2000" i="1" kern="0">
                            <a:solidFill>
                              <a:srgbClr val="FF0000"/>
                            </a:solidFill>
                            <a:latin typeface="Cambria Math" panose="02040503050406030204" pitchFamily="18" charset="0"/>
                            <a:ea typeface="华文仿宋" panose="02010600040101010101" pitchFamily="2" charset="-122"/>
                          </a:rPr>
                        </m:ctrlPr>
                      </m:sSubPr>
                      <m:e>
                        <m:r>
                          <a:rPr lang="en-US" altLang="zh-CN" sz="2000" kern="0">
                            <a:solidFill>
                              <a:srgbClr val="FF0000"/>
                            </a:solidFill>
                            <a:latin typeface="Cambria Math" panose="02040503050406030204" pitchFamily="18" charset="0"/>
                            <a:ea typeface="华文仿宋" panose="02010600040101010101" pitchFamily="2" charset="-122"/>
                          </a:rPr>
                          <m:t>𝜎</m:t>
                        </m:r>
                      </m:e>
                      <m:sub>
                        <m:r>
                          <a:rPr lang="en-US" altLang="zh-CN" sz="2000" kern="0">
                            <a:solidFill>
                              <a:srgbClr val="FF0000"/>
                            </a:solidFill>
                            <a:latin typeface="Cambria Math" panose="02040503050406030204" pitchFamily="18" charset="0"/>
                            <a:ea typeface="华文仿宋" panose="02010600040101010101" pitchFamily="2" charset="-122"/>
                          </a:rPr>
                          <m:t>1</m:t>
                        </m:r>
                      </m:sub>
                    </m:sSub>
                    <m:r>
                      <a:rPr lang="en-US" altLang="zh-CN" sz="2000" kern="0">
                        <a:solidFill>
                          <a:srgbClr val="FF0000"/>
                        </a:solidFill>
                        <a:latin typeface="Cambria Math" panose="02040503050406030204" pitchFamily="18" charset="0"/>
                        <a:ea typeface="华文仿宋" panose="02010600040101010101" pitchFamily="2" charset="-122"/>
                      </a:rPr>
                      <m:t>=</m:t>
                    </m:r>
                    <m:sSub>
                      <m:sSubPr>
                        <m:ctrlPr>
                          <a:rPr lang="zh-CN" altLang="zh-CN" sz="2000" i="1" kern="0">
                            <a:solidFill>
                              <a:srgbClr val="FF0000"/>
                            </a:solidFill>
                            <a:latin typeface="Cambria Math" panose="02040503050406030204" pitchFamily="18" charset="0"/>
                            <a:ea typeface="华文仿宋" panose="02010600040101010101" pitchFamily="2" charset="-122"/>
                          </a:rPr>
                        </m:ctrlPr>
                      </m:sSubPr>
                      <m:e>
                        <m:r>
                          <a:rPr lang="en-US" altLang="zh-CN" sz="2000" kern="0">
                            <a:solidFill>
                              <a:srgbClr val="FF0000"/>
                            </a:solidFill>
                            <a:latin typeface="Cambria Math" panose="02040503050406030204" pitchFamily="18" charset="0"/>
                            <a:ea typeface="华文仿宋" panose="02010600040101010101" pitchFamily="2" charset="-122"/>
                          </a:rPr>
                          <m:t>𝜎</m:t>
                        </m:r>
                      </m:e>
                      <m:sub>
                        <m:r>
                          <a:rPr lang="en-US" altLang="zh-CN" sz="2000" kern="0">
                            <a:solidFill>
                              <a:srgbClr val="FF0000"/>
                            </a:solidFill>
                            <a:latin typeface="Cambria Math" panose="02040503050406030204" pitchFamily="18" charset="0"/>
                            <a:ea typeface="华文仿宋" panose="02010600040101010101" pitchFamily="2" charset="-122"/>
                          </a:rPr>
                          <m:t>2</m:t>
                        </m:r>
                      </m:sub>
                    </m:sSub>
                  </m:oMath>
                </a14:m>
                <a:r>
                  <a:rPr lang="zh-CN" altLang="zh-CN" sz="2000" kern="0" dirty="0">
                    <a:solidFill>
                      <a:srgbClr val="FF0000"/>
                    </a:solidFill>
                    <a:latin typeface="华文仿宋" panose="02010600040101010101" pitchFamily="2" charset="-122"/>
                    <a:ea typeface="华文仿宋" panose="02010600040101010101" pitchFamily="2" charset="-122"/>
                  </a:rPr>
                  <a:t>和</a:t>
                </a:r>
                <a14:m>
                  <m:oMath xmlns:m="http://schemas.openxmlformats.org/officeDocument/2006/math">
                    <m:sSub>
                      <m:sSubPr>
                        <m:ctrlPr>
                          <a:rPr lang="zh-CN" altLang="zh-CN" sz="2000" i="1" kern="0">
                            <a:solidFill>
                              <a:srgbClr val="FF0000"/>
                            </a:solidFill>
                            <a:latin typeface="Cambria Math" panose="02040503050406030204" pitchFamily="18" charset="0"/>
                            <a:ea typeface="华文仿宋" panose="02010600040101010101" pitchFamily="2" charset="-122"/>
                          </a:rPr>
                        </m:ctrlPr>
                      </m:sSubPr>
                      <m:e>
                        <m:r>
                          <a:rPr lang="en-US" altLang="zh-CN" sz="2000" kern="0">
                            <a:solidFill>
                              <a:srgbClr val="FF0000"/>
                            </a:solidFill>
                            <a:latin typeface="Cambria Math" panose="02040503050406030204" pitchFamily="18" charset="0"/>
                            <a:ea typeface="华文仿宋" panose="02010600040101010101" pitchFamily="2" charset="-122"/>
                          </a:rPr>
                          <m:t>𝑤</m:t>
                        </m:r>
                      </m:e>
                      <m:sub>
                        <m:r>
                          <a:rPr lang="en-US" altLang="zh-CN" sz="2000" kern="0">
                            <a:solidFill>
                              <a:srgbClr val="FF0000"/>
                            </a:solidFill>
                            <a:latin typeface="Cambria Math" panose="02040503050406030204" pitchFamily="18" charset="0"/>
                            <a:ea typeface="华文仿宋" panose="02010600040101010101" pitchFamily="2" charset="-122"/>
                          </a:rPr>
                          <m:t>1</m:t>
                        </m:r>
                      </m:sub>
                    </m:sSub>
                    <m:r>
                      <a:rPr lang="en-US" altLang="zh-CN" sz="2000" kern="0">
                        <a:solidFill>
                          <a:srgbClr val="FF0000"/>
                        </a:solidFill>
                        <a:latin typeface="Cambria Math" panose="02040503050406030204" pitchFamily="18" charset="0"/>
                        <a:ea typeface="华文仿宋" panose="02010600040101010101" pitchFamily="2" charset="-122"/>
                      </a:rPr>
                      <m:t>=</m:t>
                    </m:r>
                    <m:sSub>
                      <m:sSubPr>
                        <m:ctrlPr>
                          <a:rPr lang="zh-CN" altLang="zh-CN" sz="2000" i="1" kern="0">
                            <a:solidFill>
                              <a:srgbClr val="FF0000"/>
                            </a:solidFill>
                            <a:latin typeface="Cambria Math" panose="02040503050406030204" pitchFamily="18" charset="0"/>
                            <a:ea typeface="华文仿宋" panose="02010600040101010101" pitchFamily="2" charset="-122"/>
                          </a:rPr>
                        </m:ctrlPr>
                      </m:sSubPr>
                      <m:e>
                        <m:r>
                          <a:rPr lang="en-US" altLang="zh-CN" sz="2000" kern="0">
                            <a:solidFill>
                              <a:srgbClr val="FF0000"/>
                            </a:solidFill>
                            <a:latin typeface="Cambria Math" panose="02040503050406030204" pitchFamily="18" charset="0"/>
                            <a:ea typeface="华文仿宋" panose="02010600040101010101" pitchFamily="2" charset="-122"/>
                          </a:rPr>
                          <m:t>𝑤</m:t>
                        </m:r>
                      </m:e>
                      <m:sub>
                        <m:r>
                          <a:rPr lang="en-US" altLang="zh-CN" sz="2000" kern="0">
                            <a:solidFill>
                              <a:srgbClr val="FF0000"/>
                            </a:solidFill>
                            <a:latin typeface="Cambria Math" panose="02040503050406030204" pitchFamily="18" charset="0"/>
                            <a:ea typeface="华文仿宋" panose="02010600040101010101" pitchFamily="2" charset="-122"/>
                          </a:rPr>
                          <m:t>2</m:t>
                        </m:r>
                      </m:sub>
                    </m:sSub>
                  </m:oMath>
                </a14:m>
                <a:r>
                  <a:rPr lang="zh-CN" altLang="zh-CN" sz="2000" kern="0" dirty="0">
                    <a:solidFill>
                      <a:srgbClr val="FF0000"/>
                    </a:solidFill>
                    <a:latin typeface="华文仿宋" panose="02010600040101010101" pitchFamily="2" charset="-122"/>
                    <a:ea typeface="华文仿宋" panose="02010600040101010101" pitchFamily="2" charset="-122"/>
                  </a:rPr>
                  <a:t>是很难的，如果不加条件地把阈值取为直方图中</a:t>
                </a:r>
                <a:r>
                  <a:rPr lang="en-US" altLang="zh-CN" sz="2000" kern="0" dirty="0">
                    <a:solidFill>
                      <a:srgbClr val="FF0000"/>
                    </a:solidFill>
                    <a:latin typeface="华文仿宋" panose="02010600040101010101" pitchFamily="2" charset="-122"/>
                    <a:ea typeface="华文仿宋" panose="02010600040101010101" pitchFamily="2" charset="-122"/>
                  </a:rPr>
                  <a:t>2</a:t>
                </a:r>
                <a:r>
                  <a:rPr lang="zh-CN" altLang="zh-CN" sz="2000" kern="0" dirty="0">
                    <a:solidFill>
                      <a:srgbClr val="FF0000"/>
                    </a:solidFill>
                    <a:latin typeface="华文仿宋" panose="02010600040101010101" pitchFamily="2" charset="-122"/>
                    <a:ea typeface="华文仿宋" panose="02010600040101010101" pitchFamily="2" charset="-122"/>
                  </a:rPr>
                  <a:t>个波峰对应的灰度值的均值是不严谨的。仔细分析式</a:t>
                </a:r>
                <a:r>
                  <a:rPr lang="en-US" altLang="zh-CN" sz="2000" kern="0" dirty="0">
                    <a:solidFill>
                      <a:srgbClr val="FF0000"/>
                    </a:solidFill>
                    <a:latin typeface="华文仿宋" panose="02010600040101010101" pitchFamily="2" charset="-122"/>
                    <a:ea typeface="华文仿宋" panose="02010600040101010101" pitchFamily="2" charset="-122"/>
                  </a:rPr>
                  <a:t>(5-7)</a:t>
                </a:r>
                <a:r>
                  <a:rPr lang="zh-CN" altLang="zh-CN" sz="2000" kern="0" dirty="0">
                    <a:solidFill>
                      <a:srgbClr val="FF0000"/>
                    </a:solidFill>
                    <a:latin typeface="华文仿宋" panose="02010600040101010101" pitchFamily="2" charset="-122"/>
                    <a:ea typeface="华文仿宋" panose="02010600040101010101" pitchFamily="2" charset="-122"/>
                  </a:rPr>
                  <a:t>中可知，当</a:t>
                </a:r>
                <a14:m>
                  <m:oMath xmlns:m="http://schemas.openxmlformats.org/officeDocument/2006/math">
                    <m:sSub>
                      <m:sSubPr>
                        <m:ctrlPr>
                          <a:rPr lang="zh-CN" altLang="zh-CN" sz="2000" i="1" kern="0">
                            <a:solidFill>
                              <a:srgbClr val="FF0000"/>
                            </a:solidFill>
                            <a:latin typeface="Cambria Math" panose="02040503050406030204" pitchFamily="18" charset="0"/>
                            <a:ea typeface="华文仿宋" panose="02010600040101010101" pitchFamily="2" charset="-122"/>
                          </a:rPr>
                        </m:ctrlPr>
                      </m:sSubPr>
                      <m:e>
                        <m:r>
                          <a:rPr lang="en-US" altLang="zh-CN" sz="2000" kern="0">
                            <a:solidFill>
                              <a:srgbClr val="FF0000"/>
                            </a:solidFill>
                            <a:latin typeface="Cambria Math" panose="02040503050406030204" pitchFamily="18" charset="0"/>
                            <a:ea typeface="华文仿宋" panose="02010600040101010101" pitchFamily="2" charset="-122"/>
                          </a:rPr>
                          <m:t>𝑤</m:t>
                        </m:r>
                      </m:e>
                      <m:sub>
                        <m:r>
                          <a:rPr lang="en-US" altLang="zh-CN" sz="2000" kern="0">
                            <a:solidFill>
                              <a:srgbClr val="FF0000"/>
                            </a:solidFill>
                            <a:latin typeface="Cambria Math" panose="02040503050406030204" pitchFamily="18" charset="0"/>
                            <a:ea typeface="华文仿宋" panose="02010600040101010101" pitchFamily="2" charset="-122"/>
                          </a:rPr>
                          <m:t>1</m:t>
                        </m:r>
                      </m:sub>
                    </m:sSub>
                  </m:oMath>
                </a14:m>
                <a:r>
                  <a:rPr lang="en-US" altLang="zh-CN" sz="2000" kern="0" dirty="0">
                    <a:solidFill>
                      <a:srgbClr val="FF0000"/>
                    </a:solidFill>
                    <a:latin typeface="华文仿宋" panose="02010600040101010101" pitchFamily="2" charset="-122"/>
                    <a:ea typeface="华文仿宋" panose="02010600040101010101" pitchFamily="2" charset="-122"/>
                  </a:rPr>
                  <a:t>&gt;</a:t>
                </a:r>
                <a14:m>
                  <m:oMath xmlns:m="http://schemas.openxmlformats.org/officeDocument/2006/math">
                    <m:sSub>
                      <m:sSubPr>
                        <m:ctrlPr>
                          <a:rPr lang="zh-CN" altLang="zh-CN" sz="2000" i="1" kern="0">
                            <a:solidFill>
                              <a:srgbClr val="FF0000"/>
                            </a:solidFill>
                            <a:latin typeface="Cambria Math" panose="02040503050406030204" pitchFamily="18" charset="0"/>
                            <a:ea typeface="华文仿宋" panose="02010600040101010101" pitchFamily="2" charset="-122"/>
                          </a:rPr>
                        </m:ctrlPr>
                      </m:sSubPr>
                      <m:e>
                        <m:r>
                          <a:rPr lang="en-US" altLang="zh-CN" sz="2000" kern="0">
                            <a:solidFill>
                              <a:srgbClr val="FF0000"/>
                            </a:solidFill>
                            <a:latin typeface="Cambria Math" panose="02040503050406030204" pitchFamily="18" charset="0"/>
                            <a:ea typeface="华文仿宋" panose="02010600040101010101" pitchFamily="2" charset="-122"/>
                          </a:rPr>
                          <m:t>𝑤</m:t>
                        </m:r>
                      </m:e>
                      <m:sub>
                        <m:r>
                          <a:rPr lang="en-US" altLang="zh-CN" sz="2000" kern="0">
                            <a:solidFill>
                              <a:srgbClr val="FF0000"/>
                            </a:solidFill>
                            <a:latin typeface="Cambria Math" panose="02040503050406030204" pitchFamily="18" charset="0"/>
                            <a:ea typeface="华文仿宋" panose="02010600040101010101" pitchFamily="2" charset="-122"/>
                          </a:rPr>
                          <m:t>2</m:t>
                        </m:r>
                      </m:sub>
                    </m:sSub>
                  </m:oMath>
                </a14:m>
                <a:r>
                  <a:rPr lang="zh-CN" altLang="zh-CN" sz="2000" kern="0" dirty="0">
                    <a:solidFill>
                      <a:srgbClr val="FF0000"/>
                    </a:solidFill>
                    <a:latin typeface="华文仿宋" panose="02010600040101010101" pitchFamily="2" charset="-122"/>
                    <a:ea typeface="华文仿宋" panose="02010600040101010101" pitchFamily="2" charset="-122"/>
                  </a:rPr>
                  <a:t>时，阈值变大，向着</a:t>
                </a:r>
                <a14:m>
                  <m:oMath xmlns:m="http://schemas.openxmlformats.org/officeDocument/2006/math">
                    <m:sSub>
                      <m:sSubPr>
                        <m:ctrlPr>
                          <a:rPr lang="zh-CN" altLang="zh-CN" sz="2000" i="1" kern="0">
                            <a:solidFill>
                              <a:srgbClr val="FF0000"/>
                            </a:solidFill>
                            <a:latin typeface="Cambria Math" panose="02040503050406030204" pitchFamily="18" charset="0"/>
                            <a:ea typeface="华文仿宋" panose="02010600040101010101" pitchFamily="2" charset="-122"/>
                          </a:rPr>
                        </m:ctrlPr>
                      </m:sSubPr>
                      <m:e>
                        <m:r>
                          <a:rPr lang="en-US" altLang="zh-CN" sz="2000" kern="0">
                            <a:solidFill>
                              <a:srgbClr val="FF0000"/>
                            </a:solidFill>
                            <a:latin typeface="Cambria Math" panose="02040503050406030204" pitchFamily="18" charset="0"/>
                            <a:ea typeface="华文仿宋" panose="02010600040101010101" pitchFamily="2" charset="-122"/>
                          </a:rPr>
                          <m:t>𝑢</m:t>
                        </m:r>
                      </m:e>
                      <m:sub>
                        <m:r>
                          <a:rPr lang="en-US" altLang="zh-CN" sz="2000" kern="0">
                            <a:solidFill>
                              <a:srgbClr val="FF0000"/>
                            </a:solidFill>
                            <a:latin typeface="Cambria Math" panose="02040503050406030204" pitchFamily="18" charset="0"/>
                            <a:ea typeface="华文仿宋" panose="02010600040101010101" pitchFamily="2" charset="-122"/>
                          </a:rPr>
                          <m:t>2</m:t>
                        </m:r>
                      </m:sub>
                    </m:sSub>
                  </m:oMath>
                </a14:m>
                <a:r>
                  <a:rPr lang="zh-CN" altLang="zh-CN" sz="2000" kern="0" dirty="0">
                    <a:solidFill>
                      <a:srgbClr val="FF0000"/>
                    </a:solidFill>
                    <a:latin typeface="华文仿宋" panose="02010600040101010101" pitchFamily="2" charset="-122"/>
                    <a:ea typeface="华文仿宋" panose="02010600040101010101" pitchFamily="2" charset="-122"/>
                  </a:rPr>
                  <a:t>移动；当</a:t>
                </a:r>
                <a14:m>
                  <m:oMath xmlns:m="http://schemas.openxmlformats.org/officeDocument/2006/math">
                    <m:sSub>
                      <m:sSubPr>
                        <m:ctrlPr>
                          <a:rPr lang="zh-CN" altLang="zh-CN" sz="2000" i="1" kern="0">
                            <a:solidFill>
                              <a:srgbClr val="FF0000"/>
                            </a:solidFill>
                            <a:latin typeface="Cambria Math" panose="02040503050406030204" pitchFamily="18" charset="0"/>
                            <a:ea typeface="华文仿宋" panose="02010600040101010101" pitchFamily="2" charset="-122"/>
                          </a:rPr>
                        </m:ctrlPr>
                      </m:sSubPr>
                      <m:e>
                        <m:r>
                          <a:rPr lang="en-US" altLang="zh-CN" sz="2000" kern="0">
                            <a:solidFill>
                              <a:srgbClr val="FF0000"/>
                            </a:solidFill>
                            <a:latin typeface="Cambria Math" panose="02040503050406030204" pitchFamily="18" charset="0"/>
                            <a:ea typeface="华文仿宋" panose="02010600040101010101" pitchFamily="2" charset="-122"/>
                          </a:rPr>
                          <m:t>𝑤</m:t>
                        </m:r>
                      </m:e>
                      <m:sub>
                        <m:r>
                          <a:rPr lang="en-US" altLang="zh-CN" sz="2000" kern="0">
                            <a:solidFill>
                              <a:srgbClr val="FF0000"/>
                            </a:solidFill>
                            <a:latin typeface="Cambria Math" panose="02040503050406030204" pitchFamily="18" charset="0"/>
                            <a:ea typeface="华文仿宋" panose="02010600040101010101" pitchFamily="2" charset="-122"/>
                          </a:rPr>
                          <m:t>2</m:t>
                        </m:r>
                      </m:sub>
                    </m:sSub>
                  </m:oMath>
                </a14:m>
                <a:r>
                  <a:rPr lang="en-US" altLang="zh-CN" sz="2000" kern="0" dirty="0">
                    <a:solidFill>
                      <a:srgbClr val="FF0000"/>
                    </a:solidFill>
                    <a:latin typeface="华文仿宋" panose="02010600040101010101" pitchFamily="2" charset="-122"/>
                    <a:ea typeface="华文仿宋" panose="02010600040101010101" pitchFamily="2" charset="-122"/>
                  </a:rPr>
                  <a:t>&gt;</a:t>
                </a:r>
                <a14:m>
                  <m:oMath xmlns:m="http://schemas.openxmlformats.org/officeDocument/2006/math">
                    <m:sSub>
                      <m:sSubPr>
                        <m:ctrlPr>
                          <a:rPr lang="zh-CN" altLang="zh-CN" sz="2000" i="1" kern="0">
                            <a:solidFill>
                              <a:srgbClr val="FF0000"/>
                            </a:solidFill>
                            <a:latin typeface="Cambria Math" panose="02040503050406030204" pitchFamily="18" charset="0"/>
                            <a:ea typeface="华文仿宋" panose="02010600040101010101" pitchFamily="2" charset="-122"/>
                          </a:rPr>
                        </m:ctrlPr>
                      </m:sSubPr>
                      <m:e>
                        <m:r>
                          <a:rPr lang="en-US" altLang="zh-CN" sz="2000" kern="0">
                            <a:solidFill>
                              <a:srgbClr val="FF0000"/>
                            </a:solidFill>
                            <a:latin typeface="Cambria Math" panose="02040503050406030204" pitchFamily="18" charset="0"/>
                            <a:ea typeface="华文仿宋" panose="02010600040101010101" pitchFamily="2" charset="-122"/>
                          </a:rPr>
                          <m:t>𝑤</m:t>
                        </m:r>
                      </m:e>
                      <m:sub>
                        <m:r>
                          <a:rPr lang="en-US" altLang="zh-CN" sz="2000" kern="0">
                            <a:solidFill>
                              <a:srgbClr val="FF0000"/>
                            </a:solidFill>
                            <a:latin typeface="Cambria Math" panose="02040503050406030204" pitchFamily="18" charset="0"/>
                            <a:ea typeface="华文仿宋" panose="02010600040101010101" pitchFamily="2" charset="-122"/>
                          </a:rPr>
                          <m:t>1</m:t>
                        </m:r>
                      </m:sub>
                    </m:sSub>
                  </m:oMath>
                </a14:m>
                <a:r>
                  <a:rPr lang="zh-CN" altLang="zh-CN" sz="2000" kern="0" dirty="0">
                    <a:solidFill>
                      <a:srgbClr val="FF0000"/>
                    </a:solidFill>
                    <a:latin typeface="华文仿宋" panose="02010600040101010101" pitchFamily="2" charset="-122"/>
                    <a:ea typeface="华文仿宋" panose="02010600040101010101" pitchFamily="2" charset="-122"/>
                  </a:rPr>
                  <a:t>时，阈值变小，向着</a:t>
                </a:r>
                <a14:m>
                  <m:oMath xmlns:m="http://schemas.openxmlformats.org/officeDocument/2006/math">
                    <m:sSub>
                      <m:sSubPr>
                        <m:ctrlPr>
                          <a:rPr lang="zh-CN" altLang="zh-CN" sz="2000" i="1" kern="0">
                            <a:solidFill>
                              <a:srgbClr val="FF0000"/>
                            </a:solidFill>
                            <a:latin typeface="Cambria Math" panose="02040503050406030204" pitchFamily="18" charset="0"/>
                            <a:ea typeface="华文仿宋" panose="02010600040101010101" pitchFamily="2" charset="-122"/>
                          </a:rPr>
                        </m:ctrlPr>
                      </m:sSubPr>
                      <m:e>
                        <m:r>
                          <a:rPr lang="en-US" altLang="zh-CN" sz="2000" kern="0">
                            <a:solidFill>
                              <a:srgbClr val="FF0000"/>
                            </a:solidFill>
                            <a:latin typeface="Cambria Math" panose="02040503050406030204" pitchFamily="18" charset="0"/>
                            <a:ea typeface="华文仿宋" panose="02010600040101010101" pitchFamily="2" charset="-122"/>
                          </a:rPr>
                          <m:t>𝑢</m:t>
                        </m:r>
                      </m:e>
                      <m:sub>
                        <m:r>
                          <a:rPr lang="en-US" altLang="zh-CN" sz="2000" kern="0">
                            <a:solidFill>
                              <a:srgbClr val="FF0000"/>
                            </a:solidFill>
                            <a:latin typeface="Cambria Math" panose="02040503050406030204" pitchFamily="18" charset="0"/>
                            <a:ea typeface="华文仿宋" panose="02010600040101010101" pitchFamily="2" charset="-122"/>
                          </a:rPr>
                          <m:t>1</m:t>
                        </m:r>
                      </m:sub>
                    </m:sSub>
                  </m:oMath>
                </a14:m>
                <a:r>
                  <a:rPr lang="zh-CN" altLang="zh-CN" sz="2000" kern="0" dirty="0">
                    <a:solidFill>
                      <a:srgbClr val="FF0000"/>
                    </a:solidFill>
                    <a:latin typeface="华文仿宋" panose="02010600040101010101" pitchFamily="2" charset="-122"/>
                    <a:ea typeface="华文仿宋" panose="02010600040101010101" pitchFamily="2" charset="-122"/>
                  </a:rPr>
                  <a:t>移动；这可以理解为，若选取的阈值远离占空比大的类别，就能够减小分类错误概率。</a:t>
                </a:r>
                <a:endParaRPr lang="zh-CN" altLang="zh-CN" sz="2000" kern="0" dirty="0">
                  <a:latin typeface="华文仿宋" panose="02010600040101010101" pitchFamily="2" charset="-122"/>
                  <a:ea typeface="华文仿宋" panose="02010600040101010101" pitchFamily="2" charset="-122"/>
                </a:endParaRPr>
              </a:p>
            </p:txBody>
          </p:sp>
        </mc:Choice>
        <mc:Fallback xmlns="">
          <p:sp>
            <p:nvSpPr>
              <p:cNvPr id="2" name="矩形 1">
                <a:extLst>
                  <a:ext uri="{FF2B5EF4-FFF2-40B4-BE49-F238E27FC236}">
                    <a16:creationId xmlns:a16="http://schemas.microsoft.com/office/drawing/2014/main" id="{EF07A7CA-55C8-4775-8059-49A78BB54576}"/>
                  </a:ext>
                </a:extLst>
              </p:cNvPr>
              <p:cNvSpPr>
                <a:spLocks noRot="1" noChangeAspect="1" noMove="1" noResize="1" noEditPoints="1" noAdjustHandles="1" noChangeArrowheads="1" noChangeShapeType="1" noTextEdit="1"/>
              </p:cNvSpPr>
              <p:nvPr/>
            </p:nvSpPr>
            <p:spPr>
              <a:xfrm>
                <a:off x="731044" y="3429000"/>
                <a:ext cx="10729912" cy="3203313"/>
              </a:xfrm>
              <a:prstGeom prst="rect">
                <a:avLst/>
              </a:prstGeom>
              <a:blipFill>
                <a:blip r:embed="rId4"/>
                <a:stretch>
                  <a:fillRect l="-625" t="-952" r="-568" b="-19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74199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C44AE01C-D0E6-4AC0-BE53-A27D51AD7F49}"/>
              </a:ext>
            </a:extLst>
          </p:cNvPr>
          <p:cNvSpPr>
            <a:spLocks noGrp="1"/>
          </p:cNvSpPr>
          <p:nvPr>
            <p:ph type="sldNum" sz="quarter" idx="12"/>
          </p:nvPr>
        </p:nvSpPr>
        <p:spPr/>
        <p:txBody>
          <a:bodyPr/>
          <a:lstStyle/>
          <a:p>
            <a:fld id="{7D943200-7954-4F56-8B76-D6C91EDA9A35}" type="slidenum">
              <a:rPr lang="zh-CN" altLang="en-US" smtClean="0"/>
              <a:t>11</a:t>
            </a:fld>
            <a:endParaRPr lang="zh-CN" altLang="en-US"/>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1CE4DE92-4977-44AD-AC9B-8B18CA86CB04}"/>
                  </a:ext>
                </a:extLst>
              </p:cNvPr>
              <p:cNvSpPr/>
              <p:nvPr/>
            </p:nvSpPr>
            <p:spPr>
              <a:xfrm>
                <a:off x="731044" y="605427"/>
                <a:ext cx="10729912" cy="4537076"/>
              </a:xfrm>
              <a:prstGeom prst="rect">
                <a:avLst/>
              </a:prstGeom>
            </p:spPr>
            <p:txBody>
              <a:bodyPr wrap="square">
                <a:spAutoFit/>
              </a:bodyPr>
              <a:lstStyle/>
              <a:p>
                <a:r>
                  <a:rPr lang="en-US" altLang="zh-CN" sz="2000" kern="0" dirty="0">
                    <a:latin typeface="华文仿宋" panose="02010600040101010101" pitchFamily="2" charset="-122"/>
                    <a:ea typeface="华文仿宋" panose="02010600040101010101" pitchFamily="2" charset="-122"/>
                  </a:rPr>
                  <a:t>        </a:t>
                </a:r>
                <a:r>
                  <a:rPr lang="zh-CN" altLang="zh-CN" sz="2000" kern="0" dirty="0">
                    <a:latin typeface="华文仿宋" panose="02010600040101010101" pitchFamily="2" charset="-122"/>
                    <a:ea typeface="华文仿宋" panose="02010600040101010101" pitchFamily="2" charset="-122"/>
                  </a:rPr>
                  <a:t>最小误差法求解阈值需要知道</a:t>
                </a:r>
                <a:r>
                  <a:rPr lang="en-US" altLang="zh-CN" sz="2000" kern="0" dirty="0">
                    <a:latin typeface="华文仿宋" panose="02010600040101010101" pitchFamily="2" charset="-122"/>
                    <a:ea typeface="华文仿宋" panose="02010600040101010101" pitchFamily="2" charset="-122"/>
                  </a:rPr>
                  <a:t>6</a:t>
                </a:r>
                <a:r>
                  <a:rPr lang="zh-CN" altLang="zh-CN" sz="2000" kern="0" dirty="0">
                    <a:latin typeface="华文仿宋" panose="02010600040101010101" pitchFamily="2" charset="-122"/>
                    <a:ea typeface="华文仿宋" panose="02010600040101010101" pitchFamily="2" charset="-122"/>
                  </a:rPr>
                  <a:t>个参数</a:t>
                </a:r>
                <a14:m>
                  <m:oMath xmlns:m="http://schemas.openxmlformats.org/officeDocument/2006/math">
                    <m:sSub>
                      <m:sSubPr>
                        <m:ctrlPr>
                          <a:rPr lang="zh-CN" altLang="zh-CN" sz="2000" i="1" kern="0">
                            <a:latin typeface="Cambria Math" panose="02040503050406030204" pitchFamily="18" charset="0"/>
                            <a:ea typeface="华文仿宋" panose="02010600040101010101" pitchFamily="2" charset="-122"/>
                          </a:rPr>
                        </m:ctrlPr>
                      </m:sSubPr>
                      <m:e>
                        <m:r>
                          <a:rPr lang="en-US" altLang="zh-CN" sz="2000" kern="0">
                            <a:latin typeface="Cambria Math" panose="02040503050406030204" pitchFamily="18" charset="0"/>
                            <a:ea typeface="华文仿宋" panose="02010600040101010101" pitchFamily="2" charset="-122"/>
                          </a:rPr>
                          <m:t>𝑢</m:t>
                        </m:r>
                      </m:e>
                      <m:sub>
                        <m:r>
                          <a:rPr lang="en-US" altLang="zh-CN" sz="2000" kern="0">
                            <a:latin typeface="Cambria Math" panose="02040503050406030204" pitchFamily="18" charset="0"/>
                            <a:ea typeface="华文仿宋" panose="02010600040101010101" pitchFamily="2" charset="-122"/>
                          </a:rPr>
                          <m:t>1</m:t>
                        </m:r>
                      </m:sub>
                    </m:sSub>
                  </m:oMath>
                </a14:m>
                <a:r>
                  <a:rPr lang="zh-CN" altLang="zh-CN" sz="2000" kern="0" dirty="0">
                    <a:latin typeface="华文仿宋" panose="02010600040101010101" pitchFamily="2" charset="-122"/>
                    <a:ea typeface="华文仿宋" panose="02010600040101010101" pitchFamily="2" charset="-122"/>
                  </a:rPr>
                  <a:t>、</a:t>
                </a:r>
                <a14:m>
                  <m:oMath xmlns:m="http://schemas.openxmlformats.org/officeDocument/2006/math">
                    <m:sSub>
                      <m:sSubPr>
                        <m:ctrlPr>
                          <a:rPr lang="zh-CN" altLang="zh-CN" sz="2000" i="1" kern="0">
                            <a:latin typeface="Cambria Math" panose="02040503050406030204" pitchFamily="18" charset="0"/>
                            <a:ea typeface="华文仿宋" panose="02010600040101010101" pitchFamily="2" charset="-122"/>
                          </a:rPr>
                        </m:ctrlPr>
                      </m:sSubPr>
                      <m:e>
                        <m:r>
                          <a:rPr lang="en-US" altLang="zh-CN" sz="2000" kern="0">
                            <a:latin typeface="Cambria Math" panose="02040503050406030204" pitchFamily="18" charset="0"/>
                            <a:ea typeface="华文仿宋" panose="02010600040101010101" pitchFamily="2" charset="-122"/>
                          </a:rPr>
                          <m:t>𝜎</m:t>
                        </m:r>
                      </m:e>
                      <m:sub>
                        <m:r>
                          <a:rPr lang="en-US" altLang="zh-CN" sz="2000" kern="0">
                            <a:latin typeface="Cambria Math" panose="02040503050406030204" pitchFamily="18" charset="0"/>
                            <a:ea typeface="华文仿宋" panose="02010600040101010101" pitchFamily="2" charset="-122"/>
                          </a:rPr>
                          <m:t>1</m:t>
                        </m:r>
                      </m:sub>
                    </m:sSub>
                  </m:oMath>
                </a14:m>
                <a:r>
                  <a:rPr lang="zh-CN" altLang="zh-CN" sz="2000" kern="0" dirty="0">
                    <a:latin typeface="华文仿宋" panose="02010600040101010101" pitchFamily="2" charset="-122"/>
                    <a:ea typeface="华文仿宋" panose="02010600040101010101" pitchFamily="2" charset="-122"/>
                  </a:rPr>
                  <a:t>、</a:t>
                </a:r>
                <a14:m>
                  <m:oMath xmlns:m="http://schemas.openxmlformats.org/officeDocument/2006/math">
                    <m:sSub>
                      <m:sSubPr>
                        <m:ctrlPr>
                          <a:rPr lang="zh-CN" altLang="zh-CN" sz="2000" i="1" kern="0">
                            <a:latin typeface="Cambria Math" panose="02040503050406030204" pitchFamily="18" charset="0"/>
                            <a:ea typeface="华文仿宋" panose="02010600040101010101" pitchFamily="2" charset="-122"/>
                          </a:rPr>
                        </m:ctrlPr>
                      </m:sSubPr>
                      <m:e>
                        <m:r>
                          <a:rPr lang="en-US" altLang="zh-CN" sz="2000" kern="0">
                            <a:latin typeface="Cambria Math" panose="02040503050406030204" pitchFamily="18" charset="0"/>
                            <a:ea typeface="华文仿宋" panose="02010600040101010101" pitchFamily="2" charset="-122"/>
                          </a:rPr>
                          <m:t>𝑢</m:t>
                        </m:r>
                      </m:e>
                      <m:sub>
                        <m:r>
                          <a:rPr lang="en-US" altLang="zh-CN" sz="2000" kern="0">
                            <a:latin typeface="Cambria Math" panose="02040503050406030204" pitchFamily="18" charset="0"/>
                            <a:ea typeface="华文仿宋" panose="02010600040101010101" pitchFamily="2" charset="-122"/>
                          </a:rPr>
                          <m:t>2</m:t>
                        </m:r>
                      </m:sub>
                    </m:sSub>
                  </m:oMath>
                </a14:m>
                <a:r>
                  <a:rPr lang="zh-CN" altLang="zh-CN" sz="2000" kern="0" dirty="0">
                    <a:latin typeface="华文仿宋" panose="02010600040101010101" pitchFamily="2" charset="-122"/>
                    <a:ea typeface="华文仿宋" panose="02010600040101010101" pitchFamily="2" charset="-122"/>
                  </a:rPr>
                  <a:t>、</a:t>
                </a:r>
                <a14:m>
                  <m:oMath xmlns:m="http://schemas.openxmlformats.org/officeDocument/2006/math">
                    <m:sSub>
                      <m:sSubPr>
                        <m:ctrlPr>
                          <a:rPr lang="zh-CN" altLang="zh-CN" sz="2000" i="1" kern="0">
                            <a:latin typeface="Cambria Math" panose="02040503050406030204" pitchFamily="18" charset="0"/>
                            <a:ea typeface="华文仿宋" panose="02010600040101010101" pitchFamily="2" charset="-122"/>
                          </a:rPr>
                        </m:ctrlPr>
                      </m:sSubPr>
                      <m:e>
                        <m:r>
                          <a:rPr lang="en-US" altLang="zh-CN" sz="2000" kern="0">
                            <a:latin typeface="Cambria Math" panose="02040503050406030204" pitchFamily="18" charset="0"/>
                            <a:ea typeface="华文仿宋" panose="02010600040101010101" pitchFamily="2" charset="-122"/>
                          </a:rPr>
                          <m:t>𝜎</m:t>
                        </m:r>
                      </m:e>
                      <m:sub>
                        <m:r>
                          <a:rPr lang="en-US" altLang="zh-CN" sz="2000" kern="0">
                            <a:latin typeface="Cambria Math" panose="02040503050406030204" pitchFamily="18" charset="0"/>
                            <a:ea typeface="华文仿宋" panose="02010600040101010101" pitchFamily="2" charset="-122"/>
                          </a:rPr>
                          <m:t>2</m:t>
                        </m:r>
                      </m:sub>
                    </m:sSub>
                  </m:oMath>
                </a14:m>
                <a:r>
                  <a:rPr lang="zh-CN" altLang="zh-CN" sz="2000" kern="0" dirty="0">
                    <a:latin typeface="华文仿宋" panose="02010600040101010101" pitchFamily="2" charset="-122"/>
                    <a:ea typeface="华文仿宋" panose="02010600040101010101" pitchFamily="2" charset="-122"/>
                  </a:rPr>
                  <a:t>、</a:t>
                </a:r>
                <a14:m>
                  <m:oMath xmlns:m="http://schemas.openxmlformats.org/officeDocument/2006/math">
                    <m:sSub>
                      <m:sSubPr>
                        <m:ctrlPr>
                          <a:rPr lang="zh-CN" altLang="zh-CN" sz="2000" i="1" kern="0">
                            <a:latin typeface="Cambria Math" panose="02040503050406030204" pitchFamily="18" charset="0"/>
                            <a:ea typeface="华文仿宋" panose="02010600040101010101" pitchFamily="2" charset="-122"/>
                          </a:rPr>
                        </m:ctrlPr>
                      </m:sSubPr>
                      <m:e>
                        <m:r>
                          <a:rPr lang="en-US" altLang="zh-CN" sz="2000" kern="0">
                            <a:latin typeface="Cambria Math" panose="02040503050406030204" pitchFamily="18" charset="0"/>
                            <a:ea typeface="华文仿宋" panose="02010600040101010101" pitchFamily="2" charset="-122"/>
                          </a:rPr>
                          <m:t>𝑤</m:t>
                        </m:r>
                      </m:e>
                      <m:sub>
                        <m:r>
                          <a:rPr lang="en-US" altLang="zh-CN" sz="2000" kern="0">
                            <a:latin typeface="Cambria Math" panose="02040503050406030204" pitchFamily="18" charset="0"/>
                            <a:ea typeface="华文仿宋" panose="02010600040101010101" pitchFamily="2" charset="-122"/>
                          </a:rPr>
                          <m:t>1</m:t>
                        </m:r>
                      </m:sub>
                    </m:sSub>
                  </m:oMath>
                </a14:m>
                <a:r>
                  <a:rPr lang="zh-CN" altLang="zh-CN" sz="2000" kern="0" dirty="0">
                    <a:latin typeface="华文仿宋" panose="02010600040101010101" pitchFamily="2" charset="-122"/>
                    <a:ea typeface="华文仿宋" panose="02010600040101010101" pitchFamily="2" charset="-122"/>
                  </a:rPr>
                  <a:t>、</a:t>
                </a:r>
                <a14:m>
                  <m:oMath xmlns:m="http://schemas.openxmlformats.org/officeDocument/2006/math">
                    <m:sSub>
                      <m:sSubPr>
                        <m:ctrlPr>
                          <a:rPr lang="zh-CN" altLang="zh-CN" sz="2000" i="1" kern="0">
                            <a:latin typeface="Cambria Math" panose="02040503050406030204" pitchFamily="18" charset="0"/>
                            <a:ea typeface="华文仿宋" panose="02010600040101010101" pitchFamily="2" charset="-122"/>
                          </a:rPr>
                        </m:ctrlPr>
                      </m:sSubPr>
                      <m:e>
                        <m:r>
                          <a:rPr lang="en-US" altLang="zh-CN" sz="2000" kern="0">
                            <a:latin typeface="Cambria Math" panose="02040503050406030204" pitchFamily="18" charset="0"/>
                            <a:ea typeface="华文仿宋" panose="02010600040101010101" pitchFamily="2" charset="-122"/>
                          </a:rPr>
                          <m:t>𝑤</m:t>
                        </m:r>
                      </m:e>
                      <m:sub>
                        <m:r>
                          <a:rPr lang="en-US" altLang="zh-CN" sz="2000" kern="0">
                            <a:latin typeface="Cambria Math" panose="02040503050406030204" pitchFamily="18" charset="0"/>
                            <a:ea typeface="华文仿宋" panose="02010600040101010101" pitchFamily="2" charset="-122"/>
                          </a:rPr>
                          <m:t>2</m:t>
                        </m:r>
                      </m:sub>
                    </m:sSub>
                  </m:oMath>
                </a14:m>
                <a:r>
                  <a:rPr lang="zh-CN" altLang="zh-CN" sz="2000" kern="0" dirty="0">
                    <a:latin typeface="华文仿宋" panose="02010600040101010101" pitchFamily="2" charset="-122"/>
                    <a:ea typeface="华文仿宋" panose="02010600040101010101" pitchFamily="2" charset="-122"/>
                  </a:rPr>
                  <a:t>。在一般情况下，上述参数是未知的，因此需要根据图像的直方图来估计它们。在两个正态分布下的混合密度函数为：</a:t>
                </a:r>
              </a:p>
              <a:p>
                <a:pPr algn="ctr"/>
                <a14:m>
                  <m:oMath xmlns:m="http://schemas.openxmlformats.org/officeDocument/2006/math">
                    <m:r>
                      <a:rPr lang="en-US" altLang="zh-CN" sz="2000" kern="0">
                        <a:latin typeface="Cambria Math" panose="02040503050406030204" pitchFamily="18" charset="0"/>
                        <a:ea typeface="华文仿宋" panose="02010600040101010101" pitchFamily="2" charset="-122"/>
                      </a:rPr>
                      <m:t>𝑝</m:t>
                    </m:r>
                    <m:d>
                      <m:dPr>
                        <m:ctrlPr>
                          <a:rPr lang="zh-CN" altLang="zh-CN" sz="2000" i="1" kern="0">
                            <a:latin typeface="Cambria Math" panose="02040503050406030204" pitchFamily="18" charset="0"/>
                            <a:ea typeface="华文仿宋" panose="02010600040101010101" pitchFamily="2" charset="-122"/>
                          </a:rPr>
                        </m:ctrlPr>
                      </m:dPr>
                      <m:e>
                        <m:r>
                          <a:rPr lang="en-US" altLang="zh-CN" sz="2000" kern="0">
                            <a:latin typeface="Cambria Math" panose="02040503050406030204" pitchFamily="18" charset="0"/>
                            <a:ea typeface="华文仿宋" panose="02010600040101010101" pitchFamily="2" charset="-122"/>
                          </a:rPr>
                          <m:t>𝑔</m:t>
                        </m:r>
                      </m:e>
                    </m:d>
                    <m:r>
                      <a:rPr lang="en-US" altLang="zh-CN" sz="2000" kern="0">
                        <a:latin typeface="Cambria Math" panose="02040503050406030204" pitchFamily="18" charset="0"/>
                        <a:ea typeface="华文仿宋" panose="02010600040101010101" pitchFamily="2" charset="-122"/>
                      </a:rPr>
                      <m:t>=</m:t>
                    </m:r>
                    <m:sSub>
                      <m:sSubPr>
                        <m:ctrlPr>
                          <a:rPr lang="zh-CN" altLang="zh-CN" sz="2000" i="1" kern="0">
                            <a:latin typeface="Cambria Math" panose="02040503050406030204" pitchFamily="18" charset="0"/>
                            <a:ea typeface="华文仿宋" panose="02010600040101010101" pitchFamily="2" charset="-122"/>
                          </a:rPr>
                        </m:ctrlPr>
                      </m:sSubPr>
                      <m:e>
                        <m:r>
                          <a:rPr lang="en-US" altLang="zh-CN" sz="2000" kern="0">
                            <a:latin typeface="Cambria Math" panose="02040503050406030204" pitchFamily="18" charset="0"/>
                            <a:ea typeface="华文仿宋" panose="02010600040101010101" pitchFamily="2" charset="-122"/>
                          </a:rPr>
                          <m:t>𝑤</m:t>
                        </m:r>
                      </m:e>
                      <m:sub>
                        <m:r>
                          <a:rPr lang="en-US" altLang="zh-CN" sz="2000" kern="0">
                            <a:latin typeface="Cambria Math" panose="02040503050406030204" pitchFamily="18" charset="0"/>
                            <a:ea typeface="华文仿宋" panose="02010600040101010101" pitchFamily="2" charset="-122"/>
                          </a:rPr>
                          <m:t>1</m:t>
                        </m:r>
                      </m:sub>
                    </m:sSub>
                    <m:f>
                      <m:fPr>
                        <m:ctrlPr>
                          <a:rPr lang="zh-CN" altLang="zh-CN" sz="2000" i="1" kern="0">
                            <a:latin typeface="Cambria Math" panose="02040503050406030204" pitchFamily="18" charset="0"/>
                            <a:ea typeface="华文仿宋" panose="02010600040101010101" pitchFamily="2" charset="-122"/>
                          </a:rPr>
                        </m:ctrlPr>
                      </m:fPr>
                      <m:num>
                        <m:r>
                          <a:rPr lang="en-US" altLang="zh-CN" sz="2000" kern="0">
                            <a:latin typeface="Cambria Math" panose="02040503050406030204" pitchFamily="18" charset="0"/>
                            <a:ea typeface="华文仿宋" panose="02010600040101010101" pitchFamily="2" charset="-122"/>
                          </a:rPr>
                          <m:t>1</m:t>
                        </m:r>
                      </m:num>
                      <m:den>
                        <m:rad>
                          <m:radPr>
                            <m:degHide m:val="on"/>
                            <m:ctrlPr>
                              <a:rPr lang="zh-CN" altLang="zh-CN" sz="2000" i="1" kern="0">
                                <a:latin typeface="Cambria Math" panose="02040503050406030204" pitchFamily="18" charset="0"/>
                                <a:ea typeface="华文仿宋" panose="02010600040101010101" pitchFamily="2" charset="-122"/>
                              </a:rPr>
                            </m:ctrlPr>
                          </m:radPr>
                          <m:deg/>
                          <m:e>
                            <m:r>
                              <a:rPr lang="en-US" altLang="zh-CN" sz="2000" kern="0">
                                <a:latin typeface="Cambria Math" panose="02040503050406030204" pitchFamily="18" charset="0"/>
                                <a:ea typeface="华文仿宋" panose="02010600040101010101" pitchFamily="2" charset="-122"/>
                              </a:rPr>
                              <m:t>2</m:t>
                            </m:r>
                            <m:r>
                              <a:rPr lang="en-US" altLang="zh-CN" sz="2000" kern="0">
                                <a:latin typeface="Cambria Math" panose="02040503050406030204" pitchFamily="18" charset="0"/>
                                <a:ea typeface="华文仿宋" panose="02010600040101010101" pitchFamily="2" charset="-122"/>
                              </a:rPr>
                              <m:t>𝜋</m:t>
                            </m:r>
                            <m:sSubSup>
                              <m:sSubSupPr>
                                <m:ctrlPr>
                                  <a:rPr lang="zh-CN" altLang="zh-CN" sz="2000" i="1" kern="0">
                                    <a:latin typeface="Cambria Math" panose="02040503050406030204" pitchFamily="18" charset="0"/>
                                    <a:ea typeface="华文仿宋" panose="02010600040101010101" pitchFamily="2" charset="-122"/>
                                  </a:rPr>
                                </m:ctrlPr>
                              </m:sSubSupPr>
                              <m:e>
                                <m:r>
                                  <a:rPr lang="en-US" altLang="zh-CN" sz="2000" kern="0">
                                    <a:latin typeface="Cambria Math" panose="02040503050406030204" pitchFamily="18" charset="0"/>
                                    <a:ea typeface="华文仿宋" panose="02010600040101010101" pitchFamily="2" charset="-122"/>
                                  </a:rPr>
                                  <m:t>𝜎</m:t>
                                </m:r>
                              </m:e>
                              <m:sub>
                                <m:r>
                                  <a:rPr lang="en-US" altLang="zh-CN" sz="2000" kern="0">
                                    <a:latin typeface="Cambria Math" panose="02040503050406030204" pitchFamily="18" charset="0"/>
                                    <a:ea typeface="华文仿宋" panose="02010600040101010101" pitchFamily="2" charset="-122"/>
                                  </a:rPr>
                                  <m:t>1</m:t>
                                </m:r>
                              </m:sub>
                              <m:sup>
                                <m:r>
                                  <a:rPr lang="en-US" altLang="zh-CN" sz="2000" kern="0">
                                    <a:latin typeface="Cambria Math" panose="02040503050406030204" pitchFamily="18" charset="0"/>
                                    <a:ea typeface="华文仿宋" panose="02010600040101010101" pitchFamily="2" charset="-122"/>
                                  </a:rPr>
                                  <m:t>2</m:t>
                                </m:r>
                              </m:sup>
                            </m:sSubSup>
                          </m:e>
                        </m:rad>
                      </m:den>
                    </m:f>
                    <m:sSup>
                      <m:sSupPr>
                        <m:ctrlPr>
                          <a:rPr lang="zh-CN" altLang="zh-CN" sz="2000" i="1" kern="0">
                            <a:latin typeface="Cambria Math" panose="02040503050406030204" pitchFamily="18" charset="0"/>
                            <a:ea typeface="华文仿宋" panose="02010600040101010101" pitchFamily="2" charset="-122"/>
                          </a:rPr>
                        </m:ctrlPr>
                      </m:sSupPr>
                      <m:e>
                        <m:r>
                          <a:rPr lang="en-US" altLang="zh-CN" sz="2000" kern="0">
                            <a:latin typeface="Cambria Math" panose="02040503050406030204" pitchFamily="18" charset="0"/>
                            <a:ea typeface="华文仿宋" panose="02010600040101010101" pitchFamily="2" charset="-122"/>
                          </a:rPr>
                          <m:t>𝑒</m:t>
                        </m:r>
                      </m:e>
                      <m:sup>
                        <m:r>
                          <a:rPr lang="en-US" altLang="zh-CN" sz="2000" kern="0">
                            <a:latin typeface="Cambria Math" panose="02040503050406030204" pitchFamily="18" charset="0"/>
                            <a:ea typeface="华文仿宋" panose="02010600040101010101" pitchFamily="2" charset="-122"/>
                          </a:rPr>
                          <m:t>−</m:t>
                        </m:r>
                        <m:f>
                          <m:fPr>
                            <m:ctrlPr>
                              <a:rPr lang="zh-CN" altLang="zh-CN" sz="2000" i="1" kern="0">
                                <a:latin typeface="Cambria Math" panose="02040503050406030204" pitchFamily="18" charset="0"/>
                                <a:ea typeface="华文仿宋" panose="02010600040101010101" pitchFamily="2" charset="-122"/>
                              </a:rPr>
                            </m:ctrlPr>
                          </m:fPr>
                          <m:num>
                            <m:sSup>
                              <m:sSupPr>
                                <m:ctrlPr>
                                  <a:rPr lang="zh-CN" altLang="zh-CN" sz="2000" i="1" kern="0">
                                    <a:latin typeface="Cambria Math" panose="02040503050406030204" pitchFamily="18" charset="0"/>
                                    <a:ea typeface="华文仿宋" panose="02010600040101010101" pitchFamily="2" charset="-122"/>
                                  </a:rPr>
                                </m:ctrlPr>
                              </m:sSupPr>
                              <m:e>
                                <m:r>
                                  <a:rPr lang="en-US" altLang="zh-CN" sz="2000" kern="0">
                                    <a:latin typeface="Cambria Math" panose="02040503050406030204" pitchFamily="18" charset="0"/>
                                    <a:ea typeface="华文仿宋" panose="02010600040101010101" pitchFamily="2" charset="-122"/>
                                  </a:rPr>
                                  <m:t>(</m:t>
                                </m:r>
                                <m:r>
                                  <a:rPr lang="en-US" altLang="zh-CN" sz="2000" kern="0">
                                    <a:latin typeface="Cambria Math" panose="02040503050406030204" pitchFamily="18" charset="0"/>
                                    <a:ea typeface="华文仿宋" panose="02010600040101010101" pitchFamily="2" charset="-122"/>
                                  </a:rPr>
                                  <m:t>𝑔</m:t>
                                </m:r>
                                <m:r>
                                  <a:rPr lang="en-US" altLang="zh-CN" sz="2000" kern="0">
                                    <a:latin typeface="Cambria Math" panose="02040503050406030204" pitchFamily="18" charset="0"/>
                                    <a:ea typeface="华文仿宋" panose="02010600040101010101" pitchFamily="2" charset="-122"/>
                                  </a:rPr>
                                  <m:t>−</m:t>
                                </m:r>
                                <m:sSub>
                                  <m:sSubPr>
                                    <m:ctrlPr>
                                      <a:rPr lang="zh-CN" altLang="zh-CN" sz="2000" i="1" kern="0">
                                        <a:latin typeface="Cambria Math" panose="02040503050406030204" pitchFamily="18" charset="0"/>
                                        <a:ea typeface="华文仿宋" panose="02010600040101010101" pitchFamily="2" charset="-122"/>
                                      </a:rPr>
                                    </m:ctrlPr>
                                  </m:sSubPr>
                                  <m:e>
                                    <m:r>
                                      <a:rPr lang="en-US" altLang="zh-CN" sz="2000" kern="0">
                                        <a:latin typeface="Cambria Math" panose="02040503050406030204" pitchFamily="18" charset="0"/>
                                        <a:ea typeface="华文仿宋" panose="02010600040101010101" pitchFamily="2" charset="-122"/>
                                      </a:rPr>
                                      <m:t>𝑢</m:t>
                                    </m:r>
                                  </m:e>
                                  <m:sub>
                                    <m:r>
                                      <a:rPr lang="en-US" altLang="zh-CN" sz="2000" kern="0">
                                        <a:latin typeface="Cambria Math" panose="02040503050406030204" pitchFamily="18" charset="0"/>
                                        <a:ea typeface="华文仿宋" panose="02010600040101010101" pitchFamily="2" charset="-122"/>
                                      </a:rPr>
                                      <m:t>1</m:t>
                                    </m:r>
                                  </m:sub>
                                </m:sSub>
                                <m:r>
                                  <a:rPr lang="en-US" altLang="zh-CN" sz="2000" kern="0">
                                    <a:latin typeface="Cambria Math" panose="02040503050406030204" pitchFamily="18" charset="0"/>
                                    <a:ea typeface="华文仿宋" panose="02010600040101010101" pitchFamily="2" charset="-122"/>
                                  </a:rPr>
                                  <m:t>)</m:t>
                                </m:r>
                              </m:e>
                              <m:sup>
                                <m:r>
                                  <a:rPr lang="en-US" altLang="zh-CN" sz="2000" kern="0">
                                    <a:latin typeface="Cambria Math" panose="02040503050406030204" pitchFamily="18" charset="0"/>
                                    <a:ea typeface="华文仿宋" panose="02010600040101010101" pitchFamily="2" charset="-122"/>
                                  </a:rPr>
                                  <m:t>2</m:t>
                                </m:r>
                              </m:sup>
                            </m:sSup>
                          </m:num>
                          <m:den>
                            <m:r>
                              <a:rPr lang="en-US" altLang="zh-CN" sz="2000" kern="0">
                                <a:latin typeface="Cambria Math" panose="02040503050406030204" pitchFamily="18" charset="0"/>
                                <a:ea typeface="华文仿宋" panose="02010600040101010101" pitchFamily="2" charset="-122"/>
                              </a:rPr>
                              <m:t>2</m:t>
                            </m:r>
                            <m:sSubSup>
                              <m:sSubSupPr>
                                <m:ctrlPr>
                                  <a:rPr lang="zh-CN" altLang="zh-CN" sz="2000" i="1" kern="0">
                                    <a:latin typeface="Cambria Math" panose="02040503050406030204" pitchFamily="18" charset="0"/>
                                    <a:ea typeface="华文仿宋" panose="02010600040101010101" pitchFamily="2" charset="-122"/>
                                  </a:rPr>
                                </m:ctrlPr>
                              </m:sSubSupPr>
                              <m:e>
                                <m:r>
                                  <a:rPr lang="en-US" altLang="zh-CN" sz="2000" kern="0">
                                    <a:latin typeface="Cambria Math" panose="02040503050406030204" pitchFamily="18" charset="0"/>
                                    <a:ea typeface="华文仿宋" panose="02010600040101010101" pitchFamily="2" charset="-122"/>
                                  </a:rPr>
                                  <m:t>𝜎</m:t>
                                </m:r>
                              </m:e>
                              <m:sub>
                                <m:r>
                                  <a:rPr lang="en-US" altLang="zh-CN" sz="2000" kern="0">
                                    <a:latin typeface="Cambria Math" panose="02040503050406030204" pitchFamily="18" charset="0"/>
                                    <a:ea typeface="华文仿宋" panose="02010600040101010101" pitchFamily="2" charset="-122"/>
                                  </a:rPr>
                                  <m:t>1</m:t>
                                </m:r>
                              </m:sub>
                              <m:sup>
                                <m:r>
                                  <a:rPr lang="en-US" altLang="zh-CN" sz="2000" kern="0">
                                    <a:latin typeface="Cambria Math" panose="02040503050406030204" pitchFamily="18" charset="0"/>
                                    <a:ea typeface="华文仿宋" panose="02010600040101010101" pitchFamily="2" charset="-122"/>
                                  </a:rPr>
                                  <m:t>2</m:t>
                                </m:r>
                              </m:sup>
                            </m:sSubSup>
                          </m:den>
                        </m:f>
                      </m:sup>
                    </m:sSup>
                    <m:r>
                      <a:rPr lang="en-US" altLang="zh-CN" sz="2000" kern="0">
                        <a:latin typeface="Cambria Math" panose="02040503050406030204" pitchFamily="18" charset="0"/>
                        <a:ea typeface="华文仿宋" panose="02010600040101010101" pitchFamily="2" charset="-122"/>
                      </a:rPr>
                      <m:t>+</m:t>
                    </m:r>
                    <m:sSub>
                      <m:sSubPr>
                        <m:ctrlPr>
                          <a:rPr lang="zh-CN" altLang="zh-CN" sz="2000" i="1" kern="0">
                            <a:latin typeface="Cambria Math" panose="02040503050406030204" pitchFamily="18" charset="0"/>
                            <a:ea typeface="华文仿宋" panose="02010600040101010101" pitchFamily="2" charset="-122"/>
                          </a:rPr>
                        </m:ctrlPr>
                      </m:sSubPr>
                      <m:e>
                        <m:r>
                          <a:rPr lang="en-US" altLang="zh-CN" sz="2000" kern="0">
                            <a:latin typeface="Cambria Math" panose="02040503050406030204" pitchFamily="18" charset="0"/>
                            <a:ea typeface="华文仿宋" panose="02010600040101010101" pitchFamily="2" charset="-122"/>
                          </a:rPr>
                          <m:t>𝑤</m:t>
                        </m:r>
                      </m:e>
                      <m:sub>
                        <m:r>
                          <a:rPr lang="en-US" altLang="zh-CN" sz="2000" kern="0">
                            <a:latin typeface="Cambria Math" panose="02040503050406030204" pitchFamily="18" charset="0"/>
                            <a:ea typeface="华文仿宋" panose="02010600040101010101" pitchFamily="2" charset="-122"/>
                          </a:rPr>
                          <m:t>2</m:t>
                        </m:r>
                      </m:sub>
                    </m:sSub>
                    <m:f>
                      <m:fPr>
                        <m:ctrlPr>
                          <a:rPr lang="zh-CN" altLang="zh-CN" sz="2000" i="1" kern="0">
                            <a:latin typeface="Cambria Math" panose="02040503050406030204" pitchFamily="18" charset="0"/>
                            <a:ea typeface="华文仿宋" panose="02010600040101010101" pitchFamily="2" charset="-122"/>
                          </a:rPr>
                        </m:ctrlPr>
                      </m:fPr>
                      <m:num>
                        <m:r>
                          <a:rPr lang="en-US" altLang="zh-CN" sz="2000" kern="0">
                            <a:latin typeface="Cambria Math" panose="02040503050406030204" pitchFamily="18" charset="0"/>
                            <a:ea typeface="华文仿宋" panose="02010600040101010101" pitchFamily="2" charset="-122"/>
                          </a:rPr>
                          <m:t>1</m:t>
                        </m:r>
                      </m:num>
                      <m:den>
                        <m:rad>
                          <m:radPr>
                            <m:degHide m:val="on"/>
                            <m:ctrlPr>
                              <a:rPr lang="zh-CN" altLang="zh-CN" sz="2000" i="1" kern="0">
                                <a:latin typeface="Cambria Math" panose="02040503050406030204" pitchFamily="18" charset="0"/>
                                <a:ea typeface="华文仿宋" panose="02010600040101010101" pitchFamily="2" charset="-122"/>
                              </a:rPr>
                            </m:ctrlPr>
                          </m:radPr>
                          <m:deg/>
                          <m:e>
                            <m:r>
                              <a:rPr lang="en-US" altLang="zh-CN" sz="2000" kern="0">
                                <a:latin typeface="Cambria Math" panose="02040503050406030204" pitchFamily="18" charset="0"/>
                                <a:ea typeface="华文仿宋" panose="02010600040101010101" pitchFamily="2" charset="-122"/>
                              </a:rPr>
                              <m:t>2</m:t>
                            </m:r>
                            <m:r>
                              <a:rPr lang="en-US" altLang="zh-CN" sz="2000" kern="0">
                                <a:latin typeface="Cambria Math" panose="02040503050406030204" pitchFamily="18" charset="0"/>
                                <a:ea typeface="华文仿宋" panose="02010600040101010101" pitchFamily="2" charset="-122"/>
                              </a:rPr>
                              <m:t>𝜋</m:t>
                            </m:r>
                            <m:sSubSup>
                              <m:sSubSupPr>
                                <m:ctrlPr>
                                  <a:rPr lang="zh-CN" altLang="zh-CN" sz="2000" i="1" kern="0">
                                    <a:latin typeface="Cambria Math" panose="02040503050406030204" pitchFamily="18" charset="0"/>
                                    <a:ea typeface="华文仿宋" panose="02010600040101010101" pitchFamily="2" charset="-122"/>
                                  </a:rPr>
                                </m:ctrlPr>
                              </m:sSubSupPr>
                              <m:e>
                                <m:r>
                                  <a:rPr lang="en-US" altLang="zh-CN" sz="2000" kern="0">
                                    <a:latin typeface="Cambria Math" panose="02040503050406030204" pitchFamily="18" charset="0"/>
                                    <a:ea typeface="华文仿宋" panose="02010600040101010101" pitchFamily="2" charset="-122"/>
                                  </a:rPr>
                                  <m:t>𝜎</m:t>
                                </m:r>
                              </m:e>
                              <m:sub>
                                <m:r>
                                  <a:rPr lang="en-US" altLang="zh-CN" sz="2000" kern="0">
                                    <a:latin typeface="Cambria Math" panose="02040503050406030204" pitchFamily="18" charset="0"/>
                                    <a:ea typeface="华文仿宋" panose="02010600040101010101" pitchFamily="2" charset="-122"/>
                                  </a:rPr>
                                  <m:t>2</m:t>
                                </m:r>
                              </m:sub>
                              <m:sup>
                                <m:r>
                                  <a:rPr lang="en-US" altLang="zh-CN" sz="2000" kern="0">
                                    <a:latin typeface="Cambria Math" panose="02040503050406030204" pitchFamily="18" charset="0"/>
                                    <a:ea typeface="华文仿宋" panose="02010600040101010101" pitchFamily="2" charset="-122"/>
                                  </a:rPr>
                                  <m:t>2</m:t>
                                </m:r>
                              </m:sup>
                            </m:sSubSup>
                          </m:e>
                        </m:rad>
                      </m:den>
                    </m:f>
                    <m:sSup>
                      <m:sSupPr>
                        <m:ctrlPr>
                          <a:rPr lang="zh-CN" altLang="zh-CN" sz="2000" i="1" kern="0">
                            <a:latin typeface="Cambria Math" panose="02040503050406030204" pitchFamily="18" charset="0"/>
                            <a:ea typeface="华文仿宋" panose="02010600040101010101" pitchFamily="2" charset="-122"/>
                          </a:rPr>
                        </m:ctrlPr>
                      </m:sSupPr>
                      <m:e>
                        <m:r>
                          <a:rPr lang="en-US" altLang="zh-CN" sz="2000" kern="0">
                            <a:latin typeface="Cambria Math" panose="02040503050406030204" pitchFamily="18" charset="0"/>
                            <a:ea typeface="华文仿宋" panose="02010600040101010101" pitchFamily="2" charset="-122"/>
                          </a:rPr>
                          <m:t>𝑒</m:t>
                        </m:r>
                      </m:e>
                      <m:sup>
                        <m:r>
                          <a:rPr lang="en-US" altLang="zh-CN" sz="2000" kern="0">
                            <a:latin typeface="Cambria Math" panose="02040503050406030204" pitchFamily="18" charset="0"/>
                            <a:ea typeface="华文仿宋" panose="02010600040101010101" pitchFamily="2" charset="-122"/>
                          </a:rPr>
                          <m:t>−</m:t>
                        </m:r>
                        <m:f>
                          <m:fPr>
                            <m:ctrlPr>
                              <a:rPr lang="zh-CN" altLang="zh-CN" sz="2000" i="1" kern="0">
                                <a:latin typeface="Cambria Math" panose="02040503050406030204" pitchFamily="18" charset="0"/>
                                <a:ea typeface="华文仿宋" panose="02010600040101010101" pitchFamily="2" charset="-122"/>
                              </a:rPr>
                            </m:ctrlPr>
                          </m:fPr>
                          <m:num>
                            <m:sSup>
                              <m:sSupPr>
                                <m:ctrlPr>
                                  <a:rPr lang="zh-CN" altLang="zh-CN" sz="2000" i="1" kern="0">
                                    <a:latin typeface="Cambria Math" panose="02040503050406030204" pitchFamily="18" charset="0"/>
                                    <a:ea typeface="华文仿宋" panose="02010600040101010101" pitchFamily="2" charset="-122"/>
                                  </a:rPr>
                                </m:ctrlPr>
                              </m:sSupPr>
                              <m:e>
                                <m:r>
                                  <a:rPr lang="en-US" altLang="zh-CN" sz="2000" kern="0">
                                    <a:latin typeface="Cambria Math" panose="02040503050406030204" pitchFamily="18" charset="0"/>
                                    <a:ea typeface="华文仿宋" panose="02010600040101010101" pitchFamily="2" charset="-122"/>
                                  </a:rPr>
                                  <m:t>(</m:t>
                                </m:r>
                                <m:r>
                                  <a:rPr lang="en-US" altLang="zh-CN" sz="2000" kern="0">
                                    <a:latin typeface="Cambria Math" panose="02040503050406030204" pitchFamily="18" charset="0"/>
                                    <a:ea typeface="华文仿宋" panose="02010600040101010101" pitchFamily="2" charset="-122"/>
                                  </a:rPr>
                                  <m:t>𝑔</m:t>
                                </m:r>
                                <m:r>
                                  <a:rPr lang="en-US" altLang="zh-CN" sz="2000" kern="0">
                                    <a:latin typeface="Cambria Math" panose="02040503050406030204" pitchFamily="18" charset="0"/>
                                    <a:ea typeface="华文仿宋" panose="02010600040101010101" pitchFamily="2" charset="-122"/>
                                  </a:rPr>
                                  <m:t>−</m:t>
                                </m:r>
                                <m:sSub>
                                  <m:sSubPr>
                                    <m:ctrlPr>
                                      <a:rPr lang="zh-CN" altLang="zh-CN" sz="2000" i="1" kern="0">
                                        <a:latin typeface="Cambria Math" panose="02040503050406030204" pitchFamily="18" charset="0"/>
                                        <a:ea typeface="华文仿宋" panose="02010600040101010101" pitchFamily="2" charset="-122"/>
                                      </a:rPr>
                                    </m:ctrlPr>
                                  </m:sSubPr>
                                  <m:e>
                                    <m:r>
                                      <a:rPr lang="en-US" altLang="zh-CN" sz="2000" kern="0">
                                        <a:latin typeface="Cambria Math" panose="02040503050406030204" pitchFamily="18" charset="0"/>
                                        <a:ea typeface="华文仿宋" panose="02010600040101010101" pitchFamily="2" charset="-122"/>
                                      </a:rPr>
                                      <m:t>𝑢</m:t>
                                    </m:r>
                                  </m:e>
                                  <m:sub>
                                    <m:r>
                                      <a:rPr lang="en-US" altLang="zh-CN" sz="2000" kern="0">
                                        <a:latin typeface="Cambria Math" panose="02040503050406030204" pitchFamily="18" charset="0"/>
                                        <a:ea typeface="华文仿宋" panose="02010600040101010101" pitchFamily="2" charset="-122"/>
                                      </a:rPr>
                                      <m:t>2</m:t>
                                    </m:r>
                                  </m:sub>
                                </m:sSub>
                                <m:r>
                                  <a:rPr lang="en-US" altLang="zh-CN" sz="2000" kern="0">
                                    <a:latin typeface="Cambria Math" panose="02040503050406030204" pitchFamily="18" charset="0"/>
                                    <a:ea typeface="华文仿宋" panose="02010600040101010101" pitchFamily="2" charset="-122"/>
                                  </a:rPr>
                                  <m:t>)</m:t>
                                </m:r>
                              </m:e>
                              <m:sup>
                                <m:r>
                                  <a:rPr lang="en-US" altLang="zh-CN" sz="2000" kern="0">
                                    <a:latin typeface="Cambria Math" panose="02040503050406030204" pitchFamily="18" charset="0"/>
                                    <a:ea typeface="华文仿宋" panose="02010600040101010101" pitchFamily="2" charset="-122"/>
                                  </a:rPr>
                                  <m:t>2</m:t>
                                </m:r>
                              </m:sup>
                            </m:sSup>
                          </m:num>
                          <m:den>
                            <m:r>
                              <a:rPr lang="en-US" altLang="zh-CN" sz="2000" kern="0">
                                <a:latin typeface="Cambria Math" panose="02040503050406030204" pitchFamily="18" charset="0"/>
                                <a:ea typeface="华文仿宋" panose="02010600040101010101" pitchFamily="2" charset="-122"/>
                              </a:rPr>
                              <m:t>2</m:t>
                            </m:r>
                            <m:sSubSup>
                              <m:sSubSupPr>
                                <m:ctrlPr>
                                  <a:rPr lang="zh-CN" altLang="zh-CN" sz="2000" i="1" kern="0">
                                    <a:latin typeface="Cambria Math" panose="02040503050406030204" pitchFamily="18" charset="0"/>
                                    <a:ea typeface="华文仿宋" panose="02010600040101010101" pitchFamily="2" charset="-122"/>
                                  </a:rPr>
                                </m:ctrlPr>
                              </m:sSubSupPr>
                              <m:e>
                                <m:r>
                                  <a:rPr lang="en-US" altLang="zh-CN" sz="2000" kern="0">
                                    <a:latin typeface="Cambria Math" panose="02040503050406030204" pitchFamily="18" charset="0"/>
                                    <a:ea typeface="华文仿宋" panose="02010600040101010101" pitchFamily="2" charset="-122"/>
                                  </a:rPr>
                                  <m:t>𝜎</m:t>
                                </m:r>
                              </m:e>
                              <m:sub>
                                <m:r>
                                  <a:rPr lang="en-US" altLang="zh-CN" sz="2000" kern="0">
                                    <a:latin typeface="Cambria Math" panose="02040503050406030204" pitchFamily="18" charset="0"/>
                                    <a:ea typeface="华文仿宋" panose="02010600040101010101" pitchFamily="2" charset="-122"/>
                                  </a:rPr>
                                  <m:t>2</m:t>
                                </m:r>
                              </m:sub>
                              <m:sup>
                                <m:r>
                                  <a:rPr lang="en-US" altLang="zh-CN" sz="2000" kern="0">
                                    <a:latin typeface="Cambria Math" panose="02040503050406030204" pitchFamily="18" charset="0"/>
                                    <a:ea typeface="华文仿宋" panose="02010600040101010101" pitchFamily="2" charset="-122"/>
                                  </a:rPr>
                                  <m:t>2</m:t>
                                </m:r>
                              </m:sup>
                            </m:sSubSup>
                          </m:den>
                        </m:f>
                      </m:sup>
                    </m:sSup>
                  </m:oMath>
                </a14:m>
                <a:r>
                  <a:rPr lang="en-US" altLang="zh-CN" sz="2000" kern="0" dirty="0">
                    <a:latin typeface="华文仿宋" panose="02010600040101010101" pitchFamily="2" charset="-122"/>
                    <a:ea typeface="华文仿宋" panose="02010600040101010101" pitchFamily="2" charset="-122"/>
                  </a:rPr>
                  <a:t>            (5-8)</a:t>
                </a:r>
                <a:endParaRPr lang="zh-CN" altLang="zh-CN" sz="2000" kern="0" dirty="0">
                  <a:latin typeface="华文仿宋" panose="02010600040101010101" pitchFamily="2" charset="-122"/>
                  <a:ea typeface="华文仿宋" panose="02010600040101010101" pitchFamily="2" charset="-122"/>
                </a:endParaRPr>
              </a:p>
              <a:p>
                <a:endParaRPr lang="en-US" altLang="zh-CN" sz="2000" kern="0" dirty="0">
                  <a:latin typeface="华文仿宋" panose="02010600040101010101" pitchFamily="2" charset="-122"/>
                  <a:ea typeface="华文仿宋" panose="02010600040101010101" pitchFamily="2" charset="-122"/>
                </a:endParaRPr>
              </a:p>
              <a:p>
                <a:r>
                  <a:rPr lang="en-US" altLang="zh-CN" sz="2000" kern="0" dirty="0">
                    <a:latin typeface="华文仿宋" panose="02010600040101010101" pitchFamily="2" charset="-122"/>
                    <a:ea typeface="华文仿宋" panose="02010600040101010101" pitchFamily="2" charset="-122"/>
                  </a:rPr>
                  <a:t>         </a:t>
                </a:r>
                <a:r>
                  <a:rPr lang="zh-CN" altLang="zh-CN" sz="2000" kern="0" dirty="0">
                    <a:latin typeface="华文仿宋" panose="02010600040101010101" pitchFamily="2" charset="-122"/>
                    <a:ea typeface="华文仿宋" panose="02010600040101010101" pitchFamily="2" charset="-122"/>
                  </a:rPr>
                  <a:t>假设实际的直方图为</a:t>
                </a:r>
                <a14:m>
                  <m:oMath xmlns:m="http://schemas.openxmlformats.org/officeDocument/2006/math">
                    <m:r>
                      <a:rPr lang="en-US" altLang="zh-CN" sz="2000" kern="0">
                        <a:latin typeface="Cambria Math" panose="02040503050406030204" pitchFamily="18" charset="0"/>
                        <a:ea typeface="华文仿宋" panose="02010600040101010101" pitchFamily="2" charset="-122"/>
                      </a:rPr>
                      <m:t>h</m:t>
                    </m:r>
                    <m:r>
                      <a:rPr lang="en-US" altLang="zh-CN" sz="2000" kern="0">
                        <a:latin typeface="Cambria Math" panose="02040503050406030204" pitchFamily="18" charset="0"/>
                        <a:ea typeface="华文仿宋" panose="02010600040101010101" pitchFamily="2" charset="-122"/>
                      </a:rPr>
                      <m:t>(</m:t>
                    </m:r>
                    <m:r>
                      <a:rPr lang="en-US" altLang="zh-CN" sz="2000" kern="0">
                        <a:latin typeface="Cambria Math" panose="02040503050406030204" pitchFamily="18" charset="0"/>
                        <a:ea typeface="华文仿宋" panose="02010600040101010101" pitchFamily="2" charset="-122"/>
                      </a:rPr>
                      <m:t>𝑔</m:t>
                    </m:r>
                    <m:r>
                      <a:rPr lang="en-US" altLang="zh-CN" sz="2000" kern="0">
                        <a:latin typeface="Cambria Math" panose="02040503050406030204" pitchFamily="18" charset="0"/>
                        <a:ea typeface="华文仿宋" panose="02010600040101010101" pitchFamily="2" charset="-122"/>
                      </a:rPr>
                      <m:t>)</m:t>
                    </m:r>
                  </m:oMath>
                </a14:m>
                <a:r>
                  <a:rPr lang="zh-CN" altLang="zh-CN" sz="2000" kern="0" dirty="0">
                    <a:latin typeface="华文仿宋" panose="02010600040101010101" pitchFamily="2" charset="-122"/>
                    <a:ea typeface="华文仿宋" panose="02010600040101010101" pitchFamily="2" charset="-122"/>
                  </a:rPr>
                  <a:t>，因此</a:t>
                </a:r>
                <a14:m>
                  <m:oMath xmlns:m="http://schemas.openxmlformats.org/officeDocument/2006/math">
                    <m:r>
                      <a:rPr lang="en-US" altLang="zh-CN" sz="2000" kern="0">
                        <a:latin typeface="Cambria Math" panose="02040503050406030204" pitchFamily="18" charset="0"/>
                        <a:ea typeface="华文仿宋" panose="02010600040101010101" pitchFamily="2" charset="-122"/>
                      </a:rPr>
                      <m:t>h</m:t>
                    </m:r>
                    <m:r>
                      <a:rPr lang="en-US" altLang="zh-CN" sz="2000" kern="0">
                        <a:latin typeface="Cambria Math" panose="02040503050406030204" pitchFamily="18" charset="0"/>
                        <a:ea typeface="华文仿宋" panose="02010600040101010101" pitchFamily="2" charset="-122"/>
                      </a:rPr>
                      <m:t>(</m:t>
                    </m:r>
                    <m:r>
                      <a:rPr lang="en-US" altLang="zh-CN" sz="2000" kern="0">
                        <a:latin typeface="Cambria Math" panose="02040503050406030204" pitchFamily="18" charset="0"/>
                        <a:ea typeface="华文仿宋" panose="02010600040101010101" pitchFamily="2" charset="-122"/>
                      </a:rPr>
                      <m:t>𝑔</m:t>
                    </m:r>
                    <m:r>
                      <a:rPr lang="en-US" altLang="zh-CN" sz="2000" kern="0">
                        <a:latin typeface="Cambria Math" panose="02040503050406030204" pitchFamily="18" charset="0"/>
                        <a:ea typeface="华文仿宋" panose="02010600040101010101" pitchFamily="2" charset="-122"/>
                      </a:rPr>
                      <m:t>)</m:t>
                    </m:r>
                  </m:oMath>
                </a14:m>
                <a:r>
                  <a:rPr lang="zh-CN" altLang="zh-CN" sz="2000" kern="0" dirty="0">
                    <a:latin typeface="华文仿宋" panose="02010600040101010101" pitchFamily="2" charset="-122"/>
                    <a:ea typeface="华文仿宋" panose="02010600040101010101" pitchFamily="2" charset="-122"/>
                  </a:rPr>
                  <a:t>和</a:t>
                </a:r>
                <a14:m>
                  <m:oMath xmlns:m="http://schemas.openxmlformats.org/officeDocument/2006/math">
                    <m:r>
                      <a:rPr lang="en-US" altLang="zh-CN" sz="2000" kern="0">
                        <a:latin typeface="Cambria Math" panose="02040503050406030204" pitchFamily="18" charset="0"/>
                        <a:ea typeface="华文仿宋" panose="02010600040101010101" pitchFamily="2" charset="-122"/>
                      </a:rPr>
                      <m:t>𝑝</m:t>
                    </m:r>
                    <m:r>
                      <a:rPr lang="en-US" altLang="zh-CN" sz="2000" kern="0">
                        <a:latin typeface="Cambria Math" panose="02040503050406030204" pitchFamily="18" charset="0"/>
                        <a:ea typeface="华文仿宋" panose="02010600040101010101" pitchFamily="2" charset="-122"/>
                      </a:rPr>
                      <m:t>(</m:t>
                    </m:r>
                    <m:r>
                      <a:rPr lang="en-US" altLang="zh-CN" sz="2000" kern="0">
                        <a:latin typeface="Cambria Math" panose="02040503050406030204" pitchFamily="18" charset="0"/>
                        <a:ea typeface="华文仿宋" panose="02010600040101010101" pitchFamily="2" charset="-122"/>
                      </a:rPr>
                      <m:t>𝑔</m:t>
                    </m:r>
                    <m:r>
                      <a:rPr lang="en-US" altLang="zh-CN" sz="2000" kern="0">
                        <a:latin typeface="Cambria Math" panose="02040503050406030204" pitchFamily="18" charset="0"/>
                        <a:ea typeface="华文仿宋" panose="02010600040101010101" pitchFamily="2" charset="-122"/>
                      </a:rPr>
                      <m:t>)</m:t>
                    </m:r>
                  </m:oMath>
                </a14:m>
                <a:r>
                  <a:rPr lang="zh-CN" altLang="zh-CN" sz="2000" kern="0" dirty="0">
                    <a:latin typeface="华文仿宋" panose="02010600040101010101" pitchFamily="2" charset="-122"/>
                    <a:ea typeface="华文仿宋" panose="02010600040101010101" pitchFamily="2" charset="-122"/>
                  </a:rPr>
                  <a:t>的均方误差</a:t>
                </a:r>
                <a:r>
                  <a:rPr lang="en-US" altLang="zh-CN" sz="2000" kern="0" dirty="0">
                    <a:latin typeface="华文仿宋" panose="02010600040101010101" pitchFamily="2" charset="-122"/>
                    <a:ea typeface="华文仿宋" panose="02010600040101010101" pitchFamily="2" charset="-122"/>
                  </a:rPr>
                  <a:t>(</a:t>
                </a:r>
                <a:r>
                  <a:rPr lang="zh-CN" altLang="zh-CN" sz="2000" kern="0" dirty="0">
                    <a:latin typeface="华文仿宋" panose="02010600040101010101" pitchFamily="2" charset="-122"/>
                    <a:ea typeface="华文仿宋" panose="02010600040101010101" pitchFamily="2" charset="-122"/>
                  </a:rPr>
                  <a:t>实际值与估计值之间的误差</a:t>
                </a:r>
                <a:r>
                  <a:rPr lang="en-US" altLang="zh-CN" sz="2000" kern="0" dirty="0">
                    <a:latin typeface="华文仿宋" panose="02010600040101010101" pitchFamily="2" charset="-122"/>
                    <a:ea typeface="华文仿宋" panose="02010600040101010101" pitchFamily="2" charset="-122"/>
                  </a:rPr>
                  <a:t>)</a:t>
                </a:r>
                <a:r>
                  <a:rPr lang="zh-CN" altLang="zh-CN" sz="2000" kern="0" dirty="0">
                    <a:latin typeface="华文仿宋" panose="02010600040101010101" pitchFamily="2" charset="-122"/>
                    <a:ea typeface="华文仿宋" panose="02010600040101010101" pitchFamily="2" charset="-122"/>
                  </a:rPr>
                  <a:t>为：</a:t>
                </a:r>
              </a:p>
              <a:p>
                <a:pPr algn="ctr"/>
                <a14:m>
                  <m:oMath xmlns:m="http://schemas.openxmlformats.org/officeDocument/2006/math">
                    <m:r>
                      <a:rPr lang="en-US" altLang="zh-CN" sz="2000" kern="0">
                        <a:latin typeface="Cambria Math" panose="02040503050406030204" pitchFamily="18" charset="0"/>
                        <a:ea typeface="华文仿宋" panose="02010600040101010101" pitchFamily="2" charset="-122"/>
                      </a:rPr>
                      <m:t>𝐸𝑟𝑟</m:t>
                    </m:r>
                    <m:r>
                      <a:rPr lang="en-US" altLang="zh-CN" sz="2000" kern="0">
                        <a:latin typeface="Cambria Math" panose="02040503050406030204" pitchFamily="18" charset="0"/>
                        <a:ea typeface="华文仿宋" panose="02010600040101010101" pitchFamily="2" charset="-122"/>
                      </a:rPr>
                      <m:t>=</m:t>
                    </m:r>
                    <m:f>
                      <m:fPr>
                        <m:ctrlPr>
                          <a:rPr lang="zh-CN" altLang="zh-CN" sz="2000" i="1" kern="0">
                            <a:latin typeface="Cambria Math" panose="02040503050406030204" pitchFamily="18" charset="0"/>
                            <a:ea typeface="华文仿宋" panose="02010600040101010101" pitchFamily="2" charset="-122"/>
                          </a:rPr>
                        </m:ctrlPr>
                      </m:fPr>
                      <m:num>
                        <m:r>
                          <a:rPr lang="en-US" altLang="zh-CN" sz="2000" kern="0">
                            <a:latin typeface="Cambria Math" panose="02040503050406030204" pitchFamily="18" charset="0"/>
                            <a:ea typeface="华文仿宋" panose="02010600040101010101" pitchFamily="2" charset="-122"/>
                          </a:rPr>
                          <m:t>1</m:t>
                        </m:r>
                      </m:num>
                      <m:den>
                        <m:r>
                          <a:rPr lang="en-US" altLang="zh-CN" sz="2000" kern="0">
                            <a:latin typeface="Cambria Math" panose="02040503050406030204" pitchFamily="18" charset="0"/>
                            <a:ea typeface="华文仿宋" panose="02010600040101010101" pitchFamily="2" charset="-122"/>
                          </a:rPr>
                          <m:t>256</m:t>
                        </m:r>
                      </m:den>
                    </m:f>
                    <m:nary>
                      <m:naryPr>
                        <m:chr m:val="∑"/>
                        <m:limLoc m:val="undOvr"/>
                        <m:ctrlPr>
                          <a:rPr lang="zh-CN" altLang="zh-CN" sz="2000" i="1" kern="0">
                            <a:latin typeface="Cambria Math" panose="02040503050406030204" pitchFamily="18" charset="0"/>
                            <a:ea typeface="华文仿宋" panose="02010600040101010101" pitchFamily="2" charset="-122"/>
                          </a:rPr>
                        </m:ctrlPr>
                      </m:naryPr>
                      <m:sub>
                        <m:r>
                          <a:rPr lang="en-US" altLang="zh-CN" sz="2000" kern="0">
                            <a:latin typeface="Cambria Math" panose="02040503050406030204" pitchFamily="18" charset="0"/>
                            <a:ea typeface="华文仿宋" panose="02010600040101010101" pitchFamily="2" charset="-122"/>
                          </a:rPr>
                          <m:t>𝑔</m:t>
                        </m:r>
                        <m:r>
                          <a:rPr lang="en-US" altLang="zh-CN" sz="2000" kern="0">
                            <a:latin typeface="Cambria Math" panose="02040503050406030204" pitchFamily="18" charset="0"/>
                            <a:ea typeface="华文仿宋" panose="02010600040101010101" pitchFamily="2" charset="-122"/>
                          </a:rPr>
                          <m:t>=0</m:t>
                        </m:r>
                      </m:sub>
                      <m:sup>
                        <m:r>
                          <a:rPr lang="en-US" altLang="zh-CN" sz="2000" kern="0">
                            <a:latin typeface="Cambria Math" panose="02040503050406030204" pitchFamily="18" charset="0"/>
                            <a:ea typeface="华文仿宋" panose="02010600040101010101" pitchFamily="2" charset="-122"/>
                          </a:rPr>
                          <m:t>255</m:t>
                        </m:r>
                      </m:sup>
                      <m:e>
                        <m:sSup>
                          <m:sSupPr>
                            <m:ctrlPr>
                              <a:rPr lang="zh-CN" altLang="zh-CN" sz="2000" i="1" kern="0">
                                <a:latin typeface="Cambria Math" panose="02040503050406030204" pitchFamily="18" charset="0"/>
                                <a:ea typeface="华文仿宋" panose="02010600040101010101" pitchFamily="2" charset="-122"/>
                              </a:rPr>
                            </m:ctrlPr>
                          </m:sSupPr>
                          <m:e>
                            <m:d>
                              <m:dPr>
                                <m:begChr m:val="["/>
                                <m:endChr m:val="]"/>
                                <m:ctrlPr>
                                  <a:rPr lang="zh-CN" altLang="zh-CN" sz="2000" i="1" kern="0">
                                    <a:latin typeface="Cambria Math" panose="02040503050406030204" pitchFamily="18" charset="0"/>
                                    <a:ea typeface="华文仿宋" panose="02010600040101010101" pitchFamily="2" charset="-122"/>
                                  </a:rPr>
                                </m:ctrlPr>
                              </m:dPr>
                              <m:e>
                                <m:r>
                                  <a:rPr lang="en-US" altLang="zh-CN" sz="2000" kern="0">
                                    <a:latin typeface="Cambria Math" panose="02040503050406030204" pitchFamily="18" charset="0"/>
                                    <a:ea typeface="华文仿宋" panose="02010600040101010101" pitchFamily="2" charset="-122"/>
                                  </a:rPr>
                                  <m:t>h</m:t>
                                </m:r>
                                <m:d>
                                  <m:dPr>
                                    <m:ctrlPr>
                                      <a:rPr lang="zh-CN" altLang="zh-CN" sz="2000" i="1" kern="0">
                                        <a:latin typeface="Cambria Math" panose="02040503050406030204" pitchFamily="18" charset="0"/>
                                        <a:ea typeface="华文仿宋" panose="02010600040101010101" pitchFamily="2" charset="-122"/>
                                      </a:rPr>
                                    </m:ctrlPr>
                                  </m:dPr>
                                  <m:e>
                                    <m:r>
                                      <a:rPr lang="en-US" altLang="zh-CN" sz="2000" kern="0">
                                        <a:latin typeface="Cambria Math" panose="02040503050406030204" pitchFamily="18" charset="0"/>
                                        <a:ea typeface="华文仿宋" panose="02010600040101010101" pitchFamily="2" charset="-122"/>
                                      </a:rPr>
                                      <m:t>𝑔</m:t>
                                    </m:r>
                                  </m:e>
                                </m:d>
                                <m:r>
                                  <a:rPr lang="en-US" altLang="zh-CN" sz="2000" kern="0">
                                    <a:latin typeface="Cambria Math" panose="02040503050406030204" pitchFamily="18" charset="0"/>
                                    <a:ea typeface="华文仿宋" panose="02010600040101010101" pitchFamily="2" charset="-122"/>
                                  </a:rPr>
                                  <m:t>−</m:t>
                                </m:r>
                                <m:r>
                                  <a:rPr lang="en-US" altLang="zh-CN" sz="2000" kern="0">
                                    <a:latin typeface="Cambria Math" panose="02040503050406030204" pitchFamily="18" charset="0"/>
                                    <a:ea typeface="华文仿宋" panose="02010600040101010101" pitchFamily="2" charset="-122"/>
                                  </a:rPr>
                                  <m:t>𝑝</m:t>
                                </m:r>
                                <m:r>
                                  <a:rPr lang="en-US" altLang="zh-CN" sz="2000" kern="0">
                                    <a:latin typeface="Cambria Math" panose="02040503050406030204" pitchFamily="18" charset="0"/>
                                    <a:ea typeface="华文仿宋" panose="02010600040101010101" pitchFamily="2" charset="-122"/>
                                  </a:rPr>
                                  <m:t>(</m:t>
                                </m:r>
                                <m:r>
                                  <a:rPr lang="en-US" altLang="zh-CN" sz="2000" kern="0">
                                    <a:latin typeface="Cambria Math" panose="02040503050406030204" pitchFamily="18" charset="0"/>
                                    <a:ea typeface="华文仿宋" panose="02010600040101010101" pitchFamily="2" charset="-122"/>
                                  </a:rPr>
                                  <m:t>𝑔</m:t>
                                </m:r>
                                <m:r>
                                  <a:rPr lang="en-US" altLang="zh-CN" sz="2000" kern="0">
                                    <a:latin typeface="Cambria Math" panose="02040503050406030204" pitchFamily="18" charset="0"/>
                                    <a:ea typeface="华文仿宋" panose="02010600040101010101" pitchFamily="2" charset="-122"/>
                                  </a:rPr>
                                  <m:t>)</m:t>
                                </m:r>
                              </m:e>
                            </m:d>
                          </m:e>
                          <m:sup>
                            <m:r>
                              <a:rPr lang="en-US" altLang="zh-CN" sz="2000" kern="0">
                                <a:latin typeface="Cambria Math" panose="02040503050406030204" pitchFamily="18" charset="0"/>
                                <a:ea typeface="华文仿宋" panose="02010600040101010101" pitchFamily="2" charset="-122"/>
                              </a:rPr>
                              <m:t>2</m:t>
                            </m:r>
                          </m:sup>
                        </m:sSup>
                      </m:e>
                    </m:nary>
                  </m:oMath>
                </a14:m>
                <a:r>
                  <a:rPr lang="en-US" altLang="zh-CN" sz="2000" kern="0" dirty="0">
                    <a:latin typeface="华文仿宋" panose="02010600040101010101" pitchFamily="2" charset="-122"/>
                    <a:ea typeface="华文仿宋" panose="02010600040101010101" pitchFamily="2" charset="-122"/>
                  </a:rPr>
                  <a:t>                                    (5-9)</a:t>
                </a:r>
                <a:endParaRPr lang="zh-CN" altLang="zh-CN" sz="2000" kern="0" dirty="0">
                  <a:latin typeface="华文仿宋" panose="02010600040101010101" pitchFamily="2" charset="-122"/>
                  <a:ea typeface="华文仿宋" panose="02010600040101010101" pitchFamily="2" charset="-122"/>
                </a:endParaRPr>
              </a:p>
              <a:p>
                <a:endParaRPr lang="en-US" altLang="zh-CN" sz="2000" kern="0" dirty="0">
                  <a:latin typeface="华文仿宋" panose="02010600040101010101" pitchFamily="2" charset="-122"/>
                  <a:ea typeface="华文仿宋" panose="02010600040101010101" pitchFamily="2" charset="-122"/>
                </a:endParaRPr>
              </a:p>
              <a:p>
                <a:r>
                  <a:rPr lang="en-US" altLang="zh-CN" sz="2000" kern="0" dirty="0">
                    <a:latin typeface="华文仿宋" panose="02010600040101010101" pitchFamily="2" charset="-122"/>
                    <a:ea typeface="华文仿宋" panose="02010600040101010101" pitchFamily="2" charset="-122"/>
                  </a:rPr>
                  <a:t>         </a:t>
                </a:r>
                <a:r>
                  <a:rPr lang="zh-CN" altLang="zh-CN" sz="2000" kern="0" dirty="0">
                    <a:solidFill>
                      <a:srgbClr val="FF0000"/>
                    </a:solidFill>
                    <a:latin typeface="华文仿宋" panose="02010600040101010101" pitchFamily="2" charset="-122"/>
                    <a:ea typeface="华文仿宋" panose="02010600040101010101" pitchFamily="2" charset="-122"/>
                  </a:rPr>
                  <a:t>采用最小二乘法求解</a:t>
                </a:r>
                <a14:m>
                  <m:oMath xmlns:m="http://schemas.openxmlformats.org/officeDocument/2006/math">
                    <m:r>
                      <a:rPr lang="en-US" altLang="zh-CN" sz="2000" kern="0">
                        <a:solidFill>
                          <a:srgbClr val="FF0000"/>
                        </a:solidFill>
                        <a:latin typeface="Cambria Math" panose="02040503050406030204" pitchFamily="18" charset="0"/>
                        <a:ea typeface="华文仿宋" panose="02010600040101010101" pitchFamily="2" charset="-122"/>
                      </a:rPr>
                      <m:t>𝐸𝑟𝑟</m:t>
                    </m:r>
                  </m:oMath>
                </a14:m>
                <a:r>
                  <a:rPr lang="zh-CN" altLang="zh-CN" sz="2000" kern="0" dirty="0">
                    <a:solidFill>
                      <a:srgbClr val="FF0000"/>
                    </a:solidFill>
                    <a:latin typeface="华文仿宋" panose="02010600040101010101" pitchFamily="2" charset="-122"/>
                    <a:ea typeface="华文仿宋" panose="02010600040101010101" pitchFamily="2" charset="-122"/>
                  </a:rPr>
                  <a:t>取最小值时的</a:t>
                </a:r>
                <a14:m>
                  <m:oMath xmlns:m="http://schemas.openxmlformats.org/officeDocument/2006/math">
                    <m:sSub>
                      <m:sSubPr>
                        <m:ctrlPr>
                          <a:rPr lang="zh-CN" altLang="zh-CN" sz="2000" i="1" kern="0">
                            <a:solidFill>
                              <a:srgbClr val="FF0000"/>
                            </a:solidFill>
                            <a:latin typeface="Cambria Math" panose="02040503050406030204" pitchFamily="18" charset="0"/>
                            <a:ea typeface="华文仿宋" panose="02010600040101010101" pitchFamily="2" charset="-122"/>
                          </a:rPr>
                        </m:ctrlPr>
                      </m:sSubPr>
                      <m:e>
                        <m:r>
                          <a:rPr lang="en-US" altLang="zh-CN" sz="2000" kern="0">
                            <a:solidFill>
                              <a:srgbClr val="FF0000"/>
                            </a:solidFill>
                            <a:latin typeface="Cambria Math" panose="02040503050406030204" pitchFamily="18" charset="0"/>
                            <a:ea typeface="华文仿宋" panose="02010600040101010101" pitchFamily="2" charset="-122"/>
                          </a:rPr>
                          <m:t>𝑢</m:t>
                        </m:r>
                      </m:e>
                      <m:sub>
                        <m:r>
                          <a:rPr lang="en-US" altLang="zh-CN" sz="2000" kern="0">
                            <a:solidFill>
                              <a:srgbClr val="FF0000"/>
                            </a:solidFill>
                            <a:latin typeface="Cambria Math" panose="02040503050406030204" pitchFamily="18" charset="0"/>
                            <a:ea typeface="华文仿宋" panose="02010600040101010101" pitchFamily="2" charset="-122"/>
                          </a:rPr>
                          <m:t>1</m:t>
                        </m:r>
                      </m:sub>
                    </m:sSub>
                  </m:oMath>
                </a14:m>
                <a:r>
                  <a:rPr lang="zh-CN" altLang="zh-CN" sz="2000" kern="0" dirty="0">
                    <a:solidFill>
                      <a:srgbClr val="FF0000"/>
                    </a:solidFill>
                    <a:latin typeface="华文仿宋" panose="02010600040101010101" pitchFamily="2" charset="-122"/>
                    <a:ea typeface="华文仿宋" panose="02010600040101010101" pitchFamily="2" charset="-122"/>
                  </a:rPr>
                  <a:t>、</a:t>
                </a:r>
                <a14:m>
                  <m:oMath xmlns:m="http://schemas.openxmlformats.org/officeDocument/2006/math">
                    <m:sSub>
                      <m:sSubPr>
                        <m:ctrlPr>
                          <a:rPr lang="zh-CN" altLang="zh-CN" sz="2000" i="1" kern="0">
                            <a:solidFill>
                              <a:srgbClr val="FF0000"/>
                            </a:solidFill>
                            <a:latin typeface="Cambria Math" panose="02040503050406030204" pitchFamily="18" charset="0"/>
                            <a:ea typeface="华文仿宋" panose="02010600040101010101" pitchFamily="2" charset="-122"/>
                          </a:rPr>
                        </m:ctrlPr>
                      </m:sSubPr>
                      <m:e>
                        <m:r>
                          <a:rPr lang="en-US" altLang="zh-CN" sz="2000" kern="0">
                            <a:solidFill>
                              <a:srgbClr val="FF0000"/>
                            </a:solidFill>
                            <a:latin typeface="Cambria Math" panose="02040503050406030204" pitchFamily="18" charset="0"/>
                            <a:ea typeface="华文仿宋" panose="02010600040101010101" pitchFamily="2" charset="-122"/>
                          </a:rPr>
                          <m:t>𝜎</m:t>
                        </m:r>
                      </m:e>
                      <m:sub>
                        <m:r>
                          <a:rPr lang="en-US" altLang="zh-CN" sz="2000" kern="0">
                            <a:solidFill>
                              <a:srgbClr val="FF0000"/>
                            </a:solidFill>
                            <a:latin typeface="Cambria Math" panose="02040503050406030204" pitchFamily="18" charset="0"/>
                            <a:ea typeface="华文仿宋" panose="02010600040101010101" pitchFamily="2" charset="-122"/>
                          </a:rPr>
                          <m:t>1</m:t>
                        </m:r>
                      </m:sub>
                    </m:sSub>
                  </m:oMath>
                </a14:m>
                <a:r>
                  <a:rPr lang="zh-CN" altLang="zh-CN" sz="2000" kern="0" dirty="0">
                    <a:solidFill>
                      <a:srgbClr val="FF0000"/>
                    </a:solidFill>
                    <a:latin typeface="华文仿宋" panose="02010600040101010101" pitchFamily="2" charset="-122"/>
                    <a:ea typeface="华文仿宋" panose="02010600040101010101" pitchFamily="2" charset="-122"/>
                  </a:rPr>
                  <a:t>、</a:t>
                </a:r>
                <a14:m>
                  <m:oMath xmlns:m="http://schemas.openxmlformats.org/officeDocument/2006/math">
                    <m:sSub>
                      <m:sSubPr>
                        <m:ctrlPr>
                          <a:rPr lang="zh-CN" altLang="zh-CN" sz="2000" i="1" kern="0">
                            <a:solidFill>
                              <a:srgbClr val="FF0000"/>
                            </a:solidFill>
                            <a:latin typeface="Cambria Math" panose="02040503050406030204" pitchFamily="18" charset="0"/>
                            <a:ea typeface="华文仿宋" panose="02010600040101010101" pitchFamily="2" charset="-122"/>
                          </a:rPr>
                        </m:ctrlPr>
                      </m:sSubPr>
                      <m:e>
                        <m:r>
                          <a:rPr lang="en-US" altLang="zh-CN" sz="2000" kern="0">
                            <a:solidFill>
                              <a:srgbClr val="FF0000"/>
                            </a:solidFill>
                            <a:latin typeface="Cambria Math" panose="02040503050406030204" pitchFamily="18" charset="0"/>
                            <a:ea typeface="华文仿宋" panose="02010600040101010101" pitchFamily="2" charset="-122"/>
                          </a:rPr>
                          <m:t>𝑢</m:t>
                        </m:r>
                      </m:e>
                      <m:sub>
                        <m:r>
                          <a:rPr lang="en-US" altLang="zh-CN" sz="2000" kern="0">
                            <a:solidFill>
                              <a:srgbClr val="FF0000"/>
                            </a:solidFill>
                            <a:latin typeface="Cambria Math" panose="02040503050406030204" pitchFamily="18" charset="0"/>
                            <a:ea typeface="华文仿宋" panose="02010600040101010101" pitchFamily="2" charset="-122"/>
                          </a:rPr>
                          <m:t>2</m:t>
                        </m:r>
                      </m:sub>
                    </m:sSub>
                  </m:oMath>
                </a14:m>
                <a:r>
                  <a:rPr lang="zh-CN" altLang="zh-CN" sz="2000" kern="0" dirty="0">
                    <a:solidFill>
                      <a:srgbClr val="FF0000"/>
                    </a:solidFill>
                    <a:latin typeface="华文仿宋" panose="02010600040101010101" pitchFamily="2" charset="-122"/>
                    <a:ea typeface="华文仿宋" panose="02010600040101010101" pitchFamily="2" charset="-122"/>
                  </a:rPr>
                  <a:t>、</a:t>
                </a:r>
                <a14:m>
                  <m:oMath xmlns:m="http://schemas.openxmlformats.org/officeDocument/2006/math">
                    <m:sSub>
                      <m:sSubPr>
                        <m:ctrlPr>
                          <a:rPr lang="zh-CN" altLang="zh-CN" sz="2000" i="1" kern="0">
                            <a:solidFill>
                              <a:srgbClr val="FF0000"/>
                            </a:solidFill>
                            <a:latin typeface="Cambria Math" panose="02040503050406030204" pitchFamily="18" charset="0"/>
                            <a:ea typeface="华文仿宋" panose="02010600040101010101" pitchFamily="2" charset="-122"/>
                          </a:rPr>
                        </m:ctrlPr>
                      </m:sSubPr>
                      <m:e>
                        <m:r>
                          <a:rPr lang="en-US" altLang="zh-CN" sz="2000" kern="0">
                            <a:solidFill>
                              <a:srgbClr val="FF0000"/>
                            </a:solidFill>
                            <a:latin typeface="Cambria Math" panose="02040503050406030204" pitchFamily="18" charset="0"/>
                            <a:ea typeface="华文仿宋" panose="02010600040101010101" pitchFamily="2" charset="-122"/>
                          </a:rPr>
                          <m:t>𝜎</m:t>
                        </m:r>
                      </m:e>
                      <m:sub>
                        <m:r>
                          <a:rPr lang="en-US" altLang="zh-CN" sz="2000" kern="0">
                            <a:solidFill>
                              <a:srgbClr val="FF0000"/>
                            </a:solidFill>
                            <a:latin typeface="Cambria Math" panose="02040503050406030204" pitchFamily="18" charset="0"/>
                            <a:ea typeface="华文仿宋" panose="02010600040101010101" pitchFamily="2" charset="-122"/>
                          </a:rPr>
                          <m:t>2</m:t>
                        </m:r>
                      </m:sub>
                    </m:sSub>
                  </m:oMath>
                </a14:m>
                <a:r>
                  <a:rPr lang="zh-CN" altLang="zh-CN" sz="2000" kern="0" dirty="0">
                    <a:solidFill>
                      <a:srgbClr val="FF0000"/>
                    </a:solidFill>
                    <a:latin typeface="华文仿宋" panose="02010600040101010101" pitchFamily="2" charset="-122"/>
                    <a:ea typeface="华文仿宋" panose="02010600040101010101" pitchFamily="2" charset="-122"/>
                  </a:rPr>
                  <a:t>、</a:t>
                </a:r>
                <a14:m>
                  <m:oMath xmlns:m="http://schemas.openxmlformats.org/officeDocument/2006/math">
                    <m:sSub>
                      <m:sSubPr>
                        <m:ctrlPr>
                          <a:rPr lang="zh-CN" altLang="zh-CN" sz="2000" i="1" kern="0">
                            <a:solidFill>
                              <a:srgbClr val="FF0000"/>
                            </a:solidFill>
                            <a:latin typeface="Cambria Math" panose="02040503050406030204" pitchFamily="18" charset="0"/>
                            <a:ea typeface="华文仿宋" panose="02010600040101010101" pitchFamily="2" charset="-122"/>
                          </a:rPr>
                        </m:ctrlPr>
                      </m:sSubPr>
                      <m:e>
                        <m:r>
                          <a:rPr lang="en-US" altLang="zh-CN" sz="2000" kern="0">
                            <a:solidFill>
                              <a:srgbClr val="FF0000"/>
                            </a:solidFill>
                            <a:latin typeface="Cambria Math" panose="02040503050406030204" pitchFamily="18" charset="0"/>
                            <a:ea typeface="华文仿宋" panose="02010600040101010101" pitchFamily="2" charset="-122"/>
                          </a:rPr>
                          <m:t>𝑤</m:t>
                        </m:r>
                      </m:e>
                      <m:sub>
                        <m:r>
                          <a:rPr lang="en-US" altLang="zh-CN" sz="2000" kern="0">
                            <a:solidFill>
                              <a:srgbClr val="FF0000"/>
                            </a:solidFill>
                            <a:latin typeface="Cambria Math" panose="02040503050406030204" pitchFamily="18" charset="0"/>
                            <a:ea typeface="华文仿宋" panose="02010600040101010101" pitchFamily="2" charset="-122"/>
                          </a:rPr>
                          <m:t>1</m:t>
                        </m:r>
                      </m:sub>
                    </m:sSub>
                  </m:oMath>
                </a14:m>
                <a:r>
                  <a:rPr lang="zh-CN" altLang="zh-CN" sz="2000" kern="0" dirty="0">
                    <a:solidFill>
                      <a:srgbClr val="FF0000"/>
                    </a:solidFill>
                    <a:latin typeface="华文仿宋" panose="02010600040101010101" pitchFamily="2" charset="-122"/>
                    <a:ea typeface="华文仿宋" panose="02010600040101010101" pitchFamily="2" charset="-122"/>
                  </a:rPr>
                  <a:t>、</a:t>
                </a:r>
                <a14:m>
                  <m:oMath xmlns:m="http://schemas.openxmlformats.org/officeDocument/2006/math">
                    <m:sSub>
                      <m:sSubPr>
                        <m:ctrlPr>
                          <a:rPr lang="zh-CN" altLang="zh-CN" sz="2000" i="1" kern="0">
                            <a:solidFill>
                              <a:srgbClr val="FF0000"/>
                            </a:solidFill>
                            <a:latin typeface="Cambria Math" panose="02040503050406030204" pitchFamily="18" charset="0"/>
                            <a:ea typeface="华文仿宋" panose="02010600040101010101" pitchFamily="2" charset="-122"/>
                          </a:rPr>
                        </m:ctrlPr>
                      </m:sSubPr>
                      <m:e>
                        <m:r>
                          <a:rPr lang="en-US" altLang="zh-CN" sz="2000" kern="0">
                            <a:solidFill>
                              <a:srgbClr val="FF0000"/>
                            </a:solidFill>
                            <a:latin typeface="Cambria Math" panose="02040503050406030204" pitchFamily="18" charset="0"/>
                            <a:ea typeface="华文仿宋" panose="02010600040101010101" pitchFamily="2" charset="-122"/>
                          </a:rPr>
                          <m:t>𝑤</m:t>
                        </m:r>
                      </m:e>
                      <m:sub>
                        <m:r>
                          <a:rPr lang="en-US" altLang="zh-CN" sz="2000" kern="0">
                            <a:solidFill>
                              <a:srgbClr val="FF0000"/>
                            </a:solidFill>
                            <a:latin typeface="Cambria Math" panose="02040503050406030204" pitchFamily="18" charset="0"/>
                            <a:ea typeface="华文仿宋" panose="02010600040101010101" pitchFamily="2" charset="-122"/>
                          </a:rPr>
                          <m:t>2</m:t>
                        </m:r>
                      </m:sub>
                    </m:sSub>
                    <m:r>
                      <a:rPr lang="zh-CN" altLang="en-US" sz="2000" i="1" kern="0">
                        <a:solidFill>
                          <a:srgbClr val="FF0000"/>
                        </a:solidFill>
                        <a:latin typeface="Cambria Math" panose="02040503050406030204" pitchFamily="18" charset="0"/>
                        <a:ea typeface="华文仿宋" panose="02010600040101010101" pitchFamily="2" charset="-122"/>
                      </a:rPr>
                      <m:t>后</m:t>
                    </m:r>
                  </m:oMath>
                </a14:m>
                <a:r>
                  <a:rPr lang="zh-CN" altLang="zh-CN" sz="2000" kern="0" dirty="0">
                    <a:solidFill>
                      <a:srgbClr val="FF0000"/>
                    </a:solidFill>
                    <a:latin typeface="华文仿宋" panose="02010600040101010101" pitchFamily="2" charset="-122"/>
                    <a:ea typeface="华文仿宋" panose="02010600040101010101" pitchFamily="2" charset="-122"/>
                  </a:rPr>
                  <a:t>，</a:t>
                </a:r>
                <a:r>
                  <a:rPr lang="zh-CN" altLang="en-US" sz="2000" kern="0" dirty="0">
                    <a:solidFill>
                      <a:srgbClr val="FF0000"/>
                    </a:solidFill>
                    <a:latin typeface="华文仿宋" panose="02010600040101010101" pitchFamily="2" charset="-122"/>
                    <a:ea typeface="华文仿宋" panose="02010600040101010101" pitchFamily="2" charset="-122"/>
                  </a:rPr>
                  <a:t>代入式</a:t>
                </a:r>
                <a:r>
                  <a:rPr lang="en-US" altLang="zh-CN" sz="2000" kern="0" dirty="0">
                    <a:solidFill>
                      <a:srgbClr val="FF0000"/>
                    </a:solidFill>
                    <a:latin typeface="华文仿宋" panose="02010600040101010101" pitchFamily="2" charset="-122"/>
                    <a:ea typeface="华文仿宋" panose="02010600040101010101" pitchFamily="2" charset="-122"/>
                  </a:rPr>
                  <a:t>(5-4)</a:t>
                </a:r>
                <a:r>
                  <a:rPr lang="zh-CN" altLang="en-US" sz="2000" kern="0" dirty="0">
                    <a:solidFill>
                      <a:srgbClr val="FF0000"/>
                    </a:solidFill>
                    <a:latin typeface="华文仿宋" panose="02010600040101010101" pitchFamily="2" charset="-122"/>
                    <a:ea typeface="华文仿宋" panose="02010600040101010101" pitchFamily="2" charset="-122"/>
                  </a:rPr>
                  <a:t>求解，</a:t>
                </a:r>
                <a:r>
                  <a:rPr lang="zh-CN" altLang="zh-CN" sz="2000" kern="0" dirty="0">
                    <a:solidFill>
                      <a:srgbClr val="FF0000"/>
                    </a:solidFill>
                    <a:latin typeface="华文仿宋" panose="02010600040101010101" pitchFamily="2" charset="-122"/>
                    <a:ea typeface="华文仿宋" panose="02010600040101010101" pitchFamily="2" charset="-122"/>
                  </a:rPr>
                  <a:t>即可求解最优阈值</a:t>
                </a:r>
                <a14:m>
                  <m:oMath xmlns:m="http://schemas.openxmlformats.org/officeDocument/2006/math">
                    <m:r>
                      <a:rPr lang="en-US" altLang="zh-CN" sz="2000" kern="0">
                        <a:solidFill>
                          <a:srgbClr val="FF0000"/>
                        </a:solidFill>
                        <a:latin typeface="Cambria Math" panose="02040503050406030204" pitchFamily="18" charset="0"/>
                        <a:ea typeface="华文仿宋" panose="02010600040101010101" pitchFamily="2" charset="-122"/>
                      </a:rPr>
                      <m:t>𝑡</m:t>
                    </m:r>
                    <m:r>
                      <a:rPr lang="en-US" altLang="zh-CN" sz="2000" i="1" kern="0">
                        <a:solidFill>
                          <a:srgbClr val="FF0000"/>
                        </a:solidFill>
                        <a:latin typeface="Cambria Math" panose="02040503050406030204" pitchFamily="18" charset="0"/>
                        <a:ea typeface="华文仿宋" panose="02010600040101010101" pitchFamily="2" charset="-122"/>
                      </a:rPr>
                      <m:t> </m:t>
                    </m:r>
                  </m:oMath>
                </a14:m>
                <a:r>
                  <a:rPr lang="zh-CN" altLang="zh-CN" sz="2000" kern="0" dirty="0">
                    <a:solidFill>
                      <a:srgbClr val="FF0000"/>
                    </a:solidFill>
                    <a:latin typeface="华文仿宋" panose="02010600040101010101" pitchFamily="2" charset="-122"/>
                    <a:ea typeface="华文仿宋" panose="02010600040101010101" pitchFamily="2" charset="-122"/>
                  </a:rPr>
                  <a:t>。</a:t>
                </a:r>
              </a:p>
              <a:p>
                <a:endParaRPr lang="en-US" altLang="zh-CN" sz="2000" kern="0" dirty="0">
                  <a:latin typeface="华文仿宋" panose="02010600040101010101" pitchFamily="2" charset="-122"/>
                  <a:ea typeface="华文仿宋" panose="02010600040101010101" pitchFamily="2" charset="-122"/>
                </a:endParaRPr>
              </a:p>
              <a:p>
                <a:r>
                  <a:rPr lang="en-US" altLang="zh-CN" sz="2000" b="1" kern="0" dirty="0">
                    <a:solidFill>
                      <a:srgbClr val="FF0000"/>
                    </a:solidFill>
                    <a:latin typeface="华文仿宋" panose="02010600040101010101" pitchFamily="2" charset="-122"/>
                    <a:ea typeface="华文仿宋" panose="02010600040101010101" pitchFamily="2" charset="-122"/>
                  </a:rPr>
                  <a:t>         </a:t>
                </a:r>
                <a:r>
                  <a:rPr lang="zh-CN" altLang="zh-CN" sz="2000" b="1" kern="0" dirty="0">
                    <a:solidFill>
                      <a:schemeClr val="accent1"/>
                    </a:solidFill>
                    <a:latin typeface="华文仿宋" panose="02010600040101010101" pitchFamily="2" charset="-122"/>
                    <a:ea typeface="华文仿宋" panose="02010600040101010101" pitchFamily="2" charset="-122"/>
                  </a:rPr>
                  <a:t>最小误差法的缺点是，若目标和背景的分布不满足正态分布，或者图像中除了背景和目标外还存在其他类别的区域时，其有效性就会大大降低。</a:t>
                </a:r>
              </a:p>
            </p:txBody>
          </p:sp>
        </mc:Choice>
        <mc:Fallback xmlns="">
          <p:sp>
            <p:nvSpPr>
              <p:cNvPr id="7" name="矩形 6">
                <a:extLst>
                  <a:ext uri="{FF2B5EF4-FFF2-40B4-BE49-F238E27FC236}">
                    <a16:creationId xmlns:a16="http://schemas.microsoft.com/office/drawing/2014/main" id="{1CE4DE92-4977-44AD-AC9B-8B18CA86CB04}"/>
                  </a:ext>
                </a:extLst>
              </p:cNvPr>
              <p:cNvSpPr>
                <a:spLocks noRot="1" noChangeAspect="1" noMove="1" noResize="1" noEditPoints="1" noAdjustHandles="1" noChangeArrowheads="1" noChangeShapeType="1" noTextEdit="1"/>
              </p:cNvSpPr>
              <p:nvPr/>
            </p:nvSpPr>
            <p:spPr>
              <a:xfrm>
                <a:off x="731044" y="605427"/>
                <a:ext cx="10729912" cy="4537076"/>
              </a:xfrm>
              <a:prstGeom prst="rect">
                <a:avLst/>
              </a:prstGeom>
              <a:blipFill>
                <a:blip r:embed="rId3"/>
                <a:stretch>
                  <a:fillRect l="-625" t="-537" r="-114" b="-13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4522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32EB6DF8-EF6A-40D1-8D53-DBA09378580D}"/>
              </a:ext>
            </a:extLst>
          </p:cNvPr>
          <p:cNvSpPr/>
          <p:nvPr/>
        </p:nvSpPr>
        <p:spPr>
          <a:xfrm>
            <a:off x="623888" y="479425"/>
            <a:ext cx="8156575" cy="461665"/>
          </a:xfrm>
          <a:prstGeom prst="rect">
            <a:avLst/>
          </a:prstGeom>
        </p:spPr>
        <p:txBody>
          <a:bodyPr wrap="square">
            <a:spAutoFit/>
          </a:bodyPr>
          <a:lstStyle/>
          <a:p>
            <a:pPr algn="just">
              <a:defRPr/>
            </a:pPr>
            <a:r>
              <a:rPr lang="en-US" altLang="zh-CN" sz="2400" b="1" dirty="0">
                <a:effectLst/>
                <a:latin typeface="方正小标宋简体"/>
              </a:rPr>
              <a:t>5.2.2  </a:t>
            </a:r>
            <a:r>
              <a:rPr lang="zh-CN" altLang="zh-CN" sz="2400" b="1" dirty="0">
                <a:latin typeface="方正小标宋简体"/>
              </a:rPr>
              <a:t>最大差距法</a:t>
            </a:r>
            <a:endParaRPr lang="zh-CN" altLang="zh-CN" sz="2400" kern="0" dirty="0">
              <a:solidFill>
                <a:schemeClr val="tx1"/>
              </a:solidFill>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1C60B3E1-5241-48D3-AF6C-29AC2F5324C2}"/>
                  </a:ext>
                </a:extLst>
              </p:cNvPr>
              <p:cNvSpPr/>
              <p:nvPr/>
            </p:nvSpPr>
            <p:spPr>
              <a:xfrm>
                <a:off x="623888" y="1210969"/>
                <a:ext cx="10729912" cy="5458674"/>
              </a:xfrm>
              <a:prstGeom prst="rect">
                <a:avLst/>
              </a:prstGeom>
            </p:spPr>
            <p:txBody>
              <a:bodyPr wrap="square">
                <a:spAutoFit/>
              </a:bodyPr>
              <a:lstStyle/>
              <a:p>
                <a:pPr indent="269875" algn="just"/>
                <a:r>
                  <a:rPr lang="en-US" altLang="zh-CN" sz="2000" kern="0" dirty="0">
                    <a:latin typeface="华文仿宋" panose="02010600040101010101" pitchFamily="2" charset="-122"/>
                    <a:ea typeface="华文仿宋" panose="02010600040101010101" pitchFamily="2" charset="-122"/>
                  </a:rPr>
                  <a:t>    </a:t>
                </a:r>
                <a:r>
                  <a:rPr lang="zh-CN" altLang="zh-CN" sz="2000" kern="0" dirty="0">
                    <a:latin typeface="华文仿宋" panose="02010600040101010101" pitchFamily="2" charset="-122"/>
                    <a:ea typeface="华文仿宋" panose="02010600040101010101" pitchFamily="2" charset="-122"/>
                  </a:rPr>
                  <a:t>最大差距法是日本学者</a:t>
                </a:r>
                <a:r>
                  <a:rPr lang="en-US" altLang="zh-CN" sz="2000" kern="0" dirty="0">
                    <a:latin typeface="华文仿宋" panose="02010600040101010101" pitchFamily="2" charset="-122"/>
                    <a:ea typeface="华文仿宋" panose="02010600040101010101" pitchFamily="2" charset="-122"/>
                  </a:rPr>
                  <a:t>Otsu</a:t>
                </a:r>
                <a:r>
                  <a:rPr lang="zh-CN" altLang="zh-CN" sz="2000" kern="0" dirty="0">
                    <a:latin typeface="华文仿宋" panose="02010600040101010101" pitchFamily="2" charset="-122"/>
                    <a:ea typeface="华文仿宋" panose="02010600040101010101" pitchFamily="2" charset="-122"/>
                  </a:rPr>
                  <a:t>在</a:t>
                </a:r>
                <a:r>
                  <a:rPr lang="en-US" altLang="zh-CN" sz="2000" kern="0" dirty="0">
                    <a:latin typeface="华文仿宋" panose="02010600040101010101" pitchFamily="2" charset="-122"/>
                    <a:ea typeface="华文仿宋" panose="02010600040101010101" pitchFamily="2" charset="-122"/>
                  </a:rPr>
                  <a:t>1979</a:t>
                </a:r>
                <a:r>
                  <a:rPr lang="zh-CN" altLang="zh-CN" sz="2000" kern="0" dirty="0">
                    <a:latin typeface="华文仿宋" panose="02010600040101010101" pitchFamily="2" charset="-122"/>
                    <a:ea typeface="华文仿宋" panose="02010600040101010101" pitchFamily="2" charset="-122"/>
                  </a:rPr>
                  <a:t>年提出的阈值求取方法（</a:t>
                </a:r>
                <a:r>
                  <a:rPr lang="en-US" altLang="zh-CN" sz="2000" kern="0" dirty="0">
                    <a:latin typeface="华文仿宋" panose="02010600040101010101" pitchFamily="2" charset="-122"/>
                    <a:ea typeface="华文仿宋" panose="02010600040101010101" pitchFamily="2" charset="-122"/>
                  </a:rPr>
                  <a:t>A Threshold Selection method from gray-level histogram, IEEE on SMC-9, 1979(3): 62-66</a:t>
                </a:r>
                <a:r>
                  <a:rPr lang="zh-CN" altLang="zh-CN" sz="2000" kern="0" dirty="0">
                    <a:latin typeface="华文仿宋" panose="02010600040101010101" pitchFamily="2" charset="-122"/>
                    <a:ea typeface="华文仿宋" panose="02010600040101010101" pitchFamily="2" charset="-122"/>
                  </a:rPr>
                  <a:t>），</a:t>
                </a:r>
                <a:r>
                  <a:rPr lang="zh-CN" altLang="zh-CN" sz="2000" kern="0" dirty="0">
                    <a:solidFill>
                      <a:srgbClr val="FF0000"/>
                    </a:solidFill>
                    <a:latin typeface="华文仿宋" panose="02010600040101010101" pitchFamily="2" charset="-122"/>
                    <a:ea typeface="华文仿宋" panose="02010600040101010101" pitchFamily="2" charset="-122"/>
                  </a:rPr>
                  <a:t>常被称为</a:t>
                </a:r>
                <a:r>
                  <a:rPr lang="en-US" altLang="zh-CN" sz="2000" kern="0" dirty="0">
                    <a:solidFill>
                      <a:srgbClr val="FF0000"/>
                    </a:solidFill>
                    <a:latin typeface="华文仿宋" panose="02010600040101010101" pitchFamily="2" charset="-122"/>
                    <a:ea typeface="华文仿宋" panose="02010600040101010101" pitchFamily="2" charset="-122"/>
                  </a:rPr>
                  <a:t>Otsu</a:t>
                </a:r>
                <a:r>
                  <a:rPr lang="zh-CN" altLang="zh-CN" sz="2000" kern="0" dirty="0">
                    <a:solidFill>
                      <a:srgbClr val="FF0000"/>
                    </a:solidFill>
                    <a:latin typeface="华文仿宋" panose="02010600040101010101" pitchFamily="2" charset="-122"/>
                    <a:ea typeface="华文仿宋" panose="02010600040101010101" pitchFamily="2" charset="-122"/>
                  </a:rPr>
                  <a:t>或者大津阈值化</a:t>
                </a:r>
                <a:r>
                  <a:rPr lang="zh-CN" altLang="zh-CN" sz="2000" kern="0" dirty="0">
                    <a:latin typeface="华文仿宋" panose="02010600040101010101" pitchFamily="2" charset="-122"/>
                    <a:ea typeface="华文仿宋" panose="02010600040101010101" pitchFamily="2" charset="-122"/>
                  </a:rPr>
                  <a:t>。其动机是使用阈值把图像分割为背景和目标时，最佳阈值应该使得背景和目标之间的距离最大，即背景和目标的类间距最大。</a:t>
                </a:r>
              </a:p>
              <a:p>
                <a:pPr indent="269875" algn="just"/>
                <a:r>
                  <a:rPr lang="en-US" altLang="zh-CN" sz="2000" kern="0" dirty="0">
                    <a:latin typeface="华文仿宋" panose="02010600040101010101" pitchFamily="2" charset="-122"/>
                    <a:ea typeface="华文仿宋" panose="02010600040101010101" pitchFamily="2" charset="-122"/>
                  </a:rPr>
                  <a:t>    </a:t>
                </a:r>
                <a:r>
                  <a:rPr lang="zh-CN" altLang="zh-CN" sz="2000" kern="0" dirty="0">
                    <a:latin typeface="华文仿宋" panose="02010600040101010101" pitchFamily="2" charset="-122"/>
                    <a:ea typeface="华文仿宋" panose="02010600040101010101" pitchFamily="2" charset="-122"/>
                  </a:rPr>
                  <a:t>假设阈值为</a:t>
                </a:r>
                <a14:m>
                  <m:oMath xmlns:m="http://schemas.openxmlformats.org/officeDocument/2006/math">
                    <m:r>
                      <a:rPr lang="en-US" altLang="zh-CN" sz="2000" kern="0">
                        <a:latin typeface="Cambria Math" panose="02040503050406030204" pitchFamily="18" charset="0"/>
                      </a:rPr>
                      <m:t>𝑡</m:t>
                    </m:r>
                  </m:oMath>
                </a14:m>
                <a:r>
                  <a:rPr lang="zh-CN" altLang="zh-CN" sz="2000" kern="0" dirty="0">
                    <a:latin typeface="华文仿宋" panose="02010600040101010101" pitchFamily="2" charset="-122"/>
                    <a:ea typeface="华文仿宋" panose="02010600040101010101" pitchFamily="2" charset="-122"/>
                  </a:rPr>
                  <a:t>，把图像分割为背景和目标</a:t>
                </a:r>
                <a:r>
                  <a:rPr lang="en-US" altLang="zh-CN" sz="2000" kern="0" dirty="0">
                    <a:latin typeface="华文仿宋" panose="02010600040101010101" pitchFamily="2" charset="-122"/>
                    <a:ea typeface="华文仿宋" panose="02010600040101010101" pitchFamily="2" charset="-122"/>
                  </a:rPr>
                  <a:t>2</a:t>
                </a:r>
                <a:r>
                  <a:rPr lang="zh-CN" altLang="zh-CN" sz="2000" kern="0" dirty="0">
                    <a:latin typeface="华文仿宋" panose="02010600040101010101" pitchFamily="2" charset="-122"/>
                    <a:ea typeface="华文仿宋" panose="02010600040101010101" pitchFamily="2" charset="-122"/>
                  </a:rPr>
                  <a:t>类区域。此时，背景部分的灰度均值为</a:t>
                </a:r>
                <a14:m>
                  <m:oMath xmlns:m="http://schemas.openxmlformats.org/officeDocument/2006/math">
                    <m:sSub>
                      <m:sSubPr>
                        <m:ctrlPr>
                          <a:rPr lang="zh-CN" altLang="zh-CN" sz="2000" i="1" kern="0">
                            <a:latin typeface="Cambria Math" panose="02040503050406030204" pitchFamily="18" charset="0"/>
                          </a:rPr>
                        </m:ctrlPr>
                      </m:sSubPr>
                      <m:e>
                        <m:r>
                          <a:rPr lang="en-US" altLang="zh-CN" sz="2000" kern="0">
                            <a:latin typeface="Cambria Math" panose="02040503050406030204" pitchFamily="18" charset="0"/>
                          </a:rPr>
                          <m:t>𝑢</m:t>
                        </m:r>
                      </m:e>
                      <m:sub>
                        <m:r>
                          <a:rPr lang="en-US" altLang="zh-CN" sz="2000" kern="0">
                            <a:latin typeface="Cambria Math" panose="02040503050406030204" pitchFamily="18" charset="0"/>
                          </a:rPr>
                          <m:t>1</m:t>
                        </m:r>
                      </m:sub>
                    </m:sSub>
                    <m:r>
                      <a:rPr lang="en-US" altLang="zh-CN" sz="2000" kern="0">
                        <a:latin typeface="Cambria Math" panose="02040503050406030204" pitchFamily="18" charset="0"/>
                      </a:rPr>
                      <m:t>(</m:t>
                    </m:r>
                    <m:r>
                      <a:rPr lang="en-US" altLang="zh-CN" sz="2000" kern="0">
                        <a:latin typeface="Cambria Math" panose="02040503050406030204" pitchFamily="18" charset="0"/>
                      </a:rPr>
                      <m:t>𝑡</m:t>
                    </m:r>
                    <m:r>
                      <a:rPr lang="en-US" altLang="zh-CN" sz="2000" kern="0">
                        <a:latin typeface="Cambria Math" panose="02040503050406030204" pitchFamily="18" charset="0"/>
                      </a:rPr>
                      <m:t>)</m:t>
                    </m:r>
                  </m:oMath>
                </a14:m>
                <a:r>
                  <a:rPr lang="zh-CN" altLang="zh-CN" sz="2000" kern="0" dirty="0">
                    <a:latin typeface="华文仿宋" panose="02010600040101010101" pitchFamily="2" charset="-122"/>
                    <a:ea typeface="华文仿宋" panose="02010600040101010101" pitchFamily="2" charset="-122"/>
                  </a:rPr>
                  <a:t>，目标的灰度均值为</a:t>
                </a:r>
                <a14:m>
                  <m:oMath xmlns:m="http://schemas.openxmlformats.org/officeDocument/2006/math">
                    <m:sSub>
                      <m:sSubPr>
                        <m:ctrlPr>
                          <a:rPr lang="zh-CN" altLang="zh-CN" sz="2000" i="1" kern="0">
                            <a:latin typeface="Cambria Math" panose="02040503050406030204" pitchFamily="18" charset="0"/>
                          </a:rPr>
                        </m:ctrlPr>
                      </m:sSubPr>
                      <m:e>
                        <m:r>
                          <a:rPr lang="en-US" altLang="zh-CN" sz="2000" kern="0">
                            <a:latin typeface="Cambria Math" panose="02040503050406030204" pitchFamily="18" charset="0"/>
                          </a:rPr>
                          <m:t>𝑢</m:t>
                        </m:r>
                      </m:e>
                      <m:sub>
                        <m:r>
                          <a:rPr lang="en-US" altLang="zh-CN" sz="2000" kern="0">
                            <a:latin typeface="Cambria Math" panose="02040503050406030204" pitchFamily="18" charset="0"/>
                          </a:rPr>
                          <m:t>2</m:t>
                        </m:r>
                      </m:sub>
                    </m:sSub>
                    <m:r>
                      <a:rPr lang="en-US" altLang="zh-CN" sz="2000" kern="0">
                        <a:latin typeface="Cambria Math" panose="02040503050406030204" pitchFamily="18" charset="0"/>
                      </a:rPr>
                      <m:t>(</m:t>
                    </m:r>
                    <m:r>
                      <a:rPr lang="en-US" altLang="zh-CN" sz="2000" kern="0">
                        <a:latin typeface="Cambria Math" panose="02040503050406030204" pitchFamily="18" charset="0"/>
                      </a:rPr>
                      <m:t>𝑡</m:t>
                    </m:r>
                    <m:r>
                      <a:rPr lang="en-US" altLang="zh-CN" sz="2000" kern="0">
                        <a:latin typeface="Cambria Math" panose="02040503050406030204" pitchFamily="18" charset="0"/>
                      </a:rPr>
                      <m:t>)</m:t>
                    </m:r>
                  </m:oMath>
                </a14:m>
                <a:r>
                  <a:rPr lang="zh-CN" altLang="zh-CN" sz="2000" kern="0" dirty="0">
                    <a:latin typeface="华文仿宋" panose="02010600040101010101" pitchFamily="2" charset="-122"/>
                    <a:ea typeface="华文仿宋" panose="02010600040101010101" pitchFamily="2" charset="-122"/>
                  </a:rPr>
                  <a:t>，背景部分在图像中的所占比例为</a:t>
                </a:r>
                <a14:m>
                  <m:oMath xmlns:m="http://schemas.openxmlformats.org/officeDocument/2006/math">
                    <m:sSub>
                      <m:sSubPr>
                        <m:ctrlPr>
                          <a:rPr lang="zh-CN" altLang="zh-CN" sz="2000" i="1" kern="0">
                            <a:latin typeface="Cambria Math" panose="02040503050406030204" pitchFamily="18" charset="0"/>
                          </a:rPr>
                        </m:ctrlPr>
                      </m:sSubPr>
                      <m:e>
                        <m:r>
                          <a:rPr lang="en-US" altLang="zh-CN" sz="2000" kern="0">
                            <a:latin typeface="Cambria Math" panose="02040503050406030204" pitchFamily="18" charset="0"/>
                          </a:rPr>
                          <m:t>𝑤</m:t>
                        </m:r>
                      </m:e>
                      <m:sub>
                        <m:r>
                          <a:rPr lang="en-US" altLang="zh-CN" sz="2000" kern="0">
                            <a:latin typeface="Cambria Math" panose="02040503050406030204" pitchFamily="18" charset="0"/>
                          </a:rPr>
                          <m:t>1</m:t>
                        </m:r>
                      </m:sub>
                    </m:sSub>
                    <m:r>
                      <a:rPr lang="en-US" altLang="zh-CN" sz="2000" kern="0">
                        <a:latin typeface="Cambria Math" panose="02040503050406030204" pitchFamily="18" charset="0"/>
                      </a:rPr>
                      <m:t>(</m:t>
                    </m:r>
                    <m:r>
                      <a:rPr lang="en-US" altLang="zh-CN" sz="2000" kern="0">
                        <a:latin typeface="Cambria Math" panose="02040503050406030204" pitchFamily="18" charset="0"/>
                      </a:rPr>
                      <m:t>𝑡</m:t>
                    </m:r>
                    <m:r>
                      <a:rPr lang="en-US" altLang="zh-CN" sz="2000" kern="0">
                        <a:latin typeface="Cambria Math" panose="02040503050406030204" pitchFamily="18" charset="0"/>
                      </a:rPr>
                      <m:t>)</m:t>
                    </m:r>
                  </m:oMath>
                </a14:m>
                <a:r>
                  <a:rPr lang="zh-CN" altLang="zh-CN" sz="2000" kern="0" dirty="0">
                    <a:latin typeface="华文仿宋" panose="02010600040101010101" pitchFamily="2" charset="-122"/>
                    <a:ea typeface="华文仿宋" panose="02010600040101010101" pitchFamily="2" charset="-122"/>
                  </a:rPr>
                  <a:t>，目标部分在图像中的所占比例为</a:t>
                </a:r>
                <a14:m>
                  <m:oMath xmlns:m="http://schemas.openxmlformats.org/officeDocument/2006/math">
                    <m:sSub>
                      <m:sSubPr>
                        <m:ctrlPr>
                          <a:rPr lang="zh-CN" altLang="zh-CN" sz="2000" i="1" kern="0">
                            <a:latin typeface="Cambria Math" panose="02040503050406030204" pitchFamily="18" charset="0"/>
                          </a:rPr>
                        </m:ctrlPr>
                      </m:sSubPr>
                      <m:e>
                        <m:r>
                          <a:rPr lang="en-US" altLang="zh-CN" sz="2000" kern="0">
                            <a:latin typeface="Cambria Math" panose="02040503050406030204" pitchFamily="18" charset="0"/>
                          </a:rPr>
                          <m:t>𝑤</m:t>
                        </m:r>
                      </m:e>
                      <m:sub>
                        <m:r>
                          <a:rPr lang="en-US" altLang="zh-CN" sz="2000" kern="0">
                            <a:latin typeface="Cambria Math" panose="02040503050406030204" pitchFamily="18" charset="0"/>
                          </a:rPr>
                          <m:t>2</m:t>
                        </m:r>
                      </m:sub>
                    </m:sSub>
                    <m:r>
                      <a:rPr lang="en-US" altLang="zh-CN" sz="2000" kern="0">
                        <a:latin typeface="Cambria Math" panose="02040503050406030204" pitchFamily="18" charset="0"/>
                      </a:rPr>
                      <m:t>(</m:t>
                    </m:r>
                    <m:r>
                      <a:rPr lang="en-US" altLang="zh-CN" sz="2000" kern="0">
                        <a:latin typeface="Cambria Math" panose="02040503050406030204" pitchFamily="18" charset="0"/>
                      </a:rPr>
                      <m:t>𝑡</m:t>
                    </m:r>
                    <m:r>
                      <a:rPr lang="en-US" altLang="zh-CN" sz="2000" kern="0">
                        <a:latin typeface="Cambria Math" panose="02040503050406030204" pitchFamily="18" charset="0"/>
                      </a:rPr>
                      <m:t>)</m:t>
                    </m:r>
                  </m:oMath>
                </a14:m>
                <a:r>
                  <a:rPr lang="zh-CN" altLang="zh-CN" sz="2000" kern="0" dirty="0">
                    <a:latin typeface="华文仿宋" panose="02010600040101010101" pitchFamily="2" charset="-122"/>
                    <a:ea typeface="华文仿宋" panose="02010600040101010101" pitchFamily="2" charset="-122"/>
                  </a:rPr>
                  <a:t>。有：</a:t>
                </a:r>
                <a:endParaRPr lang="en-US" altLang="zh-CN" sz="2000" kern="0" dirty="0">
                  <a:latin typeface="华文仿宋" panose="02010600040101010101" pitchFamily="2" charset="-122"/>
                  <a:ea typeface="华文仿宋" panose="02010600040101010101" pitchFamily="2" charset="-122"/>
                </a:endParaRPr>
              </a:p>
              <a:p>
                <a:pPr indent="269875" algn="just"/>
                <a:endParaRPr lang="zh-CN" altLang="zh-CN" sz="2000" kern="0" dirty="0">
                  <a:latin typeface="华文仿宋" panose="02010600040101010101" pitchFamily="2" charset="-122"/>
                  <a:ea typeface="华文仿宋" panose="02010600040101010101" pitchFamily="2" charset="-122"/>
                </a:endParaRPr>
              </a:p>
              <a:p>
                <a:pPr indent="269875" algn="just"/>
                <a:r>
                  <a:rPr lang="en-US" altLang="zh-CN" sz="2000" kern="0" dirty="0">
                    <a:latin typeface="华文仿宋" panose="02010600040101010101" pitchFamily="2" charset="-122"/>
                    <a:ea typeface="华文仿宋" panose="02010600040101010101" pitchFamily="2" charset="-122"/>
                  </a:rPr>
                  <a:t>    </a:t>
                </a:r>
                <a:r>
                  <a:rPr lang="zh-CN" altLang="zh-CN" sz="2000" kern="0" dirty="0">
                    <a:latin typeface="华文仿宋" panose="02010600040101010101" pitchFamily="2" charset="-122"/>
                    <a:ea typeface="华文仿宋" panose="02010600040101010101" pitchFamily="2" charset="-122"/>
                  </a:rPr>
                  <a:t>背景像素到目标的距离为：</a:t>
                </a:r>
                <a14:m>
                  <m:oMath xmlns:m="http://schemas.openxmlformats.org/officeDocument/2006/math">
                    <m:sSub>
                      <m:sSubPr>
                        <m:ctrlPr>
                          <a:rPr lang="zh-CN" altLang="zh-CN" sz="2000" i="1" kern="0">
                            <a:latin typeface="Cambria Math" panose="02040503050406030204" pitchFamily="18" charset="0"/>
                          </a:rPr>
                        </m:ctrlPr>
                      </m:sSubPr>
                      <m:e>
                        <m:r>
                          <a:rPr lang="en-US" altLang="zh-CN" sz="2000" kern="0">
                            <a:latin typeface="Cambria Math" panose="02040503050406030204" pitchFamily="18" charset="0"/>
                          </a:rPr>
                          <m:t>𝑑</m:t>
                        </m:r>
                      </m:e>
                      <m:sub>
                        <m:r>
                          <a:rPr lang="en-US" altLang="zh-CN" sz="2000" kern="0">
                            <a:latin typeface="Cambria Math" panose="02040503050406030204" pitchFamily="18" charset="0"/>
                          </a:rPr>
                          <m:t>12</m:t>
                        </m:r>
                      </m:sub>
                    </m:sSub>
                    <m:r>
                      <a:rPr lang="en-US" altLang="zh-CN" sz="2000" kern="0">
                        <a:latin typeface="Cambria Math" panose="02040503050406030204" pitchFamily="18" charset="0"/>
                      </a:rPr>
                      <m:t>(</m:t>
                    </m:r>
                    <m:r>
                      <a:rPr lang="en-US" altLang="zh-CN" sz="2000" kern="0">
                        <a:latin typeface="Cambria Math" panose="02040503050406030204" pitchFamily="18" charset="0"/>
                      </a:rPr>
                      <m:t>𝑡</m:t>
                    </m:r>
                    <m:r>
                      <a:rPr lang="en-US" altLang="zh-CN" sz="2000" kern="0">
                        <a:latin typeface="Cambria Math" panose="02040503050406030204" pitchFamily="18" charset="0"/>
                      </a:rPr>
                      <m:t>)=</m:t>
                    </m:r>
                    <m:d>
                      <m:dPr>
                        <m:begChr m:val="|"/>
                        <m:endChr m:val="|"/>
                        <m:ctrlPr>
                          <a:rPr lang="zh-CN" altLang="zh-CN" sz="2000" i="1" kern="0">
                            <a:latin typeface="Cambria Math" panose="02040503050406030204" pitchFamily="18" charset="0"/>
                          </a:rPr>
                        </m:ctrlPr>
                      </m:dPr>
                      <m:e>
                        <m:sSub>
                          <m:sSubPr>
                            <m:ctrlPr>
                              <a:rPr lang="zh-CN" altLang="zh-CN" sz="2000" i="1" kern="0">
                                <a:latin typeface="Cambria Math" panose="02040503050406030204" pitchFamily="18" charset="0"/>
                              </a:rPr>
                            </m:ctrlPr>
                          </m:sSubPr>
                          <m:e>
                            <m:r>
                              <a:rPr lang="en-US" altLang="zh-CN" sz="2000" kern="0">
                                <a:latin typeface="Cambria Math" panose="02040503050406030204" pitchFamily="18" charset="0"/>
                              </a:rPr>
                              <m:t>𝑢</m:t>
                            </m:r>
                          </m:e>
                          <m:sub>
                            <m:r>
                              <a:rPr lang="en-US" altLang="zh-CN" sz="2000" kern="0">
                                <a:latin typeface="Cambria Math" panose="02040503050406030204" pitchFamily="18" charset="0"/>
                              </a:rPr>
                              <m:t>1</m:t>
                            </m:r>
                          </m:sub>
                        </m:sSub>
                        <m:d>
                          <m:dPr>
                            <m:ctrlPr>
                              <a:rPr lang="zh-CN" altLang="zh-CN" sz="2000" i="1" kern="0">
                                <a:latin typeface="Cambria Math" panose="02040503050406030204" pitchFamily="18" charset="0"/>
                              </a:rPr>
                            </m:ctrlPr>
                          </m:dPr>
                          <m:e>
                            <m:r>
                              <a:rPr lang="en-US" altLang="zh-CN" sz="2000" kern="0">
                                <a:latin typeface="Cambria Math" panose="02040503050406030204" pitchFamily="18" charset="0"/>
                              </a:rPr>
                              <m:t>𝑡</m:t>
                            </m:r>
                          </m:e>
                        </m:d>
                        <m:r>
                          <a:rPr lang="en-US" altLang="zh-CN" sz="2000" kern="0">
                            <a:latin typeface="Cambria Math" panose="02040503050406030204" pitchFamily="18" charset="0"/>
                          </a:rPr>
                          <m:t>−</m:t>
                        </m:r>
                        <m:sSub>
                          <m:sSubPr>
                            <m:ctrlPr>
                              <a:rPr lang="zh-CN" altLang="zh-CN" sz="2000" i="1" kern="0">
                                <a:latin typeface="Cambria Math" panose="02040503050406030204" pitchFamily="18" charset="0"/>
                              </a:rPr>
                            </m:ctrlPr>
                          </m:sSubPr>
                          <m:e>
                            <m:r>
                              <a:rPr lang="en-US" altLang="zh-CN" sz="2000" kern="0">
                                <a:latin typeface="Cambria Math" panose="02040503050406030204" pitchFamily="18" charset="0"/>
                              </a:rPr>
                              <m:t>𝑢</m:t>
                            </m:r>
                          </m:e>
                          <m:sub>
                            <m:r>
                              <a:rPr lang="en-US" altLang="zh-CN" sz="2000" kern="0">
                                <a:latin typeface="Cambria Math" panose="02040503050406030204" pitchFamily="18" charset="0"/>
                              </a:rPr>
                              <m:t>2</m:t>
                            </m:r>
                          </m:sub>
                        </m:sSub>
                        <m:d>
                          <m:dPr>
                            <m:ctrlPr>
                              <a:rPr lang="zh-CN" altLang="zh-CN" sz="2000" i="1" kern="0">
                                <a:latin typeface="Cambria Math" panose="02040503050406030204" pitchFamily="18" charset="0"/>
                              </a:rPr>
                            </m:ctrlPr>
                          </m:dPr>
                          <m:e>
                            <m:r>
                              <a:rPr lang="en-US" altLang="zh-CN" sz="2000" kern="0">
                                <a:latin typeface="Cambria Math" panose="02040503050406030204" pitchFamily="18" charset="0"/>
                              </a:rPr>
                              <m:t>𝑡</m:t>
                            </m:r>
                          </m:e>
                        </m:d>
                      </m:e>
                    </m:d>
                    <m:r>
                      <a:rPr lang="en-US" altLang="zh-CN" sz="2000" kern="0">
                        <a:latin typeface="Cambria Math" panose="02040503050406030204" pitchFamily="18" charset="0"/>
                      </a:rPr>
                      <m:t>×</m:t>
                    </m:r>
                    <m:sSub>
                      <m:sSubPr>
                        <m:ctrlPr>
                          <a:rPr lang="zh-CN" altLang="zh-CN" sz="2000" i="1" kern="0">
                            <a:latin typeface="Cambria Math" panose="02040503050406030204" pitchFamily="18" charset="0"/>
                          </a:rPr>
                        </m:ctrlPr>
                      </m:sSubPr>
                      <m:e>
                        <m:r>
                          <a:rPr lang="en-US" altLang="zh-CN" sz="2000" kern="0">
                            <a:latin typeface="Cambria Math" panose="02040503050406030204" pitchFamily="18" charset="0"/>
                          </a:rPr>
                          <m:t>𝑤</m:t>
                        </m:r>
                      </m:e>
                      <m:sub>
                        <m:r>
                          <a:rPr lang="en-US" altLang="zh-CN" sz="2000" kern="0">
                            <a:latin typeface="Cambria Math" panose="02040503050406030204" pitchFamily="18" charset="0"/>
                          </a:rPr>
                          <m:t>1</m:t>
                        </m:r>
                      </m:sub>
                    </m:sSub>
                    <m:r>
                      <a:rPr lang="en-US" altLang="zh-CN" sz="2000" kern="0">
                        <a:latin typeface="Cambria Math" panose="02040503050406030204" pitchFamily="18" charset="0"/>
                      </a:rPr>
                      <m:t>(</m:t>
                    </m:r>
                    <m:r>
                      <a:rPr lang="en-US" altLang="zh-CN" sz="2000" kern="0">
                        <a:latin typeface="Cambria Math" panose="02040503050406030204" pitchFamily="18" charset="0"/>
                      </a:rPr>
                      <m:t>𝑡</m:t>
                    </m:r>
                    <m:r>
                      <a:rPr lang="en-US" altLang="zh-CN" sz="2000" kern="0">
                        <a:latin typeface="Cambria Math" panose="02040503050406030204" pitchFamily="18" charset="0"/>
                      </a:rPr>
                      <m:t>)</m:t>
                    </m:r>
                  </m:oMath>
                </a14:m>
                <a:endParaRPr lang="zh-CN" altLang="zh-CN" sz="2000" kern="0" dirty="0">
                  <a:latin typeface="华文仿宋" panose="02010600040101010101" pitchFamily="2" charset="-122"/>
                  <a:ea typeface="华文仿宋" panose="02010600040101010101" pitchFamily="2" charset="-122"/>
                </a:endParaRPr>
              </a:p>
              <a:p>
                <a:pPr indent="269875" algn="just"/>
                <a:r>
                  <a:rPr lang="en-US" altLang="zh-CN" sz="2000" kern="0" dirty="0">
                    <a:latin typeface="华文仿宋" panose="02010600040101010101" pitchFamily="2" charset="-122"/>
                    <a:ea typeface="华文仿宋" panose="02010600040101010101" pitchFamily="2" charset="-122"/>
                  </a:rPr>
                  <a:t>    </a:t>
                </a:r>
                <a:r>
                  <a:rPr lang="zh-CN" altLang="zh-CN" sz="2000" kern="0" dirty="0">
                    <a:latin typeface="华文仿宋" panose="02010600040101010101" pitchFamily="2" charset="-122"/>
                    <a:ea typeface="华文仿宋" panose="02010600040101010101" pitchFamily="2" charset="-122"/>
                  </a:rPr>
                  <a:t>目标像素到背景的距离为：</a:t>
                </a:r>
                <a14:m>
                  <m:oMath xmlns:m="http://schemas.openxmlformats.org/officeDocument/2006/math">
                    <m:sSub>
                      <m:sSubPr>
                        <m:ctrlPr>
                          <a:rPr lang="zh-CN" altLang="zh-CN" sz="2000" i="1" kern="0">
                            <a:latin typeface="Cambria Math" panose="02040503050406030204" pitchFamily="18" charset="0"/>
                          </a:rPr>
                        </m:ctrlPr>
                      </m:sSubPr>
                      <m:e>
                        <m:r>
                          <a:rPr lang="en-US" altLang="zh-CN" sz="2000" kern="0">
                            <a:latin typeface="Cambria Math" panose="02040503050406030204" pitchFamily="18" charset="0"/>
                          </a:rPr>
                          <m:t>𝑑</m:t>
                        </m:r>
                      </m:e>
                      <m:sub>
                        <m:r>
                          <a:rPr lang="en-US" altLang="zh-CN" sz="2000" kern="0">
                            <a:latin typeface="Cambria Math" panose="02040503050406030204" pitchFamily="18" charset="0"/>
                          </a:rPr>
                          <m:t>21</m:t>
                        </m:r>
                      </m:sub>
                    </m:sSub>
                    <m:r>
                      <a:rPr lang="en-US" altLang="zh-CN" sz="2000" kern="0">
                        <a:latin typeface="Cambria Math" panose="02040503050406030204" pitchFamily="18" charset="0"/>
                      </a:rPr>
                      <m:t>(</m:t>
                    </m:r>
                    <m:r>
                      <a:rPr lang="en-US" altLang="zh-CN" sz="2000" kern="0">
                        <a:latin typeface="Cambria Math" panose="02040503050406030204" pitchFamily="18" charset="0"/>
                      </a:rPr>
                      <m:t>𝑡</m:t>
                    </m:r>
                    <m:r>
                      <a:rPr lang="en-US" altLang="zh-CN" sz="2000" kern="0">
                        <a:latin typeface="Cambria Math" panose="02040503050406030204" pitchFamily="18" charset="0"/>
                      </a:rPr>
                      <m:t>)=</m:t>
                    </m:r>
                    <m:d>
                      <m:dPr>
                        <m:begChr m:val="|"/>
                        <m:endChr m:val="|"/>
                        <m:ctrlPr>
                          <a:rPr lang="zh-CN" altLang="zh-CN" sz="2000" i="1" kern="0">
                            <a:latin typeface="Cambria Math" panose="02040503050406030204" pitchFamily="18" charset="0"/>
                          </a:rPr>
                        </m:ctrlPr>
                      </m:dPr>
                      <m:e>
                        <m:sSub>
                          <m:sSubPr>
                            <m:ctrlPr>
                              <a:rPr lang="zh-CN" altLang="zh-CN" sz="2000" i="1" kern="0">
                                <a:latin typeface="Cambria Math" panose="02040503050406030204" pitchFamily="18" charset="0"/>
                              </a:rPr>
                            </m:ctrlPr>
                          </m:sSubPr>
                          <m:e>
                            <m:r>
                              <a:rPr lang="en-US" altLang="zh-CN" sz="2000" kern="0">
                                <a:latin typeface="Cambria Math" panose="02040503050406030204" pitchFamily="18" charset="0"/>
                              </a:rPr>
                              <m:t>𝑢</m:t>
                            </m:r>
                          </m:e>
                          <m:sub>
                            <m:r>
                              <a:rPr lang="en-US" altLang="zh-CN" sz="2000" kern="0">
                                <a:latin typeface="Cambria Math" panose="02040503050406030204" pitchFamily="18" charset="0"/>
                              </a:rPr>
                              <m:t>1</m:t>
                            </m:r>
                          </m:sub>
                        </m:sSub>
                        <m:d>
                          <m:dPr>
                            <m:ctrlPr>
                              <a:rPr lang="zh-CN" altLang="zh-CN" sz="2000" i="1" kern="0">
                                <a:latin typeface="Cambria Math" panose="02040503050406030204" pitchFamily="18" charset="0"/>
                              </a:rPr>
                            </m:ctrlPr>
                          </m:dPr>
                          <m:e>
                            <m:r>
                              <a:rPr lang="en-US" altLang="zh-CN" sz="2000" kern="0">
                                <a:latin typeface="Cambria Math" panose="02040503050406030204" pitchFamily="18" charset="0"/>
                              </a:rPr>
                              <m:t>𝑡</m:t>
                            </m:r>
                          </m:e>
                        </m:d>
                        <m:r>
                          <a:rPr lang="en-US" altLang="zh-CN" sz="2000" kern="0">
                            <a:latin typeface="Cambria Math" panose="02040503050406030204" pitchFamily="18" charset="0"/>
                          </a:rPr>
                          <m:t>−</m:t>
                        </m:r>
                        <m:sSub>
                          <m:sSubPr>
                            <m:ctrlPr>
                              <a:rPr lang="zh-CN" altLang="zh-CN" sz="2000" i="1" kern="0">
                                <a:latin typeface="Cambria Math" panose="02040503050406030204" pitchFamily="18" charset="0"/>
                              </a:rPr>
                            </m:ctrlPr>
                          </m:sSubPr>
                          <m:e>
                            <m:r>
                              <a:rPr lang="en-US" altLang="zh-CN" sz="2000" kern="0">
                                <a:latin typeface="Cambria Math" panose="02040503050406030204" pitchFamily="18" charset="0"/>
                              </a:rPr>
                              <m:t>𝑢</m:t>
                            </m:r>
                          </m:e>
                          <m:sub>
                            <m:r>
                              <a:rPr lang="en-US" altLang="zh-CN" sz="2000" kern="0">
                                <a:latin typeface="Cambria Math" panose="02040503050406030204" pitchFamily="18" charset="0"/>
                              </a:rPr>
                              <m:t>2</m:t>
                            </m:r>
                          </m:sub>
                        </m:sSub>
                        <m:d>
                          <m:dPr>
                            <m:ctrlPr>
                              <a:rPr lang="zh-CN" altLang="zh-CN" sz="2000" i="1" kern="0">
                                <a:latin typeface="Cambria Math" panose="02040503050406030204" pitchFamily="18" charset="0"/>
                              </a:rPr>
                            </m:ctrlPr>
                          </m:dPr>
                          <m:e>
                            <m:r>
                              <a:rPr lang="en-US" altLang="zh-CN" sz="2000" kern="0">
                                <a:latin typeface="Cambria Math" panose="02040503050406030204" pitchFamily="18" charset="0"/>
                              </a:rPr>
                              <m:t>𝑡</m:t>
                            </m:r>
                          </m:e>
                        </m:d>
                      </m:e>
                    </m:d>
                    <m:r>
                      <a:rPr lang="en-US" altLang="zh-CN" sz="2000" kern="0">
                        <a:latin typeface="Cambria Math" panose="02040503050406030204" pitchFamily="18" charset="0"/>
                      </a:rPr>
                      <m:t>×</m:t>
                    </m:r>
                    <m:sSub>
                      <m:sSubPr>
                        <m:ctrlPr>
                          <a:rPr lang="zh-CN" altLang="zh-CN" sz="2000" i="1" kern="0">
                            <a:latin typeface="Cambria Math" panose="02040503050406030204" pitchFamily="18" charset="0"/>
                          </a:rPr>
                        </m:ctrlPr>
                      </m:sSubPr>
                      <m:e>
                        <m:r>
                          <a:rPr lang="en-US" altLang="zh-CN" sz="2000" kern="0">
                            <a:latin typeface="Cambria Math" panose="02040503050406030204" pitchFamily="18" charset="0"/>
                          </a:rPr>
                          <m:t>𝑤</m:t>
                        </m:r>
                      </m:e>
                      <m:sub>
                        <m:r>
                          <a:rPr lang="en-US" altLang="zh-CN" sz="2000" kern="0">
                            <a:latin typeface="Cambria Math" panose="02040503050406030204" pitchFamily="18" charset="0"/>
                          </a:rPr>
                          <m:t>2</m:t>
                        </m:r>
                      </m:sub>
                    </m:sSub>
                    <m:r>
                      <a:rPr lang="en-US" altLang="zh-CN" sz="2000" kern="0">
                        <a:latin typeface="Cambria Math" panose="02040503050406030204" pitchFamily="18" charset="0"/>
                      </a:rPr>
                      <m:t>(</m:t>
                    </m:r>
                    <m:r>
                      <a:rPr lang="en-US" altLang="zh-CN" sz="2000" kern="0">
                        <a:latin typeface="Cambria Math" panose="02040503050406030204" pitchFamily="18" charset="0"/>
                      </a:rPr>
                      <m:t>𝑡</m:t>
                    </m:r>
                    <m:r>
                      <a:rPr lang="en-US" altLang="zh-CN" sz="2000" kern="0">
                        <a:latin typeface="Cambria Math" panose="02040503050406030204" pitchFamily="18" charset="0"/>
                      </a:rPr>
                      <m:t>)</m:t>
                    </m:r>
                  </m:oMath>
                </a14:m>
                <a:endParaRPr lang="zh-CN" altLang="zh-CN" sz="2000" kern="0" dirty="0">
                  <a:latin typeface="华文仿宋" panose="02010600040101010101" pitchFamily="2" charset="-122"/>
                  <a:ea typeface="华文仿宋" panose="02010600040101010101" pitchFamily="2" charset="-122"/>
                </a:endParaRPr>
              </a:p>
              <a:p>
                <a:pPr indent="269875" algn="just"/>
                <a:r>
                  <a:rPr lang="en-US" altLang="zh-CN" sz="2000" kern="0" dirty="0">
                    <a:latin typeface="华文仿宋" panose="02010600040101010101" pitchFamily="2" charset="-122"/>
                    <a:ea typeface="华文仿宋" panose="02010600040101010101" pitchFamily="2" charset="-122"/>
                  </a:rPr>
                  <a:t>    </a:t>
                </a:r>
                <a:r>
                  <a:rPr lang="zh-CN" altLang="zh-CN" sz="2000" kern="0" dirty="0">
                    <a:latin typeface="华文仿宋" panose="02010600040101010101" pitchFamily="2" charset="-122"/>
                    <a:ea typeface="华文仿宋" panose="02010600040101010101" pitchFamily="2" charset="-122"/>
                  </a:rPr>
                  <a:t>目标像素和背景像素的类间距定义为：</a:t>
                </a:r>
                <a14:m>
                  <m:oMath xmlns:m="http://schemas.openxmlformats.org/officeDocument/2006/math">
                    <m:r>
                      <a:rPr lang="en-US" altLang="zh-CN" sz="2000" kern="0">
                        <a:latin typeface="Cambria Math" panose="02040503050406030204" pitchFamily="18" charset="0"/>
                      </a:rPr>
                      <m:t>𝑑</m:t>
                    </m:r>
                    <m:r>
                      <a:rPr lang="en-US" altLang="zh-CN" sz="2000" kern="0">
                        <a:latin typeface="Cambria Math" panose="02040503050406030204" pitchFamily="18" charset="0"/>
                      </a:rPr>
                      <m:t>(</m:t>
                    </m:r>
                    <m:r>
                      <a:rPr lang="en-US" altLang="zh-CN" sz="2000" kern="0">
                        <a:latin typeface="Cambria Math" panose="02040503050406030204" pitchFamily="18" charset="0"/>
                      </a:rPr>
                      <m:t>𝑡</m:t>
                    </m:r>
                    <m:r>
                      <a:rPr lang="en-US" altLang="zh-CN" sz="2000" kern="0">
                        <a:latin typeface="Cambria Math" panose="02040503050406030204" pitchFamily="18" charset="0"/>
                      </a:rPr>
                      <m:t>)=</m:t>
                    </m:r>
                    <m:sSub>
                      <m:sSubPr>
                        <m:ctrlPr>
                          <a:rPr lang="zh-CN" altLang="zh-CN" sz="2000" i="1" kern="0">
                            <a:latin typeface="Cambria Math" panose="02040503050406030204" pitchFamily="18" charset="0"/>
                          </a:rPr>
                        </m:ctrlPr>
                      </m:sSubPr>
                      <m:e>
                        <m:r>
                          <a:rPr lang="en-US" altLang="zh-CN" sz="2000" kern="0">
                            <a:latin typeface="Cambria Math" panose="02040503050406030204" pitchFamily="18" charset="0"/>
                          </a:rPr>
                          <m:t>𝑑</m:t>
                        </m:r>
                      </m:e>
                      <m:sub>
                        <m:r>
                          <a:rPr lang="en-US" altLang="zh-CN" sz="2000" kern="0">
                            <a:latin typeface="Cambria Math" panose="02040503050406030204" pitchFamily="18" charset="0"/>
                          </a:rPr>
                          <m:t>12</m:t>
                        </m:r>
                      </m:sub>
                    </m:sSub>
                    <m:r>
                      <a:rPr lang="en-US" altLang="zh-CN" sz="2000" kern="0">
                        <a:latin typeface="Cambria Math" panose="02040503050406030204" pitchFamily="18" charset="0"/>
                      </a:rPr>
                      <m:t>(</m:t>
                    </m:r>
                    <m:r>
                      <a:rPr lang="en-US" altLang="zh-CN" sz="2000" kern="0">
                        <a:latin typeface="Cambria Math" panose="02040503050406030204" pitchFamily="18" charset="0"/>
                      </a:rPr>
                      <m:t>𝑡</m:t>
                    </m:r>
                    <m:r>
                      <a:rPr lang="en-US" altLang="zh-CN" sz="2000" kern="0">
                        <a:latin typeface="Cambria Math" panose="02040503050406030204" pitchFamily="18" charset="0"/>
                      </a:rPr>
                      <m:t>)×</m:t>
                    </m:r>
                    <m:sSub>
                      <m:sSubPr>
                        <m:ctrlPr>
                          <a:rPr lang="zh-CN" altLang="zh-CN" sz="2000" i="1" kern="0">
                            <a:latin typeface="Cambria Math" panose="02040503050406030204" pitchFamily="18" charset="0"/>
                          </a:rPr>
                        </m:ctrlPr>
                      </m:sSubPr>
                      <m:e>
                        <m:r>
                          <a:rPr lang="en-US" altLang="zh-CN" sz="2000" kern="0">
                            <a:latin typeface="Cambria Math" panose="02040503050406030204" pitchFamily="18" charset="0"/>
                          </a:rPr>
                          <m:t>𝑑</m:t>
                        </m:r>
                      </m:e>
                      <m:sub>
                        <m:r>
                          <a:rPr lang="en-US" altLang="zh-CN" sz="2000" kern="0">
                            <a:latin typeface="Cambria Math" panose="02040503050406030204" pitchFamily="18" charset="0"/>
                          </a:rPr>
                          <m:t>21</m:t>
                        </m:r>
                      </m:sub>
                    </m:sSub>
                    <m:r>
                      <a:rPr lang="en-US" altLang="zh-CN" sz="2000" kern="0">
                        <a:latin typeface="Cambria Math" panose="02040503050406030204" pitchFamily="18" charset="0"/>
                      </a:rPr>
                      <m:t>(</m:t>
                    </m:r>
                    <m:r>
                      <a:rPr lang="en-US" altLang="zh-CN" sz="2000" kern="0">
                        <a:latin typeface="Cambria Math" panose="02040503050406030204" pitchFamily="18" charset="0"/>
                      </a:rPr>
                      <m:t>𝑡</m:t>
                    </m:r>
                    <m:r>
                      <a:rPr lang="en-US" altLang="zh-CN" sz="2000" kern="0">
                        <a:latin typeface="Cambria Math" panose="02040503050406030204" pitchFamily="18" charset="0"/>
                      </a:rPr>
                      <m:t>)</m:t>
                    </m:r>
                  </m:oMath>
                </a14:m>
                <a:r>
                  <a:rPr lang="zh-CN" altLang="zh-CN" sz="2000" kern="0" dirty="0">
                    <a:latin typeface="华文仿宋" panose="02010600040101010101" pitchFamily="2" charset="-122"/>
                    <a:ea typeface="华文仿宋" panose="02010600040101010101" pitchFamily="2" charset="-122"/>
                  </a:rPr>
                  <a:t>，</a:t>
                </a:r>
              </a:p>
              <a:p>
                <a:pPr indent="269875" algn="just"/>
                <a:r>
                  <a:rPr lang="en-US" altLang="zh-CN" sz="2000" kern="0" dirty="0">
                    <a:latin typeface="华文仿宋" panose="02010600040101010101" pitchFamily="2" charset="-122"/>
                    <a:ea typeface="华文仿宋" panose="02010600040101010101" pitchFamily="2" charset="-122"/>
                  </a:rPr>
                  <a:t>    </a:t>
                </a:r>
                <a:r>
                  <a:rPr lang="zh-CN" altLang="zh-CN" sz="2000" kern="0" dirty="0">
                    <a:latin typeface="华文仿宋" panose="02010600040101010101" pitchFamily="2" charset="-122"/>
                    <a:ea typeface="华文仿宋" panose="02010600040101010101" pitchFamily="2" charset="-122"/>
                  </a:rPr>
                  <a:t>那么，最佳阈值应该为：</a:t>
                </a:r>
              </a:p>
              <a:p>
                <a:pPr indent="269875" algn="ctr"/>
                <a14:m>
                  <m:oMath xmlns:m="http://schemas.openxmlformats.org/officeDocument/2006/math">
                    <m:r>
                      <a:rPr lang="en-US" altLang="zh-CN" sz="2000" kern="0">
                        <a:latin typeface="Cambria Math" panose="02040503050406030204" pitchFamily="18" charset="0"/>
                      </a:rPr>
                      <m:t>𝑡</m:t>
                    </m:r>
                    <m:r>
                      <a:rPr lang="en-US" altLang="zh-CN" sz="2000" kern="0">
                        <a:latin typeface="Cambria Math" panose="02040503050406030204" pitchFamily="18" charset="0"/>
                      </a:rPr>
                      <m:t>=</m:t>
                    </m:r>
                    <m:r>
                      <a:rPr lang="en-US" altLang="zh-CN" sz="2000" kern="0">
                        <a:latin typeface="Cambria Math" panose="02040503050406030204" pitchFamily="18" charset="0"/>
                      </a:rPr>
                      <m:t>𝑎𝑟𝑔</m:t>
                    </m:r>
                    <m:func>
                      <m:funcPr>
                        <m:ctrlPr>
                          <a:rPr lang="zh-CN" altLang="zh-CN" sz="2000" i="1" kern="0">
                            <a:latin typeface="Cambria Math" panose="02040503050406030204" pitchFamily="18" charset="0"/>
                          </a:rPr>
                        </m:ctrlPr>
                      </m:funcPr>
                      <m:fName>
                        <m:limLow>
                          <m:limLowPr>
                            <m:ctrlPr>
                              <a:rPr lang="zh-CN" altLang="zh-CN" sz="2000" i="1" kern="0">
                                <a:latin typeface="Cambria Math" panose="02040503050406030204" pitchFamily="18" charset="0"/>
                              </a:rPr>
                            </m:ctrlPr>
                          </m:limLowPr>
                          <m:e>
                            <m:r>
                              <m:rPr>
                                <m:sty m:val="p"/>
                              </m:rPr>
                              <a:rPr lang="en-US" altLang="zh-CN" sz="2000" kern="0">
                                <a:latin typeface="Cambria Math" panose="02040503050406030204" pitchFamily="18" charset="0"/>
                              </a:rPr>
                              <m:t>max</m:t>
                            </m:r>
                          </m:e>
                          <m:lim>
                            <m:sSub>
                              <m:sSubPr>
                                <m:ctrlPr>
                                  <a:rPr lang="zh-CN" altLang="zh-CN" sz="2000" i="1" kern="0">
                                    <a:latin typeface="Cambria Math" panose="02040503050406030204" pitchFamily="18" charset="0"/>
                                  </a:rPr>
                                </m:ctrlPr>
                              </m:sSubPr>
                              <m:e>
                                <m:r>
                                  <a:rPr lang="en-US" altLang="zh-CN" sz="2000" kern="0">
                                    <a:latin typeface="Cambria Math" panose="02040503050406030204" pitchFamily="18" charset="0"/>
                                  </a:rPr>
                                  <m:t>𝑔</m:t>
                                </m:r>
                              </m:e>
                              <m:sub>
                                <m:r>
                                  <a:rPr lang="en-US" altLang="zh-CN" sz="2000" kern="0">
                                    <a:latin typeface="Cambria Math" panose="02040503050406030204" pitchFamily="18" charset="0"/>
                                  </a:rPr>
                                  <m:t>𝑚𝑖𝑛</m:t>
                                </m:r>
                              </m:sub>
                            </m:sSub>
                            <m:r>
                              <a:rPr lang="en-US" altLang="zh-CN" sz="2000" kern="0">
                                <a:latin typeface="Cambria Math" panose="02040503050406030204" pitchFamily="18" charset="0"/>
                              </a:rPr>
                              <m:t>≤</m:t>
                            </m:r>
                            <m:r>
                              <a:rPr lang="en-US" altLang="zh-CN" sz="2000" kern="0">
                                <a:latin typeface="Cambria Math" panose="02040503050406030204" pitchFamily="18" charset="0"/>
                              </a:rPr>
                              <m:t>𝑡</m:t>
                            </m:r>
                            <m:r>
                              <a:rPr lang="en-US" altLang="zh-CN" sz="2000" kern="0">
                                <a:latin typeface="Cambria Math" panose="02040503050406030204" pitchFamily="18" charset="0"/>
                              </a:rPr>
                              <m:t>&lt;</m:t>
                            </m:r>
                            <m:sSub>
                              <m:sSubPr>
                                <m:ctrlPr>
                                  <a:rPr lang="zh-CN" altLang="zh-CN" sz="2000" i="1" kern="0">
                                    <a:latin typeface="Cambria Math" panose="02040503050406030204" pitchFamily="18" charset="0"/>
                                  </a:rPr>
                                </m:ctrlPr>
                              </m:sSubPr>
                              <m:e>
                                <m:r>
                                  <a:rPr lang="en-US" altLang="zh-CN" sz="2000" kern="0">
                                    <a:latin typeface="Cambria Math" panose="02040503050406030204" pitchFamily="18" charset="0"/>
                                  </a:rPr>
                                  <m:t>𝑔</m:t>
                                </m:r>
                              </m:e>
                              <m:sub>
                                <m:r>
                                  <a:rPr lang="en-US" altLang="zh-CN" sz="2000" kern="0">
                                    <a:latin typeface="Cambria Math" panose="02040503050406030204" pitchFamily="18" charset="0"/>
                                  </a:rPr>
                                  <m:t>𝑚𝑎𝑥</m:t>
                                </m:r>
                              </m:sub>
                            </m:sSub>
                          </m:lim>
                        </m:limLow>
                      </m:fName>
                      <m:e>
                        <m:r>
                          <a:rPr lang="en-US" altLang="zh-CN" sz="2000" kern="0">
                            <a:latin typeface="Cambria Math" panose="02040503050406030204" pitchFamily="18" charset="0"/>
                          </a:rPr>
                          <m:t>𝑑</m:t>
                        </m:r>
                        <m:r>
                          <a:rPr lang="en-US" altLang="zh-CN" sz="2000" kern="0">
                            <a:latin typeface="Cambria Math" panose="02040503050406030204" pitchFamily="18" charset="0"/>
                          </a:rPr>
                          <m:t>(</m:t>
                        </m:r>
                        <m:r>
                          <a:rPr lang="en-US" altLang="zh-CN" sz="2000" kern="0">
                            <a:latin typeface="Cambria Math" panose="02040503050406030204" pitchFamily="18" charset="0"/>
                          </a:rPr>
                          <m:t>𝑡</m:t>
                        </m:r>
                        <m:r>
                          <a:rPr lang="en-US" altLang="zh-CN" sz="2000" kern="0">
                            <a:latin typeface="Cambria Math" panose="02040503050406030204" pitchFamily="18" charset="0"/>
                          </a:rPr>
                          <m:t>)</m:t>
                        </m:r>
                      </m:e>
                    </m:func>
                  </m:oMath>
                </a14:m>
                <a:r>
                  <a:rPr lang="en-US" altLang="zh-CN" sz="2000" kern="0" dirty="0">
                    <a:latin typeface="华文仿宋" panose="02010600040101010101" pitchFamily="2" charset="-122"/>
                    <a:ea typeface="华文仿宋" panose="02010600040101010101" pitchFamily="2" charset="-122"/>
                  </a:rPr>
                  <a:t>                            (5-10)</a:t>
                </a:r>
                <a:endParaRPr lang="zh-CN" altLang="zh-CN" sz="2000" kern="0" dirty="0">
                  <a:latin typeface="华文仿宋" panose="02010600040101010101" pitchFamily="2" charset="-122"/>
                  <a:ea typeface="华文仿宋" panose="02010600040101010101" pitchFamily="2" charset="-122"/>
                </a:endParaRPr>
              </a:p>
              <a:p>
                <a:pPr indent="269875" algn="just"/>
                <a:endParaRPr lang="en-US" altLang="zh-CN" sz="2000" kern="0" dirty="0">
                  <a:latin typeface="华文仿宋" panose="02010600040101010101" pitchFamily="2" charset="-122"/>
                  <a:ea typeface="华文仿宋" panose="02010600040101010101" pitchFamily="2" charset="-122"/>
                </a:endParaRPr>
              </a:p>
              <a:p>
                <a:pPr indent="269875" algn="just"/>
                <a:r>
                  <a:rPr lang="en-US" altLang="zh-CN" sz="2000" kern="0" dirty="0">
                    <a:latin typeface="华文仿宋" panose="02010600040101010101" pitchFamily="2" charset="-122"/>
                    <a:ea typeface="华文仿宋" panose="02010600040101010101" pitchFamily="2" charset="-122"/>
                  </a:rPr>
                  <a:t>    </a:t>
                </a:r>
                <a:r>
                  <a:rPr lang="zh-CN" altLang="zh-CN" sz="2000" kern="0" dirty="0">
                    <a:solidFill>
                      <a:srgbClr val="FF0000"/>
                    </a:solidFill>
                    <a:latin typeface="华文仿宋" panose="02010600040101010101" pitchFamily="2" charset="-122"/>
                    <a:ea typeface="华文仿宋" panose="02010600040101010101" pitchFamily="2" charset="-122"/>
                  </a:rPr>
                  <a:t>式</a:t>
                </a:r>
                <a:r>
                  <a:rPr lang="en-US" altLang="zh-CN" sz="2000" kern="0" dirty="0">
                    <a:solidFill>
                      <a:srgbClr val="FF0000"/>
                    </a:solidFill>
                    <a:latin typeface="华文仿宋" panose="02010600040101010101" pitchFamily="2" charset="-122"/>
                    <a:ea typeface="华文仿宋" panose="02010600040101010101" pitchFamily="2" charset="-122"/>
                  </a:rPr>
                  <a:t>(5-10)</a:t>
                </a:r>
                <a:r>
                  <a:rPr lang="zh-CN" altLang="zh-CN" sz="2000" kern="0" dirty="0">
                    <a:solidFill>
                      <a:srgbClr val="FF0000"/>
                    </a:solidFill>
                    <a:latin typeface="华文仿宋" panose="02010600040101010101" pitchFamily="2" charset="-122"/>
                    <a:ea typeface="华文仿宋" panose="02010600040101010101" pitchFamily="2" charset="-122"/>
                  </a:rPr>
                  <a:t>的含义是在灰度最小值</a:t>
                </a:r>
                <a14:m>
                  <m:oMath xmlns:m="http://schemas.openxmlformats.org/officeDocument/2006/math">
                    <m:sSub>
                      <m:sSubPr>
                        <m:ctrlPr>
                          <a:rPr lang="zh-CN" altLang="zh-CN" sz="2000" i="1" kern="0">
                            <a:solidFill>
                              <a:srgbClr val="FF0000"/>
                            </a:solidFill>
                            <a:latin typeface="Cambria Math" panose="02040503050406030204" pitchFamily="18" charset="0"/>
                            <a:ea typeface="华文仿宋" panose="02010600040101010101" pitchFamily="2" charset="-122"/>
                          </a:rPr>
                        </m:ctrlPr>
                      </m:sSubPr>
                      <m:e>
                        <m:r>
                          <a:rPr lang="en-US" altLang="zh-CN" sz="2000" kern="0">
                            <a:solidFill>
                              <a:srgbClr val="FF0000"/>
                            </a:solidFill>
                            <a:latin typeface="Cambria Math" panose="02040503050406030204" pitchFamily="18" charset="0"/>
                            <a:ea typeface="华文仿宋" panose="02010600040101010101" pitchFamily="2" charset="-122"/>
                          </a:rPr>
                          <m:t>𝑔</m:t>
                        </m:r>
                      </m:e>
                      <m:sub>
                        <m:r>
                          <a:rPr lang="en-US" altLang="zh-CN" sz="2000" kern="0">
                            <a:solidFill>
                              <a:srgbClr val="FF0000"/>
                            </a:solidFill>
                            <a:latin typeface="Cambria Math" panose="02040503050406030204" pitchFamily="18" charset="0"/>
                            <a:ea typeface="华文仿宋" panose="02010600040101010101" pitchFamily="2" charset="-122"/>
                          </a:rPr>
                          <m:t>𝑚𝑖𝑛</m:t>
                        </m:r>
                      </m:sub>
                    </m:sSub>
                  </m:oMath>
                </a14:m>
                <a:r>
                  <a:rPr lang="zh-CN" altLang="zh-CN" sz="2000" kern="0" dirty="0">
                    <a:solidFill>
                      <a:srgbClr val="FF0000"/>
                    </a:solidFill>
                    <a:latin typeface="华文仿宋" panose="02010600040101010101" pitchFamily="2" charset="-122"/>
                    <a:ea typeface="华文仿宋" panose="02010600040101010101" pitchFamily="2" charset="-122"/>
                  </a:rPr>
                  <a:t>到灰度最大值</a:t>
                </a:r>
                <a14:m>
                  <m:oMath xmlns:m="http://schemas.openxmlformats.org/officeDocument/2006/math">
                    <m:sSub>
                      <m:sSubPr>
                        <m:ctrlPr>
                          <a:rPr lang="zh-CN" altLang="zh-CN" sz="2000" i="1" kern="0">
                            <a:solidFill>
                              <a:srgbClr val="FF0000"/>
                            </a:solidFill>
                            <a:latin typeface="Cambria Math" panose="02040503050406030204" pitchFamily="18" charset="0"/>
                            <a:ea typeface="华文仿宋" panose="02010600040101010101" pitchFamily="2" charset="-122"/>
                          </a:rPr>
                        </m:ctrlPr>
                      </m:sSubPr>
                      <m:e>
                        <m:r>
                          <a:rPr lang="en-US" altLang="zh-CN" sz="2000" kern="0">
                            <a:solidFill>
                              <a:srgbClr val="FF0000"/>
                            </a:solidFill>
                            <a:latin typeface="Cambria Math" panose="02040503050406030204" pitchFamily="18" charset="0"/>
                            <a:ea typeface="华文仿宋" panose="02010600040101010101" pitchFamily="2" charset="-122"/>
                          </a:rPr>
                          <m:t>𝑔</m:t>
                        </m:r>
                      </m:e>
                      <m:sub>
                        <m:r>
                          <a:rPr lang="en-US" altLang="zh-CN" sz="2000" kern="0">
                            <a:solidFill>
                              <a:srgbClr val="FF0000"/>
                            </a:solidFill>
                            <a:latin typeface="Cambria Math" panose="02040503050406030204" pitchFamily="18" charset="0"/>
                            <a:ea typeface="华文仿宋" panose="02010600040101010101" pitchFamily="2" charset="-122"/>
                          </a:rPr>
                          <m:t>𝑚𝑎𝑥</m:t>
                        </m:r>
                      </m:sub>
                    </m:sSub>
                  </m:oMath>
                </a14:m>
                <a:r>
                  <a:rPr lang="zh-CN" altLang="zh-CN" sz="2000" kern="0" dirty="0">
                    <a:solidFill>
                      <a:srgbClr val="FF0000"/>
                    </a:solidFill>
                    <a:latin typeface="华文仿宋" panose="02010600040101010101" pitchFamily="2" charset="-122"/>
                    <a:ea typeface="华文仿宋" panose="02010600040101010101" pitchFamily="2" charset="-122"/>
                  </a:rPr>
                  <a:t>之间枚举</a:t>
                </a:r>
                <a:r>
                  <a:rPr lang="en-US" altLang="zh-CN" sz="2000" kern="0" dirty="0">
                    <a:solidFill>
                      <a:srgbClr val="FF0000"/>
                    </a:solidFill>
                    <a:latin typeface="华文仿宋" panose="02010600040101010101" pitchFamily="2" charset="-122"/>
                    <a:ea typeface="华文仿宋" panose="02010600040101010101" pitchFamily="2" charset="-122"/>
                  </a:rPr>
                  <a:t>t</a:t>
                </a:r>
                <a:r>
                  <a:rPr lang="zh-CN" altLang="zh-CN" sz="2000" kern="0" dirty="0">
                    <a:solidFill>
                      <a:srgbClr val="FF0000"/>
                    </a:solidFill>
                    <a:latin typeface="华文仿宋" panose="02010600040101010101" pitchFamily="2" charset="-122"/>
                    <a:ea typeface="华文仿宋" panose="02010600040101010101" pitchFamily="2" charset="-122"/>
                  </a:rPr>
                  <a:t>，当</a:t>
                </a:r>
                <a14:m>
                  <m:oMath xmlns:m="http://schemas.openxmlformats.org/officeDocument/2006/math">
                    <m:r>
                      <a:rPr lang="en-US" altLang="zh-CN" sz="2000" kern="0">
                        <a:solidFill>
                          <a:srgbClr val="FF0000"/>
                        </a:solidFill>
                        <a:latin typeface="Cambria Math" panose="02040503050406030204" pitchFamily="18" charset="0"/>
                        <a:ea typeface="华文仿宋" panose="02010600040101010101" pitchFamily="2" charset="-122"/>
                      </a:rPr>
                      <m:t>𝑑</m:t>
                    </m:r>
                    <m:r>
                      <a:rPr lang="en-US" altLang="zh-CN" sz="2000" kern="0">
                        <a:solidFill>
                          <a:srgbClr val="FF0000"/>
                        </a:solidFill>
                        <a:latin typeface="Cambria Math" panose="02040503050406030204" pitchFamily="18" charset="0"/>
                        <a:ea typeface="华文仿宋" panose="02010600040101010101" pitchFamily="2" charset="-122"/>
                      </a:rPr>
                      <m:t>(</m:t>
                    </m:r>
                    <m:r>
                      <a:rPr lang="en-US" altLang="zh-CN" sz="2000" kern="0">
                        <a:solidFill>
                          <a:srgbClr val="FF0000"/>
                        </a:solidFill>
                        <a:latin typeface="Cambria Math" panose="02040503050406030204" pitchFamily="18" charset="0"/>
                        <a:ea typeface="华文仿宋" panose="02010600040101010101" pitchFamily="2" charset="-122"/>
                      </a:rPr>
                      <m:t>𝑡</m:t>
                    </m:r>
                    <m:r>
                      <a:rPr lang="en-US" altLang="zh-CN" sz="2000" kern="0">
                        <a:solidFill>
                          <a:srgbClr val="FF0000"/>
                        </a:solidFill>
                        <a:latin typeface="Cambria Math" panose="02040503050406030204" pitchFamily="18" charset="0"/>
                        <a:ea typeface="华文仿宋" panose="02010600040101010101" pitchFamily="2" charset="-122"/>
                      </a:rPr>
                      <m:t>)</m:t>
                    </m:r>
                  </m:oMath>
                </a14:m>
                <a:r>
                  <a:rPr lang="zh-CN" altLang="zh-CN" sz="2000" kern="0" dirty="0">
                    <a:solidFill>
                      <a:srgbClr val="FF0000"/>
                    </a:solidFill>
                    <a:latin typeface="华文仿宋" panose="02010600040101010101" pitchFamily="2" charset="-122"/>
                    <a:ea typeface="华文仿宋" panose="02010600040101010101" pitchFamily="2" charset="-122"/>
                  </a:rPr>
                  <a:t>取最大值时，</a:t>
                </a:r>
                <a14:m>
                  <m:oMath xmlns:m="http://schemas.openxmlformats.org/officeDocument/2006/math">
                    <m:r>
                      <a:rPr lang="en-US" altLang="zh-CN" sz="2000" kern="0">
                        <a:solidFill>
                          <a:srgbClr val="FF0000"/>
                        </a:solidFill>
                        <a:latin typeface="Cambria Math" panose="02040503050406030204" pitchFamily="18" charset="0"/>
                        <a:ea typeface="华文仿宋" panose="02010600040101010101" pitchFamily="2" charset="-122"/>
                      </a:rPr>
                      <m:t>𝑡</m:t>
                    </m:r>
                  </m:oMath>
                </a14:m>
                <a:r>
                  <a:rPr lang="zh-CN" altLang="zh-CN" sz="2000" kern="0" dirty="0">
                    <a:solidFill>
                      <a:srgbClr val="FF0000"/>
                    </a:solidFill>
                    <a:latin typeface="华文仿宋" panose="02010600040101010101" pitchFamily="2" charset="-122"/>
                    <a:ea typeface="华文仿宋" panose="02010600040101010101" pitchFamily="2" charset="-122"/>
                  </a:rPr>
                  <a:t>即为所求。</a:t>
                </a:r>
              </a:p>
              <a:p>
                <a:pPr indent="269875" algn="just"/>
                <a:endParaRPr lang="zh-CN" altLang="zh-CN" sz="2000" kern="0" dirty="0">
                  <a:latin typeface="华文仿宋" panose="02010600040101010101" pitchFamily="2" charset="-122"/>
                  <a:ea typeface="华文仿宋" panose="02010600040101010101" pitchFamily="2" charset="-122"/>
                </a:endParaRPr>
              </a:p>
            </p:txBody>
          </p:sp>
        </mc:Choice>
        <mc:Fallback xmlns="">
          <p:sp>
            <p:nvSpPr>
              <p:cNvPr id="3" name="矩形 2">
                <a:extLst>
                  <a:ext uri="{FF2B5EF4-FFF2-40B4-BE49-F238E27FC236}">
                    <a16:creationId xmlns:a16="http://schemas.microsoft.com/office/drawing/2014/main" id="{1C60B3E1-5241-48D3-AF6C-29AC2F5324C2}"/>
                  </a:ext>
                </a:extLst>
              </p:cNvPr>
              <p:cNvSpPr>
                <a:spLocks noRot="1" noChangeAspect="1" noMove="1" noResize="1" noEditPoints="1" noAdjustHandles="1" noChangeArrowheads="1" noChangeShapeType="1" noTextEdit="1"/>
              </p:cNvSpPr>
              <p:nvPr/>
            </p:nvSpPr>
            <p:spPr>
              <a:xfrm>
                <a:off x="623888" y="1210969"/>
                <a:ext cx="10729912" cy="5458674"/>
              </a:xfrm>
              <a:prstGeom prst="rect">
                <a:avLst/>
              </a:prstGeom>
              <a:blipFill>
                <a:blip r:embed="rId3"/>
                <a:stretch>
                  <a:fillRect l="-568" t="-670" r="-568"/>
                </a:stretch>
              </a:blipFill>
            </p:spPr>
            <p:txBody>
              <a:bodyPr/>
              <a:lstStyle/>
              <a:p>
                <a:r>
                  <a:rPr lang="zh-CN" altLang="en-US">
                    <a:noFill/>
                  </a:rPr>
                  <a:t> </a:t>
                </a:r>
              </a:p>
            </p:txBody>
          </p:sp>
        </mc:Fallback>
      </mc:AlternateContent>
      <p:sp>
        <p:nvSpPr>
          <p:cNvPr id="5" name="灯片编号占位符 4">
            <a:extLst>
              <a:ext uri="{FF2B5EF4-FFF2-40B4-BE49-F238E27FC236}">
                <a16:creationId xmlns:a16="http://schemas.microsoft.com/office/drawing/2014/main" id="{C44AE01C-D0E6-4AC0-BE53-A27D51AD7F49}"/>
              </a:ext>
            </a:extLst>
          </p:cNvPr>
          <p:cNvSpPr>
            <a:spLocks noGrp="1"/>
          </p:cNvSpPr>
          <p:nvPr>
            <p:ph type="sldNum" sz="quarter" idx="12"/>
          </p:nvPr>
        </p:nvSpPr>
        <p:spPr/>
        <p:txBody>
          <a:bodyPr/>
          <a:lstStyle/>
          <a:p>
            <a:fld id="{7D943200-7954-4F56-8B76-D6C91EDA9A35}" type="slidenum">
              <a:rPr lang="zh-CN" altLang="en-US" smtClean="0"/>
              <a:t>12</a:t>
            </a:fld>
            <a:endParaRPr lang="zh-CN" altLang="en-US"/>
          </a:p>
        </p:txBody>
      </p:sp>
    </p:spTree>
    <p:extLst>
      <p:ext uri="{BB962C8B-B14F-4D97-AF65-F5344CB8AC3E}">
        <p14:creationId xmlns:p14="http://schemas.microsoft.com/office/powerpoint/2010/main" val="4111130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C44AE01C-D0E6-4AC0-BE53-A27D51AD7F49}"/>
              </a:ext>
            </a:extLst>
          </p:cNvPr>
          <p:cNvSpPr>
            <a:spLocks noGrp="1"/>
          </p:cNvSpPr>
          <p:nvPr>
            <p:ph type="sldNum" sz="quarter" idx="12"/>
          </p:nvPr>
        </p:nvSpPr>
        <p:spPr/>
        <p:txBody>
          <a:bodyPr/>
          <a:lstStyle/>
          <a:p>
            <a:fld id="{7D943200-7954-4F56-8B76-D6C91EDA9A35}" type="slidenum">
              <a:rPr lang="zh-CN" altLang="en-US" smtClean="0"/>
              <a:t>13</a:t>
            </a:fld>
            <a:endParaRPr lang="zh-CN" altLang="en-US"/>
          </a:p>
        </p:txBody>
      </p:sp>
      <p:sp>
        <p:nvSpPr>
          <p:cNvPr id="2" name="文本框 1">
            <a:extLst>
              <a:ext uri="{FF2B5EF4-FFF2-40B4-BE49-F238E27FC236}">
                <a16:creationId xmlns:a16="http://schemas.microsoft.com/office/drawing/2014/main" id="{3F41E18F-5E36-472B-AC59-31E3F4ECB56C}"/>
              </a:ext>
            </a:extLst>
          </p:cNvPr>
          <p:cNvSpPr txBox="1"/>
          <p:nvPr/>
        </p:nvSpPr>
        <p:spPr>
          <a:xfrm>
            <a:off x="632142" y="5953026"/>
            <a:ext cx="6096000" cy="338554"/>
          </a:xfrm>
          <a:prstGeom prst="rect">
            <a:avLst/>
          </a:prstGeom>
          <a:noFill/>
        </p:spPr>
        <p:txBody>
          <a:bodyPr wrap="square">
            <a:spAutoFit/>
          </a:bodyPr>
          <a:lstStyle/>
          <a:p>
            <a:r>
              <a:rPr lang="en-US" altLang="zh-CN" sz="1600" b="1" kern="0" dirty="0">
                <a:solidFill>
                  <a:srgbClr val="FF0000"/>
                </a:solidFill>
                <a:latin typeface="华文仿宋" panose="02010600040101010101" pitchFamily="2" charset="-122"/>
                <a:ea typeface="华文仿宋" panose="02010600040101010101" pitchFamily="2" charset="-122"/>
              </a:rPr>
              <a:t>■VC</a:t>
            </a:r>
            <a:r>
              <a:rPr lang="zh-CN" altLang="en-US" sz="1600" b="1" kern="0" dirty="0">
                <a:solidFill>
                  <a:srgbClr val="FF0000"/>
                </a:solidFill>
                <a:latin typeface="华文仿宋" panose="02010600040101010101" pitchFamily="2" charset="-122"/>
                <a:ea typeface="华文仿宋" panose="02010600040101010101" pitchFamily="2" charset="-122"/>
              </a:rPr>
              <a:t>中讲解一下该程序</a:t>
            </a:r>
            <a:endParaRPr lang="zh-CN" altLang="en-US" sz="1600" b="1" dirty="0">
              <a:solidFill>
                <a:srgbClr val="FF0000"/>
              </a:solidFill>
            </a:endParaRPr>
          </a:p>
        </p:txBody>
      </p:sp>
      <p:pic>
        <p:nvPicPr>
          <p:cNvPr id="3" name="图片 2">
            <a:extLst>
              <a:ext uri="{FF2B5EF4-FFF2-40B4-BE49-F238E27FC236}">
                <a16:creationId xmlns:a16="http://schemas.microsoft.com/office/drawing/2014/main" id="{CF5FA1AF-2ACF-4BF4-9FE1-31F40B8700F0}"/>
              </a:ext>
            </a:extLst>
          </p:cNvPr>
          <p:cNvPicPr>
            <a:picLocks noChangeAspect="1"/>
          </p:cNvPicPr>
          <p:nvPr/>
        </p:nvPicPr>
        <p:blipFill>
          <a:blip r:embed="rId3"/>
          <a:stretch>
            <a:fillRect/>
          </a:stretch>
        </p:blipFill>
        <p:spPr>
          <a:xfrm>
            <a:off x="3227704" y="184150"/>
            <a:ext cx="7000875" cy="6200775"/>
          </a:xfrm>
          <a:prstGeom prst="rect">
            <a:avLst/>
          </a:prstGeom>
        </p:spPr>
      </p:pic>
    </p:spTree>
    <p:extLst>
      <p:ext uri="{BB962C8B-B14F-4D97-AF65-F5344CB8AC3E}">
        <p14:creationId xmlns:p14="http://schemas.microsoft.com/office/powerpoint/2010/main" val="2708333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C44AE01C-D0E6-4AC0-BE53-A27D51AD7F49}"/>
              </a:ext>
            </a:extLst>
          </p:cNvPr>
          <p:cNvSpPr>
            <a:spLocks noGrp="1"/>
          </p:cNvSpPr>
          <p:nvPr>
            <p:ph type="sldNum" sz="quarter" idx="12"/>
          </p:nvPr>
        </p:nvSpPr>
        <p:spPr/>
        <p:txBody>
          <a:bodyPr/>
          <a:lstStyle/>
          <a:p>
            <a:fld id="{7D943200-7954-4F56-8B76-D6C91EDA9A35}" type="slidenum">
              <a:rPr lang="zh-CN" altLang="en-US" smtClean="0"/>
              <a:t>14</a:t>
            </a:fld>
            <a:endParaRPr lang="zh-CN" altLang="en-US"/>
          </a:p>
        </p:txBody>
      </p:sp>
      <p:pic>
        <p:nvPicPr>
          <p:cNvPr id="6" name="图片 5">
            <a:extLst>
              <a:ext uri="{FF2B5EF4-FFF2-40B4-BE49-F238E27FC236}">
                <a16:creationId xmlns:a16="http://schemas.microsoft.com/office/drawing/2014/main" id="{378E7B36-2E7C-4364-8082-215072D5323A}"/>
              </a:ext>
            </a:extLst>
          </p:cNvPr>
          <p:cNvPicPr>
            <a:picLocks noChangeAspect="1"/>
          </p:cNvPicPr>
          <p:nvPr/>
        </p:nvPicPr>
        <p:blipFill>
          <a:blip r:embed="rId3"/>
          <a:stretch>
            <a:fillRect/>
          </a:stretch>
        </p:blipFill>
        <p:spPr>
          <a:xfrm>
            <a:off x="2643187" y="338137"/>
            <a:ext cx="6905625" cy="5114925"/>
          </a:xfrm>
          <a:prstGeom prst="rect">
            <a:avLst/>
          </a:prstGeom>
        </p:spPr>
      </p:pic>
      <p:sp>
        <p:nvSpPr>
          <p:cNvPr id="8" name="矩形 7">
            <a:extLst>
              <a:ext uri="{FF2B5EF4-FFF2-40B4-BE49-F238E27FC236}">
                <a16:creationId xmlns:a16="http://schemas.microsoft.com/office/drawing/2014/main" id="{F16C2C42-8D3E-4E83-ADE7-8842B84E20CC}"/>
              </a:ext>
            </a:extLst>
          </p:cNvPr>
          <p:cNvSpPr/>
          <p:nvPr/>
        </p:nvSpPr>
        <p:spPr>
          <a:xfrm>
            <a:off x="623888" y="5395912"/>
            <a:ext cx="10729912" cy="1015663"/>
          </a:xfrm>
          <a:prstGeom prst="rect">
            <a:avLst/>
          </a:prstGeom>
        </p:spPr>
        <p:txBody>
          <a:bodyPr wrap="square">
            <a:spAutoFit/>
          </a:bodyPr>
          <a:lstStyle/>
          <a:p>
            <a:pPr indent="269875" algn="just"/>
            <a:r>
              <a:rPr lang="en-US" altLang="zh-CN" sz="2000" kern="0" dirty="0">
                <a:latin typeface="华文仿宋" panose="02010600040101010101" pitchFamily="2" charset="-122"/>
                <a:ea typeface="华文仿宋" panose="02010600040101010101" pitchFamily="2" charset="-122"/>
              </a:rPr>
              <a:t>    </a:t>
            </a:r>
            <a:r>
              <a:rPr lang="en-US" altLang="zh-CN" sz="2000" b="1" kern="0" dirty="0">
                <a:solidFill>
                  <a:schemeClr val="accent1"/>
                </a:solidFill>
                <a:latin typeface="华文仿宋" panose="02010600040101010101" pitchFamily="2" charset="-122"/>
                <a:ea typeface="华文仿宋" panose="02010600040101010101" pitchFamily="2" charset="-122"/>
              </a:rPr>
              <a:t>Otsu</a:t>
            </a:r>
            <a:r>
              <a:rPr lang="zh-CN" altLang="zh-CN" sz="2000" b="1" kern="0" dirty="0">
                <a:solidFill>
                  <a:schemeClr val="accent1"/>
                </a:solidFill>
                <a:latin typeface="华文仿宋" panose="02010600040101010101" pitchFamily="2" charset="-122"/>
                <a:ea typeface="华文仿宋" panose="02010600040101010101" pitchFamily="2" charset="-122"/>
              </a:rPr>
              <a:t>方法有两个优点</a:t>
            </a:r>
            <a:r>
              <a:rPr lang="zh-CN" altLang="en-US" sz="2000" b="1" kern="0" dirty="0">
                <a:solidFill>
                  <a:schemeClr val="accent1"/>
                </a:solidFill>
                <a:latin typeface="华文仿宋" panose="02010600040101010101" pitchFamily="2" charset="-122"/>
                <a:ea typeface="华文仿宋" panose="02010600040101010101" pitchFamily="2" charset="-122"/>
              </a:rPr>
              <a:t>：（</a:t>
            </a:r>
            <a:r>
              <a:rPr lang="en-US" altLang="zh-CN" sz="2000" b="1" kern="0" dirty="0">
                <a:solidFill>
                  <a:schemeClr val="accent1"/>
                </a:solidFill>
                <a:latin typeface="华文仿宋" panose="02010600040101010101" pitchFamily="2" charset="-122"/>
                <a:ea typeface="华文仿宋" panose="02010600040101010101" pitchFamily="2" charset="-122"/>
              </a:rPr>
              <a:t>1</a:t>
            </a:r>
            <a:r>
              <a:rPr lang="zh-CN" altLang="en-US" sz="2000" b="1" kern="0" dirty="0">
                <a:solidFill>
                  <a:schemeClr val="accent1"/>
                </a:solidFill>
                <a:latin typeface="华文仿宋" panose="02010600040101010101" pitchFamily="2" charset="-122"/>
                <a:ea typeface="华文仿宋" panose="02010600040101010101" pitchFamily="2" charset="-122"/>
              </a:rPr>
              <a:t>）</a:t>
            </a:r>
            <a:r>
              <a:rPr lang="zh-CN" altLang="zh-CN" sz="2000" b="1" kern="0" dirty="0">
                <a:solidFill>
                  <a:schemeClr val="accent1"/>
                </a:solidFill>
                <a:latin typeface="华文仿宋" panose="02010600040101010101" pitchFamily="2" charset="-122"/>
                <a:ea typeface="华文仿宋" panose="02010600040101010101" pitchFamily="2" charset="-122"/>
              </a:rPr>
              <a:t>不要求背景和目标的灰度值统计满足正态分布，</a:t>
            </a:r>
            <a:r>
              <a:rPr lang="zh-CN" altLang="en-US" sz="2000" b="1" kern="0" dirty="0">
                <a:solidFill>
                  <a:schemeClr val="accent1"/>
                </a:solidFill>
                <a:latin typeface="华文仿宋" panose="02010600040101010101" pitchFamily="2" charset="-122"/>
                <a:ea typeface="华文仿宋" panose="02010600040101010101" pitchFamily="2" charset="-122"/>
              </a:rPr>
              <a:t>（</a:t>
            </a:r>
            <a:r>
              <a:rPr lang="en-US" altLang="zh-CN" sz="2000" b="1" kern="0" dirty="0">
                <a:solidFill>
                  <a:schemeClr val="accent1"/>
                </a:solidFill>
                <a:latin typeface="华文仿宋" panose="02010600040101010101" pitchFamily="2" charset="-122"/>
                <a:ea typeface="华文仿宋" panose="02010600040101010101" pitchFamily="2" charset="-122"/>
              </a:rPr>
              <a:t>2</a:t>
            </a:r>
            <a:r>
              <a:rPr lang="zh-CN" altLang="en-US" sz="2000" b="1" kern="0" dirty="0">
                <a:solidFill>
                  <a:schemeClr val="accent1"/>
                </a:solidFill>
                <a:latin typeface="华文仿宋" panose="02010600040101010101" pitchFamily="2" charset="-122"/>
                <a:ea typeface="华文仿宋" panose="02010600040101010101" pitchFamily="2" charset="-122"/>
              </a:rPr>
              <a:t>）</a:t>
            </a:r>
            <a:r>
              <a:rPr lang="zh-CN" altLang="zh-CN" sz="2000" b="1" kern="0" dirty="0">
                <a:solidFill>
                  <a:schemeClr val="accent1"/>
                </a:solidFill>
                <a:latin typeface="华文仿宋" panose="02010600040101010101" pitchFamily="2" charset="-122"/>
                <a:ea typeface="华文仿宋" panose="02010600040101010101" pitchFamily="2" charset="-122"/>
              </a:rPr>
              <a:t>使用了背景和目标的灰度均值，具有很好的抗噪能力。这两个优点决定了</a:t>
            </a:r>
            <a:r>
              <a:rPr lang="en-US" altLang="zh-CN" sz="2000" b="1" kern="0" dirty="0">
                <a:solidFill>
                  <a:schemeClr val="accent1"/>
                </a:solidFill>
                <a:latin typeface="华文仿宋" panose="02010600040101010101" pitchFamily="2" charset="-122"/>
                <a:ea typeface="华文仿宋" panose="02010600040101010101" pitchFamily="2" charset="-122"/>
              </a:rPr>
              <a:t>Otsu</a:t>
            </a:r>
            <a:r>
              <a:rPr lang="zh-CN" altLang="zh-CN" sz="2000" b="1" kern="0" dirty="0">
                <a:solidFill>
                  <a:schemeClr val="accent1"/>
                </a:solidFill>
                <a:latin typeface="华文仿宋" panose="02010600040101010101" pitchFamily="2" charset="-122"/>
                <a:ea typeface="华文仿宋" panose="02010600040101010101" pitchFamily="2" charset="-122"/>
              </a:rPr>
              <a:t>是应用最广的阈值求取方法。另外，在计算方法上，最小误差法是解析法，</a:t>
            </a:r>
            <a:r>
              <a:rPr lang="en-US" altLang="zh-CN" sz="2000" b="1" kern="0" dirty="0">
                <a:solidFill>
                  <a:schemeClr val="accent1"/>
                </a:solidFill>
                <a:latin typeface="华文仿宋" panose="02010600040101010101" pitchFamily="2" charset="-122"/>
                <a:ea typeface="华文仿宋" panose="02010600040101010101" pitchFamily="2" charset="-122"/>
              </a:rPr>
              <a:t>Otsu</a:t>
            </a:r>
            <a:r>
              <a:rPr lang="zh-CN" altLang="zh-CN" sz="2000" b="1" kern="0" dirty="0">
                <a:solidFill>
                  <a:schemeClr val="accent1"/>
                </a:solidFill>
                <a:latin typeface="华文仿宋" panose="02010600040101010101" pitchFamily="2" charset="-122"/>
                <a:ea typeface="华文仿宋" panose="02010600040101010101" pitchFamily="2" charset="-122"/>
              </a:rPr>
              <a:t>是枚举法。</a:t>
            </a:r>
          </a:p>
        </p:txBody>
      </p:sp>
    </p:spTree>
    <p:extLst>
      <p:ext uri="{BB962C8B-B14F-4D97-AF65-F5344CB8AC3E}">
        <p14:creationId xmlns:p14="http://schemas.microsoft.com/office/powerpoint/2010/main" val="39724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32EB6DF8-EF6A-40D1-8D53-DBA09378580D}"/>
              </a:ext>
            </a:extLst>
          </p:cNvPr>
          <p:cNvSpPr/>
          <p:nvPr/>
        </p:nvSpPr>
        <p:spPr>
          <a:xfrm>
            <a:off x="623888" y="479425"/>
            <a:ext cx="8156575" cy="461665"/>
          </a:xfrm>
          <a:prstGeom prst="rect">
            <a:avLst/>
          </a:prstGeom>
        </p:spPr>
        <p:txBody>
          <a:bodyPr wrap="square">
            <a:spAutoFit/>
          </a:bodyPr>
          <a:lstStyle/>
          <a:p>
            <a:pPr algn="just">
              <a:defRPr/>
            </a:pPr>
            <a:r>
              <a:rPr lang="en-US" altLang="zh-CN" sz="2400" b="1" dirty="0">
                <a:effectLst/>
                <a:latin typeface="方正小标宋简体"/>
              </a:rPr>
              <a:t>5.2.3  </a:t>
            </a:r>
            <a:r>
              <a:rPr lang="zh-CN" altLang="zh-CN" sz="2400" b="1" dirty="0">
                <a:latin typeface="方正小标宋简体"/>
              </a:rPr>
              <a:t>多</a:t>
            </a:r>
            <a:r>
              <a:rPr lang="zh-CN" altLang="en-US" sz="2400" b="1" dirty="0">
                <a:latin typeface="方正小标宋简体"/>
              </a:rPr>
              <a:t>次</a:t>
            </a:r>
            <a:r>
              <a:rPr lang="zh-CN" altLang="zh-CN" sz="2400" b="1" dirty="0">
                <a:latin typeface="方正小标宋简体"/>
              </a:rPr>
              <a:t>分割法</a:t>
            </a:r>
            <a:endParaRPr lang="zh-CN" altLang="zh-CN" sz="2400" kern="0" dirty="0">
              <a:solidFill>
                <a:schemeClr val="tx1"/>
              </a:solidFill>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1C60B3E1-5241-48D3-AF6C-29AC2F5324C2}"/>
                  </a:ext>
                </a:extLst>
              </p:cNvPr>
              <p:cNvSpPr/>
              <p:nvPr/>
            </p:nvSpPr>
            <p:spPr>
              <a:xfrm>
                <a:off x="623888" y="1210969"/>
                <a:ext cx="10729912" cy="4708981"/>
              </a:xfrm>
              <a:prstGeom prst="rect">
                <a:avLst/>
              </a:prstGeom>
            </p:spPr>
            <p:txBody>
              <a:bodyPr wrap="square">
                <a:spAutoFit/>
              </a:bodyPr>
              <a:lstStyle/>
              <a:p>
                <a:pPr indent="269875" algn="just"/>
                <a:r>
                  <a:rPr lang="en-US" altLang="zh-CN" sz="2000" kern="0" dirty="0">
                    <a:latin typeface="华文仿宋" panose="02010600040101010101" pitchFamily="2" charset="-122"/>
                    <a:ea typeface="华文仿宋" panose="02010600040101010101" pitchFamily="2" charset="-122"/>
                  </a:rPr>
                  <a:t>    </a:t>
                </a:r>
                <a:r>
                  <a:rPr lang="zh-CN" altLang="zh-CN" sz="2000" kern="0" dirty="0">
                    <a:latin typeface="华文仿宋" panose="02010600040101010101" pitchFamily="2" charset="-122"/>
                    <a:ea typeface="华文仿宋" panose="02010600040101010101" pitchFamily="2" charset="-122"/>
                  </a:rPr>
                  <a:t>在很多实际应用中，面对复杂多变的动态场景，</a:t>
                </a:r>
                <a:r>
                  <a:rPr lang="zh-CN" altLang="zh-CN" sz="2000" kern="0" dirty="0">
                    <a:solidFill>
                      <a:srgbClr val="FF0000"/>
                    </a:solidFill>
                    <a:latin typeface="华文仿宋" panose="02010600040101010101" pitchFamily="2" charset="-122"/>
                    <a:ea typeface="华文仿宋" panose="02010600040101010101" pitchFamily="2" charset="-122"/>
                  </a:rPr>
                  <a:t>要保证场景中只有</a:t>
                </a:r>
                <a:r>
                  <a:rPr lang="en-US" altLang="zh-CN" sz="2000" kern="0" dirty="0">
                    <a:solidFill>
                      <a:srgbClr val="FF0000"/>
                    </a:solidFill>
                    <a:latin typeface="华文仿宋" panose="02010600040101010101" pitchFamily="2" charset="-122"/>
                    <a:ea typeface="华文仿宋" panose="02010600040101010101" pitchFamily="2" charset="-122"/>
                  </a:rPr>
                  <a:t>2</a:t>
                </a:r>
                <a:r>
                  <a:rPr lang="zh-CN" altLang="zh-CN" sz="2000" kern="0" dirty="0">
                    <a:solidFill>
                      <a:srgbClr val="FF0000"/>
                    </a:solidFill>
                    <a:latin typeface="华文仿宋" panose="02010600040101010101" pitchFamily="2" charset="-122"/>
                    <a:ea typeface="华文仿宋" panose="02010600040101010101" pitchFamily="2" charset="-122"/>
                  </a:rPr>
                  <a:t>类目标是无法做到</a:t>
                </a:r>
                <a:r>
                  <a:rPr lang="zh-CN" altLang="zh-CN" sz="2000" kern="0" dirty="0">
                    <a:latin typeface="华文仿宋" panose="02010600040101010101" pitchFamily="2" charset="-122"/>
                    <a:ea typeface="华文仿宋" panose="02010600040101010101" pitchFamily="2" charset="-122"/>
                  </a:rPr>
                  <a:t>的，比如红外图像中非结构化道路的道边检测，要在有阴影、水迹、车辆、行人、植被等的图像中找到道边。</a:t>
                </a:r>
                <a:r>
                  <a:rPr lang="zh-CN" altLang="zh-CN" sz="2000" kern="0" dirty="0">
                    <a:solidFill>
                      <a:srgbClr val="FF0000"/>
                    </a:solidFill>
                    <a:latin typeface="华文仿宋" panose="02010600040101010101" pitchFamily="2" charset="-122"/>
                    <a:ea typeface="华文仿宋" panose="02010600040101010101" pitchFamily="2" charset="-122"/>
                  </a:rPr>
                  <a:t>但是，若处理的图像中区域类别数大于</a:t>
                </a:r>
                <a:r>
                  <a:rPr lang="en-US" altLang="zh-CN" sz="2000" kern="0" dirty="0">
                    <a:solidFill>
                      <a:srgbClr val="FF0000"/>
                    </a:solidFill>
                    <a:latin typeface="华文仿宋" panose="02010600040101010101" pitchFamily="2" charset="-122"/>
                    <a:ea typeface="华文仿宋" panose="02010600040101010101" pitchFamily="2" charset="-122"/>
                  </a:rPr>
                  <a:t>2</a:t>
                </a:r>
                <a:r>
                  <a:rPr lang="zh-CN" altLang="zh-CN" sz="2000" kern="0" dirty="0">
                    <a:solidFill>
                      <a:srgbClr val="FF0000"/>
                    </a:solidFill>
                    <a:latin typeface="华文仿宋" panose="02010600040101010101" pitchFamily="2" charset="-122"/>
                    <a:ea typeface="华文仿宋" panose="02010600040101010101" pitchFamily="2" charset="-122"/>
                  </a:rPr>
                  <a:t>，最小误差法和最大差距法就都失去了理论基础，它们的分割效果就无法保证了。</a:t>
                </a:r>
              </a:p>
              <a:p>
                <a:pPr indent="269875" algn="just"/>
                <a:r>
                  <a:rPr lang="en-US" altLang="zh-CN" sz="2000" kern="0" dirty="0">
                    <a:latin typeface="华文仿宋" panose="02010600040101010101" pitchFamily="2" charset="-122"/>
                    <a:ea typeface="华文仿宋" panose="02010600040101010101" pitchFamily="2" charset="-122"/>
                  </a:rPr>
                  <a:t>    </a:t>
                </a:r>
              </a:p>
              <a:p>
                <a:pPr indent="269875" algn="just"/>
                <a:r>
                  <a:rPr lang="en-US" altLang="zh-CN" sz="2000" kern="0" dirty="0">
                    <a:latin typeface="华文仿宋" panose="02010600040101010101" pitchFamily="2" charset="-122"/>
                    <a:ea typeface="华文仿宋" panose="02010600040101010101" pitchFamily="2" charset="-122"/>
                  </a:rPr>
                  <a:t>    </a:t>
                </a:r>
                <a:r>
                  <a:rPr lang="zh-CN" altLang="zh-CN" sz="2000" kern="0" dirty="0">
                    <a:latin typeface="华文仿宋" panose="02010600040101010101" pitchFamily="2" charset="-122"/>
                    <a:ea typeface="华文仿宋" panose="02010600040101010101" pitchFamily="2" charset="-122"/>
                  </a:rPr>
                  <a:t>随着计算机内存访问速度越来越快，现在都有</a:t>
                </a:r>
                <a:r>
                  <a:rPr lang="en-US" altLang="zh-CN" sz="2000" kern="0" dirty="0">
                    <a:latin typeface="华文仿宋" panose="02010600040101010101" pitchFamily="2" charset="-122"/>
                    <a:ea typeface="华文仿宋" panose="02010600040101010101" pitchFamily="2" charset="-122"/>
                  </a:rPr>
                  <a:t>DDR6</a:t>
                </a:r>
                <a:r>
                  <a:rPr lang="zh-CN" altLang="zh-CN" sz="2000" kern="0" dirty="0">
                    <a:latin typeface="华文仿宋" panose="02010600040101010101" pitchFamily="2" charset="-122"/>
                    <a:ea typeface="华文仿宋" panose="02010600040101010101" pitchFamily="2" charset="-122"/>
                  </a:rPr>
                  <a:t>内存了，执行一次图像二值化的时间花费非常少，因此多</a:t>
                </a:r>
                <a:r>
                  <a:rPr lang="zh-CN" altLang="en-US" sz="2000" kern="0" dirty="0">
                    <a:latin typeface="华文仿宋" panose="02010600040101010101" pitchFamily="2" charset="-122"/>
                    <a:ea typeface="华文仿宋" panose="02010600040101010101" pitchFamily="2" charset="-122"/>
                  </a:rPr>
                  <a:t>次</a:t>
                </a:r>
                <a:r>
                  <a:rPr lang="zh-CN" altLang="zh-CN" sz="2000" kern="0" dirty="0">
                    <a:latin typeface="华文仿宋" panose="02010600040101010101" pitchFamily="2" charset="-122"/>
                    <a:ea typeface="华文仿宋" panose="02010600040101010101" pitchFamily="2" charset="-122"/>
                  </a:rPr>
                  <a:t>分割法在实际应用中也经常被使用到。</a:t>
                </a:r>
              </a:p>
              <a:p>
                <a:pPr indent="269875" algn="just"/>
                <a:r>
                  <a:rPr lang="en-US" altLang="zh-CN" sz="2000" kern="0" dirty="0">
                    <a:latin typeface="华文仿宋" panose="02010600040101010101" pitchFamily="2" charset="-122"/>
                    <a:ea typeface="华文仿宋" panose="02010600040101010101" pitchFamily="2" charset="-122"/>
                  </a:rPr>
                  <a:t>    </a:t>
                </a:r>
              </a:p>
              <a:p>
                <a:pPr indent="269875" algn="just"/>
                <a:r>
                  <a:rPr lang="en-US" altLang="zh-CN" sz="2000" kern="0" dirty="0">
                    <a:latin typeface="华文仿宋" panose="02010600040101010101" pitchFamily="2" charset="-122"/>
                    <a:ea typeface="华文仿宋" panose="02010600040101010101" pitchFamily="2" charset="-122"/>
                  </a:rPr>
                  <a:t>    </a:t>
                </a:r>
                <a:r>
                  <a:rPr lang="zh-CN" altLang="zh-CN" sz="2000" kern="0" dirty="0">
                    <a:solidFill>
                      <a:srgbClr val="FF0000"/>
                    </a:solidFill>
                    <a:latin typeface="华文仿宋" panose="02010600040101010101" pitchFamily="2" charset="-122"/>
                    <a:ea typeface="华文仿宋" panose="02010600040101010101" pitchFamily="2" charset="-122"/>
                  </a:rPr>
                  <a:t>所谓多</a:t>
                </a:r>
                <a:r>
                  <a:rPr lang="zh-CN" altLang="en-US" sz="2000" kern="0" dirty="0">
                    <a:solidFill>
                      <a:srgbClr val="FF0000"/>
                    </a:solidFill>
                    <a:latin typeface="华文仿宋" panose="02010600040101010101" pitchFamily="2" charset="-122"/>
                    <a:ea typeface="华文仿宋" panose="02010600040101010101" pitchFamily="2" charset="-122"/>
                  </a:rPr>
                  <a:t>次</a:t>
                </a:r>
                <a:r>
                  <a:rPr lang="zh-CN" altLang="zh-CN" sz="2000" kern="0" dirty="0">
                    <a:solidFill>
                      <a:srgbClr val="FF0000"/>
                    </a:solidFill>
                    <a:latin typeface="华文仿宋" panose="02010600040101010101" pitchFamily="2" charset="-122"/>
                    <a:ea typeface="华文仿宋" panose="02010600040101010101" pitchFamily="2" charset="-122"/>
                  </a:rPr>
                  <a:t>分割法就是对阈值的选择不给出任何准则，它使用灰度最小值</a:t>
                </a:r>
                <a14:m>
                  <m:oMath xmlns:m="http://schemas.openxmlformats.org/officeDocument/2006/math">
                    <m:sSub>
                      <m:sSubPr>
                        <m:ctrlPr>
                          <a:rPr lang="zh-CN" altLang="zh-CN" sz="2000" i="1" kern="0">
                            <a:solidFill>
                              <a:srgbClr val="FF0000"/>
                            </a:solidFill>
                            <a:latin typeface="Cambria Math" panose="02040503050406030204" pitchFamily="18" charset="0"/>
                          </a:rPr>
                        </m:ctrlPr>
                      </m:sSubPr>
                      <m:e>
                        <m:r>
                          <a:rPr lang="en-US" altLang="zh-CN" sz="2000" kern="0">
                            <a:solidFill>
                              <a:srgbClr val="FF0000"/>
                            </a:solidFill>
                            <a:latin typeface="Cambria Math" panose="02040503050406030204" pitchFamily="18" charset="0"/>
                          </a:rPr>
                          <m:t>𝑔</m:t>
                        </m:r>
                      </m:e>
                      <m:sub>
                        <m:r>
                          <a:rPr lang="en-US" altLang="zh-CN" sz="2000" kern="0">
                            <a:solidFill>
                              <a:srgbClr val="FF0000"/>
                            </a:solidFill>
                            <a:latin typeface="Cambria Math" panose="02040503050406030204" pitchFamily="18" charset="0"/>
                          </a:rPr>
                          <m:t>𝑚𝑖𝑛</m:t>
                        </m:r>
                      </m:sub>
                    </m:sSub>
                  </m:oMath>
                </a14:m>
                <a:r>
                  <a:rPr lang="zh-CN" altLang="zh-CN" sz="2000" kern="0" dirty="0">
                    <a:solidFill>
                      <a:srgbClr val="FF0000"/>
                    </a:solidFill>
                    <a:latin typeface="华文仿宋" panose="02010600040101010101" pitchFamily="2" charset="-122"/>
                    <a:ea typeface="华文仿宋" panose="02010600040101010101" pitchFamily="2" charset="-122"/>
                  </a:rPr>
                  <a:t>到灰度最大值</a:t>
                </a:r>
                <a14:m>
                  <m:oMath xmlns:m="http://schemas.openxmlformats.org/officeDocument/2006/math">
                    <m:sSub>
                      <m:sSubPr>
                        <m:ctrlPr>
                          <a:rPr lang="zh-CN" altLang="zh-CN" sz="2000" i="1" kern="0">
                            <a:solidFill>
                              <a:srgbClr val="FF0000"/>
                            </a:solidFill>
                            <a:latin typeface="Cambria Math" panose="02040503050406030204" pitchFamily="18" charset="0"/>
                          </a:rPr>
                        </m:ctrlPr>
                      </m:sSubPr>
                      <m:e>
                        <m:r>
                          <a:rPr lang="en-US" altLang="zh-CN" sz="2000" kern="0">
                            <a:solidFill>
                              <a:srgbClr val="FF0000"/>
                            </a:solidFill>
                            <a:latin typeface="Cambria Math" panose="02040503050406030204" pitchFamily="18" charset="0"/>
                          </a:rPr>
                          <m:t>𝑔</m:t>
                        </m:r>
                      </m:e>
                      <m:sub>
                        <m:r>
                          <a:rPr lang="en-US" altLang="zh-CN" sz="2000" kern="0">
                            <a:solidFill>
                              <a:srgbClr val="FF0000"/>
                            </a:solidFill>
                            <a:latin typeface="Cambria Math" panose="02040503050406030204" pitchFamily="18" charset="0"/>
                          </a:rPr>
                          <m:t>𝑚𝑎𝑥</m:t>
                        </m:r>
                      </m:sub>
                    </m:sSub>
                  </m:oMath>
                </a14:m>
                <a:r>
                  <a:rPr lang="zh-CN" altLang="zh-CN" sz="2000" kern="0" dirty="0">
                    <a:solidFill>
                      <a:srgbClr val="FF0000"/>
                    </a:solidFill>
                    <a:latin typeface="华文仿宋" panose="02010600040101010101" pitchFamily="2" charset="-122"/>
                    <a:ea typeface="华文仿宋" panose="02010600040101010101" pitchFamily="2" charset="-122"/>
                  </a:rPr>
                  <a:t>之间的每个或者多个灰度值当作阈值，把图像最多进行</a:t>
                </a:r>
                <a14:m>
                  <m:oMath xmlns:m="http://schemas.openxmlformats.org/officeDocument/2006/math">
                    <m:sSub>
                      <m:sSubPr>
                        <m:ctrlPr>
                          <a:rPr lang="zh-CN" altLang="zh-CN" sz="2000" i="1" kern="0">
                            <a:solidFill>
                              <a:srgbClr val="FF0000"/>
                            </a:solidFill>
                            <a:latin typeface="Cambria Math" panose="02040503050406030204" pitchFamily="18" charset="0"/>
                          </a:rPr>
                        </m:ctrlPr>
                      </m:sSubPr>
                      <m:e>
                        <m:r>
                          <a:rPr lang="en-US" altLang="zh-CN" sz="2000" kern="0">
                            <a:solidFill>
                              <a:srgbClr val="FF0000"/>
                            </a:solidFill>
                            <a:latin typeface="Cambria Math" panose="02040503050406030204" pitchFamily="18" charset="0"/>
                          </a:rPr>
                          <m:t>(</m:t>
                        </m:r>
                        <m:r>
                          <a:rPr lang="en-US" altLang="zh-CN" sz="2000" kern="0">
                            <a:solidFill>
                              <a:srgbClr val="FF0000"/>
                            </a:solidFill>
                            <a:latin typeface="Cambria Math" panose="02040503050406030204" pitchFamily="18" charset="0"/>
                          </a:rPr>
                          <m:t>𝑔</m:t>
                        </m:r>
                      </m:e>
                      <m:sub>
                        <m:r>
                          <a:rPr lang="en-US" altLang="zh-CN" sz="2000" kern="0">
                            <a:solidFill>
                              <a:srgbClr val="FF0000"/>
                            </a:solidFill>
                            <a:latin typeface="Cambria Math" panose="02040503050406030204" pitchFamily="18" charset="0"/>
                          </a:rPr>
                          <m:t>𝑚𝑎𝑥</m:t>
                        </m:r>
                      </m:sub>
                    </m:sSub>
                    <m:r>
                      <a:rPr lang="zh-CN" altLang="en-US" sz="2000" kern="0">
                        <a:solidFill>
                          <a:srgbClr val="FF0000"/>
                        </a:solidFill>
                        <a:latin typeface="Cambria Math" panose="02040503050406030204" pitchFamily="18" charset="0"/>
                      </a:rPr>
                      <m:t>−</m:t>
                    </m:r>
                    <m:sSub>
                      <m:sSubPr>
                        <m:ctrlPr>
                          <a:rPr lang="zh-CN" altLang="zh-CN" sz="2000" i="1" kern="0">
                            <a:solidFill>
                              <a:srgbClr val="FF0000"/>
                            </a:solidFill>
                            <a:latin typeface="Cambria Math" panose="02040503050406030204" pitchFamily="18" charset="0"/>
                          </a:rPr>
                        </m:ctrlPr>
                      </m:sSubPr>
                      <m:e>
                        <m:r>
                          <a:rPr lang="en-US" altLang="zh-CN" sz="2000" kern="0">
                            <a:solidFill>
                              <a:srgbClr val="FF0000"/>
                            </a:solidFill>
                            <a:latin typeface="Cambria Math" panose="02040503050406030204" pitchFamily="18" charset="0"/>
                          </a:rPr>
                          <m:t>𝑔</m:t>
                        </m:r>
                      </m:e>
                      <m:sub>
                        <m:r>
                          <a:rPr lang="en-US" altLang="zh-CN" sz="2000" kern="0">
                            <a:solidFill>
                              <a:srgbClr val="FF0000"/>
                            </a:solidFill>
                            <a:latin typeface="Cambria Math" panose="02040503050406030204" pitchFamily="18" charset="0"/>
                          </a:rPr>
                          <m:t>𝑚𝑖𝑛</m:t>
                        </m:r>
                      </m:sub>
                    </m:sSub>
                    <m:r>
                      <a:rPr lang="en-US" altLang="zh-CN" sz="2000" kern="0">
                        <a:solidFill>
                          <a:srgbClr val="FF0000"/>
                        </a:solidFill>
                        <a:latin typeface="Cambria Math" panose="02040503050406030204" pitchFamily="18" charset="0"/>
                      </a:rPr>
                      <m:t>−2)</m:t>
                    </m:r>
                  </m:oMath>
                </a14:m>
                <a:r>
                  <a:rPr lang="zh-CN" altLang="zh-CN" sz="2000" kern="0" dirty="0">
                    <a:solidFill>
                      <a:srgbClr val="FF0000"/>
                    </a:solidFill>
                    <a:latin typeface="华文仿宋" panose="02010600040101010101" pitchFamily="2" charset="-122"/>
                    <a:ea typeface="华文仿宋" panose="02010600040101010101" pitchFamily="2" charset="-122"/>
                  </a:rPr>
                  <a:t>次二值化，最多得到</a:t>
                </a:r>
                <a14:m>
                  <m:oMath xmlns:m="http://schemas.openxmlformats.org/officeDocument/2006/math">
                    <m:sSub>
                      <m:sSubPr>
                        <m:ctrlPr>
                          <a:rPr lang="zh-CN" altLang="zh-CN" sz="2000" i="1" kern="0">
                            <a:solidFill>
                              <a:srgbClr val="FF0000"/>
                            </a:solidFill>
                            <a:latin typeface="Cambria Math" panose="02040503050406030204" pitchFamily="18" charset="0"/>
                          </a:rPr>
                        </m:ctrlPr>
                      </m:sSubPr>
                      <m:e>
                        <m:r>
                          <a:rPr lang="en-US" altLang="zh-CN" sz="2000" kern="0">
                            <a:solidFill>
                              <a:srgbClr val="FF0000"/>
                            </a:solidFill>
                            <a:latin typeface="Cambria Math" panose="02040503050406030204" pitchFamily="18" charset="0"/>
                          </a:rPr>
                          <m:t>(</m:t>
                        </m:r>
                        <m:r>
                          <a:rPr lang="en-US" altLang="zh-CN" sz="2000" kern="0">
                            <a:solidFill>
                              <a:srgbClr val="FF0000"/>
                            </a:solidFill>
                            <a:latin typeface="Cambria Math" panose="02040503050406030204" pitchFamily="18" charset="0"/>
                          </a:rPr>
                          <m:t>𝑔</m:t>
                        </m:r>
                      </m:e>
                      <m:sub>
                        <m:r>
                          <a:rPr lang="en-US" altLang="zh-CN" sz="2000" kern="0">
                            <a:solidFill>
                              <a:srgbClr val="FF0000"/>
                            </a:solidFill>
                            <a:latin typeface="Cambria Math" panose="02040503050406030204" pitchFamily="18" charset="0"/>
                          </a:rPr>
                          <m:t>𝑚𝑎𝑥</m:t>
                        </m:r>
                      </m:sub>
                    </m:sSub>
                    <m:r>
                      <a:rPr lang="zh-CN" altLang="en-US" sz="2000" kern="0">
                        <a:solidFill>
                          <a:srgbClr val="FF0000"/>
                        </a:solidFill>
                        <a:latin typeface="Cambria Math" panose="02040503050406030204" pitchFamily="18" charset="0"/>
                      </a:rPr>
                      <m:t>−</m:t>
                    </m:r>
                    <m:sSub>
                      <m:sSubPr>
                        <m:ctrlPr>
                          <a:rPr lang="zh-CN" altLang="zh-CN" sz="2000" i="1" kern="0">
                            <a:solidFill>
                              <a:srgbClr val="FF0000"/>
                            </a:solidFill>
                            <a:latin typeface="Cambria Math" panose="02040503050406030204" pitchFamily="18" charset="0"/>
                          </a:rPr>
                        </m:ctrlPr>
                      </m:sSubPr>
                      <m:e>
                        <m:r>
                          <a:rPr lang="en-US" altLang="zh-CN" sz="2000" kern="0">
                            <a:solidFill>
                              <a:srgbClr val="FF0000"/>
                            </a:solidFill>
                            <a:latin typeface="Cambria Math" panose="02040503050406030204" pitchFamily="18" charset="0"/>
                          </a:rPr>
                          <m:t>𝑔</m:t>
                        </m:r>
                      </m:e>
                      <m:sub>
                        <m:r>
                          <a:rPr lang="en-US" altLang="zh-CN" sz="2000" kern="0">
                            <a:solidFill>
                              <a:srgbClr val="FF0000"/>
                            </a:solidFill>
                            <a:latin typeface="Cambria Math" panose="02040503050406030204" pitchFamily="18" charset="0"/>
                          </a:rPr>
                          <m:t>𝑚𝑖𝑛</m:t>
                        </m:r>
                      </m:sub>
                    </m:sSub>
                    <m:r>
                      <a:rPr lang="en-US" altLang="zh-CN" sz="2000" kern="0">
                        <a:solidFill>
                          <a:srgbClr val="FF0000"/>
                        </a:solidFill>
                        <a:latin typeface="Cambria Math" panose="02040503050406030204" pitchFamily="18" charset="0"/>
                      </a:rPr>
                      <m:t>−2)</m:t>
                    </m:r>
                  </m:oMath>
                </a14:m>
                <a:r>
                  <a:rPr lang="zh-CN" altLang="zh-CN" sz="2000" kern="0" dirty="0">
                    <a:solidFill>
                      <a:srgbClr val="FF0000"/>
                    </a:solidFill>
                    <a:latin typeface="华文仿宋" panose="02010600040101010101" pitchFamily="2" charset="-122"/>
                    <a:ea typeface="华文仿宋" panose="02010600040101010101" pitchFamily="2" charset="-122"/>
                  </a:rPr>
                  <a:t>个二值图像，然后在每个二值图像中，根据目标形状、轮廓像素对应的边缘强度、区域对应的灰度方差等特征，选择出更佳的目标区域。</a:t>
                </a:r>
                <a:r>
                  <a:rPr lang="zh-CN" altLang="zh-CN" sz="2000" kern="0" dirty="0">
                    <a:latin typeface="华文仿宋" panose="02010600040101010101" pitchFamily="2" charset="-122"/>
                    <a:ea typeface="华文仿宋" panose="02010600040101010101" pitchFamily="2" charset="-122"/>
                  </a:rPr>
                  <a:t>实质上，它是把评价函数放到了图像二值化后对图像分割结果进行评价，而不是在图像二值化前对阈值进行评价。</a:t>
                </a:r>
              </a:p>
              <a:p>
                <a:r>
                  <a:rPr lang="en-US" altLang="zh-CN" sz="2000" kern="0" dirty="0">
                    <a:latin typeface="华文仿宋" panose="02010600040101010101" pitchFamily="2" charset="-122"/>
                    <a:ea typeface="华文仿宋" panose="02010600040101010101" pitchFamily="2" charset="-122"/>
                  </a:rPr>
                  <a:t>        </a:t>
                </a:r>
                <a:r>
                  <a:rPr lang="zh-CN" altLang="zh-CN" sz="2000" b="1" kern="0" dirty="0">
                    <a:solidFill>
                      <a:schemeClr val="accent1"/>
                    </a:solidFill>
                    <a:latin typeface="华文仿宋" panose="02010600040101010101" pitchFamily="2" charset="-122"/>
                    <a:ea typeface="华文仿宋" panose="02010600040101010101" pitchFamily="2" charset="-122"/>
                  </a:rPr>
                  <a:t>多</a:t>
                </a:r>
                <a:r>
                  <a:rPr lang="zh-CN" altLang="en-US" sz="2000" b="1" kern="0" dirty="0">
                    <a:solidFill>
                      <a:schemeClr val="accent1"/>
                    </a:solidFill>
                    <a:latin typeface="华文仿宋" panose="02010600040101010101" pitchFamily="2" charset="-122"/>
                    <a:ea typeface="华文仿宋" panose="02010600040101010101" pitchFamily="2" charset="-122"/>
                  </a:rPr>
                  <a:t>次</a:t>
                </a:r>
                <a:r>
                  <a:rPr lang="zh-CN" altLang="zh-CN" sz="2000" b="1" kern="0" dirty="0">
                    <a:solidFill>
                      <a:schemeClr val="accent1"/>
                    </a:solidFill>
                    <a:latin typeface="华文仿宋" panose="02010600040101010101" pitchFamily="2" charset="-122"/>
                    <a:ea typeface="华文仿宋" panose="02010600040101010101" pitchFamily="2" charset="-122"/>
                  </a:rPr>
                  <a:t>分割法对阈值的选择不进行评判，这是它的优点。缺点是它需要执行多次图像二值化和对每个二值图像进行分割结果的评价，速度较慢。</a:t>
                </a:r>
              </a:p>
            </p:txBody>
          </p:sp>
        </mc:Choice>
        <mc:Fallback xmlns="">
          <p:sp>
            <p:nvSpPr>
              <p:cNvPr id="3" name="矩形 2">
                <a:extLst>
                  <a:ext uri="{FF2B5EF4-FFF2-40B4-BE49-F238E27FC236}">
                    <a16:creationId xmlns:a16="http://schemas.microsoft.com/office/drawing/2014/main" id="{1C60B3E1-5241-48D3-AF6C-29AC2F5324C2}"/>
                  </a:ext>
                </a:extLst>
              </p:cNvPr>
              <p:cNvSpPr>
                <a:spLocks noRot="1" noChangeAspect="1" noMove="1" noResize="1" noEditPoints="1" noAdjustHandles="1" noChangeArrowheads="1" noChangeShapeType="1" noTextEdit="1"/>
              </p:cNvSpPr>
              <p:nvPr/>
            </p:nvSpPr>
            <p:spPr>
              <a:xfrm>
                <a:off x="623888" y="1210969"/>
                <a:ext cx="10729912" cy="4708981"/>
              </a:xfrm>
              <a:prstGeom prst="rect">
                <a:avLst/>
              </a:prstGeom>
              <a:blipFill>
                <a:blip r:embed="rId3"/>
                <a:stretch>
                  <a:fillRect l="-568" t="-777" r="-2896" b="-1425"/>
                </a:stretch>
              </a:blipFill>
            </p:spPr>
            <p:txBody>
              <a:bodyPr/>
              <a:lstStyle/>
              <a:p>
                <a:r>
                  <a:rPr lang="zh-CN" altLang="en-US">
                    <a:noFill/>
                  </a:rPr>
                  <a:t> </a:t>
                </a:r>
              </a:p>
            </p:txBody>
          </p:sp>
        </mc:Fallback>
      </mc:AlternateContent>
      <p:sp>
        <p:nvSpPr>
          <p:cNvPr id="5" name="灯片编号占位符 4">
            <a:extLst>
              <a:ext uri="{FF2B5EF4-FFF2-40B4-BE49-F238E27FC236}">
                <a16:creationId xmlns:a16="http://schemas.microsoft.com/office/drawing/2014/main" id="{C44AE01C-D0E6-4AC0-BE53-A27D51AD7F49}"/>
              </a:ext>
            </a:extLst>
          </p:cNvPr>
          <p:cNvSpPr>
            <a:spLocks noGrp="1"/>
          </p:cNvSpPr>
          <p:nvPr>
            <p:ph type="sldNum" sz="quarter" idx="12"/>
          </p:nvPr>
        </p:nvSpPr>
        <p:spPr/>
        <p:txBody>
          <a:bodyPr/>
          <a:lstStyle/>
          <a:p>
            <a:fld id="{7D943200-7954-4F56-8B76-D6C91EDA9A35}" type="slidenum">
              <a:rPr lang="zh-CN" altLang="en-US" smtClean="0"/>
              <a:t>15</a:t>
            </a:fld>
            <a:endParaRPr lang="zh-CN" altLang="en-US"/>
          </a:p>
        </p:txBody>
      </p:sp>
      <p:sp>
        <p:nvSpPr>
          <p:cNvPr id="2" name="文本框 1">
            <a:extLst>
              <a:ext uri="{FF2B5EF4-FFF2-40B4-BE49-F238E27FC236}">
                <a16:creationId xmlns:a16="http://schemas.microsoft.com/office/drawing/2014/main" id="{EF4EDB07-DA16-4C98-B625-0002D08C1A3C}"/>
              </a:ext>
            </a:extLst>
          </p:cNvPr>
          <p:cNvSpPr txBox="1"/>
          <p:nvPr/>
        </p:nvSpPr>
        <p:spPr>
          <a:xfrm>
            <a:off x="632142" y="5953026"/>
            <a:ext cx="6096000" cy="338554"/>
          </a:xfrm>
          <a:prstGeom prst="rect">
            <a:avLst/>
          </a:prstGeom>
          <a:noFill/>
        </p:spPr>
        <p:txBody>
          <a:bodyPr wrap="square">
            <a:spAutoFit/>
          </a:bodyPr>
          <a:lstStyle/>
          <a:p>
            <a:r>
              <a:rPr lang="en-US" altLang="zh-CN" sz="1600" b="1" kern="0" dirty="0">
                <a:solidFill>
                  <a:srgbClr val="FF0000"/>
                </a:solidFill>
                <a:latin typeface="华文仿宋" panose="02010600040101010101" pitchFamily="2" charset="-122"/>
                <a:ea typeface="华文仿宋" panose="02010600040101010101" pitchFamily="2" charset="-122"/>
              </a:rPr>
              <a:t>■</a:t>
            </a:r>
            <a:r>
              <a:rPr lang="zh-CN" altLang="en-US" sz="1600" b="1" kern="0" dirty="0">
                <a:solidFill>
                  <a:srgbClr val="FF0000"/>
                </a:solidFill>
                <a:latin typeface="华文仿宋" panose="02010600040101010101" pitchFamily="2" charset="-122"/>
                <a:ea typeface="华文仿宋" panose="02010600040101010101" pitchFamily="2" charset="-122"/>
              </a:rPr>
              <a:t>讲解一下“基于红外图像的地面自主车导航的道路边界检测”</a:t>
            </a:r>
            <a:endParaRPr lang="zh-CN" altLang="en-US" sz="1600" b="1" dirty="0">
              <a:solidFill>
                <a:srgbClr val="FF0000"/>
              </a:solidFill>
            </a:endParaRPr>
          </a:p>
        </p:txBody>
      </p:sp>
    </p:spTree>
    <p:extLst>
      <p:ext uri="{BB962C8B-B14F-4D97-AF65-F5344CB8AC3E}">
        <p14:creationId xmlns:p14="http://schemas.microsoft.com/office/powerpoint/2010/main" val="3773578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32EB6DF8-EF6A-40D1-8D53-DBA09378580D}"/>
              </a:ext>
            </a:extLst>
          </p:cNvPr>
          <p:cNvSpPr/>
          <p:nvPr/>
        </p:nvSpPr>
        <p:spPr>
          <a:xfrm>
            <a:off x="623888" y="479425"/>
            <a:ext cx="8156575" cy="461665"/>
          </a:xfrm>
          <a:prstGeom prst="rect">
            <a:avLst/>
          </a:prstGeom>
        </p:spPr>
        <p:txBody>
          <a:bodyPr wrap="square">
            <a:spAutoFit/>
          </a:bodyPr>
          <a:lstStyle/>
          <a:p>
            <a:pPr algn="just">
              <a:defRPr/>
            </a:pPr>
            <a:r>
              <a:rPr lang="en-US" altLang="zh-CN" sz="2400" b="1" dirty="0">
                <a:effectLst/>
                <a:latin typeface="方正小标宋简体"/>
              </a:rPr>
              <a:t>5.2.4  </a:t>
            </a:r>
            <a:r>
              <a:rPr lang="zh-CN" altLang="zh-CN" sz="2400" b="1" dirty="0">
                <a:latin typeface="方正小标宋简体"/>
              </a:rPr>
              <a:t>全局阈值、局部阈值与自适应阈值</a:t>
            </a:r>
            <a:endParaRPr lang="zh-CN" altLang="zh-CN" sz="2400" kern="0" dirty="0">
              <a:solidFill>
                <a:schemeClr val="tx1"/>
              </a:solidFill>
              <a:latin typeface="黑体" panose="02010609060101010101" pitchFamily="49" charset="-122"/>
              <a:ea typeface="黑体" panose="02010609060101010101" pitchFamily="49" charset="-122"/>
            </a:endParaRPr>
          </a:p>
        </p:txBody>
      </p:sp>
      <p:sp>
        <p:nvSpPr>
          <p:cNvPr id="3" name="矩形 2">
            <a:extLst>
              <a:ext uri="{FF2B5EF4-FFF2-40B4-BE49-F238E27FC236}">
                <a16:creationId xmlns:a16="http://schemas.microsoft.com/office/drawing/2014/main" id="{1C60B3E1-5241-48D3-AF6C-29AC2F5324C2}"/>
              </a:ext>
            </a:extLst>
          </p:cNvPr>
          <p:cNvSpPr/>
          <p:nvPr/>
        </p:nvSpPr>
        <p:spPr>
          <a:xfrm>
            <a:off x="623888" y="1210969"/>
            <a:ext cx="10729912" cy="1631216"/>
          </a:xfrm>
          <a:prstGeom prst="rect">
            <a:avLst/>
          </a:prstGeom>
        </p:spPr>
        <p:txBody>
          <a:bodyPr wrap="square">
            <a:spAutoFit/>
          </a:bodyPr>
          <a:lstStyle/>
          <a:p>
            <a:pPr indent="269875" algn="just"/>
            <a:r>
              <a:rPr lang="en-US" altLang="zh-CN" sz="2000" kern="0" dirty="0">
                <a:latin typeface="华文仿宋" panose="02010600040101010101" pitchFamily="2" charset="-122"/>
                <a:ea typeface="华文仿宋" panose="02010600040101010101" pitchFamily="2" charset="-122"/>
              </a:rPr>
              <a:t>    </a:t>
            </a:r>
            <a:r>
              <a:rPr lang="zh-CN" altLang="zh-CN" sz="2000" kern="0" dirty="0">
                <a:latin typeface="华文仿宋" panose="02010600040101010101" pitchFamily="2" charset="-122"/>
                <a:ea typeface="华文仿宋" panose="02010600040101010101" pitchFamily="2" charset="-122"/>
              </a:rPr>
              <a:t>在对阈值的使用上，还有全局阈值、局部阈值和自适应阈值的说法。对整幅图像的所有像素都使用同一个阈值，则该方法被称为</a:t>
            </a:r>
            <a:r>
              <a:rPr lang="zh-CN" altLang="zh-CN" sz="2000" kern="0" dirty="0">
                <a:solidFill>
                  <a:srgbClr val="FF0000"/>
                </a:solidFill>
                <a:latin typeface="华文仿宋" panose="02010600040101010101" pitchFamily="2" charset="-122"/>
                <a:ea typeface="华文仿宋" panose="02010600040101010101" pitchFamily="2" charset="-122"/>
              </a:rPr>
              <a:t>全局阈值</a:t>
            </a:r>
            <a:r>
              <a:rPr lang="en-US" altLang="zh-CN" sz="2000" kern="0" dirty="0">
                <a:solidFill>
                  <a:srgbClr val="FF0000"/>
                </a:solidFill>
                <a:latin typeface="华文仿宋" panose="02010600040101010101" pitchFamily="2" charset="-122"/>
                <a:ea typeface="华文仿宋" panose="02010600040101010101" pitchFamily="2" charset="-122"/>
              </a:rPr>
              <a:t>(Global Thresholding)</a:t>
            </a:r>
            <a:r>
              <a:rPr lang="zh-CN" altLang="zh-CN" sz="2000" kern="0" dirty="0">
                <a:latin typeface="华文仿宋" panose="02010600040101010101" pitchFamily="2" charset="-122"/>
                <a:ea typeface="华文仿宋" panose="02010600040101010101" pitchFamily="2" charset="-122"/>
              </a:rPr>
              <a:t>；若把图像分成若干个块，每个块使用不同的阈值，则该方法被称为</a:t>
            </a:r>
            <a:r>
              <a:rPr lang="zh-CN" altLang="zh-CN" sz="2000" kern="0" dirty="0">
                <a:solidFill>
                  <a:srgbClr val="FF0000"/>
                </a:solidFill>
                <a:latin typeface="华文仿宋" panose="02010600040101010101" pitchFamily="2" charset="-122"/>
                <a:ea typeface="华文仿宋" panose="02010600040101010101" pitchFamily="2" charset="-122"/>
              </a:rPr>
              <a:t>局部阈值</a:t>
            </a:r>
            <a:r>
              <a:rPr lang="en-US" altLang="zh-CN" sz="2000" kern="0" dirty="0">
                <a:solidFill>
                  <a:srgbClr val="FF0000"/>
                </a:solidFill>
                <a:latin typeface="华文仿宋" panose="02010600040101010101" pitchFamily="2" charset="-122"/>
                <a:ea typeface="华文仿宋" panose="02010600040101010101" pitchFamily="2" charset="-122"/>
              </a:rPr>
              <a:t>(Local Thresholding)</a:t>
            </a:r>
            <a:r>
              <a:rPr lang="zh-CN" altLang="zh-CN" sz="2000" kern="0" dirty="0">
                <a:latin typeface="华文仿宋" panose="02010600040101010101" pitchFamily="2" charset="-122"/>
                <a:ea typeface="华文仿宋" panose="02010600040101010101" pitchFamily="2" charset="-122"/>
              </a:rPr>
              <a:t>；若对每个像素都使用不同的阈值，则该方法被称为</a:t>
            </a:r>
            <a:r>
              <a:rPr lang="zh-CN" altLang="zh-CN" sz="2000" kern="0" dirty="0">
                <a:solidFill>
                  <a:srgbClr val="FF0000"/>
                </a:solidFill>
                <a:latin typeface="华文仿宋" panose="02010600040101010101" pitchFamily="2" charset="-122"/>
                <a:ea typeface="华文仿宋" panose="02010600040101010101" pitchFamily="2" charset="-122"/>
              </a:rPr>
              <a:t>自适应阈值</a:t>
            </a:r>
            <a:r>
              <a:rPr lang="en-US" altLang="zh-CN" sz="2000" kern="0" dirty="0">
                <a:solidFill>
                  <a:srgbClr val="FF0000"/>
                </a:solidFill>
                <a:latin typeface="华文仿宋" panose="02010600040101010101" pitchFamily="2" charset="-122"/>
                <a:ea typeface="华文仿宋" panose="02010600040101010101" pitchFamily="2" charset="-122"/>
              </a:rPr>
              <a:t>(Adaptive Thresholding)</a:t>
            </a:r>
            <a:r>
              <a:rPr lang="zh-CN" altLang="zh-CN" sz="2000" kern="0" dirty="0">
                <a:latin typeface="华文仿宋" panose="02010600040101010101" pitchFamily="2" charset="-122"/>
                <a:ea typeface="华文仿宋" panose="02010600040101010101" pitchFamily="2" charset="-122"/>
              </a:rPr>
              <a:t>。这和第二章讲过的图像增强以及第三章讲过的图像平滑一样，</a:t>
            </a:r>
            <a:r>
              <a:rPr lang="zh-CN" altLang="zh-CN" sz="2000" kern="0" dirty="0">
                <a:solidFill>
                  <a:srgbClr val="FF0000"/>
                </a:solidFill>
                <a:latin typeface="华文仿宋" panose="02010600040101010101" pitchFamily="2" charset="-122"/>
                <a:ea typeface="华文仿宋" panose="02010600040101010101" pitchFamily="2" charset="-122"/>
              </a:rPr>
              <a:t>阈值也可以分别在帧级、块级和像素级上使用</a:t>
            </a:r>
            <a:r>
              <a:rPr lang="zh-CN" altLang="zh-CN" sz="2000" kern="0" dirty="0">
                <a:latin typeface="华文仿宋" panose="02010600040101010101" pitchFamily="2" charset="-122"/>
                <a:ea typeface="华文仿宋" panose="02010600040101010101" pitchFamily="2" charset="-122"/>
              </a:rPr>
              <a:t>。</a:t>
            </a:r>
          </a:p>
        </p:txBody>
      </p:sp>
      <p:sp>
        <p:nvSpPr>
          <p:cNvPr id="5" name="灯片编号占位符 4">
            <a:extLst>
              <a:ext uri="{FF2B5EF4-FFF2-40B4-BE49-F238E27FC236}">
                <a16:creationId xmlns:a16="http://schemas.microsoft.com/office/drawing/2014/main" id="{C44AE01C-D0E6-4AC0-BE53-A27D51AD7F49}"/>
              </a:ext>
            </a:extLst>
          </p:cNvPr>
          <p:cNvSpPr>
            <a:spLocks noGrp="1"/>
          </p:cNvSpPr>
          <p:nvPr>
            <p:ph type="sldNum" sz="quarter" idx="12"/>
          </p:nvPr>
        </p:nvSpPr>
        <p:spPr/>
        <p:txBody>
          <a:bodyPr/>
          <a:lstStyle/>
          <a:p>
            <a:fld id="{7D943200-7954-4F56-8B76-D6C91EDA9A35}" type="slidenum">
              <a:rPr lang="zh-CN" altLang="en-US" smtClean="0"/>
              <a:t>16</a:t>
            </a:fld>
            <a:endParaRPr lang="zh-CN" altLang="en-US"/>
          </a:p>
        </p:txBody>
      </p:sp>
      <p:pic>
        <p:nvPicPr>
          <p:cNvPr id="2" name="图片 1">
            <a:extLst>
              <a:ext uri="{FF2B5EF4-FFF2-40B4-BE49-F238E27FC236}">
                <a16:creationId xmlns:a16="http://schemas.microsoft.com/office/drawing/2014/main" id="{625E3C2E-DB2B-455F-A616-0ED38F61FBB3}"/>
              </a:ext>
            </a:extLst>
          </p:cNvPr>
          <p:cNvPicPr>
            <a:picLocks noChangeAspect="1"/>
          </p:cNvPicPr>
          <p:nvPr/>
        </p:nvPicPr>
        <p:blipFill>
          <a:blip r:embed="rId3"/>
          <a:stretch>
            <a:fillRect/>
          </a:stretch>
        </p:blipFill>
        <p:spPr>
          <a:xfrm>
            <a:off x="2124710" y="2923102"/>
            <a:ext cx="7942579" cy="3455473"/>
          </a:xfrm>
          <a:prstGeom prst="rect">
            <a:avLst/>
          </a:prstGeom>
        </p:spPr>
      </p:pic>
      <p:sp>
        <p:nvSpPr>
          <p:cNvPr id="6" name="文本框 5">
            <a:extLst>
              <a:ext uri="{FF2B5EF4-FFF2-40B4-BE49-F238E27FC236}">
                <a16:creationId xmlns:a16="http://schemas.microsoft.com/office/drawing/2014/main" id="{737B40D3-6914-4460-AB78-03F5B6ACA790}"/>
              </a:ext>
            </a:extLst>
          </p:cNvPr>
          <p:cNvSpPr txBox="1"/>
          <p:nvPr/>
        </p:nvSpPr>
        <p:spPr>
          <a:xfrm>
            <a:off x="632142" y="5953026"/>
            <a:ext cx="6096000" cy="338554"/>
          </a:xfrm>
          <a:prstGeom prst="rect">
            <a:avLst/>
          </a:prstGeom>
          <a:noFill/>
        </p:spPr>
        <p:txBody>
          <a:bodyPr wrap="square">
            <a:spAutoFit/>
          </a:bodyPr>
          <a:lstStyle/>
          <a:p>
            <a:r>
              <a:rPr lang="en-US" altLang="zh-CN" sz="1600" b="1" kern="0" dirty="0">
                <a:solidFill>
                  <a:srgbClr val="FF0000"/>
                </a:solidFill>
                <a:latin typeface="华文仿宋" panose="02010600040101010101" pitchFamily="2" charset="-122"/>
                <a:ea typeface="华文仿宋" panose="02010600040101010101" pitchFamily="2" charset="-122"/>
              </a:rPr>
              <a:t>■PS</a:t>
            </a:r>
            <a:r>
              <a:rPr lang="zh-CN" altLang="en-US" sz="1600" b="1" kern="0" dirty="0">
                <a:solidFill>
                  <a:srgbClr val="FF0000"/>
                </a:solidFill>
                <a:latin typeface="华文仿宋" panose="02010600040101010101" pitchFamily="2" charset="-122"/>
                <a:ea typeface="华文仿宋" panose="02010600040101010101" pitchFamily="2" charset="-122"/>
              </a:rPr>
              <a:t>中示范一下</a:t>
            </a:r>
            <a:endParaRPr lang="zh-CN" altLang="en-US" sz="1600" b="1" dirty="0">
              <a:solidFill>
                <a:srgbClr val="FF0000"/>
              </a:solidFill>
            </a:endParaRPr>
          </a:p>
        </p:txBody>
      </p:sp>
    </p:spTree>
    <p:extLst>
      <p:ext uri="{BB962C8B-B14F-4D97-AF65-F5344CB8AC3E}">
        <p14:creationId xmlns:p14="http://schemas.microsoft.com/office/powerpoint/2010/main" val="2092384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C44AE01C-D0E6-4AC0-BE53-A27D51AD7F49}"/>
              </a:ext>
            </a:extLst>
          </p:cNvPr>
          <p:cNvSpPr>
            <a:spLocks noGrp="1"/>
          </p:cNvSpPr>
          <p:nvPr>
            <p:ph type="sldNum" sz="quarter" idx="12"/>
          </p:nvPr>
        </p:nvSpPr>
        <p:spPr/>
        <p:txBody>
          <a:bodyPr/>
          <a:lstStyle/>
          <a:p>
            <a:fld id="{7D943200-7954-4F56-8B76-D6C91EDA9A35}" type="slidenum">
              <a:rPr lang="zh-CN" altLang="en-US" smtClean="0"/>
              <a:t>17</a:t>
            </a:fld>
            <a:endParaRPr lang="zh-CN" altLang="en-US"/>
          </a:p>
        </p:txBody>
      </p:sp>
      <p:pic>
        <p:nvPicPr>
          <p:cNvPr id="6" name="图片 5">
            <a:extLst>
              <a:ext uri="{FF2B5EF4-FFF2-40B4-BE49-F238E27FC236}">
                <a16:creationId xmlns:a16="http://schemas.microsoft.com/office/drawing/2014/main" id="{DBACB3B6-FBD5-4829-9900-F71DCD1FDE5D}"/>
              </a:ext>
            </a:extLst>
          </p:cNvPr>
          <p:cNvPicPr>
            <a:picLocks noChangeAspect="1"/>
          </p:cNvPicPr>
          <p:nvPr/>
        </p:nvPicPr>
        <p:blipFill>
          <a:blip r:embed="rId3"/>
          <a:stretch>
            <a:fillRect/>
          </a:stretch>
        </p:blipFill>
        <p:spPr>
          <a:xfrm>
            <a:off x="2200275" y="365125"/>
            <a:ext cx="7781925" cy="5991225"/>
          </a:xfrm>
          <a:prstGeom prst="rect">
            <a:avLst/>
          </a:prstGeom>
        </p:spPr>
      </p:pic>
      <p:sp>
        <p:nvSpPr>
          <p:cNvPr id="8" name="文本框 7">
            <a:extLst>
              <a:ext uri="{FF2B5EF4-FFF2-40B4-BE49-F238E27FC236}">
                <a16:creationId xmlns:a16="http://schemas.microsoft.com/office/drawing/2014/main" id="{4A86B220-8843-4DF9-8AEA-D705B370C19B}"/>
              </a:ext>
            </a:extLst>
          </p:cNvPr>
          <p:cNvSpPr txBox="1"/>
          <p:nvPr/>
        </p:nvSpPr>
        <p:spPr>
          <a:xfrm>
            <a:off x="632142" y="5524738"/>
            <a:ext cx="6096000" cy="338554"/>
          </a:xfrm>
          <a:prstGeom prst="rect">
            <a:avLst/>
          </a:prstGeom>
          <a:noFill/>
        </p:spPr>
        <p:txBody>
          <a:bodyPr wrap="square">
            <a:spAutoFit/>
          </a:bodyPr>
          <a:lstStyle/>
          <a:p>
            <a:r>
              <a:rPr lang="en-US" altLang="zh-CN" sz="1600" b="1" kern="0" dirty="0">
                <a:solidFill>
                  <a:srgbClr val="FF0000"/>
                </a:solidFill>
                <a:latin typeface="华文仿宋" panose="02010600040101010101" pitchFamily="2" charset="-122"/>
                <a:ea typeface="华文仿宋" panose="02010600040101010101" pitchFamily="2" charset="-122"/>
              </a:rPr>
              <a:t>■PS</a:t>
            </a:r>
            <a:r>
              <a:rPr lang="zh-CN" altLang="en-US" sz="1600" b="1" kern="0" dirty="0">
                <a:solidFill>
                  <a:srgbClr val="FF0000"/>
                </a:solidFill>
                <a:latin typeface="华文仿宋" panose="02010600040101010101" pitchFamily="2" charset="-122"/>
                <a:ea typeface="华文仿宋" panose="02010600040101010101" pitchFamily="2" charset="-122"/>
              </a:rPr>
              <a:t>中示范一下</a:t>
            </a:r>
            <a:endParaRPr lang="zh-CN" altLang="en-US" sz="1600" b="1" dirty="0">
              <a:solidFill>
                <a:srgbClr val="FF0000"/>
              </a:solidFill>
            </a:endParaRPr>
          </a:p>
        </p:txBody>
      </p:sp>
      <p:cxnSp>
        <p:nvCxnSpPr>
          <p:cNvPr id="7" name="直接连接符 6">
            <a:extLst>
              <a:ext uri="{FF2B5EF4-FFF2-40B4-BE49-F238E27FC236}">
                <a16:creationId xmlns:a16="http://schemas.microsoft.com/office/drawing/2014/main" id="{E58978E6-8CBA-4521-931C-D8848F7724E0}"/>
              </a:ext>
            </a:extLst>
          </p:cNvPr>
          <p:cNvCxnSpPr/>
          <p:nvPr/>
        </p:nvCxnSpPr>
        <p:spPr>
          <a:xfrm>
            <a:off x="1104900" y="6413699"/>
            <a:ext cx="10248900" cy="0"/>
          </a:xfrm>
          <a:prstGeom prst="line">
            <a:avLst/>
          </a:prstGeom>
          <a:ln w="25400">
            <a:solidFill>
              <a:srgbClr val="FF0000"/>
            </a:solidFill>
            <a:prstDash val="sysDash"/>
          </a:ln>
        </p:spPr>
        <p:style>
          <a:lnRef idx="1">
            <a:schemeClr val="dk1"/>
          </a:lnRef>
          <a:fillRef idx="0">
            <a:schemeClr val="dk1"/>
          </a:fillRef>
          <a:effectRef idx="0">
            <a:schemeClr val="dk1"/>
          </a:effectRef>
          <a:fontRef idx="minor">
            <a:schemeClr val="tx1"/>
          </a:fontRef>
        </p:style>
      </p:cxnSp>
      <p:sp>
        <p:nvSpPr>
          <p:cNvPr id="2" name="文本框 1">
            <a:extLst>
              <a:ext uri="{FF2B5EF4-FFF2-40B4-BE49-F238E27FC236}">
                <a16:creationId xmlns:a16="http://schemas.microsoft.com/office/drawing/2014/main" id="{44E2D48A-955C-47CA-9627-C2D1A1709CCB}"/>
              </a:ext>
            </a:extLst>
          </p:cNvPr>
          <p:cNvSpPr txBox="1"/>
          <p:nvPr/>
        </p:nvSpPr>
        <p:spPr>
          <a:xfrm>
            <a:off x="632142" y="5751364"/>
            <a:ext cx="6096000" cy="338554"/>
          </a:xfrm>
          <a:prstGeom prst="rect">
            <a:avLst/>
          </a:prstGeom>
          <a:noFill/>
        </p:spPr>
        <p:txBody>
          <a:bodyPr wrap="square">
            <a:spAutoFit/>
          </a:bodyPr>
          <a:lstStyle/>
          <a:p>
            <a:r>
              <a:rPr lang="en-US" altLang="zh-CN" sz="1600" b="1" kern="0" dirty="0">
                <a:solidFill>
                  <a:srgbClr val="FF0000"/>
                </a:solidFill>
                <a:latin typeface="华文仿宋" panose="02010600040101010101" pitchFamily="2" charset="-122"/>
                <a:ea typeface="华文仿宋" panose="02010600040101010101" pitchFamily="2" charset="-122"/>
              </a:rPr>
              <a:t>■VC</a:t>
            </a:r>
            <a:r>
              <a:rPr lang="zh-CN" altLang="en-US" sz="1600" b="1" kern="0" dirty="0">
                <a:solidFill>
                  <a:srgbClr val="FF0000"/>
                </a:solidFill>
                <a:latin typeface="华文仿宋" panose="02010600040101010101" pitchFamily="2" charset="-122"/>
                <a:ea typeface="华文仿宋" panose="02010600040101010101" pitchFamily="2" charset="-122"/>
              </a:rPr>
              <a:t>中讲解一下</a:t>
            </a:r>
            <a:endParaRPr lang="zh-CN" altLang="en-US" sz="1600" b="1" dirty="0">
              <a:solidFill>
                <a:srgbClr val="FF0000"/>
              </a:solidFill>
            </a:endParaRPr>
          </a:p>
        </p:txBody>
      </p:sp>
    </p:spTree>
    <p:extLst>
      <p:ext uri="{BB962C8B-B14F-4D97-AF65-F5344CB8AC3E}">
        <p14:creationId xmlns:p14="http://schemas.microsoft.com/office/powerpoint/2010/main" val="3706383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712C53-7D61-4751-B88E-83061D555753}"/>
              </a:ext>
            </a:extLst>
          </p:cNvPr>
          <p:cNvSpPr>
            <a:spLocks noGrp="1"/>
          </p:cNvSpPr>
          <p:nvPr>
            <p:ph type="title"/>
          </p:nvPr>
        </p:nvSpPr>
        <p:spPr>
          <a:xfrm>
            <a:off x="623888" y="479425"/>
            <a:ext cx="9774238" cy="625475"/>
          </a:xfrm>
        </p:spPr>
        <p:txBody>
          <a:bodyPr>
            <a:noAutofit/>
          </a:bodyPr>
          <a:lstStyle/>
          <a:p>
            <a:pPr>
              <a:lnSpc>
                <a:spcPct val="150000"/>
              </a:lnSpc>
              <a:defRPr/>
            </a:pPr>
            <a:r>
              <a:rPr lang="en-US" altLang="zh-CN" sz="2800" b="1" dirty="0">
                <a:latin typeface="华文仿宋" panose="02010600040101010101" pitchFamily="2" charset="-122"/>
                <a:ea typeface="华文仿宋" panose="02010600040101010101" pitchFamily="2" charset="-122"/>
              </a:rPr>
              <a:t>5.3  </a:t>
            </a:r>
            <a:r>
              <a:rPr lang="zh-CN" altLang="zh-CN" sz="2800" b="1" dirty="0">
                <a:latin typeface="华文仿宋" panose="02010600040101010101" pitchFamily="2" charset="-122"/>
                <a:ea typeface="华文仿宋" panose="02010600040101010101" pitchFamily="2" charset="-122"/>
              </a:rPr>
              <a:t>面向阈值选取的直方图构造</a:t>
            </a:r>
            <a:endParaRPr lang="en-US" altLang="zh-CN" sz="2800" b="1" dirty="0">
              <a:latin typeface="华文仿宋" panose="02010600040101010101" pitchFamily="2" charset="-122"/>
              <a:ea typeface="华文仿宋" panose="02010600040101010101" pitchFamily="2" charset="-122"/>
            </a:endParaRPr>
          </a:p>
        </p:txBody>
      </p:sp>
      <p:sp>
        <p:nvSpPr>
          <p:cNvPr id="3" name="矩形 2">
            <a:extLst>
              <a:ext uri="{FF2B5EF4-FFF2-40B4-BE49-F238E27FC236}">
                <a16:creationId xmlns:a16="http://schemas.microsoft.com/office/drawing/2014/main" id="{1C60B3E1-5241-48D3-AF6C-29AC2F5324C2}"/>
              </a:ext>
            </a:extLst>
          </p:cNvPr>
          <p:cNvSpPr/>
          <p:nvPr/>
        </p:nvSpPr>
        <p:spPr>
          <a:xfrm>
            <a:off x="623888" y="1339195"/>
            <a:ext cx="10729912" cy="2246769"/>
          </a:xfrm>
          <a:prstGeom prst="rect">
            <a:avLst/>
          </a:prstGeom>
        </p:spPr>
        <p:txBody>
          <a:bodyPr wrap="square">
            <a:spAutoFit/>
          </a:bodyPr>
          <a:lstStyle/>
          <a:p>
            <a:pPr indent="269875" algn="just"/>
            <a:r>
              <a:rPr lang="en-US" altLang="zh-CN" sz="2000" kern="0" dirty="0">
                <a:latin typeface="华文仿宋" panose="02010600040101010101" pitchFamily="2" charset="-122"/>
                <a:ea typeface="华文仿宋" panose="02010600040101010101" pitchFamily="2" charset="-122"/>
              </a:rPr>
              <a:t>    </a:t>
            </a:r>
            <a:r>
              <a:rPr lang="zh-CN" altLang="zh-CN" sz="2000" kern="0" dirty="0">
                <a:latin typeface="华文仿宋" panose="02010600040101010101" pitchFamily="2" charset="-122"/>
                <a:ea typeface="华文仿宋" panose="02010600040101010101" pitchFamily="2" charset="-122"/>
              </a:rPr>
              <a:t>基于直方图阈值选取的图像分割</a:t>
            </a:r>
            <a:r>
              <a:rPr lang="zh-CN" altLang="zh-CN" sz="2000" kern="0" dirty="0">
                <a:solidFill>
                  <a:srgbClr val="FF0000"/>
                </a:solidFill>
                <a:latin typeface="华文仿宋" panose="02010600040101010101" pitchFamily="2" charset="-122"/>
                <a:ea typeface="华文仿宋" panose="02010600040101010101" pitchFamily="2" charset="-122"/>
              </a:rPr>
              <a:t>主要研究直方图构造和阈值选取两个问题</a:t>
            </a:r>
            <a:r>
              <a:rPr lang="zh-CN" altLang="zh-CN" sz="2000" kern="0" dirty="0">
                <a:latin typeface="华文仿宋" panose="02010600040101010101" pitchFamily="2" charset="-122"/>
                <a:ea typeface="华文仿宋" panose="02010600040101010101" pitchFamily="2" charset="-122"/>
              </a:rPr>
              <a:t>。直方图数据的优劣影响阈值的精度，影响阈值选取算法的鲁棒性。</a:t>
            </a:r>
            <a:endParaRPr lang="en-US" altLang="zh-CN" sz="2000" kern="0" dirty="0">
              <a:latin typeface="华文仿宋" panose="02010600040101010101" pitchFamily="2" charset="-122"/>
              <a:ea typeface="华文仿宋" panose="02010600040101010101" pitchFamily="2" charset="-122"/>
            </a:endParaRPr>
          </a:p>
          <a:p>
            <a:pPr indent="269875" algn="just"/>
            <a:r>
              <a:rPr lang="en-US" altLang="zh-CN" sz="2000" kern="0" dirty="0">
                <a:latin typeface="华文仿宋" panose="02010600040101010101" pitchFamily="2" charset="-122"/>
                <a:ea typeface="华文仿宋" panose="02010600040101010101" pitchFamily="2" charset="-122"/>
              </a:rPr>
              <a:t>    </a:t>
            </a:r>
          </a:p>
          <a:p>
            <a:pPr indent="269875" algn="just"/>
            <a:r>
              <a:rPr lang="en-US" altLang="zh-CN" sz="2000" kern="0" dirty="0">
                <a:latin typeface="华文仿宋" panose="02010600040101010101" pitchFamily="2" charset="-122"/>
                <a:ea typeface="华文仿宋" panose="02010600040101010101" pitchFamily="2" charset="-122"/>
              </a:rPr>
              <a:t>    </a:t>
            </a:r>
            <a:r>
              <a:rPr lang="zh-CN" altLang="zh-CN" sz="2000" kern="0" dirty="0">
                <a:latin typeface="华文仿宋" panose="02010600040101010101" pitchFamily="2" charset="-122"/>
                <a:ea typeface="华文仿宋" panose="02010600040101010101" pitchFamily="2" charset="-122"/>
              </a:rPr>
              <a:t>除了在第二章中讲过的常规方法外，直方图的构造还有很多的方法。在实际应用中，需要根据图像的不同特点使用合适的直方图构造方法。</a:t>
            </a:r>
            <a:endParaRPr lang="en-US" altLang="zh-CN" sz="2000" kern="0" dirty="0">
              <a:latin typeface="华文仿宋" panose="02010600040101010101" pitchFamily="2" charset="-122"/>
              <a:ea typeface="华文仿宋" panose="02010600040101010101" pitchFamily="2" charset="-122"/>
            </a:endParaRPr>
          </a:p>
          <a:p>
            <a:pPr indent="269875" algn="just"/>
            <a:r>
              <a:rPr lang="en-US" altLang="zh-CN" sz="2000" kern="0" dirty="0">
                <a:latin typeface="华文仿宋" panose="02010600040101010101" pitchFamily="2" charset="-122"/>
                <a:ea typeface="华文仿宋" panose="02010600040101010101" pitchFamily="2" charset="-122"/>
              </a:rPr>
              <a:t>    </a:t>
            </a:r>
          </a:p>
          <a:p>
            <a:pPr indent="269875" algn="just"/>
            <a:r>
              <a:rPr lang="en-US" altLang="zh-CN" sz="2000" kern="0" dirty="0">
                <a:latin typeface="华文仿宋" panose="02010600040101010101" pitchFamily="2" charset="-122"/>
                <a:ea typeface="华文仿宋" panose="02010600040101010101" pitchFamily="2" charset="-122"/>
              </a:rPr>
              <a:t>    </a:t>
            </a:r>
            <a:r>
              <a:rPr lang="zh-CN" altLang="zh-CN" sz="2000" kern="0" dirty="0">
                <a:latin typeface="华文仿宋" panose="02010600040101010101" pitchFamily="2" charset="-122"/>
                <a:ea typeface="华文仿宋" panose="02010600040101010101" pitchFamily="2" charset="-122"/>
              </a:rPr>
              <a:t>本节讲述</a:t>
            </a:r>
            <a:r>
              <a:rPr lang="zh-CN" altLang="zh-CN" sz="2000" kern="0" dirty="0">
                <a:solidFill>
                  <a:srgbClr val="FF0000"/>
                </a:solidFill>
                <a:latin typeface="华文仿宋" panose="02010600040101010101" pitchFamily="2" charset="-122"/>
                <a:ea typeface="华文仿宋" panose="02010600040101010101" pitchFamily="2" charset="-122"/>
              </a:rPr>
              <a:t>二维直方图和边缘强度加权直方图</a:t>
            </a:r>
            <a:r>
              <a:rPr lang="zh-CN" altLang="zh-CN" sz="2000" kern="0" dirty="0">
                <a:latin typeface="华文仿宋" panose="02010600040101010101" pitchFamily="2" charset="-122"/>
                <a:ea typeface="华文仿宋" panose="02010600040101010101" pitchFamily="2" charset="-122"/>
              </a:rPr>
              <a:t>的构造方法。</a:t>
            </a:r>
            <a:r>
              <a:rPr lang="en-US" altLang="zh-CN" sz="2000" kern="0" dirty="0">
                <a:latin typeface="华文仿宋" panose="02010600040101010101" pitchFamily="2" charset="-122"/>
                <a:ea typeface="华文仿宋" panose="02010600040101010101" pitchFamily="2" charset="-122"/>
              </a:rPr>
              <a:t>                </a:t>
            </a:r>
            <a:endParaRPr lang="zh-CN" altLang="zh-CN" sz="2000" kern="0" dirty="0">
              <a:latin typeface="华文仿宋" panose="02010600040101010101" pitchFamily="2" charset="-122"/>
              <a:ea typeface="华文仿宋" panose="02010600040101010101" pitchFamily="2" charset="-122"/>
            </a:endParaRPr>
          </a:p>
        </p:txBody>
      </p:sp>
      <p:sp>
        <p:nvSpPr>
          <p:cNvPr id="5" name="灯片编号占位符 4">
            <a:extLst>
              <a:ext uri="{FF2B5EF4-FFF2-40B4-BE49-F238E27FC236}">
                <a16:creationId xmlns:a16="http://schemas.microsoft.com/office/drawing/2014/main" id="{C44AE01C-D0E6-4AC0-BE53-A27D51AD7F49}"/>
              </a:ext>
            </a:extLst>
          </p:cNvPr>
          <p:cNvSpPr>
            <a:spLocks noGrp="1"/>
          </p:cNvSpPr>
          <p:nvPr>
            <p:ph type="sldNum" sz="quarter" idx="12"/>
          </p:nvPr>
        </p:nvSpPr>
        <p:spPr/>
        <p:txBody>
          <a:bodyPr/>
          <a:lstStyle/>
          <a:p>
            <a:fld id="{7D943200-7954-4F56-8B76-D6C91EDA9A35}" type="slidenum">
              <a:rPr lang="zh-CN" altLang="en-US" smtClean="0"/>
              <a:t>18</a:t>
            </a:fld>
            <a:endParaRPr lang="zh-CN" altLang="en-US"/>
          </a:p>
        </p:txBody>
      </p:sp>
    </p:spTree>
    <p:extLst>
      <p:ext uri="{BB962C8B-B14F-4D97-AF65-F5344CB8AC3E}">
        <p14:creationId xmlns:p14="http://schemas.microsoft.com/office/powerpoint/2010/main" val="1422689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32EB6DF8-EF6A-40D1-8D53-DBA09378580D}"/>
              </a:ext>
            </a:extLst>
          </p:cNvPr>
          <p:cNvSpPr/>
          <p:nvPr/>
        </p:nvSpPr>
        <p:spPr>
          <a:xfrm>
            <a:off x="623888" y="479425"/>
            <a:ext cx="8156575" cy="461665"/>
          </a:xfrm>
          <a:prstGeom prst="rect">
            <a:avLst/>
          </a:prstGeom>
        </p:spPr>
        <p:txBody>
          <a:bodyPr wrap="square">
            <a:spAutoFit/>
          </a:bodyPr>
          <a:lstStyle/>
          <a:p>
            <a:pPr algn="just">
              <a:defRPr/>
            </a:pPr>
            <a:r>
              <a:rPr lang="en-US" altLang="zh-CN" sz="2400" b="1" dirty="0">
                <a:effectLst/>
                <a:latin typeface="方正小标宋简体"/>
              </a:rPr>
              <a:t>5.3.1  </a:t>
            </a:r>
            <a:r>
              <a:rPr lang="zh-CN" altLang="zh-CN" sz="2400" b="1" dirty="0">
                <a:latin typeface="方正小标宋简体"/>
              </a:rPr>
              <a:t>二维直方图</a:t>
            </a: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1C60B3E1-5241-48D3-AF6C-29AC2F5324C2}"/>
                  </a:ext>
                </a:extLst>
              </p:cNvPr>
              <p:cNvSpPr/>
              <p:nvPr/>
            </p:nvSpPr>
            <p:spPr>
              <a:xfrm>
                <a:off x="623888" y="1210969"/>
                <a:ext cx="10729912" cy="2246769"/>
              </a:xfrm>
              <a:prstGeom prst="rect">
                <a:avLst/>
              </a:prstGeom>
            </p:spPr>
            <p:txBody>
              <a:bodyPr wrap="square">
                <a:spAutoFit/>
              </a:bodyPr>
              <a:lstStyle/>
              <a:p>
                <a:pPr indent="269875" algn="just"/>
                <a:r>
                  <a:rPr lang="en-US" altLang="zh-CN" sz="2000" kern="0" dirty="0">
                    <a:latin typeface="华文仿宋" panose="02010600040101010101" pitchFamily="2" charset="-122"/>
                    <a:ea typeface="华文仿宋" panose="02010600040101010101" pitchFamily="2" charset="-122"/>
                  </a:rPr>
                  <a:t>    </a:t>
                </a:r>
                <a:r>
                  <a:rPr lang="zh-CN" altLang="zh-CN" sz="2000" kern="0" dirty="0">
                    <a:latin typeface="华文仿宋" panose="02010600040101010101" pitchFamily="2" charset="-122"/>
                    <a:ea typeface="华文仿宋" panose="02010600040101010101" pitchFamily="2" charset="-122"/>
                  </a:rPr>
                  <a:t>在常规的直方图构造中，直方图数据只是考虑了像素自身的灰度值，没有考虑像素所处的空间位置。如果把一幅图像</a:t>
                </a:r>
                <a14:m>
                  <m:oMath xmlns:m="http://schemas.openxmlformats.org/officeDocument/2006/math">
                    <m:r>
                      <a:rPr lang="en-US" altLang="zh-CN" sz="2000" kern="0">
                        <a:latin typeface="Cambria Math" panose="02040503050406030204" pitchFamily="18" charset="0"/>
                        <a:ea typeface="华文仿宋" panose="02010600040101010101" pitchFamily="2" charset="-122"/>
                      </a:rPr>
                      <m:t>𝐴</m:t>
                    </m:r>
                  </m:oMath>
                </a14:m>
                <a:r>
                  <a:rPr lang="zh-CN" altLang="zh-CN" sz="2000" kern="0" dirty="0">
                    <a:latin typeface="华文仿宋" panose="02010600040101010101" pitchFamily="2" charset="-122"/>
                    <a:ea typeface="华文仿宋" panose="02010600040101010101" pitchFamily="2" charset="-122"/>
                  </a:rPr>
                  <a:t>的像素打乱空间位置后重新排列得到图像</a:t>
                </a:r>
                <a14:m>
                  <m:oMath xmlns:m="http://schemas.openxmlformats.org/officeDocument/2006/math">
                    <m:r>
                      <a:rPr lang="en-US" altLang="zh-CN" sz="2000" kern="0">
                        <a:latin typeface="Cambria Math" panose="02040503050406030204" pitchFamily="18" charset="0"/>
                        <a:ea typeface="华文仿宋" panose="02010600040101010101" pitchFamily="2" charset="-122"/>
                      </a:rPr>
                      <m:t>𝐵</m:t>
                    </m:r>
                  </m:oMath>
                </a14:m>
                <a:r>
                  <a:rPr lang="zh-CN" altLang="zh-CN" sz="2000" kern="0" dirty="0">
                    <a:latin typeface="华文仿宋" panose="02010600040101010101" pitchFamily="2" charset="-122"/>
                    <a:ea typeface="华文仿宋" panose="02010600040101010101" pitchFamily="2" charset="-122"/>
                  </a:rPr>
                  <a:t>，尽管</a:t>
                </a:r>
                <a14:m>
                  <m:oMath xmlns:m="http://schemas.openxmlformats.org/officeDocument/2006/math">
                    <m:r>
                      <a:rPr lang="en-US" altLang="zh-CN" sz="2000" kern="0">
                        <a:latin typeface="Cambria Math" panose="02040503050406030204" pitchFamily="18" charset="0"/>
                        <a:ea typeface="华文仿宋" panose="02010600040101010101" pitchFamily="2" charset="-122"/>
                      </a:rPr>
                      <m:t>𝐴</m:t>
                    </m:r>
                  </m:oMath>
                </a14:m>
                <a:r>
                  <a:rPr lang="zh-CN" altLang="zh-CN" sz="2000" kern="0" dirty="0">
                    <a:latin typeface="华文仿宋" panose="02010600040101010101" pitchFamily="2" charset="-122"/>
                    <a:ea typeface="华文仿宋" panose="02010600040101010101" pitchFamily="2" charset="-122"/>
                  </a:rPr>
                  <a:t>图像和</a:t>
                </a:r>
                <a14:m>
                  <m:oMath xmlns:m="http://schemas.openxmlformats.org/officeDocument/2006/math">
                    <m:r>
                      <a:rPr lang="en-US" altLang="zh-CN" sz="2000" kern="0">
                        <a:latin typeface="Cambria Math" panose="02040503050406030204" pitchFamily="18" charset="0"/>
                        <a:ea typeface="华文仿宋" panose="02010600040101010101" pitchFamily="2" charset="-122"/>
                      </a:rPr>
                      <m:t>𝐵</m:t>
                    </m:r>
                  </m:oMath>
                </a14:m>
                <a:r>
                  <a:rPr lang="zh-CN" altLang="zh-CN" sz="2000" kern="0" dirty="0">
                    <a:latin typeface="华文仿宋" panose="02010600040101010101" pitchFamily="2" charset="-122"/>
                    <a:ea typeface="华文仿宋" panose="02010600040101010101" pitchFamily="2" charset="-122"/>
                  </a:rPr>
                  <a:t>图像已经发生了巨大的变化，但它们的直方图还是一模一样。因此，提出了二维直方图的概念。</a:t>
                </a:r>
              </a:p>
              <a:p>
                <a:pPr indent="269875" algn="just"/>
                <a:r>
                  <a:rPr lang="en-US" altLang="zh-CN" sz="2000" kern="0" dirty="0">
                    <a:latin typeface="华文仿宋" panose="02010600040101010101" pitchFamily="2" charset="-122"/>
                    <a:ea typeface="华文仿宋" panose="02010600040101010101" pitchFamily="2" charset="-122"/>
                  </a:rPr>
                  <a:t>   </a:t>
                </a:r>
              </a:p>
              <a:p>
                <a:pPr indent="269875" algn="just"/>
                <a:r>
                  <a:rPr lang="en-US" altLang="zh-CN" sz="2000" kern="0" dirty="0">
                    <a:latin typeface="华文仿宋" panose="02010600040101010101" pitchFamily="2" charset="-122"/>
                    <a:ea typeface="华文仿宋" panose="02010600040101010101" pitchFamily="2" charset="-122"/>
                  </a:rPr>
                  <a:t>    </a:t>
                </a:r>
                <a:r>
                  <a:rPr lang="zh-CN" altLang="zh-CN" sz="2000" kern="0" dirty="0">
                    <a:solidFill>
                      <a:srgbClr val="FF0000"/>
                    </a:solidFill>
                    <a:latin typeface="华文仿宋" panose="02010600040101010101" pitchFamily="2" charset="-122"/>
                    <a:ea typeface="华文仿宋" panose="02010600040101010101" pitchFamily="2" charset="-122"/>
                  </a:rPr>
                  <a:t>所谓二维直方图就是像素的灰度值</a:t>
                </a:r>
                <a14:m>
                  <m:oMath xmlns:m="http://schemas.openxmlformats.org/officeDocument/2006/math">
                    <m:r>
                      <a:rPr lang="en-US" altLang="zh-CN" sz="2000" kern="0">
                        <a:solidFill>
                          <a:srgbClr val="FF0000"/>
                        </a:solidFill>
                        <a:latin typeface="Cambria Math" panose="02040503050406030204" pitchFamily="18" charset="0"/>
                        <a:ea typeface="华文仿宋" panose="02010600040101010101" pitchFamily="2" charset="-122"/>
                      </a:rPr>
                      <m:t>𝑔</m:t>
                    </m:r>
                  </m:oMath>
                </a14:m>
                <a:r>
                  <a:rPr lang="zh-CN" altLang="zh-CN" sz="2000" kern="0" dirty="0">
                    <a:solidFill>
                      <a:srgbClr val="FF0000"/>
                    </a:solidFill>
                    <a:latin typeface="华文仿宋" panose="02010600040101010101" pitchFamily="2" charset="-122"/>
                    <a:ea typeface="华文仿宋" panose="02010600040101010101" pitchFamily="2" charset="-122"/>
                  </a:rPr>
                  <a:t>和其邻域均值</a:t>
                </a:r>
                <a14:m>
                  <m:oMath xmlns:m="http://schemas.openxmlformats.org/officeDocument/2006/math">
                    <m:r>
                      <a:rPr lang="en-US" altLang="zh-CN" sz="2000" kern="0">
                        <a:solidFill>
                          <a:srgbClr val="FF0000"/>
                        </a:solidFill>
                        <a:latin typeface="Cambria Math" panose="02040503050406030204" pitchFamily="18" charset="0"/>
                        <a:ea typeface="华文仿宋" panose="02010600040101010101" pitchFamily="2" charset="-122"/>
                      </a:rPr>
                      <m:t>𝑢</m:t>
                    </m:r>
                  </m:oMath>
                </a14:m>
                <a:r>
                  <a:rPr lang="zh-CN" altLang="zh-CN" sz="2000" kern="0" dirty="0">
                    <a:solidFill>
                      <a:srgbClr val="FF0000"/>
                    </a:solidFill>
                    <a:latin typeface="华文仿宋" panose="02010600040101010101" pitchFamily="2" charset="-122"/>
                    <a:ea typeface="华文仿宋" panose="02010600040101010101" pitchFamily="2" charset="-122"/>
                  </a:rPr>
                  <a:t>的联合分布直方图</a:t>
                </a:r>
                <a14:m>
                  <m:oMath xmlns:m="http://schemas.openxmlformats.org/officeDocument/2006/math">
                    <m:r>
                      <a:rPr lang="en-US" altLang="zh-CN" sz="2000" kern="0">
                        <a:solidFill>
                          <a:srgbClr val="FF0000"/>
                        </a:solidFill>
                        <a:latin typeface="Cambria Math" panose="02040503050406030204" pitchFamily="18" charset="0"/>
                        <a:ea typeface="华文仿宋" panose="02010600040101010101" pitchFamily="2" charset="-122"/>
                      </a:rPr>
                      <m:t>h</m:t>
                    </m:r>
                    <m:r>
                      <a:rPr lang="en-US" altLang="zh-CN" sz="2000" kern="0">
                        <a:solidFill>
                          <a:srgbClr val="FF0000"/>
                        </a:solidFill>
                        <a:latin typeface="Cambria Math" panose="02040503050406030204" pitchFamily="18" charset="0"/>
                        <a:ea typeface="华文仿宋" panose="02010600040101010101" pitchFamily="2" charset="-122"/>
                      </a:rPr>
                      <m:t>(</m:t>
                    </m:r>
                    <m:r>
                      <a:rPr lang="en-US" altLang="zh-CN" sz="2000" kern="0">
                        <a:solidFill>
                          <a:srgbClr val="FF0000"/>
                        </a:solidFill>
                        <a:latin typeface="Cambria Math" panose="02040503050406030204" pitchFamily="18" charset="0"/>
                        <a:ea typeface="华文仿宋" panose="02010600040101010101" pitchFamily="2" charset="-122"/>
                      </a:rPr>
                      <m:t>𝑔</m:t>
                    </m:r>
                    <m:r>
                      <a:rPr lang="en-US" altLang="zh-CN" sz="2000" kern="0">
                        <a:solidFill>
                          <a:srgbClr val="FF0000"/>
                        </a:solidFill>
                        <a:latin typeface="Cambria Math" panose="02040503050406030204" pitchFamily="18" charset="0"/>
                        <a:ea typeface="华文仿宋" panose="02010600040101010101" pitchFamily="2" charset="-122"/>
                      </a:rPr>
                      <m:t>,</m:t>
                    </m:r>
                    <m:r>
                      <a:rPr lang="en-US" altLang="zh-CN" sz="2000" kern="0">
                        <a:solidFill>
                          <a:srgbClr val="FF0000"/>
                        </a:solidFill>
                        <a:latin typeface="Cambria Math" panose="02040503050406030204" pitchFamily="18" charset="0"/>
                        <a:ea typeface="华文仿宋" panose="02010600040101010101" pitchFamily="2" charset="-122"/>
                      </a:rPr>
                      <m:t>𝑢</m:t>
                    </m:r>
                    <m:r>
                      <a:rPr lang="en-US" altLang="zh-CN" sz="2000" kern="0">
                        <a:solidFill>
                          <a:srgbClr val="FF0000"/>
                        </a:solidFill>
                        <a:latin typeface="Cambria Math" panose="02040503050406030204" pitchFamily="18" charset="0"/>
                        <a:ea typeface="华文仿宋" panose="02010600040101010101" pitchFamily="2" charset="-122"/>
                      </a:rPr>
                      <m:t>)</m:t>
                    </m:r>
                  </m:oMath>
                </a14:m>
                <a:r>
                  <a:rPr lang="zh-CN" altLang="zh-CN" sz="2000" kern="0" dirty="0">
                    <a:solidFill>
                      <a:srgbClr val="FF0000"/>
                    </a:solidFill>
                    <a:latin typeface="华文仿宋" panose="02010600040101010101" pitchFamily="2" charset="-122"/>
                    <a:ea typeface="华文仿宋" panose="02010600040101010101" pitchFamily="2" charset="-122"/>
                  </a:rPr>
                  <a:t>，其含义是当像素的灰度值为</a:t>
                </a:r>
                <a14:m>
                  <m:oMath xmlns:m="http://schemas.openxmlformats.org/officeDocument/2006/math">
                    <m:r>
                      <a:rPr lang="en-US" altLang="zh-CN" sz="2000" kern="0">
                        <a:solidFill>
                          <a:srgbClr val="FF0000"/>
                        </a:solidFill>
                        <a:latin typeface="Cambria Math" panose="02040503050406030204" pitchFamily="18" charset="0"/>
                        <a:ea typeface="华文仿宋" panose="02010600040101010101" pitchFamily="2" charset="-122"/>
                      </a:rPr>
                      <m:t>𝑔</m:t>
                    </m:r>
                  </m:oMath>
                </a14:m>
                <a:r>
                  <a:rPr lang="zh-CN" altLang="zh-CN" sz="2000" kern="0" dirty="0">
                    <a:solidFill>
                      <a:srgbClr val="FF0000"/>
                    </a:solidFill>
                    <a:latin typeface="华文仿宋" panose="02010600040101010101" pitchFamily="2" charset="-122"/>
                    <a:ea typeface="华文仿宋" panose="02010600040101010101" pitchFamily="2" charset="-122"/>
                  </a:rPr>
                  <a:t>时，其邻域均值为</a:t>
                </a:r>
                <a14:m>
                  <m:oMath xmlns:m="http://schemas.openxmlformats.org/officeDocument/2006/math">
                    <m:r>
                      <a:rPr lang="en-US" altLang="zh-CN" sz="2000" kern="0">
                        <a:solidFill>
                          <a:srgbClr val="FF0000"/>
                        </a:solidFill>
                        <a:latin typeface="Cambria Math" panose="02040503050406030204" pitchFamily="18" charset="0"/>
                        <a:ea typeface="华文仿宋" panose="02010600040101010101" pitchFamily="2" charset="-122"/>
                      </a:rPr>
                      <m:t>𝑢</m:t>
                    </m:r>
                  </m:oMath>
                </a14:m>
                <a:r>
                  <a:rPr lang="zh-CN" altLang="zh-CN" sz="2000" kern="0" dirty="0">
                    <a:solidFill>
                      <a:srgbClr val="FF0000"/>
                    </a:solidFill>
                    <a:latin typeface="华文仿宋" panose="02010600040101010101" pitchFamily="2" charset="-122"/>
                    <a:ea typeface="华文仿宋" panose="02010600040101010101" pitchFamily="2" charset="-122"/>
                  </a:rPr>
                  <a:t>的概率。</a:t>
                </a:r>
                <a:r>
                  <a:rPr lang="zh-CN" altLang="zh-CN" sz="2000" kern="0" dirty="0">
                    <a:latin typeface="华文仿宋" panose="02010600040101010101" pitchFamily="2" charset="-122"/>
                    <a:ea typeface="华文仿宋" panose="02010600040101010101" pitchFamily="2" charset="-122"/>
                  </a:rPr>
                  <a:t>在灰度图像中，因为</a:t>
                </a:r>
                <a14:m>
                  <m:oMath xmlns:m="http://schemas.openxmlformats.org/officeDocument/2006/math">
                    <m:r>
                      <a:rPr lang="en-US" altLang="zh-CN" sz="2000" kern="0">
                        <a:latin typeface="Cambria Math" panose="02040503050406030204" pitchFamily="18" charset="0"/>
                        <a:ea typeface="华文仿宋" panose="02010600040101010101" pitchFamily="2" charset="-122"/>
                      </a:rPr>
                      <m:t>𝑔</m:t>
                    </m:r>
                  </m:oMath>
                </a14:m>
                <a:r>
                  <a:rPr lang="zh-CN" altLang="zh-CN" sz="2000" kern="0" dirty="0">
                    <a:latin typeface="华文仿宋" panose="02010600040101010101" pitchFamily="2" charset="-122"/>
                    <a:ea typeface="华文仿宋" panose="02010600040101010101" pitchFamily="2" charset="-122"/>
                  </a:rPr>
                  <a:t>和</a:t>
                </a:r>
                <a14:m>
                  <m:oMath xmlns:m="http://schemas.openxmlformats.org/officeDocument/2006/math">
                    <m:r>
                      <a:rPr lang="en-US" altLang="zh-CN" sz="2000" kern="0">
                        <a:latin typeface="Cambria Math" panose="02040503050406030204" pitchFamily="18" charset="0"/>
                        <a:ea typeface="华文仿宋" panose="02010600040101010101" pitchFamily="2" charset="-122"/>
                      </a:rPr>
                      <m:t>𝑢</m:t>
                    </m:r>
                  </m:oMath>
                </a14:m>
                <a:r>
                  <a:rPr lang="zh-CN" altLang="zh-CN" sz="2000" kern="0" dirty="0">
                    <a:latin typeface="华文仿宋" panose="02010600040101010101" pitchFamily="2" charset="-122"/>
                    <a:ea typeface="华文仿宋" panose="02010600040101010101" pitchFamily="2" charset="-122"/>
                  </a:rPr>
                  <a:t>都是</a:t>
                </a:r>
                <a:r>
                  <a:rPr lang="en-US" altLang="zh-CN" sz="2000" kern="0" dirty="0">
                    <a:latin typeface="华文仿宋" panose="02010600040101010101" pitchFamily="2" charset="-122"/>
                    <a:ea typeface="华文仿宋" panose="02010600040101010101" pitchFamily="2" charset="-122"/>
                  </a:rPr>
                  <a:t>256</a:t>
                </a:r>
                <a:r>
                  <a:rPr lang="zh-CN" altLang="zh-CN" sz="2000" kern="0" dirty="0">
                    <a:latin typeface="华文仿宋" panose="02010600040101010101" pitchFamily="2" charset="-122"/>
                    <a:ea typeface="华文仿宋" panose="02010600040101010101" pitchFamily="2" charset="-122"/>
                  </a:rPr>
                  <a:t>级灰度，所以二维直方图是一个</a:t>
                </a:r>
                <a14:m>
                  <m:oMath xmlns:m="http://schemas.openxmlformats.org/officeDocument/2006/math">
                    <m:r>
                      <a:rPr lang="en-US" altLang="zh-CN" sz="2000" kern="0">
                        <a:latin typeface="Cambria Math" panose="02040503050406030204" pitchFamily="18" charset="0"/>
                        <a:ea typeface="华文仿宋" panose="02010600040101010101" pitchFamily="2" charset="-122"/>
                      </a:rPr>
                      <m:t>256×256</m:t>
                    </m:r>
                  </m:oMath>
                </a14:m>
                <a:r>
                  <a:rPr lang="zh-CN" altLang="zh-CN" sz="2000" kern="0" dirty="0">
                    <a:latin typeface="华文仿宋" panose="02010600040101010101" pitchFamily="2" charset="-122"/>
                    <a:ea typeface="华文仿宋" panose="02010600040101010101" pitchFamily="2" charset="-122"/>
                  </a:rPr>
                  <a:t>的矩阵。其构造方法如下：</a:t>
                </a:r>
              </a:p>
            </p:txBody>
          </p:sp>
        </mc:Choice>
        <mc:Fallback xmlns="">
          <p:sp>
            <p:nvSpPr>
              <p:cNvPr id="3" name="矩形 2">
                <a:extLst>
                  <a:ext uri="{FF2B5EF4-FFF2-40B4-BE49-F238E27FC236}">
                    <a16:creationId xmlns:a16="http://schemas.microsoft.com/office/drawing/2014/main" id="{1C60B3E1-5241-48D3-AF6C-29AC2F5324C2}"/>
                  </a:ext>
                </a:extLst>
              </p:cNvPr>
              <p:cNvSpPr>
                <a:spLocks noRot="1" noChangeAspect="1" noMove="1" noResize="1" noEditPoints="1" noAdjustHandles="1" noChangeArrowheads="1" noChangeShapeType="1" noTextEdit="1"/>
              </p:cNvSpPr>
              <p:nvPr/>
            </p:nvSpPr>
            <p:spPr>
              <a:xfrm>
                <a:off x="623888" y="1210969"/>
                <a:ext cx="10729912" cy="2246769"/>
              </a:xfrm>
              <a:prstGeom prst="rect">
                <a:avLst/>
              </a:prstGeom>
              <a:blipFill>
                <a:blip r:embed="rId3"/>
                <a:stretch>
                  <a:fillRect l="-568" t="-1630" r="-568" b="-4348"/>
                </a:stretch>
              </a:blipFill>
            </p:spPr>
            <p:txBody>
              <a:bodyPr/>
              <a:lstStyle/>
              <a:p>
                <a:r>
                  <a:rPr lang="zh-CN" altLang="en-US">
                    <a:noFill/>
                  </a:rPr>
                  <a:t> </a:t>
                </a:r>
              </a:p>
            </p:txBody>
          </p:sp>
        </mc:Fallback>
      </mc:AlternateContent>
      <p:sp>
        <p:nvSpPr>
          <p:cNvPr id="5" name="灯片编号占位符 4">
            <a:extLst>
              <a:ext uri="{FF2B5EF4-FFF2-40B4-BE49-F238E27FC236}">
                <a16:creationId xmlns:a16="http://schemas.microsoft.com/office/drawing/2014/main" id="{C44AE01C-D0E6-4AC0-BE53-A27D51AD7F49}"/>
              </a:ext>
            </a:extLst>
          </p:cNvPr>
          <p:cNvSpPr>
            <a:spLocks noGrp="1"/>
          </p:cNvSpPr>
          <p:nvPr>
            <p:ph type="sldNum" sz="quarter" idx="12"/>
          </p:nvPr>
        </p:nvSpPr>
        <p:spPr/>
        <p:txBody>
          <a:bodyPr/>
          <a:lstStyle/>
          <a:p>
            <a:fld id="{7D943200-7954-4F56-8B76-D6C91EDA9A35}" type="slidenum">
              <a:rPr lang="zh-CN" altLang="en-US" smtClean="0"/>
              <a:t>19</a:t>
            </a:fld>
            <a:endParaRPr lang="zh-CN" altLang="en-US"/>
          </a:p>
        </p:txBody>
      </p:sp>
      <p:pic>
        <p:nvPicPr>
          <p:cNvPr id="7" name="图片 6">
            <a:extLst>
              <a:ext uri="{FF2B5EF4-FFF2-40B4-BE49-F238E27FC236}">
                <a16:creationId xmlns:a16="http://schemas.microsoft.com/office/drawing/2014/main" id="{B435B490-4F81-4605-9DE5-5845651A6D47}"/>
              </a:ext>
            </a:extLst>
          </p:cNvPr>
          <p:cNvPicPr>
            <a:picLocks noChangeAspect="1"/>
          </p:cNvPicPr>
          <p:nvPr/>
        </p:nvPicPr>
        <p:blipFill>
          <a:blip r:embed="rId4"/>
          <a:stretch>
            <a:fillRect/>
          </a:stretch>
        </p:blipFill>
        <p:spPr>
          <a:xfrm>
            <a:off x="1172765" y="3642360"/>
            <a:ext cx="9846469" cy="1857375"/>
          </a:xfrm>
          <a:prstGeom prst="rect">
            <a:avLst/>
          </a:prstGeom>
        </p:spPr>
      </p:pic>
    </p:spTree>
    <p:extLst>
      <p:ext uri="{BB962C8B-B14F-4D97-AF65-F5344CB8AC3E}">
        <p14:creationId xmlns:p14="http://schemas.microsoft.com/office/powerpoint/2010/main" val="2447132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ADA167F4-3660-4F33-AFB6-39D7783734D3}"/>
              </a:ext>
            </a:extLst>
          </p:cNvPr>
          <p:cNvSpPr/>
          <p:nvPr/>
        </p:nvSpPr>
        <p:spPr>
          <a:xfrm>
            <a:off x="838201" y="4073326"/>
            <a:ext cx="10632439" cy="2049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ectangle 1">
            <a:extLst>
              <a:ext uri="{FF2B5EF4-FFF2-40B4-BE49-F238E27FC236}">
                <a16:creationId xmlns:a16="http://schemas.microsoft.com/office/drawing/2014/main" id="{0DDCD7C1-B959-49E1-A38A-D30B32B19DAC}"/>
              </a:ext>
            </a:extLst>
          </p:cNvPr>
          <p:cNvSpPr>
            <a:spLocks noChangeArrowheads="1"/>
          </p:cNvSpPr>
          <p:nvPr/>
        </p:nvSpPr>
        <p:spPr bwMode="auto">
          <a:xfrm>
            <a:off x="838201" y="674281"/>
            <a:ext cx="10515599"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357813" algn="r"/>
              </a:tabLst>
              <a:defRPr>
                <a:solidFill>
                  <a:schemeClr val="tx1"/>
                </a:solidFill>
                <a:latin typeface="Arial" panose="020B0604020202020204" pitchFamily="34" charset="0"/>
              </a:defRPr>
            </a:lvl1pPr>
            <a:lvl2pPr eaLnBrk="0" fontAlgn="base" hangingPunct="0">
              <a:spcBef>
                <a:spcPct val="0"/>
              </a:spcBef>
              <a:spcAft>
                <a:spcPct val="0"/>
              </a:spcAft>
              <a:tabLst>
                <a:tab pos="5357813" algn="r"/>
              </a:tabLst>
              <a:defRPr>
                <a:solidFill>
                  <a:schemeClr val="tx1"/>
                </a:solidFill>
                <a:latin typeface="Arial" panose="020B0604020202020204" pitchFamily="34" charset="0"/>
              </a:defRPr>
            </a:lvl2pPr>
            <a:lvl3pPr eaLnBrk="0" fontAlgn="base" hangingPunct="0">
              <a:spcBef>
                <a:spcPct val="0"/>
              </a:spcBef>
              <a:spcAft>
                <a:spcPct val="0"/>
              </a:spcAft>
              <a:tabLst>
                <a:tab pos="5357813" algn="r"/>
              </a:tabLst>
              <a:defRPr>
                <a:solidFill>
                  <a:schemeClr val="tx1"/>
                </a:solidFill>
                <a:latin typeface="Arial" panose="020B0604020202020204" pitchFamily="34" charset="0"/>
              </a:defRPr>
            </a:lvl3pPr>
            <a:lvl4pPr eaLnBrk="0" fontAlgn="base" hangingPunct="0">
              <a:spcBef>
                <a:spcPct val="0"/>
              </a:spcBef>
              <a:spcAft>
                <a:spcPct val="0"/>
              </a:spcAft>
              <a:tabLst>
                <a:tab pos="5357813" algn="r"/>
              </a:tabLst>
              <a:defRPr>
                <a:solidFill>
                  <a:schemeClr val="tx1"/>
                </a:solidFill>
                <a:latin typeface="Arial" panose="020B0604020202020204" pitchFamily="34" charset="0"/>
              </a:defRPr>
            </a:lvl4pPr>
            <a:lvl5pPr eaLnBrk="0" fontAlgn="base" hangingPunct="0">
              <a:spcBef>
                <a:spcPct val="0"/>
              </a:spcBef>
              <a:spcAft>
                <a:spcPct val="0"/>
              </a:spcAft>
              <a:tabLst>
                <a:tab pos="5357813" algn="r"/>
              </a:tabLst>
              <a:defRPr>
                <a:solidFill>
                  <a:schemeClr val="tx1"/>
                </a:solidFill>
                <a:latin typeface="Arial" panose="020B0604020202020204" pitchFamily="34" charset="0"/>
              </a:defRPr>
            </a:lvl5pPr>
            <a:lvl6pPr eaLnBrk="0" fontAlgn="base" hangingPunct="0">
              <a:spcBef>
                <a:spcPct val="0"/>
              </a:spcBef>
              <a:spcAft>
                <a:spcPct val="0"/>
              </a:spcAft>
              <a:tabLst>
                <a:tab pos="5357813" algn="r"/>
              </a:tabLst>
              <a:defRPr>
                <a:solidFill>
                  <a:schemeClr val="tx1"/>
                </a:solidFill>
                <a:latin typeface="Arial" panose="020B0604020202020204" pitchFamily="34" charset="0"/>
              </a:defRPr>
            </a:lvl6pPr>
            <a:lvl7pPr eaLnBrk="0" fontAlgn="base" hangingPunct="0">
              <a:spcBef>
                <a:spcPct val="0"/>
              </a:spcBef>
              <a:spcAft>
                <a:spcPct val="0"/>
              </a:spcAft>
              <a:tabLst>
                <a:tab pos="5357813" algn="r"/>
              </a:tabLst>
              <a:defRPr>
                <a:solidFill>
                  <a:schemeClr val="tx1"/>
                </a:solidFill>
                <a:latin typeface="Arial" panose="020B0604020202020204" pitchFamily="34" charset="0"/>
              </a:defRPr>
            </a:lvl7pPr>
            <a:lvl8pPr eaLnBrk="0" fontAlgn="base" hangingPunct="0">
              <a:spcBef>
                <a:spcPct val="0"/>
              </a:spcBef>
              <a:spcAft>
                <a:spcPct val="0"/>
              </a:spcAft>
              <a:tabLst>
                <a:tab pos="5357813" algn="r"/>
              </a:tabLst>
              <a:defRPr>
                <a:solidFill>
                  <a:schemeClr val="tx1"/>
                </a:solidFill>
                <a:latin typeface="Arial" panose="020B0604020202020204" pitchFamily="34" charset="0"/>
              </a:defRPr>
            </a:lvl8pPr>
            <a:lvl9pPr eaLnBrk="0" fontAlgn="base" hangingPunct="0">
              <a:spcBef>
                <a:spcPct val="0"/>
              </a:spcBef>
              <a:spcAft>
                <a:spcPct val="0"/>
              </a:spcAft>
              <a:tabLst>
                <a:tab pos="5357813" algn="r"/>
              </a:tabLst>
              <a:defRPr>
                <a:solidFill>
                  <a:schemeClr val="tx1"/>
                </a:solidFill>
                <a:latin typeface="Arial" panose="020B0604020202020204" pitchFamily="34" charset="0"/>
              </a:defRPr>
            </a:lvl9pPr>
          </a:lstStyle>
          <a:p>
            <a:r>
              <a:rPr lang="en-US" altLang="zh-CN" sz="20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5.4  </a:t>
            </a:r>
            <a:r>
              <a:rPr lang="zh-CN" altLang="en-US" sz="20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聚类分割</a:t>
            </a:r>
            <a:endParaRPr lang="en-US" altLang="zh-CN" sz="20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r>
              <a:rPr lang="en-US" altLang="zh-CN" sz="20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5.5  </a:t>
            </a:r>
            <a:r>
              <a:rPr lang="zh-CN" altLang="en-US" sz="20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区域增长与分裂合并算法</a:t>
            </a:r>
            <a:endParaRPr lang="en-US" altLang="zh-CN" sz="20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r>
              <a:rPr lang="en-US" altLang="zh-CN" sz="20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5.6  </a:t>
            </a:r>
            <a:r>
              <a:rPr lang="zh-CN" altLang="en-US" sz="20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基于某种稳定性的图像分割</a:t>
            </a:r>
            <a:endParaRPr lang="en-US" altLang="zh-CN" sz="20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r>
              <a:rPr lang="en-US" altLang="zh-CN" sz="2000" dirty="0">
                <a:solidFill>
                  <a:schemeClr val="accent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5.6.1  </a:t>
            </a:r>
            <a:r>
              <a:rPr lang="zh-CN" altLang="en-US" sz="2000" dirty="0">
                <a:solidFill>
                  <a:schemeClr val="accent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基于目标个数稳定性的图像分割</a:t>
            </a:r>
            <a:endParaRPr lang="en-US" altLang="zh-CN" sz="2000" dirty="0">
              <a:solidFill>
                <a:schemeClr val="accent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r>
              <a:rPr lang="en-US" altLang="zh-CN" sz="2000" dirty="0">
                <a:solidFill>
                  <a:schemeClr val="accent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5.6.2  </a:t>
            </a:r>
            <a:r>
              <a:rPr lang="zh-CN" altLang="en-US" sz="2000" dirty="0">
                <a:solidFill>
                  <a:schemeClr val="accent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基于次数关系稳定性的图像分割</a:t>
            </a:r>
            <a:endParaRPr lang="en-US" altLang="zh-CN" sz="2000" dirty="0">
              <a:solidFill>
                <a:schemeClr val="accent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r>
              <a:rPr lang="en-US" altLang="zh-CN" sz="20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5.7  </a:t>
            </a:r>
            <a:r>
              <a:rPr lang="zh-CN" altLang="en-US" sz="20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光照不均的消除方法与应用</a:t>
            </a:r>
            <a:endParaRPr lang="en-US" altLang="zh-CN" sz="20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r>
              <a:rPr lang="en-US" altLang="zh-CN" sz="2000" dirty="0">
                <a:solidFill>
                  <a:schemeClr val="accent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5.7.1  </a:t>
            </a:r>
            <a:r>
              <a:rPr lang="zh-CN" altLang="en-US" sz="2000" dirty="0">
                <a:solidFill>
                  <a:schemeClr val="accent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字符分割</a:t>
            </a:r>
            <a:endParaRPr lang="en-US" altLang="zh-CN" sz="2000" dirty="0">
              <a:solidFill>
                <a:schemeClr val="accent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r>
              <a:rPr lang="en-US" altLang="zh-CN" sz="2000" dirty="0">
                <a:solidFill>
                  <a:schemeClr val="accent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5.7.2  </a:t>
            </a:r>
            <a:r>
              <a:rPr lang="zh-CN" altLang="en-US" sz="2000" dirty="0">
                <a:solidFill>
                  <a:schemeClr val="accent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米粒分割</a:t>
            </a:r>
            <a:endParaRPr lang="en-US" altLang="zh-CN" sz="2000" dirty="0">
              <a:solidFill>
                <a:schemeClr val="accent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r>
              <a:rPr lang="en-US" altLang="zh-CN" sz="20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5.8  </a:t>
            </a:r>
            <a:r>
              <a:rPr lang="zh-CN" altLang="en-US" sz="20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本章小结</a:t>
            </a:r>
            <a:endParaRPr lang="en-US" altLang="zh-CN" sz="20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r>
              <a:rPr lang="zh-CN" altLang="en-US" sz="20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作业与思考</a:t>
            </a:r>
            <a:endParaRPr lang="en-US" altLang="zh-CN" sz="20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D97E71DE-9D30-4C25-B547-1A644D0549D5}"/>
              </a:ext>
            </a:extLst>
          </p:cNvPr>
          <p:cNvSpPr>
            <a:spLocks noGrp="1"/>
          </p:cNvSpPr>
          <p:nvPr>
            <p:ph type="sldNum" sz="quarter" idx="12"/>
          </p:nvPr>
        </p:nvSpPr>
        <p:spPr/>
        <p:txBody>
          <a:bodyPr/>
          <a:lstStyle/>
          <a:p>
            <a:fld id="{7D943200-7954-4F56-8B76-D6C91EDA9A35}" type="slidenum">
              <a:rPr lang="zh-CN" altLang="en-US" smtClean="0"/>
              <a:t>2</a:t>
            </a:fld>
            <a:endParaRPr lang="zh-CN" altLang="en-US"/>
          </a:p>
        </p:txBody>
      </p:sp>
      <p:sp>
        <p:nvSpPr>
          <p:cNvPr id="6" name="文本框 5">
            <a:extLst>
              <a:ext uri="{FF2B5EF4-FFF2-40B4-BE49-F238E27FC236}">
                <a16:creationId xmlns:a16="http://schemas.microsoft.com/office/drawing/2014/main" id="{B1EF65E8-0767-4A21-843B-B62C6AFC72EE}"/>
              </a:ext>
            </a:extLst>
          </p:cNvPr>
          <p:cNvSpPr txBox="1"/>
          <p:nvPr/>
        </p:nvSpPr>
        <p:spPr>
          <a:xfrm>
            <a:off x="838201" y="4073326"/>
            <a:ext cx="10515598" cy="1938992"/>
          </a:xfrm>
          <a:prstGeom prst="rect">
            <a:avLst/>
          </a:prstGeom>
          <a:noFill/>
        </p:spPr>
        <p:txBody>
          <a:bodyPr wrap="square">
            <a:spAutoFit/>
          </a:bodyPr>
          <a:lstStyle/>
          <a:p>
            <a:pPr indent="269875" algn="just"/>
            <a:r>
              <a:rPr lang="en-US" altLang="zh-CN" sz="2000" kern="0" dirty="0">
                <a:solidFill>
                  <a:srgbClr val="FFFF00"/>
                </a:solidFill>
                <a:latin typeface="华文仿宋" panose="02010600040101010101" pitchFamily="2" charset="-122"/>
                <a:ea typeface="华文仿宋" panose="02010600040101010101" pitchFamily="2" charset="-122"/>
              </a:rPr>
              <a:t>    </a:t>
            </a:r>
            <a:r>
              <a:rPr lang="zh-CN" altLang="zh-CN" sz="2000" kern="0" dirty="0">
                <a:solidFill>
                  <a:srgbClr val="FFFF00"/>
                </a:solidFill>
                <a:latin typeface="华文仿宋" panose="02010600040101010101" pitchFamily="2" charset="-122"/>
                <a:ea typeface="华文仿宋" panose="02010600040101010101" pitchFamily="2" charset="-122"/>
              </a:rPr>
              <a:t>本章讲述图像分割的基本概念，包括图像分割的定义、图像分割和边缘检测的区别、阈值化、二值化、半调阈值化、多阈值化等；讲述基于直方图的阈值选取方法，包括最小误差法和最大差距法；讲述</a:t>
            </a:r>
            <a:r>
              <a:rPr lang="zh-CN" altLang="en-US" sz="2000" kern="0" dirty="0">
                <a:solidFill>
                  <a:srgbClr val="FFFF00"/>
                </a:solidFill>
                <a:latin typeface="华文仿宋" panose="02010600040101010101" pitchFamily="2" charset="-122"/>
                <a:ea typeface="华文仿宋" panose="02010600040101010101" pitchFamily="2" charset="-122"/>
              </a:rPr>
              <a:t>多次分割</a:t>
            </a:r>
            <a:r>
              <a:rPr lang="zh-CN" altLang="zh-CN" sz="2000" kern="0" dirty="0">
                <a:solidFill>
                  <a:srgbClr val="FFFF00"/>
                </a:solidFill>
                <a:latin typeface="华文仿宋" panose="02010600040101010101" pitchFamily="2" charset="-122"/>
                <a:ea typeface="华文仿宋" panose="02010600040101010101" pitchFamily="2" charset="-122"/>
              </a:rPr>
              <a:t>法及全局阈值、局部阈值、自适应阈值等应用策略；</a:t>
            </a:r>
            <a:endParaRPr lang="en-US" altLang="zh-CN" sz="2000" kern="0" dirty="0">
              <a:solidFill>
                <a:srgbClr val="FFFF00"/>
              </a:solidFill>
              <a:latin typeface="华文仿宋" panose="02010600040101010101" pitchFamily="2" charset="-122"/>
              <a:ea typeface="华文仿宋" panose="02010600040101010101" pitchFamily="2" charset="-122"/>
            </a:endParaRPr>
          </a:p>
          <a:p>
            <a:pPr indent="269875" algn="just"/>
            <a:r>
              <a:rPr lang="en-US" altLang="zh-CN" sz="2000" kern="0" dirty="0">
                <a:solidFill>
                  <a:srgbClr val="FFFF00"/>
                </a:solidFill>
                <a:latin typeface="华文仿宋" panose="02010600040101010101" pitchFamily="2" charset="-122"/>
                <a:ea typeface="华文仿宋" panose="02010600040101010101" pitchFamily="2" charset="-122"/>
              </a:rPr>
              <a:t>    </a:t>
            </a:r>
            <a:r>
              <a:rPr lang="zh-CN" altLang="zh-CN" sz="2000" kern="0" dirty="0">
                <a:solidFill>
                  <a:srgbClr val="FFFF00"/>
                </a:solidFill>
                <a:latin typeface="华文仿宋" panose="02010600040101010101" pitchFamily="2" charset="-122"/>
                <a:ea typeface="华文仿宋" panose="02010600040101010101" pitchFamily="2" charset="-122"/>
              </a:rPr>
              <a:t>讲述二维直方图、边缘强度加权直方图和等量像素法直方图的构造方法；讲述聚类分割、分裂合并算法和基于</a:t>
            </a:r>
            <a:r>
              <a:rPr lang="zh-CN" altLang="en-US" sz="2000" kern="0" dirty="0">
                <a:solidFill>
                  <a:srgbClr val="FFFF00"/>
                </a:solidFill>
                <a:latin typeface="华文仿宋" panose="02010600040101010101" pitchFamily="2" charset="-122"/>
                <a:ea typeface="华文仿宋" panose="02010600040101010101" pitchFamily="2" charset="-122"/>
              </a:rPr>
              <a:t>某种</a:t>
            </a:r>
            <a:r>
              <a:rPr lang="zh-CN" altLang="zh-CN" sz="2000" kern="0" dirty="0">
                <a:solidFill>
                  <a:srgbClr val="FFFF00"/>
                </a:solidFill>
                <a:latin typeface="华文仿宋" panose="02010600040101010101" pitchFamily="2" charset="-122"/>
                <a:ea typeface="华文仿宋" panose="02010600040101010101" pitchFamily="2" charset="-122"/>
              </a:rPr>
              <a:t>稳定性的图像分割方法；最后以光照不均图像的分割为例，讲述图像分割和前面所学内容的灵活运用。</a:t>
            </a:r>
          </a:p>
        </p:txBody>
      </p:sp>
    </p:spTree>
    <p:extLst>
      <p:ext uri="{BB962C8B-B14F-4D97-AF65-F5344CB8AC3E}">
        <p14:creationId xmlns:p14="http://schemas.microsoft.com/office/powerpoint/2010/main" val="1128349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32EB6DF8-EF6A-40D1-8D53-DBA09378580D}"/>
              </a:ext>
            </a:extLst>
          </p:cNvPr>
          <p:cNvSpPr/>
          <p:nvPr/>
        </p:nvSpPr>
        <p:spPr>
          <a:xfrm>
            <a:off x="623888" y="479425"/>
            <a:ext cx="8156575" cy="461665"/>
          </a:xfrm>
          <a:prstGeom prst="rect">
            <a:avLst/>
          </a:prstGeom>
        </p:spPr>
        <p:txBody>
          <a:bodyPr wrap="square">
            <a:spAutoFit/>
          </a:bodyPr>
          <a:lstStyle/>
          <a:p>
            <a:pPr algn="just">
              <a:defRPr/>
            </a:pPr>
            <a:r>
              <a:rPr lang="en-US" altLang="zh-CN" sz="2400" b="1" dirty="0">
                <a:effectLst/>
                <a:latin typeface="方正小标宋简体"/>
              </a:rPr>
              <a:t>5.3.1  </a:t>
            </a:r>
            <a:r>
              <a:rPr lang="zh-CN" altLang="zh-CN" sz="2400" b="1" dirty="0">
                <a:latin typeface="方正小标宋简体"/>
              </a:rPr>
              <a:t>二维直方图</a:t>
            </a: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1C60B3E1-5241-48D3-AF6C-29AC2F5324C2}"/>
                  </a:ext>
                </a:extLst>
              </p:cNvPr>
              <p:cNvSpPr/>
              <p:nvPr/>
            </p:nvSpPr>
            <p:spPr>
              <a:xfrm>
                <a:off x="623888" y="1210969"/>
                <a:ext cx="10729912" cy="2246769"/>
              </a:xfrm>
              <a:prstGeom prst="rect">
                <a:avLst/>
              </a:prstGeom>
            </p:spPr>
            <p:txBody>
              <a:bodyPr wrap="square">
                <a:spAutoFit/>
              </a:bodyPr>
              <a:lstStyle/>
              <a:p>
                <a:pPr indent="269875" algn="just"/>
                <a:r>
                  <a:rPr lang="en-US" altLang="zh-CN" sz="2000" kern="0" dirty="0">
                    <a:latin typeface="华文仿宋" panose="02010600040101010101" pitchFamily="2" charset="-122"/>
                    <a:ea typeface="华文仿宋" panose="02010600040101010101" pitchFamily="2" charset="-122"/>
                  </a:rPr>
                  <a:t>    </a:t>
                </a:r>
                <a:r>
                  <a:rPr lang="zh-CN" altLang="zh-CN" sz="2000" kern="0" dirty="0">
                    <a:latin typeface="华文仿宋" panose="02010600040101010101" pitchFamily="2" charset="-122"/>
                    <a:ea typeface="华文仿宋" panose="02010600040101010101" pitchFamily="2" charset="-122"/>
                  </a:rPr>
                  <a:t>在常规的直方图构造中，直方图数据只是考虑了像素自身的灰度值，没有考虑像素所处的空间位置。如果把一幅图像</a:t>
                </a:r>
                <a14:m>
                  <m:oMath xmlns:m="http://schemas.openxmlformats.org/officeDocument/2006/math">
                    <m:r>
                      <a:rPr lang="en-US" altLang="zh-CN" sz="2000" kern="0">
                        <a:latin typeface="Cambria Math" panose="02040503050406030204" pitchFamily="18" charset="0"/>
                        <a:ea typeface="华文仿宋" panose="02010600040101010101" pitchFamily="2" charset="-122"/>
                      </a:rPr>
                      <m:t>𝐴</m:t>
                    </m:r>
                  </m:oMath>
                </a14:m>
                <a:r>
                  <a:rPr lang="zh-CN" altLang="zh-CN" sz="2000" kern="0" dirty="0">
                    <a:latin typeface="华文仿宋" panose="02010600040101010101" pitchFamily="2" charset="-122"/>
                    <a:ea typeface="华文仿宋" panose="02010600040101010101" pitchFamily="2" charset="-122"/>
                  </a:rPr>
                  <a:t>的像素打乱空间位置后重新排列得到图像</a:t>
                </a:r>
                <a14:m>
                  <m:oMath xmlns:m="http://schemas.openxmlformats.org/officeDocument/2006/math">
                    <m:r>
                      <a:rPr lang="en-US" altLang="zh-CN" sz="2000" kern="0">
                        <a:latin typeface="Cambria Math" panose="02040503050406030204" pitchFamily="18" charset="0"/>
                        <a:ea typeface="华文仿宋" panose="02010600040101010101" pitchFamily="2" charset="-122"/>
                      </a:rPr>
                      <m:t>𝐵</m:t>
                    </m:r>
                  </m:oMath>
                </a14:m>
                <a:r>
                  <a:rPr lang="zh-CN" altLang="zh-CN" sz="2000" kern="0" dirty="0">
                    <a:latin typeface="华文仿宋" panose="02010600040101010101" pitchFamily="2" charset="-122"/>
                    <a:ea typeface="华文仿宋" panose="02010600040101010101" pitchFamily="2" charset="-122"/>
                  </a:rPr>
                  <a:t>，尽管</a:t>
                </a:r>
                <a14:m>
                  <m:oMath xmlns:m="http://schemas.openxmlformats.org/officeDocument/2006/math">
                    <m:r>
                      <a:rPr lang="en-US" altLang="zh-CN" sz="2000" kern="0">
                        <a:latin typeface="Cambria Math" panose="02040503050406030204" pitchFamily="18" charset="0"/>
                        <a:ea typeface="华文仿宋" panose="02010600040101010101" pitchFamily="2" charset="-122"/>
                      </a:rPr>
                      <m:t>𝐴</m:t>
                    </m:r>
                  </m:oMath>
                </a14:m>
                <a:r>
                  <a:rPr lang="zh-CN" altLang="zh-CN" sz="2000" kern="0" dirty="0">
                    <a:latin typeface="华文仿宋" panose="02010600040101010101" pitchFamily="2" charset="-122"/>
                    <a:ea typeface="华文仿宋" panose="02010600040101010101" pitchFamily="2" charset="-122"/>
                  </a:rPr>
                  <a:t>图像和</a:t>
                </a:r>
                <a14:m>
                  <m:oMath xmlns:m="http://schemas.openxmlformats.org/officeDocument/2006/math">
                    <m:r>
                      <a:rPr lang="en-US" altLang="zh-CN" sz="2000" kern="0">
                        <a:latin typeface="Cambria Math" panose="02040503050406030204" pitchFamily="18" charset="0"/>
                        <a:ea typeface="华文仿宋" panose="02010600040101010101" pitchFamily="2" charset="-122"/>
                      </a:rPr>
                      <m:t>𝐵</m:t>
                    </m:r>
                  </m:oMath>
                </a14:m>
                <a:r>
                  <a:rPr lang="zh-CN" altLang="zh-CN" sz="2000" kern="0" dirty="0">
                    <a:latin typeface="华文仿宋" panose="02010600040101010101" pitchFamily="2" charset="-122"/>
                    <a:ea typeface="华文仿宋" panose="02010600040101010101" pitchFamily="2" charset="-122"/>
                  </a:rPr>
                  <a:t>图像已经发生了巨大的变化，但它们的直方图还是一模一样。因此，提出了二维直方图的概念。</a:t>
                </a:r>
              </a:p>
              <a:p>
                <a:pPr indent="269875" algn="just"/>
                <a:r>
                  <a:rPr lang="en-US" altLang="zh-CN" sz="2000" kern="0" dirty="0">
                    <a:latin typeface="华文仿宋" panose="02010600040101010101" pitchFamily="2" charset="-122"/>
                    <a:ea typeface="华文仿宋" panose="02010600040101010101" pitchFamily="2" charset="-122"/>
                  </a:rPr>
                  <a:t>   </a:t>
                </a:r>
              </a:p>
              <a:p>
                <a:pPr indent="269875" algn="just"/>
                <a:r>
                  <a:rPr lang="en-US" altLang="zh-CN" sz="2000" kern="0" dirty="0">
                    <a:latin typeface="华文仿宋" panose="02010600040101010101" pitchFamily="2" charset="-122"/>
                    <a:ea typeface="华文仿宋" panose="02010600040101010101" pitchFamily="2" charset="-122"/>
                  </a:rPr>
                  <a:t>    </a:t>
                </a:r>
                <a:r>
                  <a:rPr lang="zh-CN" altLang="zh-CN" sz="2000" kern="0" dirty="0">
                    <a:solidFill>
                      <a:srgbClr val="FF0000"/>
                    </a:solidFill>
                    <a:latin typeface="华文仿宋" panose="02010600040101010101" pitchFamily="2" charset="-122"/>
                    <a:ea typeface="华文仿宋" panose="02010600040101010101" pitchFamily="2" charset="-122"/>
                  </a:rPr>
                  <a:t>所谓二维直方图就是像素的灰度值</a:t>
                </a:r>
                <a14:m>
                  <m:oMath xmlns:m="http://schemas.openxmlformats.org/officeDocument/2006/math">
                    <m:r>
                      <a:rPr lang="en-US" altLang="zh-CN" sz="2000" kern="0">
                        <a:solidFill>
                          <a:srgbClr val="FF0000"/>
                        </a:solidFill>
                        <a:latin typeface="Cambria Math" panose="02040503050406030204" pitchFamily="18" charset="0"/>
                        <a:ea typeface="华文仿宋" panose="02010600040101010101" pitchFamily="2" charset="-122"/>
                      </a:rPr>
                      <m:t>𝑔</m:t>
                    </m:r>
                  </m:oMath>
                </a14:m>
                <a:r>
                  <a:rPr lang="zh-CN" altLang="zh-CN" sz="2000" kern="0" dirty="0">
                    <a:solidFill>
                      <a:srgbClr val="FF0000"/>
                    </a:solidFill>
                    <a:latin typeface="华文仿宋" panose="02010600040101010101" pitchFamily="2" charset="-122"/>
                    <a:ea typeface="华文仿宋" panose="02010600040101010101" pitchFamily="2" charset="-122"/>
                  </a:rPr>
                  <a:t>和其邻域均值</a:t>
                </a:r>
                <a14:m>
                  <m:oMath xmlns:m="http://schemas.openxmlformats.org/officeDocument/2006/math">
                    <m:r>
                      <a:rPr lang="en-US" altLang="zh-CN" sz="2000" kern="0">
                        <a:solidFill>
                          <a:srgbClr val="FF0000"/>
                        </a:solidFill>
                        <a:latin typeface="Cambria Math" panose="02040503050406030204" pitchFamily="18" charset="0"/>
                        <a:ea typeface="华文仿宋" panose="02010600040101010101" pitchFamily="2" charset="-122"/>
                      </a:rPr>
                      <m:t>𝑢</m:t>
                    </m:r>
                  </m:oMath>
                </a14:m>
                <a:r>
                  <a:rPr lang="zh-CN" altLang="zh-CN" sz="2000" kern="0" dirty="0">
                    <a:solidFill>
                      <a:srgbClr val="FF0000"/>
                    </a:solidFill>
                    <a:latin typeface="华文仿宋" panose="02010600040101010101" pitchFamily="2" charset="-122"/>
                    <a:ea typeface="华文仿宋" panose="02010600040101010101" pitchFamily="2" charset="-122"/>
                  </a:rPr>
                  <a:t>的联合分布直方图</a:t>
                </a:r>
                <a14:m>
                  <m:oMath xmlns:m="http://schemas.openxmlformats.org/officeDocument/2006/math">
                    <m:r>
                      <a:rPr lang="en-US" altLang="zh-CN" sz="2000" kern="0">
                        <a:solidFill>
                          <a:srgbClr val="FF0000"/>
                        </a:solidFill>
                        <a:latin typeface="Cambria Math" panose="02040503050406030204" pitchFamily="18" charset="0"/>
                        <a:ea typeface="华文仿宋" panose="02010600040101010101" pitchFamily="2" charset="-122"/>
                      </a:rPr>
                      <m:t>h</m:t>
                    </m:r>
                    <m:r>
                      <a:rPr lang="en-US" altLang="zh-CN" sz="2000" kern="0">
                        <a:solidFill>
                          <a:srgbClr val="FF0000"/>
                        </a:solidFill>
                        <a:latin typeface="Cambria Math" panose="02040503050406030204" pitchFamily="18" charset="0"/>
                        <a:ea typeface="华文仿宋" panose="02010600040101010101" pitchFamily="2" charset="-122"/>
                      </a:rPr>
                      <m:t>(</m:t>
                    </m:r>
                    <m:r>
                      <a:rPr lang="en-US" altLang="zh-CN" sz="2000" kern="0">
                        <a:solidFill>
                          <a:srgbClr val="FF0000"/>
                        </a:solidFill>
                        <a:latin typeface="Cambria Math" panose="02040503050406030204" pitchFamily="18" charset="0"/>
                        <a:ea typeface="华文仿宋" panose="02010600040101010101" pitchFamily="2" charset="-122"/>
                      </a:rPr>
                      <m:t>𝑔</m:t>
                    </m:r>
                    <m:r>
                      <a:rPr lang="en-US" altLang="zh-CN" sz="2000" kern="0">
                        <a:solidFill>
                          <a:srgbClr val="FF0000"/>
                        </a:solidFill>
                        <a:latin typeface="Cambria Math" panose="02040503050406030204" pitchFamily="18" charset="0"/>
                        <a:ea typeface="华文仿宋" panose="02010600040101010101" pitchFamily="2" charset="-122"/>
                      </a:rPr>
                      <m:t>,</m:t>
                    </m:r>
                    <m:r>
                      <a:rPr lang="en-US" altLang="zh-CN" sz="2000" kern="0">
                        <a:solidFill>
                          <a:srgbClr val="FF0000"/>
                        </a:solidFill>
                        <a:latin typeface="Cambria Math" panose="02040503050406030204" pitchFamily="18" charset="0"/>
                        <a:ea typeface="华文仿宋" panose="02010600040101010101" pitchFamily="2" charset="-122"/>
                      </a:rPr>
                      <m:t>𝑢</m:t>
                    </m:r>
                    <m:r>
                      <a:rPr lang="en-US" altLang="zh-CN" sz="2000" kern="0">
                        <a:solidFill>
                          <a:srgbClr val="FF0000"/>
                        </a:solidFill>
                        <a:latin typeface="Cambria Math" panose="02040503050406030204" pitchFamily="18" charset="0"/>
                        <a:ea typeface="华文仿宋" panose="02010600040101010101" pitchFamily="2" charset="-122"/>
                      </a:rPr>
                      <m:t>)</m:t>
                    </m:r>
                  </m:oMath>
                </a14:m>
                <a:r>
                  <a:rPr lang="zh-CN" altLang="zh-CN" sz="2000" kern="0" dirty="0">
                    <a:solidFill>
                      <a:srgbClr val="FF0000"/>
                    </a:solidFill>
                    <a:latin typeface="华文仿宋" panose="02010600040101010101" pitchFamily="2" charset="-122"/>
                    <a:ea typeface="华文仿宋" panose="02010600040101010101" pitchFamily="2" charset="-122"/>
                  </a:rPr>
                  <a:t>，其含义是当像素的灰度值为</a:t>
                </a:r>
                <a14:m>
                  <m:oMath xmlns:m="http://schemas.openxmlformats.org/officeDocument/2006/math">
                    <m:r>
                      <a:rPr lang="en-US" altLang="zh-CN" sz="2000" kern="0">
                        <a:solidFill>
                          <a:srgbClr val="FF0000"/>
                        </a:solidFill>
                        <a:latin typeface="Cambria Math" panose="02040503050406030204" pitchFamily="18" charset="0"/>
                        <a:ea typeface="华文仿宋" panose="02010600040101010101" pitchFamily="2" charset="-122"/>
                      </a:rPr>
                      <m:t>𝑔</m:t>
                    </m:r>
                  </m:oMath>
                </a14:m>
                <a:r>
                  <a:rPr lang="zh-CN" altLang="zh-CN" sz="2000" kern="0" dirty="0">
                    <a:solidFill>
                      <a:srgbClr val="FF0000"/>
                    </a:solidFill>
                    <a:latin typeface="华文仿宋" panose="02010600040101010101" pitchFamily="2" charset="-122"/>
                    <a:ea typeface="华文仿宋" panose="02010600040101010101" pitchFamily="2" charset="-122"/>
                  </a:rPr>
                  <a:t>时，其邻域均值为</a:t>
                </a:r>
                <a14:m>
                  <m:oMath xmlns:m="http://schemas.openxmlformats.org/officeDocument/2006/math">
                    <m:r>
                      <a:rPr lang="en-US" altLang="zh-CN" sz="2000" kern="0">
                        <a:solidFill>
                          <a:srgbClr val="FF0000"/>
                        </a:solidFill>
                        <a:latin typeface="Cambria Math" panose="02040503050406030204" pitchFamily="18" charset="0"/>
                        <a:ea typeface="华文仿宋" panose="02010600040101010101" pitchFamily="2" charset="-122"/>
                      </a:rPr>
                      <m:t>𝑢</m:t>
                    </m:r>
                  </m:oMath>
                </a14:m>
                <a:r>
                  <a:rPr lang="zh-CN" altLang="zh-CN" sz="2000" kern="0" dirty="0">
                    <a:solidFill>
                      <a:srgbClr val="FF0000"/>
                    </a:solidFill>
                    <a:latin typeface="华文仿宋" panose="02010600040101010101" pitchFamily="2" charset="-122"/>
                    <a:ea typeface="华文仿宋" panose="02010600040101010101" pitchFamily="2" charset="-122"/>
                  </a:rPr>
                  <a:t>的概率</a:t>
                </a:r>
                <a:r>
                  <a:rPr lang="zh-CN" altLang="zh-CN" sz="2000" kern="0" dirty="0">
                    <a:latin typeface="华文仿宋" panose="02010600040101010101" pitchFamily="2" charset="-122"/>
                    <a:ea typeface="华文仿宋" panose="02010600040101010101" pitchFamily="2" charset="-122"/>
                  </a:rPr>
                  <a:t>。在灰度图像中，因为</a:t>
                </a:r>
                <a14:m>
                  <m:oMath xmlns:m="http://schemas.openxmlformats.org/officeDocument/2006/math">
                    <m:r>
                      <a:rPr lang="en-US" altLang="zh-CN" sz="2000" kern="0">
                        <a:latin typeface="Cambria Math" panose="02040503050406030204" pitchFamily="18" charset="0"/>
                        <a:ea typeface="华文仿宋" panose="02010600040101010101" pitchFamily="2" charset="-122"/>
                      </a:rPr>
                      <m:t>𝑔</m:t>
                    </m:r>
                  </m:oMath>
                </a14:m>
                <a:r>
                  <a:rPr lang="zh-CN" altLang="zh-CN" sz="2000" kern="0" dirty="0">
                    <a:latin typeface="华文仿宋" panose="02010600040101010101" pitchFamily="2" charset="-122"/>
                    <a:ea typeface="华文仿宋" panose="02010600040101010101" pitchFamily="2" charset="-122"/>
                  </a:rPr>
                  <a:t>和</a:t>
                </a:r>
                <a14:m>
                  <m:oMath xmlns:m="http://schemas.openxmlformats.org/officeDocument/2006/math">
                    <m:r>
                      <a:rPr lang="en-US" altLang="zh-CN" sz="2000" kern="0">
                        <a:latin typeface="Cambria Math" panose="02040503050406030204" pitchFamily="18" charset="0"/>
                        <a:ea typeface="华文仿宋" panose="02010600040101010101" pitchFamily="2" charset="-122"/>
                      </a:rPr>
                      <m:t>𝑢</m:t>
                    </m:r>
                  </m:oMath>
                </a14:m>
                <a:r>
                  <a:rPr lang="zh-CN" altLang="zh-CN" sz="2000" kern="0" dirty="0">
                    <a:latin typeface="华文仿宋" panose="02010600040101010101" pitchFamily="2" charset="-122"/>
                    <a:ea typeface="华文仿宋" panose="02010600040101010101" pitchFamily="2" charset="-122"/>
                  </a:rPr>
                  <a:t>都是</a:t>
                </a:r>
                <a:r>
                  <a:rPr lang="en-US" altLang="zh-CN" sz="2000" kern="0" dirty="0">
                    <a:latin typeface="华文仿宋" panose="02010600040101010101" pitchFamily="2" charset="-122"/>
                    <a:ea typeface="华文仿宋" panose="02010600040101010101" pitchFamily="2" charset="-122"/>
                  </a:rPr>
                  <a:t>256</a:t>
                </a:r>
                <a:r>
                  <a:rPr lang="zh-CN" altLang="zh-CN" sz="2000" kern="0" dirty="0">
                    <a:latin typeface="华文仿宋" panose="02010600040101010101" pitchFamily="2" charset="-122"/>
                    <a:ea typeface="华文仿宋" panose="02010600040101010101" pitchFamily="2" charset="-122"/>
                  </a:rPr>
                  <a:t>级灰度，所以二维直方图是一个</a:t>
                </a:r>
                <a14:m>
                  <m:oMath xmlns:m="http://schemas.openxmlformats.org/officeDocument/2006/math">
                    <m:r>
                      <a:rPr lang="en-US" altLang="zh-CN" sz="2000" kern="0">
                        <a:latin typeface="Cambria Math" panose="02040503050406030204" pitchFamily="18" charset="0"/>
                        <a:ea typeface="华文仿宋" panose="02010600040101010101" pitchFamily="2" charset="-122"/>
                      </a:rPr>
                      <m:t>256×256</m:t>
                    </m:r>
                  </m:oMath>
                </a14:m>
                <a:r>
                  <a:rPr lang="zh-CN" altLang="zh-CN" sz="2000" kern="0" dirty="0">
                    <a:latin typeface="华文仿宋" panose="02010600040101010101" pitchFamily="2" charset="-122"/>
                    <a:ea typeface="华文仿宋" panose="02010600040101010101" pitchFamily="2" charset="-122"/>
                  </a:rPr>
                  <a:t>的矩阵。其构造方法如下：</a:t>
                </a:r>
              </a:p>
            </p:txBody>
          </p:sp>
        </mc:Choice>
        <mc:Fallback xmlns="">
          <p:sp>
            <p:nvSpPr>
              <p:cNvPr id="3" name="矩形 2">
                <a:extLst>
                  <a:ext uri="{FF2B5EF4-FFF2-40B4-BE49-F238E27FC236}">
                    <a16:creationId xmlns:a16="http://schemas.microsoft.com/office/drawing/2014/main" id="{1C60B3E1-5241-48D3-AF6C-29AC2F5324C2}"/>
                  </a:ext>
                </a:extLst>
              </p:cNvPr>
              <p:cNvSpPr>
                <a:spLocks noRot="1" noChangeAspect="1" noMove="1" noResize="1" noEditPoints="1" noAdjustHandles="1" noChangeArrowheads="1" noChangeShapeType="1" noTextEdit="1"/>
              </p:cNvSpPr>
              <p:nvPr/>
            </p:nvSpPr>
            <p:spPr>
              <a:xfrm>
                <a:off x="623888" y="1210969"/>
                <a:ext cx="10729912" cy="2246769"/>
              </a:xfrm>
              <a:prstGeom prst="rect">
                <a:avLst/>
              </a:prstGeom>
              <a:blipFill>
                <a:blip r:embed="rId3"/>
                <a:stretch>
                  <a:fillRect l="-568" t="-1630" r="-568" b="-4348"/>
                </a:stretch>
              </a:blipFill>
            </p:spPr>
            <p:txBody>
              <a:bodyPr/>
              <a:lstStyle/>
              <a:p>
                <a:r>
                  <a:rPr lang="zh-CN" altLang="en-US">
                    <a:noFill/>
                  </a:rPr>
                  <a:t> </a:t>
                </a:r>
              </a:p>
            </p:txBody>
          </p:sp>
        </mc:Fallback>
      </mc:AlternateContent>
      <p:sp>
        <p:nvSpPr>
          <p:cNvPr id="5" name="灯片编号占位符 4">
            <a:extLst>
              <a:ext uri="{FF2B5EF4-FFF2-40B4-BE49-F238E27FC236}">
                <a16:creationId xmlns:a16="http://schemas.microsoft.com/office/drawing/2014/main" id="{C44AE01C-D0E6-4AC0-BE53-A27D51AD7F49}"/>
              </a:ext>
            </a:extLst>
          </p:cNvPr>
          <p:cNvSpPr>
            <a:spLocks noGrp="1"/>
          </p:cNvSpPr>
          <p:nvPr>
            <p:ph type="sldNum" sz="quarter" idx="12"/>
          </p:nvPr>
        </p:nvSpPr>
        <p:spPr/>
        <p:txBody>
          <a:bodyPr/>
          <a:lstStyle/>
          <a:p>
            <a:fld id="{7D943200-7954-4F56-8B76-D6C91EDA9A35}" type="slidenum">
              <a:rPr lang="zh-CN" altLang="en-US" smtClean="0"/>
              <a:t>20</a:t>
            </a:fld>
            <a:endParaRPr lang="zh-CN" altLang="en-US"/>
          </a:p>
        </p:txBody>
      </p:sp>
      <p:pic>
        <p:nvPicPr>
          <p:cNvPr id="7" name="图片 6">
            <a:extLst>
              <a:ext uri="{FF2B5EF4-FFF2-40B4-BE49-F238E27FC236}">
                <a16:creationId xmlns:a16="http://schemas.microsoft.com/office/drawing/2014/main" id="{B435B490-4F81-4605-9DE5-5845651A6D47}"/>
              </a:ext>
            </a:extLst>
          </p:cNvPr>
          <p:cNvPicPr>
            <a:picLocks noChangeAspect="1"/>
          </p:cNvPicPr>
          <p:nvPr/>
        </p:nvPicPr>
        <p:blipFill>
          <a:blip r:embed="rId4"/>
          <a:stretch>
            <a:fillRect/>
          </a:stretch>
        </p:blipFill>
        <p:spPr>
          <a:xfrm>
            <a:off x="1172765" y="3642360"/>
            <a:ext cx="9846469" cy="1857375"/>
          </a:xfrm>
          <a:prstGeom prst="rect">
            <a:avLst/>
          </a:prstGeom>
        </p:spPr>
      </p:pic>
    </p:spTree>
    <p:extLst>
      <p:ext uri="{BB962C8B-B14F-4D97-AF65-F5344CB8AC3E}">
        <p14:creationId xmlns:p14="http://schemas.microsoft.com/office/powerpoint/2010/main" val="1230709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C44AE01C-D0E6-4AC0-BE53-A27D51AD7F49}"/>
              </a:ext>
            </a:extLst>
          </p:cNvPr>
          <p:cNvSpPr>
            <a:spLocks noGrp="1"/>
          </p:cNvSpPr>
          <p:nvPr>
            <p:ph type="sldNum" sz="quarter" idx="12"/>
          </p:nvPr>
        </p:nvSpPr>
        <p:spPr/>
        <p:txBody>
          <a:bodyPr/>
          <a:lstStyle/>
          <a:p>
            <a:fld id="{7D943200-7954-4F56-8B76-D6C91EDA9A35}" type="slidenum">
              <a:rPr lang="zh-CN" altLang="en-US" smtClean="0"/>
              <a:t>21</a:t>
            </a:fld>
            <a:endParaRPr lang="zh-CN" altLang="en-US"/>
          </a:p>
        </p:txBody>
      </p:sp>
      <p:pic>
        <p:nvPicPr>
          <p:cNvPr id="3" name="图片 2">
            <a:extLst>
              <a:ext uri="{FF2B5EF4-FFF2-40B4-BE49-F238E27FC236}">
                <a16:creationId xmlns:a16="http://schemas.microsoft.com/office/drawing/2014/main" id="{F22195AC-BF2F-436C-A78F-AC47D27A44EE}"/>
              </a:ext>
            </a:extLst>
          </p:cNvPr>
          <p:cNvPicPr>
            <a:picLocks noChangeAspect="1"/>
          </p:cNvPicPr>
          <p:nvPr/>
        </p:nvPicPr>
        <p:blipFill>
          <a:blip r:embed="rId3"/>
          <a:stretch>
            <a:fillRect/>
          </a:stretch>
        </p:blipFill>
        <p:spPr>
          <a:xfrm>
            <a:off x="1321592" y="1680686"/>
            <a:ext cx="9548813" cy="4167188"/>
          </a:xfrm>
          <a:prstGeom prst="rect">
            <a:avLst/>
          </a:prstGeom>
        </p:spPr>
      </p:pic>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5D9F7DAD-1F01-43DF-AC01-3C8E4F21144D}"/>
                  </a:ext>
                </a:extLst>
              </p:cNvPr>
              <p:cNvSpPr/>
              <p:nvPr/>
            </p:nvSpPr>
            <p:spPr>
              <a:xfrm>
                <a:off x="731043" y="501650"/>
                <a:ext cx="10729912" cy="1015663"/>
              </a:xfrm>
              <a:prstGeom prst="rect">
                <a:avLst/>
              </a:prstGeom>
            </p:spPr>
            <p:txBody>
              <a:bodyPr wrap="square">
                <a:spAutoFit/>
              </a:bodyPr>
              <a:lstStyle/>
              <a:p>
                <a:pPr indent="269875" algn="just"/>
                <a:r>
                  <a:rPr lang="en-US" altLang="zh-CN" sz="2000" kern="0" dirty="0">
                    <a:latin typeface="华文仿宋" panose="02010600040101010101" pitchFamily="2" charset="-122"/>
                    <a:ea typeface="华文仿宋" panose="02010600040101010101" pitchFamily="2" charset="-122"/>
                  </a:rPr>
                  <a:t>    </a:t>
                </a:r>
                <a:r>
                  <a:rPr lang="zh-CN" altLang="zh-CN" sz="2000" kern="0" dirty="0">
                    <a:solidFill>
                      <a:srgbClr val="FF0000"/>
                    </a:solidFill>
                    <a:latin typeface="华文仿宋" panose="02010600040101010101" pitchFamily="2" charset="-122"/>
                    <a:ea typeface="华文仿宋" panose="02010600040101010101" pitchFamily="2" charset="-122"/>
                  </a:rPr>
                  <a:t>基于“图像中目标区域和背景区域内部的像素灰度值比较均匀”这个通常可以满足的假定，像素的灰度值</a:t>
                </a:r>
                <a14:m>
                  <m:oMath xmlns:m="http://schemas.openxmlformats.org/officeDocument/2006/math">
                    <m:r>
                      <a:rPr lang="en-US" altLang="zh-CN" sz="2000" kern="0">
                        <a:solidFill>
                          <a:srgbClr val="FF0000"/>
                        </a:solidFill>
                        <a:latin typeface="Cambria Math" panose="02040503050406030204" pitchFamily="18" charset="0"/>
                        <a:ea typeface="华文仿宋" panose="02010600040101010101" pitchFamily="2" charset="-122"/>
                      </a:rPr>
                      <m:t>𝑔</m:t>
                    </m:r>
                  </m:oMath>
                </a14:m>
                <a:r>
                  <a:rPr lang="zh-CN" altLang="zh-CN" sz="2000" kern="0" dirty="0">
                    <a:solidFill>
                      <a:srgbClr val="FF0000"/>
                    </a:solidFill>
                    <a:latin typeface="华文仿宋" panose="02010600040101010101" pitchFamily="2" charset="-122"/>
                    <a:ea typeface="华文仿宋" panose="02010600040101010101" pitchFamily="2" charset="-122"/>
                  </a:rPr>
                  <a:t>与其邻域的灰度均值</a:t>
                </a:r>
                <a14:m>
                  <m:oMath xmlns:m="http://schemas.openxmlformats.org/officeDocument/2006/math">
                    <m:r>
                      <a:rPr lang="en-US" altLang="zh-CN" sz="2000" kern="0">
                        <a:solidFill>
                          <a:srgbClr val="FF0000"/>
                        </a:solidFill>
                        <a:latin typeface="Cambria Math" panose="02040503050406030204" pitchFamily="18" charset="0"/>
                        <a:ea typeface="华文仿宋" panose="02010600040101010101" pitchFamily="2" charset="-122"/>
                      </a:rPr>
                      <m:t>𝑢</m:t>
                    </m:r>
                  </m:oMath>
                </a14:m>
                <a:r>
                  <a:rPr lang="zh-CN" altLang="zh-CN" sz="2000" kern="0" dirty="0">
                    <a:solidFill>
                      <a:srgbClr val="FF0000"/>
                    </a:solidFill>
                    <a:latin typeface="华文仿宋" panose="02010600040101010101" pitchFamily="2" charset="-122"/>
                    <a:ea typeface="华文仿宋" panose="02010600040101010101" pitchFamily="2" charset="-122"/>
                  </a:rPr>
                  <a:t>相差不大，所以像素集中在二维直方图的对角线附近。在偏离对角线的地方，直方图峰的高度急剧下降。</a:t>
                </a:r>
              </a:p>
            </p:txBody>
          </p:sp>
        </mc:Choice>
        <mc:Fallback xmlns="">
          <p:sp>
            <p:nvSpPr>
              <p:cNvPr id="11" name="矩形 10">
                <a:extLst>
                  <a:ext uri="{FF2B5EF4-FFF2-40B4-BE49-F238E27FC236}">
                    <a16:creationId xmlns:a16="http://schemas.microsoft.com/office/drawing/2014/main" id="{5D9F7DAD-1F01-43DF-AC01-3C8E4F21144D}"/>
                  </a:ext>
                </a:extLst>
              </p:cNvPr>
              <p:cNvSpPr>
                <a:spLocks noRot="1" noChangeAspect="1" noMove="1" noResize="1" noEditPoints="1" noAdjustHandles="1" noChangeArrowheads="1" noChangeShapeType="1" noTextEdit="1"/>
              </p:cNvSpPr>
              <p:nvPr/>
            </p:nvSpPr>
            <p:spPr>
              <a:xfrm>
                <a:off x="731043" y="501650"/>
                <a:ext cx="10729912" cy="1015663"/>
              </a:xfrm>
              <a:prstGeom prst="rect">
                <a:avLst/>
              </a:prstGeom>
              <a:blipFill>
                <a:blip r:embed="rId4"/>
                <a:stretch>
                  <a:fillRect l="-625" t="-2994" r="-3011" b="-95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12512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C44AE01C-D0E6-4AC0-BE53-A27D51AD7F49}"/>
              </a:ext>
            </a:extLst>
          </p:cNvPr>
          <p:cNvSpPr>
            <a:spLocks noGrp="1"/>
          </p:cNvSpPr>
          <p:nvPr>
            <p:ph type="sldNum" sz="quarter" idx="12"/>
          </p:nvPr>
        </p:nvSpPr>
        <p:spPr/>
        <p:txBody>
          <a:bodyPr/>
          <a:lstStyle/>
          <a:p>
            <a:fld id="{7D943200-7954-4F56-8B76-D6C91EDA9A35}" type="slidenum">
              <a:rPr lang="zh-CN" altLang="en-US" smtClean="0"/>
              <a:t>22</a:t>
            </a:fld>
            <a:endParaRPr lang="zh-CN" altLang="en-US"/>
          </a:p>
        </p:txBody>
      </p:sp>
      <p:pic>
        <p:nvPicPr>
          <p:cNvPr id="2" name="图片 1">
            <a:extLst>
              <a:ext uri="{FF2B5EF4-FFF2-40B4-BE49-F238E27FC236}">
                <a16:creationId xmlns:a16="http://schemas.microsoft.com/office/drawing/2014/main" id="{B72C3F9A-A02D-47F1-A205-4BDB90C00B0F}"/>
              </a:ext>
            </a:extLst>
          </p:cNvPr>
          <p:cNvPicPr>
            <a:picLocks noChangeAspect="1"/>
          </p:cNvPicPr>
          <p:nvPr/>
        </p:nvPicPr>
        <p:blipFill>
          <a:blip r:embed="rId3"/>
          <a:stretch>
            <a:fillRect/>
          </a:stretch>
        </p:blipFill>
        <p:spPr>
          <a:xfrm>
            <a:off x="1273968" y="736937"/>
            <a:ext cx="9644063" cy="4238625"/>
          </a:xfrm>
          <a:prstGeom prst="rect">
            <a:avLst/>
          </a:prstGeom>
        </p:spPr>
      </p:pic>
      <p:sp>
        <p:nvSpPr>
          <p:cNvPr id="11" name="矩形 10">
            <a:extLst>
              <a:ext uri="{FF2B5EF4-FFF2-40B4-BE49-F238E27FC236}">
                <a16:creationId xmlns:a16="http://schemas.microsoft.com/office/drawing/2014/main" id="{21AFBDA4-4152-4584-8942-92211524D253}"/>
              </a:ext>
            </a:extLst>
          </p:cNvPr>
          <p:cNvSpPr/>
          <p:nvPr/>
        </p:nvSpPr>
        <p:spPr>
          <a:xfrm>
            <a:off x="731043" y="4975562"/>
            <a:ext cx="10729912" cy="1015663"/>
          </a:xfrm>
          <a:prstGeom prst="rect">
            <a:avLst/>
          </a:prstGeom>
        </p:spPr>
        <p:txBody>
          <a:bodyPr wrap="square">
            <a:spAutoFit/>
          </a:bodyPr>
          <a:lstStyle/>
          <a:p>
            <a:pPr indent="269875" algn="just"/>
            <a:r>
              <a:rPr lang="en-US" altLang="zh-CN" sz="2000" kern="0" dirty="0">
                <a:latin typeface="华文仿宋" panose="02010600040101010101" pitchFamily="2" charset="-122"/>
                <a:ea typeface="华文仿宋" panose="02010600040101010101" pitchFamily="2" charset="-122"/>
              </a:rPr>
              <a:t>    </a:t>
            </a:r>
            <a:r>
              <a:rPr lang="zh-CN" altLang="zh-CN" sz="2000" b="1" kern="0" dirty="0">
                <a:solidFill>
                  <a:schemeClr val="accent1"/>
                </a:solidFill>
                <a:latin typeface="华文仿宋" panose="02010600040101010101" pitchFamily="2" charset="-122"/>
                <a:ea typeface="华文仿宋" panose="02010600040101010101" pitchFamily="2" charset="-122"/>
              </a:rPr>
              <a:t>分析可知，噪声的灰度值和其邻域的均值相差较大，它们的联合分布不会出现在二维直方图的对角线附近。因此，若使用二维直方图对角线附近的数据构造一个一维直方图，则该直方图能较好地消除噪声，使用该一维直方图进行图像分割会具有更好的抗噪能力。</a:t>
            </a:r>
          </a:p>
        </p:txBody>
      </p:sp>
    </p:spTree>
    <p:extLst>
      <p:ext uri="{BB962C8B-B14F-4D97-AF65-F5344CB8AC3E}">
        <p14:creationId xmlns:p14="http://schemas.microsoft.com/office/powerpoint/2010/main" val="2228022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C44AE01C-D0E6-4AC0-BE53-A27D51AD7F49}"/>
              </a:ext>
            </a:extLst>
          </p:cNvPr>
          <p:cNvSpPr>
            <a:spLocks noGrp="1"/>
          </p:cNvSpPr>
          <p:nvPr>
            <p:ph type="sldNum" sz="quarter" idx="12"/>
          </p:nvPr>
        </p:nvSpPr>
        <p:spPr/>
        <p:txBody>
          <a:bodyPr/>
          <a:lstStyle/>
          <a:p>
            <a:fld id="{7D943200-7954-4F56-8B76-D6C91EDA9A35}" type="slidenum">
              <a:rPr lang="zh-CN" altLang="en-US" smtClean="0"/>
              <a:t>23</a:t>
            </a:fld>
            <a:endParaRPr lang="zh-CN" altLang="en-US"/>
          </a:p>
        </p:txBody>
      </p:sp>
      <p:pic>
        <p:nvPicPr>
          <p:cNvPr id="3" name="图片 2">
            <a:extLst>
              <a:ext uri="{FF2B5EF4-FFF2-40B4-BE49-F238E27FC236}">
                <a16:creationId xmlns:a16="http://schemas.microsoft.com/office/drawing/2014/main" id="{0AE3C386-BD5C-415D-995E-6D9ED1BC53F8}"/>
              </a:ext>
            </a:extLst>
          </p:cNvPr>
          <p:cNvPicPr>
            <a:picLocks noChangeAspect="1"/>
          </p:cNvPicPr>
          <p:nvPr/>
        </p:nvPicPr>
        <p:blipFill>
          <a:blip r:embed="rId3"/>
          <a:stretch>
            <a:fillRect/>
          </a:stretch>
        </p:blipFill>
        <p:spPr>
          <a:xfrm>
            <a:off x="3130867" y="426721"/>
            <a:ext cx="5930265" cy="5605463"/>
          </a:xfrm>
          <a:prstGeom prst="rect">
            <a:avLst/>
          </a:prstGeom>
        </p:spPr>
      </p:pic>
    </p:spTree>
    <p:extLst>
      <p:ext uri="{BB962C8B-B14F-4D97-AF65-F5344CB8AC3E}">
        <p14:creationId xmlns:p14="http://schemas.microsoft.com/office/powerpoint/2010/main" val="1886713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C44AE01C-D0E6-4AC0-BE53-A27D51AD7F49}"/>
              </a:ext>
            </a:extLst>
          </p:cNvPr>
          <p:cNvSpPr>
            <a:spLocks noGrp="1"/>
          </p:cNvSpPr>
          <p:nvPr>
            <p:ph type="sldNum" sz="quarter" idx="12"/>
          </p:nvPr>
        </p:nvSpPr>
        <p:spPr/>
        <p:txBody>
          <a:bodyPr/>
          <a:lstStyle/>
          <a:p>
            <a:fld id="{7D943200-7954-4F56-8B76-D6C91EDA9A35}" type="slidenum">
              <a:rPr lang="zh-CN" altLang="en-US" smtClean="0"/>
              <a:t>24</a:t>
            </a:fld>
            <a:endParaRPr lang="zh-CN" altLang="en-US"/>
          </a:p>
        </p:txBody>
      </p:sp>
      <p:pic>
        <p:nvPicPr>
          <p:cNvPr id="3" name="图片 2">
            <a:extLst>
              <a:ext uri="{FF2B5EF4-FFF2-40B4-BE49-F238E27FC236}">
                <a16:creationId xmlns:a16="http://schemas.microsoft.com/office/drawing/2014/main" id="{ADEFE88C-4E6A-495B-8645-CFC62F2B6B85}"/>
              </a:ext>
            </a:extLst>
          </p:cNvPr>
          <p:cNvPicPr>
            <a:picLocks noChangeAspect="1"/>
          </p:cNvPicPr>
          <p:nvPr/>
        </p:nvPicPr>
        <p:blipFill>
          <a:blip r:embed="rId3"/>
          <a:stretch>
            <a:fillRect/>
          </a:stretch>
        </p:blipFill>
        <p:spPr>
          <a:xfrm>
            <a:off x="1925954" y="866775"/>
            <a:ext cx="8340090" cy="3541395"/>
          </a:xfrm>
          <a:prstGeom prst="rect">
            <a:avLst/>
          </a:prstGeom>
        </p:spPr>
      </p:pic>
    </p:spTree>
    <p:extLst>
      <p:ext uri="{BB962C8B-B14F-4D97-AF65-F5344CB8AC3E}">
        <p14:creationId xmlns:p14="http://schemas.microsoft.com/office/powerpoint/2010/main" val="3518158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32EB6DF8-EF6A-40D1-8D53-DBA09378580D}"/>
              </a:ext>
            </a:extLst>
          </p:cNvPr>
          <p:cNvSpPr/>
          <p:nvPr/>
        </p:nvSpPr>
        <p:spPr>
          <a:xfrm>
            <a:off x="623888" y="479425"/>
            <a:ext cx="8156575" cy="461665"/>
          </a:xfrm>
          <a:prstGeom prst="rect">
            <a:avLst/>
          </a:prstGeom>
        </p:spPr>
        <p:txBody>
          <a:bodyPr wrap="square">
            <a:spAutoFit/>
          </a:bodyPr>
          <a:lstStyle/>
          <a:p>
            <a:pPr algn="just">
              <a:defRPr/>
            </a:pPr>
            <a:r>
              <a:rPr lang="en-US" altLang="zh-CN" sz="2400" b="1" dirty="0">
                <a:effectLst/>
                <a:latin typeface="方正小标宋简体"/>
              </a:rPr>
              <a:t>5.3.2  </a:t>
            </a:r>
            <a:r>
              <a:rPr lang="zh-CN" altLang="zh-CN" sz="2400" b="1" dirty="0">
                <a:latin typeface="方正小标宋简体"/>
              </a:rPr>
              <a:t>边缘强度加权直方图</a:t>
            </a: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1C60B3E1-5241-48D3-AF6C-29AC2F5324C2}"/>
                  </a:ext>
                </a:extLst>
              </p:cNvPr>
              <p:cNvSpPr/>
              <p:nvPr/>
            </p:nvSpPr>
            <p:spPr>
              <a:xfrm>
                <a:off x="623888" y="1116420"/>
                <a:ext cx="10729912" cy="1015663"/>
              </a:xfrm>
              <a:prstGeom prst="rect">
                <a:avLst/>
              </a:prstGeom>
            </p:spPr>
            <p:txBody>
              <a:bodyPr wrap="square">
                <a:spAutoFit/>
              </a:bodyPr>
              <a:lstStyle/>
              <a:p>
                <a:r>
                  <a:rPr lang="en-US" altLang="zh-CN" sz="2000" kern="0" dirty="0">
                    <a:latin typeface="华文仿宋" panose="02010600040101010101" pitchFamily="2" charset="-122"/>
                    <a:ea typeface="华文仿宋" panose="02010600040101010101" pitchFamily="2" charset="-122"/>
                  </a:rPr>
                  <a:t>        </a:t>
                </a:r>
                <a:r>
                  <a:rPr lang="zh-CN" altLang="zh-CN" sz="2000" kern="0" dirty="0">
                    <a:latin typeface="华文仿宋" panose="02010600040101010101" pitchFamily="2" charset="-122"/>
                    <a:ea typeface="华文仿宋" panose="02010600040101010101" pitchFamily="2" charset="-122"/>
                  </a:rPr>
                  <a:t>算法</a:t>
                </a:r>
                <a:r>
                  <a:rPr lang="en-US" altLang="zh-CN" sz="2000" kern="0" dirty="0">
                    <a:latin typeface="华文仿宋" panose="02010600040101010101" pitchFamily="2" charset="-122"/>
                    <a:ea typeface="华文仿宋" panose="02010600040101010101" pitchFamily="2" charset="-122"/>
                  </a:rPr>
                  <a:t>5-3</a:t>
                </a:r>
                <a:r>
                  <a:rPr lang="zh-CN" altLang="zh-CN" sz="2000" kern="0" dirty="0">
                    <a:latin typeface="华文仿宋" panose="02010600040101010101" pitchFamily="2" charset="-122"/>
                    <a:ea typeface="华文仿宋" panose="02010600040101010101" pitchFamily="2" charset="-122"/>
                  </a:rPr>
                  <a:t>实质上是</a:t>
                </a:r>
                <a:r>
                  <a:rPr lang="zh-CN" altLang="zh-CN" sz="2000" kern="0" dirty="0">
                    <a:solidFill>
                      <a:srgbClr val="FF0000"/>
                    </a:solidFill>
                    <a:latin typeface="华文仿宋" panose="02010600040101010101" pitchFamily="2" charset="-122"/>
                    <a:ea typeface="华文仿宋" panose="02010600040101010101" pitchFamily="2" charset="-122"/>
                  </a:rPr>
                  <a:t>仅使用图像的部分像素建立直方图</a:t>
                </a:r>
                <a:r>
                  <a:rPr lang="zh-CN" altLang="zh-CN" sz="2000" kern="0" dirty="0">
                    <a:latin typeface="华文仿宋" panose="02010600040101010101" pitchFamily="2" charset="-122"/>
                    <a:ea typeface="华文仿宋" panose="02010600040101010101" pitchFamily="2" charset="-122"/>
                  </a:rPr>
                  <a:t>。图</a:t>
                </a:r>
                <a:r>
                  <a:rPr lang="en-US" altLang="zh-CN" sz="2000" kern="0" dirty="0">
                    <a:latin typeface="华文仿宋" panose="02010600040101010101" pitchFamily="2" charset="-122"/>
                    <a:ea typeface="华文仿宋" panose="02010600040101010101" pitchFamily="2" charset="-122"/>
                  </a:rPr>
                  <a:t>5-6(a)</a:t>
                </a:r>
                <a:r>
                  <a:rPr lang="zh-CN" altLang="zh-CN" sz="2000" kern="0" dirty="0">
                    <a:latin typeface="华文仿宋" panose="02010600040101010101" pitchFamily="2" charset="-122"/>
                    <a:ea typeface="华文仿宋" panose="02010600040101010101" pitchFamily="2" charset="-122"/>
                  </a:rPr>
                  <a:t>中满足算法</a:t>
                </a:r>
                <a:r>
                  <a:rPr lang="en-US" altLang="zh-CN" sz="2000" kern="0" dirty="0">
                    <a:latin typeface="华文仿宋" panose="02010600040101010101" pitchFamily="2" charset="-122"/>
                    <a:ea typeface="华文仿宋" panose="02010600040101010101" pitchFamily="2" charset="-122"/>
                  </a:rPr>
                  <a:t>5-3</a:t>
                </a:r>
                <a:r>
                  <a:rPr lang="zh-CN" altLang="zh-CN" sz="2000" kern="0" dirty="0">
                    <a:latin typeface="华文仿宋" panose="02010600040101010101" pitchFamily="2" charset="-122"/>
                    <a:ea typeface="华文仿宋" panose="02010600040101010101" pitchFamily="2" charset="-122"/>
                  </a:rPr>
                  <a:t>直方图统计的像素如图</a:t>
                </a:r>
                <a:r>
                  <a:rPr lang="en-US" altLang="zh-CN" sz="2000" kern="0" dirty="0">
                    <a:latin typeface="华文仿宋" panose="02010600040101010101" pitchFamily="2" charset="-122"/>
                    <a:ea typeface="华文仿宋" panose="02010600040101010101" pitchFamily="2" charset="-122"/>
                  </a:rPr>
                  <a:t>5-8</a:t>
                </a:r>
                <a:r>
                  <a:rPr lang="zh-CN" altLang="zh-CN" sz="2000" kern="0" dirty="0">
                    <a:latin typeface="华文仿宋" panose="02010600040101010101" pitchFamily="2" charset="-122"/>
                    <a:ea typeface="华文仿宋" panose="02010600040101010101" pitchFamily="2" charset="-122"/>
                  </a:rPr>
                  <a:t>中红色所示，</a:t>
                </a:r>
                <a:r>
                  <a:rPr lang="zh-CN" altLang="zh-CN" sz="2000" kern="0" dirty="0">
                    <a:solidFill>
                      <a:srgbClr val="FF0000"/>
                    </a:solidFill>
                    <a:latin typeface="华文仿宋" panose="02010600040101010101" pitchFamily="2" charset="-122"/>
                    <a:ea typeface="华文仿宋" panose="02010600040101010101" pitchFamily="2" charset="-122"/>
                  </a:rPr>
                  <a:t>这些像素约占整幅图像的</a:t>
                </a:r>
                <a:r>
                  <a:rPr lang="en-US" altLang="zh-CN" sz="2000" kern="0" dirty="0">
                    <a:solidFill>
                      <a:srgbClr val="FF0000"/>
                    </a:solidFill>
                    <a:latin typeface="华文仿宋" panose="02010600040101010101" pitchFamily="2" charset="-122"/>
                    <a:ea typeface="华文仿宋" panose="02010600040101010101" pitchFamily="2" charset="-122"/>
                  </a:rPr>
                  <a:t>11%</a:t>
                </a:r>
                <a:r>
                  <a:rPr lang="zh-CN" altLang="zh-CN" sz="2000" kern="0" dirty="0">
                    <a:latin typeface="华文仿宋" panose="02010600040101010101" pitchFamily="2" charset="-122"/>
                    <a:ea typeface="华文仿宋" panose="02010600040101010101" pitchFamily="2" charset="-122"/>
                  </a:rPr>
                  <a:t>。</a:t>
                </a:r>
                <a:r>
                  <a:rPr lang="zh-CN" altLang="zh-CN" sz="2000" kern="0" dirty="0">
                    <a:solidFill>
                      <a:srgbClr val="FF0000"/>
                    </a:solidFill>
                    <a:latin typeface="华文仿宋" panose="02010600040101010101" pitchFamily="2" charset="-122"/>
                    <a:ea typeface="华文仿宋" panose="02010600040101010101" pitchFamily="2" charset="-122"/>
                  </a:rPr>
                  <a:t>它们的灰度值</a:t>
                </a:r>
                <a14:m>
                  <m:oMath xmlns:m="http://schemas.openxmlformats.org/officeDocument/2006/math">
                    <m:r>
                      <a:rPr lang="en-US" altLang="zh-CN" sz="2000" kern="0">
                        <a:solidFill>
                          <a:srgbClr val="FF0000"/>
                        </a:solidFill>
                        <a:latin typeface="Cambria Math" panose="02040503050406030204" pitchFamily="18" charset="0"/>
                        <a:ea typeface="华文仿宋" panose="02010600040101010101" pitchFamily="2" charset="-122"/>
                      </a:rPr>
                      <m:t>𝑔</m:t>
                    </m:r>
                  </m:oMath>
                </a14:m>
                <a:r>
                  <a:rPr lang="zh-CN" altLang="zh-CN" sz="2000" kern="0" dirty="0">
                    <a:solidFill>
                      <a:srgbClr val="FF0000"/>
                    </a:solidFill>
                    <a:latin typeface="华文仿宋" panose="02010600040101010101" pitchFamily="2" charset="-122"/>
                    <a:ea typeface="华文仿宋" panose="02010600040101010101" pitchFamily="2" charset="-122"/>
                  </a:rPr>
                  <a:t>与其邻域的灰度均值</a:t>
                </a:r>
                <a14:m>
                  <m:oMath xmlns:m="http://schemas.openxmlformats.org/officeDocument/2006/math">
                    <m:r>
                      <a:rPr lang="en-US" altLang="zh-CN" sz="2000" kern="0">
                        <a:solidFill>
                          <a:srgbClr val="FF0000"/>
                        </a:solidFill>
                        <a:latin typeface="Cambria Math" panose="02040503050406030204" pitchFamily="18" charset="0"/>
                        <a:ea typeface="华文仿宋" panose="02010600040101010101" pitchFamily="2" charset="-122"/>
                      </a:rPr>
                      <m:t>𝑢</m:t>
                    </m:r>
                  </m:oMath>
                </a14:m>
                <a:r>
                  <a:rPr lang="zh-CN" altLang="zh-CN" sz="2000" kern="0" dirty="0">
                    <a:solidFill>
                      <a:srgbClr val="FF0000"/>
                    </a:solidFill>
                    <a:latin typeface="华文仿宋" panose="02010600040101010101" pitchFamily="2" charset="-122"/>
                    <a:ea typeface="华文仿宋" panose="02010600040101010101" pitchFamily="2" charset="-122"/>
                  </a:rPr>
                  <a:t>基本相等，可以认为它们是背景区域或者目标区域的内部像素，不是噪声和边缘点</a:t>
                </a:r>
                <a:r>
                  <a:rPr lang="zh-CN" altLang="zh-CN" sz="2000" kern="0" dirty="0">
                    <a:latin typeface="华文仿宋" panose="02010600040101010101" pitchFamily="2" charset="-122"/>
                    <a:ea typeface="华文仿宋" panose="02010600040101010101" pitchFamily="2" charset="-122"/>
                  </a:rPr>
                  <a:t>。</a:t>
                </a:r>
              </a:p>
            </p:txBody>
          </p:sp>
        </mc:Choice>
        <mc:Fallback xmlns="">
          <p:sp>
            <p:nvSpPr>
              <p:cNvPr id="3" name="矩形 2">
                <a:extLst>
                  <a:ext uri="{FF2B5EF4-FFF2-40B4-BE49-F238E27FC236}">
                    <a16:creationId xmlns:a16="http://schemas.microsoft.com/office/drawing/2014/main" id="{1C60B3E1-5241-48D3-AF6C-29AC2F5324C2}"/>
                  </a:ext>
                </a:extLst>
              </p:cNvPr>
              <p:cNvSpPr>
                <a:spLocks noRot="1" noChangeAspect="1" noMove="1" noResize="1" noEditPoints="1" noAdjustHandles="1" noChangeArrowheads="1" noChangeShapeType="1" noTextEdit="1"/>
              </p:cNvSpPr>
              <p:nvPr/>
            </p:nvSpPr>
            <p:spPr>
              <a:xfrm>
                <a:off x="623888" y="1116420"/>
                <a:ext cx="10729912" cy="1015663"/>
              </a:xfrm>
              <a:prstGeom prst="rect">
                <a:avLst/>
              </a:prstGeom>
              <a:blipFill>
                <a:blip r:embed="rId3"/>
                <a:stretch>
                  <a:fillRect l="-568" t="-2994" b="-9581"/>
                </a:stretch>
              </a:blipFill>
            </p:spPr>
            <p:txBody>
              <a:bodyPr/>
              <a:lstStyle/>
              <a:p>
                <a:r>
                  <a:rPr lang="zh-CN" altLang="en-US">
                    <a:noFill/>
                  </a:rPr>
                  <a:t> </a:t>
                </a:r>
              </a:p>
            </p:txBody>
          </p:sp>
        </mc:Fallback>
      </mc:AlternateContent>
      <p:sp>
        <p:nvSpPr>
          <p:cNvPr id="5" name="灯片编号占位符 4">
            <a:extLst>
              <a:ext uri="{FF2B5EF4-FFF2-40B4-BE49-F238E27FC236}">
                <a16:creationId xmlns:a16="http://schemas.microsoft.com/office/drawing/2014/main" id="{C44AE01C-D0E6-4AC0-BE53-A27D51AD7F49}"/>
              </a:ext>
            </a:extLst>
          </p:cNvPr>
          <p:cNvSpPr>
            <a:spLocks noGrp="1"/>
          </p:cNvSpPr>
          <p:nvPr>
            <p:ph type="sldNum" sz="quarter" idx="12"/>
          </p:nvPr>
        </p:nvSpPr>
        <p:spPr/>
        <p:txBody>
          <a:bodyPr/>
          <a:lstStyle/>
          <a:p>
            <a:fld id="{7D943200-7954-4F56-8B76-D6C91EDA9A35}" type="slidenum">
              <a:rPr lang="zh-CN" altLang="en-US" smtClean="0"/>
              <a:t>25</a:t>
            </a:fld>
            <a:endParaRPr lang="zh-CN" altLang="en-US"/>
          </a:p>
        </p:txBody>
      </p:sp>
      <p:pic>
        <p:nvPicPr>
          <p:cNvPr id="8" name="图片 7">
            <a:extLst>
              <a:ext uri="{FF2B5EF4-FFF2-40B4-BE49-F238E27FC236}">
                <a16:creationId xmlns:a16="http://schemas.microsoft.com/office/drawing/2014/main" id="{CB1C6B74-6209-410B-93CE-B82951E5DB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2756" y="2260138"/>
            <a:ext cx="2682614" cy="2682614"/>
          </a:xfrm>
          <a:prstGeom prst="rect">
            <a:avLst/>
          </a:prstGeom>
        </p:spPr>
      </p:pic>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C40A22DB-A6AA-4327-8C5D-2F9E11F68AEA}"/>
                  </a:ext>
                </a:extLst>
              </p:cNvPr>
              <p:cNvSpPr txBox="1"/>
              <p:nvPr/>
            </p:nvSpPr>
            <p:spPr>
              <a:xfrm>
                <a:off x="2926063" y="4843180"/>
                <a:ext cx="6096000" cy="455253"/>
              </a:xfrm>
              <a:prstGeom prst="rect">
                <a:avLst/>
              </a:prstGeom>
              <a:noFill/>
            </p:spPr>
            <p:txBody>
              <a:bodyPr wrap="square">
                <a:spAutoFit/>
              </a:bodyPr>
              <a:lstStyle/>
              <a:p>
                <a:pPr algn="ctr">
                  <a:lnSpc>
                    <a:spcPct val="150000"/>
                  </a:lnSpc>
                </a:pPr>
                <a:r>
                  <a:rPr lang="zh-CN" altLang="zh-CN" sz="1800" kern="100" dirty="0">
                    <a:effectLst/>
                    <a:latin typeface="Times New Roman" panose="02020603050405020304" pitchFamily="18" charset="0"/>
                    <a:ea typeface="宋体" panose="02010600030101010101" pitchFamily="2" charset="-122"/>
                  </a:rPr>
                  <a:t>图</a:t>
                </a:r>
                <a:r>
                  <a:rPr lang="en-US" altLang="zh-CN" sz="1800" kern="100" dirty="0">
                    <a:effectLst/>
                    <a:latin typeface="Times New Roman" panose="02020603050405020304" pitchFamily="18" charset="0"/>
                    <a:ea typeface="宋体" panose="02010600030101010101" pitchFamily="2" charset="-122"/>
                  </a:rPr>
                  <a:t>5-8 </a:t>
                </a:r>
                <a:r>
                  <a:rPr lang="zh-CN" altLang="zh-CN" sz="1800" kern="100" dirty="0">
                    <a:effectLst/>
                    <a:latin typeface="Times New Roman" panose="02020603050405020304" pitchFamily="18" charset="0"/>
                    <a:ea typeface="宋体" panose="02010600030101010101" pitchFamily="2" charset="-122"/>
                  </a:rPr>
                  <a:t>满足</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𝑔</m:t>
                    </m:r>
                    <m:r>
                      <a:rPr lang="en-US" altLang="zh-CN" sz="1800"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𝑢</m:t>
                    </m:r>
                  </m:oMath>
                </a14:m>
                <a:r>
                  <a:rPr lang="zh-CN" altLang="zh-CN" sz="1800" kern="100" dirty="0">
                    <a:effectLst/>
                    <a:latin typeface="Times New Roman" panose="02020603050405020304" pitchFamily="18" charset="0"/>
                    <a:ea typeface="宋体" panose="02010600030101010101" pitchFamily="2" charset="-122"/>
                  </a:rPr>
                  <a:t>的像素</a:t>
                </a:r>
              </a:p>
            </p:txBody>
          </p:sp>
        </mc:Choice>
        <mc:Fallback xmlns="">
          <p:sp>
            <p:nvSpPr>
              <p:cNvPr id="10" name="文本框 9">
                <a:extLst>
                  <a:ext uri="{FF2B5EF4-FFF2-40B4-BE49-F238E27FC236}">
                    <a16:creationId xmlns:a16="http://schemas.microsoft.com/office/drawing/2014/main" id="{C40A22DB-A6AA-4327-8C5D-2F9E11F68AEA}"/>
                  </a:ext>
                </a:extLst>
              </p:cNvPr>
              <p:cNvSpPr txBox="1">
                <a:spLocks noRot="1" noChangeAspect="1" noMove="1" noResize="1" noEditPoints="1" noAdjustHandles="1" noChangeArrowheads="1" noChangeShapeType="1" noTextEdit="1"/>
              </p:cNvSpPr>
              <p:nvPr/>
            </p:nvSpPr>
            <p:spPr>
              <a:xfrm>
                <a:off x="2926063" y="4843180"/>
                <a:ext cx="6096000" cy="455253"/>
              </a:xfrm>
              <a:prstGeom prst="rect">
                <a:avLst/>
              </a:prstGeom>
              <a:blipFill>
                <a:blip r:embed="rId5"/>
                <a:stretch>
                  <a:fillRect b="-21333"/>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523B991D-C9E2-4323-8FA5-94E5CF60AF71}"/>
              </a:ext>
            </a:extLst>
          </p:cNvPr>
          <p:cNvSpPr/>
          <p:nvPr/>
        </p:nvSpPr>
        <p:spPr>
          <a:xfrm>
            <a:off x="731044" y="5387637"/>
            <a:ext cx="10729912" cy="707886"/>
          </a:xfrm>
          <a:prstGeom prst="rect">
            <a:avLst/>
          </a:prstGeom>
        </p:spPr>
        <p:txBody>
          <a:bodyPr wrap="square">
            <a:spAutoFit/>
          </a:bodyPr>
          <a:lstStyle/>
          <a:p>
            <a:r>
              <a:rPr lang="en-US" altLang="zh-CN" sz="2000" kern="0" dirty="0">
                <a:latin typeface="华文仿宋" panose="02010600040101010101" pitchFamily="2" charset="-122"/>
                <a:ea typeface="华文仿宋" panose="02010600040101010101" pitchFamily="2" charset="-122"/>
              </a:rPr>
              <a:t>        </a:t>
            </a:r>
            <a:r>
              <a:rPr lang="zh-CN" altLang="zh-CN" sz="2000" kern="0" dirty="0">
                <a:solidFill>
                  <a:srgbClr val="FF0000"/>
                </a:solidFill>
                <a:latin typeface="华文仿宋" panose="02010600040101010101" pitchFamily="2" charset="-122"/>
                <a:ea typeface="华文仿宋" panose="02010600040101010101" pitchFamily="2" charset="-122"/>
              </a:rPr>
              <a:t>这就提出了使用哪些像素建立直方图或者像素对直方图的贡献度问题</a:t>
            </a:r>
            <a:r>
              <a:rPr lang="zh-CN" altLang="zh-CN" sz="2000" kern="0" dirty="0">
                <a:latin typeface="华文仿宋" panose="02010600040101010101" pitchFamily="2" charset="-122"/>
                <a:ea typeface="华文仿宋" panose="02010600040101010101" pitchFamily="2" charset="-122"/>
              </a:rPr>
              <a:t>，下面分别讲述边缘强度反比加权和边缘强度正比加权的灰度直方图。</a:t>
            </a:r>
          </a:p>
        </p:txBody>
      </p:sp>
    </p:spTree>
    <p:extLst>
      <p:ext uri="{BB962C8B-B14F-4D97-AF65-F5344CB8AC3E}">
        <p14:creationId xmlns:p14="http://schemas.microsoft.com/office/powerpoint/2010/main" val="21057319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32EB6DF8-EF6A-40D1-8D53-DBA09378580D}"/>
              </a:ext>
            </a:extLst>
          </p:cNvPr>
          <p:cNvSpPr/>
          <p:nvPr/>
        </p:nvSpPr>
        <p:spPr>
          <a:xfrm>
            <a:off x="623888" y="479425"/>
            <a:ext cx="8156575" cy="461665"/>
          </a:xfrm>
          <a:prstGeom prst="rect">
            <a:avLst/>
          </a:prstGeom>
        </p:spPr>
        <p:txBody>
          <a:bodyPr wrap="square">
            <a:spAutoFit/>
          </a:bodyPr>
          <a:lstStyle/>
          <a:p>
            <a:pPr algn="just">
              <a:defRPr/>
            </a:pPr>
            <a:r>
              <a:rPr lang="en-US" altLang="zh-CN" sz="2400" b="1" dirty="0">
                <a:effectLst/>
                <a:latin typeface="方正小标宋简体"/>
              </a:rPr>
              <a:t>5.3.2.1  </a:t>
            </a:r>
            <a:r>
              <a:rPr lang="zh-CN" altLang="zh-CN" sz="2400" b="1" dirty="0">
                <a:latin typeface="方正小标宋简体"/>
              </a:rPr>
              <a:t>边缘强度反比加权的灰度直方图</a:t>
            </a: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1C60B3E1-5241-48D3-AF6C-29AC2F5324C2}"/>
                  </a:ext>
                </a:extLst>
              </p:cNvPr>
              <p:cNvSpPr/>
              <p:nvPr/>
            </p:nvSpPr>
            <p:spPr>
              <a:xfrm>
                <a:off x="623888" y="1116420"/>
                <a:ext cx="10729912" cy="4223657"/>
              </a:xfrm>
              <a:prstGeom prst="rect">
                <a:avLst/>
              </a:prstGeom>
            </p:spPr>
            <p:txBody>
              <a:bodyPr wrap="square">
                <a:spAutoFit/>
              </a:bodyPr>
              <a:lstStyle/>
              <a:p>
                <a:pPr indent="269875" algn="just"/>
                <a:r>
                  <a:rPr lang="en-US" altLang="zh-CN" sz="2000" kern="0" dirty="0">
                    <a:latin typeface="华文仿宋" panose="02010600040101010101" pitchFamily="2" charset="-122"/>
                    <a:ea typeface="华文仿宋" panose="02010600040101010101" pitchFamily="2" charset="-122"/>
                  </a:rPr>
                  <a:t>     </a:t>
                </a:r>
                <a:r>
                  <a:rPr lang="zh-CN" altLang="zh-CN" sz="2000" kern="0" dirty="0">
                    <a:latin typeface="华文仿宋" panose="02010600040101010101" pitchFamily="2" charset="-122"/>
                    <a:ea typeface="华文仿宋" panose="02010600040101010101" pitchFamily="2" charset="-122"/>
                  </a:rPr>
                  <a:t>边缘强度反比加权直方图是指当像素的边缘强度大时，该像素灰度值对直方图的贡献就小，就是在构造直方图时</a:t>
                </a:r>
                <a:r>
                  <a:rPr lang="zh-CN" altLang="zh-CN" sz="2000" kern="0" dirty="0">
                    <a:solidFill>
                      <a:srgbClr val="FF0000"/>
                    </a:solidFill>
                    <a:latin typeface="华文仿宋" panose="02010600040101010101" pitchFamily="2" charset="-122"/>
                    <a:ea typeface="华文仿宋" panose="02010600040101010101" pitchFamily="2" charset="-122"/>
                  </a:rPr>
                  <a:t>把</a:t>
                </a:r>
                <a14:m>
                  <m:oMath xmlns:m="http://schemas.openxmlformats.org/officeDocument/2006/math">
                    <m:r>
                      <a:rPr lang="en-US" altLang="zh-CN" sz="2000" kern="0">
                        <a:solidFill>
                          <a:srgbClr val="FF0000"/>
                        </a:solidFill>
                        <a:latin typeface="Cambria Math" panose="02040503050406030204" pitchFamily="18" charset="0"/>
                        <a:ea typeface="华文仿宋" panose="02010600040101010101" pitchFamily="2" charset="-122"/>
                      </a:rPr>
                      <m:t>h𝑖𝑠𝑡𝑜𝑔𝑟𝑎𝑚</m:t>
                    </m:r>
                    <m:r>
                      <a:rPr lang="en-US" altLang="zh-CN" sz="2000" kern="0">
                        <a:solidFill>
                          <a:srgbClr val="FF0000"/>
                        </a:solidFill>
                        <a:latin typeface="Cambria Math" panose="02040503050406030204" pitchFamily="18" charset="0"/>
                        <a:ea typeface="华文仿宋" panose="02010600040101010101" pitchFamily="2" charset="-122"/>
                      </a:rPr>
                      <m:t>[</m:t>
                    </m:r>
                    <m:r>
                      <a:rPr lang="en-US" altLang="zh-CN" sz="2000" kern="0">
                        <a:solidFill>
                          <a:srgbClr val="FF0000"/>
                        </a:solidFill>
                        <a:latin typeface="Cambria Math" panose="02040503050406030204" pitchFamily="18" charset="0"/>
                        <a:ea typeface="华文仿宋" panose="02010600040101010101" pitchFamily="2" charset="-122"/>
                      </a:rPr>
                      <m:t>𝑔</m:t>
                    </m:r>
                    <m:r>
                      <a:rPr lang="en-US" altLang="zh-CN" sz="2000" kern="0">
                        <a:solidFill>
                          <a:srgbClr val="FF0000"/>
                        </a:solidFill>
                        <a:latin typeface="Cambria Math" panose="02040503050406030204" pitchFamily="18" charset="0"/>
                        <a:ea typeface="华文仿宋" panose="02010600040101010101" pitchFamily="2" charset="-122"/>
                      </a:rPr>
                      <m:t>(</m:t>
                    </m:r>
                    <m:r>
                      <a:rPr lang="en-US" altLang="zh-CN" sz="2000" kern="0">
                        <a:solidFill>
                          <a:srgbClr val="FF0000"/>
                        </a:solidFill>
                        <a:latin typeface="Cambria Math" panose="02040503050406030204" pitchFamily="18" charset="0"/>
                        <a:ea typeface="华文仿宋" panose="02010600040101010101" pitchFamily="2" charset="-122"/>
                      </a:rPr>
                      <m:t>𝑥</m:t>
                    </m:r>
                    <m:r>
                      <a:rPr lang="en-US" altLang="zh-CN" sz="2000" kern="0">
                        <a:solidFill>
                          <a:srgbClr val="FF0000"/>
                        </a:solidFill>
                        <a:latin typeface="Cambria Math" panose="02040503050406030204" pitchFamily="18" charset="0"/>
                        <a:ea typeface="华文仿宋" panose="02010600040101010101" pitchFamily="2" charset="-122"/>
                      </a:rPr>
                      <m:t>,</m:t>
                    </m:r>
                    <m:r>
                      <a:rPr lang="en-US" altLang="zh-CN" sz="2000" kern="0">
                        <a:solidFill>
                          <a:srgbClr val="FF0000"/>
                        </a:solidFill>
                        <a:latin typeface="Cambria Math" panose="02040503050406030204" pitchFamily="18" charset="0"/>
                        <a:ea typeface="华文仿宋" panose="02010600040101010101" pitchFamily="2" charset="-122"/>
                      </a:rPr>
                      <m:t>𝑦</m:t>
                    </m:r>
                    <m:r>
                      <a:rPr lang="en-US" altLang="zh-CN" sz="2000" kern="0">
                        <a:solidFill>
                          <a:srgbClr val="FF0000"/>
                        </a:solidFill>
                        <a:latin typeface="Cambria Math" panose="02040503050406030204" pitchFamily="18" charset="0"/>
                        <a:ea typeface="华文仿宋" panose="02010600040101010101" pitchFamily="2" charset="-122"/>
                      </a:rPr>
                      <m:t>)]+=1</m:t>
                    </m:r>
                  </m:oMath>
                </a14:m>
                <a:r>
                  <a:rPr lang="zh-CN" altLang="zh-CN" sz="2000" kern="0" dirty="0">
                    <a:solidFill>
                      <a:srgbClr val="FF0000"/>
                    </a:solidFill>
                    <a:latin typeface="华文仿宋" panose="02010600040101010101" pitchFamily="2" charset="-122"/>
                    <a:ea typeface="华文仿宋" panose="02010600040101010101" pitchFamily="2" charset="-122"/>
                  </a:rPr>
                  <a:t>改为</a:t>
                </a:r>
                <a14:m>
                  <m:oMath xmlns:m="http://schemas.openxmlformats.org/officeDocument/2006/math">
                    <m:r>
                      <a:rPr lang="en-US" altLang="zh-CN" sz="2000" kern="0">
                        <a:solidFill>
                          <a:srgbClr val="FF0000"/>
                        </a:solidFill>
                        <a:latin typeface="Cambria Math" panose="02040503050406030204" pitchFamily="18" charset="0"/>
                        <a:ea typeface="华文仿宋" panose="02010600040101010101" pitchFamily="2" charset="-122"/>
                      </a:rPr>
                      <m:t>h𝑖𝑠𝑡𝑜𝑔𝑟𝑎𝑚</m:t>
                    </m:r>
                    <m:r>
                      <a:rPr lang="en-US" altLang="zh-CN" sz="2000" kern="0">
                        <a:solidFill>
                          <a:srgbClr val="FF0000"/>
                        </a:solidFill>
                        <a:latin typeface="Cambria Math" panose="02040503050406030204" pitchFamily="18" charset="0"/>
                        <a:ea typeface="华文仿宋" panose="02010600040101010101" pitchFamily="2" charset="-122"/>
                      </a:rPr>
                      <m:t>[</m:t>
                    </m:r>
                    <m:r>
                      <a:rPr lang="en-US" altLang="zh-CN" sz="2000" kern="0">
                        <a:solidFill>
                          <a:srgbClr val="FF0000"/>
                        </a:solidFill>
                        <a:latin typeface="Cambria Math" panose="02040503050406030204" pitchFamily="18" charset="0"/>
                        <a:ea typeface="华文仿宋" panose="02010600040101010101" pitchFamily="2" charset="-122"/>
                      </a:rPr>
                      <m:t>𝑔</m:t>
                    </m:r>
                    <m:r>
                      <a:rPr lang="en-US" altLang="zh-CN" sz="2000" kern="0">
                        <a:solidFill>
                          <a:srgbClr val="FF0000"/>
                        </a:solidFill>
                        <a:latin typeface="Cambria Math" panose="02040503050406030204" pitchFamily="18" charset="0"/>
                        <a:ea typeface="华文仿宋" panose="02010600040101010101" pitchFamily="2" charset="-122"/>
                      </a:rPr>
                      <m:t>(</m:t>
                    </m:r>
                    <m:r>
                      <a:rPr lang="en-US" altLang="zh-CN" sz="2000" kern="0">
                        <a:solidFill>
                          <a:srgbClr val="FF0000"/>
                        </a:solidFill>
                        <a:latin typeface="Cambria Math" panose="02040503050406030204" pitchFamily="18" charset="0"/>
                        <a:ea typeface="华文仿宋" panose="02010600040101010101" pitchFamily="2" charset="-122"/>
                      </a:rPr>
                      <m:t>𝑥</m:t>
                    </m:r>
                    <m:r>
                      <a:rPr lang="en-US" altLang="zh-CN" sz="2000" kern="0">
                        <a:solidFill>
                          <a:srgbClr val="FF0000"/>
                        </a:solidFill>
                        <a:latin typeface="Cambria Math" panose="02040503050406030204" pitchFamily="18" charset="0"/>
                        <a:ea typeface="华文仿宋" panose="02010600040101010101" pitchFamily="2" charset="-122"/>
                      </a:rPr>
                      <m:t>,</m:t>
                    </m:r>
                    <m:r>
                      <a:rPr lang="en-US" altLang="zh-CN" sz="2000" kern="0">
                        <a:solidFill>
                          <a:srgbClr val="FF0000"/>
                        </a:solidFill>
                        <a:latin typeface="Cambria Math" panose="02040503050406030204" pitchFamily="18" charset="0"/>
                        <a:ea typeface="华文仿宋" panose="02010600040101010101" pitchFamily="2" charset="-122"/>
                      </a:rPr>
                      <m:t>𝑦</m:t>
                    </m:r>
                    <m:r>
                      <a:rPr lang="en-US" altLang="zh-CN" sz="2000" kern="0">
                        <a:solidFill>
                          <a:srgbClr val="FF0000"/>
                        </a:solidFill>
                        <a:latin typeface="Cambria Math" panose="02040503050406030204" pitchFamily="18" charset="0"/>
                        <a:ea typeface="华文仿宋" panose="02010600040101010101" pitchFamily="2" charset="-122"/>
                      </a:rPr>
                      <m:t>)]+=</m:t>
                    </m:r>
                    <m:r>
                      <a:rPr lang="en-US" altLang="zh-CN" sz="2000" kern="0">
                        <a:solidFill>
                          <a:srgbClr val="FF0000"/>
                        </a:solidFill>
                        <a:latin typeface="Cambria Math" panose="02040503050406030204" pitchFamily="18" charset="0"/>
                        <a:ea typeface="华文仿宋" panose="02010600040101010101" pitchFamily="2" charset="-122"/>
                      </a:rPr>
                      <m:t>𝑓</m:t>
                    </m:r>
                    <m:r>
                      <a:rPr lang="en-US" altLang="zh-CN" sz="2000" kern="0">
                        <a:solidFill>
                          <a:srgbClr val="FF0000"/>
                        </a:solidFill>
                        <a:latin typeface="Cambria Math" panose="02040503050406030204" pitchFamily="18" charset="0"/>
                        <a:ea typeface="华文仿宋" panose="02010600040101010101" pitchFamily="2" charset="-122"/>
                      </a:rPr>
                      <m:t>(</m:t>
                    </m:r>
                    <m:r>
                      <a:rPr lang="en-US" altLang="zh-CN" sz="2000" kern="0">
                        <a:solidFill>
                          <a:srgbClr val="FF0000"/>
                        </a:solidFill>
                        <a:latin typeface="Cambria Math" panose="02040503050406030204" pitchFamily="18" charset="0"/>
                        <a:ea typeface="华文仿宋" panose="02010600040101010101" pitchFamily="2" charset="-122"/>
                      </a:rPr>
                      <m:t>𝑔𝑟𝑑</m:t>
                    </m:r>
                    <m:r>
                      <a:rPr lang="en-US" altLang="zh-CN" sz="2000" kern="0">
                        <a:solidFill>
                          <a:srgbClr val="FF0000"/>
                        </a:solidFill>
                        <a:latin typeface="Cambria Math" panose="02040503050406030204" pitchFamily="18" charset="0"/>
                        <a:ea typeface="华文仿宋" panose="02010600040101010101" pitchFamily="2" charset="-122"/>
                      </a:rPr>
                      <m:t>(</m:t>
                    </m:r>
                    <m:r>
                      <a:rPr lang="en-US" altLang="zh-CN" sz="2000" kern="0">
                        <a:solidFill>
                          <a:srgbClr val="FF0000"/>
                        </a:solidFill>
                        <a:latin typeface="Cambria Math" panose="02040503050406030204" pitchFamily="18" charset="0"/>
                        <a:ea typeface="华文仿宋" panose="02010600040101010101" pitchFamily="2" charset="-122"/>
                      </a:rPr>
                      <m:t>𝑥</m:t>
                    </m:r>
                    <m:r>
                      <a:rPr lang="en-US" altLang="zh-CN" sz="2000" kern="0">
                        <a:solidFill>
                          <a:srgbClr val="FF0000"/>
                        </a:solidFill>
                        <a:latin typeface="Cambria Math" panose="02040503050406030204" pitchFamily="18" charset="0"/>
                        <a:ea typeface="华文仿宋" panose="02010600040101010101" pitchFamily="2" charset="-122"/>
                      </a:rPr>
                      <m:t>,</m:t>
                    </m:r>
                    <m:r>
                      <a:rPr lang="en-US" altLang="zh-CN" sz="2000" kern="0">
                        <a:solidFill>
                          <a:srgbClr val="FF0000"/>
                        </a:solidFill>
                        <a:latin typeface="Cambria Math" panose="02040503050406030204" pitchFamily="18" charset="0"/>
                        <a:ea typeface="华文仿宋" panose="02010600040101010101" pitchFamily="2" charset="-122"/>
                      </a:rPr>
                      <m:t>𝑦</m:t>
                    </m:r>
                    <m:r>
                      <a:rPr lang="en-US" altLang="zh-CN" sz="2000" kern="0">
                        <a:solidFill>
                          <a:srgbClr val="FF0000"/>
                        </a:solidFill>
                        <a:latin typeface="Cambria Math" panose="02040503050406030204" pitchFamily="18" charset="0"/>
                        <a:ea typeface="华文仿宋" panose="02010600040101010101" pitchFamily="2" charset="-122"/>
                      </a:rPr>
                      <m:t>))</m:t>
                    </m:r>
                  </m:oMath>
                </a14:m>
                <a:r>
                  <a:rPr lang="zh-CN" altLang="zh-CN" sz="2000" kern="0" dirty="0">
                    <a:solidFill>
                      <a:srgbClr val="FF0000"/>
                    </a:solidFill>
                    <a:latin typeface="华文仿宋" panose="02010600040101010101" pitchFamily="2" charset="-122"/>
                    <a:ea typeface="华文仿宋" panose="02010600040101010101" pitchFamily="2" charset="-122"/>
                  </a:rPr>
                  <a:t>，</a:t>
                </a:r>
                <a14:m>
                  <m:oMath xmlns:m="http://schemas.openxmlformats.org/officeDocument/2006/math">
                    <m:r>
                      <a:rPr lang="en-US" altLang="zh-CN" sz="2000" kern="0">
                        <a:latin typeface="Cambria Math" panose="02040503050406030204" pitchFamily="18" charset="0"/>
                        <a:ea typeface="华文仿宋" panose="02010600040101010101" pitchFamily="2" charset="-122"/>
                      </a:rPr>
                      <m:t>𝑔𝑟𝑑</m:t>
                    </m:r>
                    <m:r>
                      <a:rPr lang="en-US" altLang="zh-CN" sz="2000" kern="0">
                        <a:latin typeface="Cambria Math" panose="02040503050406030204" pitchFamily="18" charset="0"/>
                        <a:ea typeface="华文仿宋" panose="02010600040101010101" pitchFamily="2" charset="-122"/>
                      </a:rPr>
                      <m:t>(</m:t>
                    </m:r>
                    <m:r>
                      <a:rPr lang="en-US" altLang="zh-CN" sz="2000" kern="0">
                        <a:latin typeface="Cambria Math" panose="02040503050406030204" pitchFamily="18" charset="0"/>
                        <a:ea typeface="华文仿宋" panose="02010600040101010101" pitchFamily="2" charset="-122"/>
                      </a:rPr>
                      <m:t>𝑥</m:t>
                    </m:r>
                    <m:r>
                      <a:rPr lang="en-US" altLang="zh-CN" sz="2000" kern="0">
                        <a:latin typeface="Cambria Math" panose="02040503050406030204" pitchFamily="18" charset="0"/>
                        <a:ea typeface="华文仿宋" panose="02010600040101010101" pitchFamily="2" charset="-122"/>
                      </a:rPr>
                      <m:t>,</m:t>
                    </m:r>
                    <m:r>
                      <a:rPr lang="en-US" altLang="zh-CN" sz="2000" kern="0">
                        <a:latin typeface="Cambria Math" panose="02040503050406030204" pitchFamily="18" charset="0"/>
                        <a:ea typeface="华文仿宋" panose="02010600040101010101" pitchFamily="2" charset="-122"/>
                      </a:rPr>
                      <m:t>𝑦</m:t>
                    </m:r>
                    <m:r>
                      <a:rPr lang="en-US" altLang="zh-CN" sz="2000" kern="0">
                        <a:latin typeface="Cambria Math" panose="02040503050406030204" pitchFamily="18" charset="0"/>
                        <a:ea typeface="华文仿宋" panose="02010600040101010101" pitchFamily="2" charset="-122"/>
                      </a:rPr>
                      <m:t>)</m:t>
                    </m:r>
                  </m:oMath>
                </a14:m>
                <a:r>
                  <a:rPr lang="zh-CN" altLang="zh-CN" sz="2000" kern="0" dirty="0">
                    <a:latin typeface="华文仿宋" panose="02010600040101010101" pitchFamily="2" charset="-122"/>
                    <a:ea typeface="华文仿宋" panose="02010600040101010101" pitchFamily="2" charset="-122"/>
                  </a:rPr>
                  <a:t>代表</a:t>
                </a:r>
                <a14:m>
                  <m:oMath xmlns:m="http://schemas.openxmlformats.org/officeDocument/2006/math">
                    <m:r>
                      <a:rPr lang="en-US" altLang="zh-CN" sz="2000" kern="0">
                        <a:latin typeface="Cambria Math" panose="02040503050406030204" pitchFamily="18" charset="0"/>
                        <a:ea typeface="华文仿宋" panose="02010600040101010101" pitchFamily="2" charset="-122"/>
                      </a:rPr>
                      <m:t>(</m:t>
                    </m:r>
                    <m:r>
                      <a:rPr lang="en-US" altLang="zh-CN" sz="2000" kern="0">
                        <a:latin typeface="Cambria Math" panose="02040503050406030204" pitchFamily="18" charset="0"/>
                        <a:ea typeface="华文仿宋" panose="02010600040101010101" pitchFamily="2" charset="-122"/>
                      </a:rPr>
                      <m:t>𝑥</m:t>
                    </m:r>
                    <m:r>
                      <a:rPr lang="en-US" altLang="zh-CN" sz="2000" kern="0">
                        <a:latin typeface="Cambria Math" panose="02040503050406030204" pitchFamily="18" charset="0"/>
                        <a:ea typeface="华文仿宋" panose="02010600040101010101" pitchFamily="2" charset="-122"/>
                      </a:rPr>
                      <m:t>,</m:t>
                    </m:r>
                    <m:r>
                      <a:rPr lang="en-US" altLang="zh-CN" sz="2000" kern="0">
                        <a:latin typeface="Cambria Math" panose="02040503050406030204" pitchFamily="18" charset="0"/>
                        <a:ea typeface="华文仿宋" panose="02010600040101010101" pitchFamily="2" charset="-122"/>
                      </a:rPr>
                      <m:t>𝑦</m:t>
                    </m:r>
                    <m:r>
                      <a:rPr lang="en-US" altLang="zh-CN" sz="2000" kern="0">
                        <a:latin typeface="Cambria Math" panose="02040503050406030204" pitchFamily="18" charset="0"/>
                        <a:ea typeface="华文仿宋" panose="02010600040101010101" pitchFamily="2" charset="-122"/>
                      </a:rPr>
                      <m:t>)</m:t>
                    </m:r>
                  </m:oMath>
                </a14:m>
                <a:r>
                  <a:rPr lang="zh-CN" altLang="zh-CN" sz="2000" kern="0" dirty="0">
                    <a:latin typeface="华文仿宋" panose="02010600040101010101" pitchFamily="2" charset="-122"/>
                    <a:ea typeface="华文仿宋" panose="02010600040101010101" pitchFamily="2" charset="-122"/>
                  </a:rPr>
                  <a:t>处的边缘强度。</a:t>
                </a:r>
                <a14:m>
                  <m:oMath xmlns:m="http://schemas.openxmlformats.org/officeDocument/2006/math">
                    <m:r>
                      <a:rPr lang="en-US" altLang="zh-CN" sz="2000" kern="0">
                        <a:latin typeface="Cambria Math" panose="02040503050406030204" pitchFamily="18" charset="0"/>
                        <a:ea typeface="华文仿宋" panose="02010600040101010101" pitchFamily="2" charset="-122"/>
                      </a:rPr>
                      <m:t>𝑔𝑟𝑑</m:t>
                    </m:r>
                    <m:r>
                      <a:rPr lang="en-US" altLang="zh-CN" sz="2000" kern="0">
                        <a:latin typeface="Cambria Math" panose="02040503050406030204" pitchFamily="18" charset="0"/>
                        <a:ea typeface="华文仿宋" panose="02010600040101010101" pitchFamily="2" charset="-122"/>
                      </a:rPr>
                      <m:t>(</m:t>
                    </m:r>
                    <m:r>
                      <a:rPr lang="en-US" altLang="zh-CN" sz="2000" kern="0">
                        <a:latin typeface="Cambria Math" panose="02040503050406030204" pitchFamily="18" charset="0"/>
                        <a:ea typeface="华文仿宋" panose="02010600040101010101" pitchFamily="2" charset="-122"/>
                      </a:rPr>
                      <m:t>𝑥</m:t>
                    </m:r>
                    <m:r>
                      <a:rPr lang="en-US" altLang="zh-CN" sz="2000" kern="0">
                        <a:latin typeface="Cambria Math" panose="02040503050406030204" pitchFamily="18" charset="0"/>
                        <a:ea typeface="华文仿宋" panose="02010600040101010101" pitchFamily="2" charset="-122"/>
                      </a:rPr>
                      <m:t>,</m:t>
                    </m:r>
                    <m:r>
                      <a:rPr lang="en-US" altLang="zh-CN" sz="2000" kern="0">
                        <a:latin typeface="Cambria Math" panose="02040503050406030204" pitchFamily="18" charset="0"/>
                        <a:ea typeface="华文仿宋" panose="02010600040101010101" pitchFamily="2" charset="-122"/>
                      </a:rPr>
                      <m:t>𝑦</m:t>
                    </m:r>
                    <m:r>
                      <a:rPr lang="en-US" altLang="zh-CN" sz="2000" kern="0">
                        <a:latin typeface="Cambria Math" panose="02040503050406030204" pitchFamily="18" charset="0"/>
                        <a:ea typeface="华文仿宋" panose="02010600040101010101" pitchFamily="2" charset="-122"/>
                      </a:rPr>
                      <m:t>)</m:t>
                    </m:r>
                  </m:oMath>
                </a14:m>
                <a:r>
                  <a:rPr lang="zh-CN" altLang="zh-CN" sz="2000" kern="0" dirty="0">
                    <a:latin typeface="华文仿宋" panose="02010600040101010101" pitchFamily="2" charset="-122"/>
                    <a:ea typeface="华文仿宋" panose="02010600040101010101" pitchFamily="2" charset="-122"/>
                  </a:rPr>
                  <a:t>越大时，</a:t>
                </a:r>
                <a14:m>
                  <m:oMath xmlns:m="http://schemas.openxmlformats.org/officeDocument/2006/math">
                    <m:r>
                      <a:rPr lang="en-US" altLang="zh-CN" sz="2000" kern="0">
                        <a:latin typeface="Cambria Math" panose="02040503050406030204" pitchFamily="18" charset="0"/>
                        <a:ea typeface="华文仿宋" panose="02010600040101010101" pitchFamily="2" charset="-122"/>
                      </a:rPr>
                      <m:t>𝑓</m:t>
                    </m:r>
                    <m:r>
                      <a:rPr lang="en-US" altLang="zh-CN" sz="2000" kern="0">
                        <a:latin typeface="Cambria Math" panose="02040503050406030204" pitchFamily="18" charset="0"/>
                        <a:ea typeface="华文仿宋" panose="02010600040101010101" pitchFamily="2" charset="-122"/>
                      </a:rPr>
                      <m:t>(</m:t>
                    </m:r>
                    <m:r>
                      <a:rPr lang="en-US" altLang="zh-CN" sz="2000" kern="0">
                        <a:latin typeface="Cambria Math" panose="02040503050406030204" pitchFamily="18" charset="0"/>
                        <a:ea typeface="华文仿宋" panose="02010600040101010101" pitchFamily="2" charset="-122"/>
                      </a:rPr>
                      <m:t>𝑔𝑟𝑑</m:t>
                    </m:r>
                    <m:r>
                      <a:rPr lang="en-US" altLang="zh-CN" sz="2000" kern="0">
                        <a:latin typeface="Cambria Math" panose="02040503050406030204" pitchFamily="18" charset="0"/>
                        <a:ea typeface="华文仿宋" panose="02010600040101010101" pitchFamily="2" charset="-122"/>
                      </a:rPr>
                      <m:t>(</m:t>
                    </m:r>
                    <m:r>
                      <a:rPr lang="en-US" altLang="zh-CN" sz="2000" kern="0">
                        <a:latin typeface="Cambria Math" panose="02040503050406030204" pitchFamily="18" charset="0"/>
                        <a:ea typeface="华文仿宋" panose="02010600040101010101" pitchFamily="2" charset="-122"/>
                      </a:rPr>
                      <m:t>𝑥</m:t>
                    </m:r>
                    <m:r>
                      <a:rPr lang="en-US" altLang="zh-CN" sz="2000" kern="0">
                        <a:latin typeface="Cambria Math" panose="02040503050406030204" pitchFamily="18" charset="0"/>
                        <a:ea typeface="华文仿宋" panose="02010600040101010101" pitchFamily="2" charset="-122"/>
                      </a:rPr>
                      <m:t>,</m:t>
                    </m:r>
                    <m:r>
                      <a:rPr lang="en-US" altLang="zh-CN" sz="2000" kern="0">
                        <a:latin typeface="Cambria Math" panose="02040503050406030204" pitchFamily="18" charset="0"/>
                        <a:ea typeface="华文仿宋" panose="02010600040101010101" pitchFamily="2" charset="-122"/>
                      </a:rPr>
                      <m:t>𝑦</m:t>
                    </m:r>
                    <m:r>
                      <a:rPr lang="en-US" altLang="zh-CN" sz="2000" kern="0">
                        <a:latin typeface="Cambria Math" panose="02040503050406030204" pitchFamily="18" charset="0"/>
                        <a:ea typeface="华文仿宋" panose="02010600040101010101" pitchFamily="2" charset="-122"/>
                      </a:rPr>
                      <m:t>))</m:t>
                    </m:r>
                  </m:oMath>
                </a14:m>
                <a:r>
                  <a:rPr lang="zh-CN" altLang="zh-CN" sz="2000" kern="0" dirty="0">
                    <a:latin typeface="华文仿宋" panose="02010600040101010101" pitchFamily="2" charset="-122"/>
                    <a:ea typeface="华文仿宋" panose="02010600040101010101" pitchFamily="2" charset="-122"/>
                  </a:rPr>
                  <a:t>就越小，比如：</a:t>
                </a:r>
              </a:p>
              <a:p>
                <a:pPr indent="269875" algn="ctr"/>
                <a14:m>
                  <m:oMath xmlns:m="http://schemas.openxmlformats.org/officeDocument/2006/math">
                    <m:r>
                      <a:rPr lang="en-US" altLang="zh-CN" sz="2000" kern="0">
                        <a:latin typeface="Cambria Math" panose="02040503050406030204" pitchFamily="18" charset="0"/>
                        <a:ea typeface="华文仿宋" panose="02010600040101010101" pitchFamily="2" charset="-122"/>
                      </a:rPr>
                      <m:t>𝑓</m:t>
                    </m:r>
                    <m:d>
                      <m:dPr>
                        <m:ctrlPr>
                          <a:rPr lang="zh-CN" altLang="zh-CN" sz="2000" i="1" kern="0">
                            <a:latin typeface="Cambria Math" panose="02040503050406030204" pitchFamily="18" charset="0"/>
                            <a:ea typeface="华文仿宋" panose="02010600040101010101" pitchFamily="2" charset="-122"/>
                          </a:rPr>
                        </m:ctrlPr>
                      </m:dPr>
                      <m:e>
                        <m:r>
                          <a:rPr lang="en-US" altLang="zh-CN" sz="2000" kern="0">
                            <a:latin typeface="Cambria Math" panose="02040503050406030204" pitchFamily="18" charset="0"/>
                            <a:ea typeface="华文仿宋" panose="02010600040101010101" pitchFamily="2" charset="-122"/>
                          </a:rPr>
                          <m:t>𝑣</m:t>
                        </m:r>
                      </m:e>
                    </m:d>
                    <m:r>
                      <a:rPr lang="en-US" altLang="zh-CN" sz="2000" kern="0">
                        <a:latin typeface="Cambria Math" panose="02040503050406030204" pitchFamily="18" charset="0"/>
                        <a:ea typeface="华文仿宋" panose="02010600040101010101" pitchFamily="2" charset="-122"/>
                      </a:rPr>
                      <m:t>=</m:t>
                    </m:r>
                    <m:d>
                      <m:dPr>
                        <m:begChr m:val="{"/>
                        <m:endChr m:val=""/>
                        <m:ctrlPr>
                          <a:rPr lang="zh-CN" altLang="zh-CN" sz="2000" i="1" kern="0">
                            <a:latin typeface="Cambria Math" panose="02040503050406030204" pitchFamily="18" charset="0"/>
                            <a:ea typeface="华文仿宋" panose="02010600040101010101" pitchFamily="2" charset="-122"/>
                          </a:rPr>
                        </m:ctrlPr>
                      </m:dPr>
                      <m:e>
                        <m:eqArr>
                          <m:eqArrPr>
                            <m:ctrlPr>
                              <a:rPr lang="zh-CN" altLang="zh-CN" sz="2000" i="1" kern="0">
                                <a:latin typeface="Cambria Math" panose="02040503050406030204" pitchFamily="18" charset="0"/>
                                <a:ea typeface="华文仿宋" panose="02010600040101010101" pitchFamily="2" charset="-122"/>
                              </a:rPr>
                            </m:ctrlPr>
                          </m:eqArrPr>
                          <m:e>
                            <m:r>
                              <a:rPr lang="en-US" altLang="zh-CN" sz="2000" kern="0">
                                <a:latin typeface="Cambria Math" panose="02040503050406030204" pitchFamily="18" charset="0"/>
                                <a:ea typeface="华文仿宋" panose="02010600040101010101" pitchFamily="2" charset="-122"/>
                              </a:rPr>
                              <m:t>1.0,   </m:t>
                            </m:r>
                            <m:r>
                              <a:rPr lang="en-US" altLang="zh-CN" sz="2000" kern="0">
                                <a:latin typeface="Cambria Math" panose="02040503050406030204" pitchFamily="18" charset="0"/>
                                <a:ea typeface="华文仿宋" panose="02010600040101010101" pitchFamily="2" charset="-122"/>
                              </a:rPr>
                              <m:t>𝑖𝑓</m:t>
                            </m:r>
                            <m:r>
                              <a:rPr lang="en-US" altLang="zh-CN" sz="2000" kern="0">
                                <a:latin typeface="Cambria Math" panose="02040503050406030204" pitchFamily="18" charset="0"/>
                                <a:ea typeface="华文仿宋" panose="02010600040101010101" pitchFamily="2" charset="-122"/>
                              </a:rPr>
                              <m:t> </m:t>
                            </m:r>
                            <m:r>
                              <a:rPr lang="en-US" altLang="zh-CN" sz="2000" kern="0">
                                <a:latin typeface="Cambria Math" panose="02040503050406030204" pitchFamily="18" charset="0"/>
                                <a:ea typeface="华文仿宋" panose="02010600040101010101" pitchFamily="2" charset="-122"/>
                              </a:rPr>
                              <m:t>𝑣</m:t>
                            </m:r>
                            <m:r>
                              <a:rPr lang="en-US" altLang="zh-CN" sz="2000" kern="0">
                                <a:latin typeface="Cambria Math" panose="02040503050406030204" pitchFamily="18" charset="0"/>
                                <a:ea typeface="华文仿宋" panose="02010600040101010101" pitchFamily="2" charset="-122"/>
                              </a:rPr>
                              <m:t>=0</m:t>
                            </m:r>
                          </m:e>
                          <m:e>
                            <m:r>
                              <a:rPr lang="en-US" altLang="zh-CN" sz="2000" kern="0">
                                <a:latin typeface="Cambria Math" panose="02040503050406030204" pitchFamily="18" charset="0"/>
                                <a:ea typeface="华文仿宋" panose="02010600040101010101" pitchFamily="2" charset="-122"/>
                              </a:rPr>
                              <m:t>    </m:t>
                            </m:r>
                            <m:f>
                              <m:fPr>
                                <m:ctrlPr>
                                  <a:rPr lang="zh-CN" altLang="zh-CN" sz="2000" i="1" kern="0">
                                    <a:latin typeface="Cambria Math" panose="02040503050406030204" pitchFamily="18" charset="0"/>
                                    <a:ea typeface="华文仿宋" panose="02010600040101010101" pitchFamily="2" charset="-122"/>
                                  </a:rPr>
                                </m:ctrlPr>
                              </m:fPr>
                              <m:num>
                                <m:r>
                                  <a:rPr lang="en-US" altLang="zh-CN" sz="2000" kern="0">
                                    <a:latin typeface="Cambria Math" panose="02040503050406030204" pitchFamily="18" charset="0"/>
                                    <a:ea typeface="华文仿宋" panose="02010600040101010101" pitchFamily="2" charset="-122"/>
                                  </a:rPr>
                                  <m:t>1.0</m:t>
                                </m:r>
                              </m:num>
                              <m:den>
                                <m:r>
                                  <a:rPr lang="en-US" altLang="zh-CN" sz="2000" kern="0">
                                    <a:latin typeface="Cambria Math" panose="02040503050406030204" pitchFamily="18" charset="0"/>
                                    <a:ea typeface="华文仿宋" panose="02010600040101010101" pitchFamily="2" charset="-122"/>
                                  </a:rPr>
                                  <m:t>𝑘</m:t>
                                </m:r>
                                <m:r>
                                  <a:rPr lang="en-US" altLang="zh-CN" sz="2000" kern="0">
                                    <a:latin typeface="Cambria Math" panose="02040503050406030204" pitchFamily="18" charset="0"/>
                                    <a:ea typeface="华文仿宋" panose="02010600040101010101" pitchFamily="2" charset="-122"/>
                                  </a:rPr>
                                  <m:t>∗</m:t>
                                </m:r>
                                <m:r>
                                  <a:rPr lang="en-US" altLang="zh-CN" sz="2000" kern="0">
                                    <a:latin typeface="Cambria Math" panose="02040503050406030204" pitchFamily="18" charset="0"/>
                                    <a:ea typeface="华文仿宋" panose="02010600040101010101" pitchFamily="2" charset="-122"/>
                                  </a:rPr>
                                  <m:t>𝑣</m:t>
                                </m:r>
                              </m:den>
                            </m:f>
                            <m:r>
                              <a:rPr lang="en-US" altLang="zh-CN" sz="2000" kern="0">
                                <a:latin typeface="Cambria Math" panose="02040503050406030204" pitchFamily="18" charset="0"/>
                                <a:ea typeface="华文仿宋" panose="02010600040101010101" pitchFamily="2" charset="-122"/>
                              </a:rPr>
                              <m:t>,   </m:t>
                            </m:r>
                            <m:r>
                              <a:rPr lang="en-US" altLang="zh-CN" sz="2000" kern="0">
                                <a:latin typeface="Cambria Math" panose="02040503050406030204" pitchFamily="18" charset="0"/>
                                <a:ea typeface="华文仿宋" panose="02010600040101010101" pitchFamily="2" charset="-122"/>
                              </a:rPr>
                              <m:t>𝑜𝑡h𝑒𝑟𝑤𝑖𝑠𝑒</m:t>
                            </m:r>
                          </m:e>
                        </m:eqArr>
                      </m:e>
                    </m:d>
                  </m:oMath>
                </a14:m>
                <a:r>
                  <a:rPr lang="en-US" altLang="zh-CN" sz="2000" kern="0" dirty="0">
                    <a:latin typeface="华文仿宋" panose="02010600040101010101" pitchFamily="2" charset="-122"/>
                    <a:ea typeface="华文仿宋" panose="02010600040101010101" pitchFamily="2" charset="-122"/>
                  </a:rPr>
                  <a:t>                          (5-11)</a:t>
                </a:r>
                <a:endParaRPr lang="zh-CN" altLang="zh-CN" sz="2000" kern="0" dirty="0">
                  <a:latin typeface="华文仿宋" panose="02010600040101010101" pitchFamily="2" charset="-122"/>
                  <a:ea typeface="华文仿宋" panose="02010600040101010101" pitchFamily="2" charset="-122"/>
                </a:endParaRPr>
              </a:p>
              <a:p>
                <a:pPr indent="269875" algn="just"/>
                <a:endParaRPr lang="en-US" altLang="zh-CN" sz="2000" kern="0" dirty="0">
                  <a:latin typeface="华文仿宋" panose="02010600040101010101" pitchFamily="2" charset="-122"/>
                  <a:ea typeface="华文仿宋" panose="02010600040101010101" pitchFamily="2" charset="-122"/>
                </a:endParaRPr>
              </a:p>
              <a:p>
                <a:pPr indent="269875" algn="just"/>
                <a:r>
                  <a:rPr lang="en-US" altLang="zh-CN" sz="2000" kern="0" dirty="0">
                    <a:latin typeface="华文仿宋" panose="02010600040101010101" pitchFamily="2" charset="-122"/>
                    <a:ea typeface="华文仿宋" panose="02010600040101010101" pitchFamily="2" charset="-122"/>
                  </a:rPr>
                  <a:t>    </a:t>
                </a:r>
                <a:r>
                  <a:rPr lang="zh-CN" altLang="zh-CN" sz="2000" kern="0" dirty="0">
                    <a:latin typeface="华文仿宋" panose="02010600040101010101" pitchFamily="2" charset="-122"/>
                    <a:ea typeface="华文仿宋" panose="02010600040101010101" pitchFamily="2" charset="-122"/>
                  </a:rPr>
                  <a:t>其中，</a:t>
                </a:r>
                <a14:m>
                  <m:oMath xmlns:m="http://schemas.openxmlformats.org/officeDocument/2006/math">
                    <m:r>
                      <a:rPr lang="en-US" altLang="zh-CN" sz="2000" kern="0">
                        <a:latin typeface="Cambria Math" panose="02040503050406030204" pitchFamily="18" charset="0"/>
                        <a:ea typeface="华文仿宋" panose="02010600040101010101" pitchFamily="2" charset="-122"/>
                      </a:rPr>
                      <m:t>𝑘</m:t>
                    </m:r>
                  </m:oMath>
                </a14:m>
                <a:r>
                  <a:rPr lang="zh-CN" altLang="zh-CN" sz="2000" kern="0" dirty="0">
                    <a:latin typeface="华文仿宋" panose="02010600040101010101" pitchFamily="2" charset="-122"/>
                    <a:ea typeface="华文仿宋" panose="02010600040101010101" pitchFamily="2" charset="-122"/>
                  </a:rPr>
                  <a:t>为大于等于</a:t>
                </a:r>
                <a:r>
                  <a:rPr lang="en-US" altLang="zh-CN" sz="2000" kern="0" dirty="0">
                    <a:latin typeface="华文仿宋" panose="02010600040101010101" pitchFamily="2" charset="-122"/>
                    <a:ea typeface="华文仿宋" panose="02010600040101010101" pitchFamily="2" charset="-122"/>
                  </a:rPr>
                  <a:t>1</a:t>
                </a:r>
                <a:r>
                  <a:rPr lang="zh-CN" altLang="zh-CN" sz="2000" kern="0" dirty="0">
                    <a:latin typeface="华文仿宋" panose="02010600040101010101" pitchFamily="2" charset="-122"/>
                    <a:ea typeface="华文仿宋" panose="02010600040101010101" pitchFamily="2" charset="-122"/>
                  </a:rPr>
                  <a:t>的正数。在极端情况下，甚至可以：</a:t>
                </a:r>
              </a:p>
              <a:p>
                <a:pPr indent="269875" algn="ctr"/>
                <a14:m>
                  <m:oMath xmlns:m="http://schemas.openxmlformats.org/officeDocument/2006/math">
                    <m:r>
                      <a:rPr lang="en-US" altLang="zh-CN" sz="2000" kern="0">
                        <a:latin typeface="Cambria Math" panose="02040503050406030204" pitchFamily="18" charset="0"/>
                        <a:ea typeface="华文仿宋" panose="02010600040101010101" pitchFamily="2" charset="-122"/>
                      </a:rPr>
                      <m:t>𝑓</m:t>
                    </m:r>
                    <m:d>
                      <m:dPr>
                        <m:ctrlPr>
                          <a:rPr lang="zh-CN" altLang="zh-CN" sz="2000" i="1" kern="0">
                            <a:latin typeface="Cambria Math" panose="02040503050406030204" pitchFamily="18" charset="0"/>
                            <a:ea typeface="华文仿宋" panose="02010600040101010101" pitchFamily="2" charset="-122"/>
                          </a:rPr>
                        </m:ctrlPr>
                      </m:dPr>
                      <m:e>
                        <m:r>
                          <a:rPr lang="en-US" altLang="zh-CN" sz="2000" kern="0">
                            <a:latin typeface="Cambria Math" panose="02040503050406030204" pitchFamily="18" charset="0"/>
                            <a:ea typeface="华文仿宋" panose="02010600040101010101" pitchFamily="2" charset="-122"/>
                          </a:rPr>
                          <m:t>𝑣</m:t>
                        </m:r>
                      </m:e>
                    </m:d>
                    <m:r>
                      <a:rPr lang="en-US" altLang="zh-CN" sz="2000" kern="0">
                        <a:latin typeface="Cambria Math" panose="02040503050406030204" pitchFamily="18" charset="0"/>
                        <a:ea typeface="华文仿宋" panose="02010600040101010101" pitchFamily="2" charset="-122"/>
                      </a:rPr>
                      <m:t>=</m:t>
                    </m:r>
                    <m:d>
                      <m:dPr>
                        <m:begChr m:val="{"/>
                        <m:endChr m:val=""/>
                        <m:ctrlPr>
                          <a:rPr lang="zh-CN" altLang="zh-CN" sz="2000" i="1" kern="0">
                            <a:latin typeface="Cambria Math" panose="02040503050406030204" pitchFamily="18" charset="0"/>
                            <a:ea typeface="华文仿宋" panose="02010600040101010101" pitchFamily="2" charset="-122"/>
                          </a:rPr>
                        </m:ctrlPr>
                      </m:dPr>
                      <m:e>
                        <m:eqArr>
                          <m:eqArrPr>
                            <m:ctrlPr>
                              <a:rPr lang="zh-CN" altLang="zh-CN" sz="2000" i="1" kern="0">
                                <a:latin typeface="Cambria Math" panose="02040503050406030204" pitchFamily="18" charset="0"/>
                                <a:ea typeface="华文仿宋" panose="02010600040101010101" pitchFamily="2" charset="-122"/>
                              </a:rPr>
                            </m:ctrlPr>
                          </m:eqArrPr>
                          <m:e>
                            <m:r>
                              <a:rPr lang="en-US" altLang="zh-CN" sz="2000" kern="0">
                                <a:latin typeface="Cambria Math" panose="02040503050406030204" pitchFamily="18" charset="0"/>
                                <a:ea typeface="华文仿宋" panose="02010600040101010101" pitchFamily="2" charset="-122"/>
                              </a:rPr>
                              <m:t>1,    </m:t>
                            </m:r>
                            <m:r>
                              <a:rPr lang="en-US" altLang="zh-CN" sz="2000" kern="0">
                                <a:latin typeface="Cambria Math" panose="02040503050406030204" pitchFamily="18" charset="0"/>
                                <a:ea typeface="华文仿宋" panose="02010600040101010101" pitchFamily="2" charset="-122"/>
                              </a:rPr>
                              <m:t>𝑖𝑓</m:t>
                            </m:r>
                            <m:r>
                              <a:rPr lang="en-US" altLang="zh-CN" sz="2000" kern="0">
                                <a:latin typeface="Cambria Math" panose="02040503050406030204" pitchFamily="18" charset="0"/>
                                <a:ea typeface="华文仿宋" panose="02010600040101010101" pitchFamily="2" charset="-122"/>
                              </a:rPr>
                              <m:t> </m:t>
                            </m:r>
                            <m:r>
                              <a:rPr lang="en-US" altLang="zh-CN" sz="2000" kern="0">
                                <a:latin typeface="Cambria Math" panose="02040503050406030204" pitchFamily="18" charset="0"/>
                                <a:ea typeface="华文仿宋" panose="02010600040101010101" pitchFamily="2" charset="-122"/>
                              </a:rPr>
                              <m:t>𝑣</m:t>
                            </m:r>
                            <m:r>
                              <a:rPr lang="en-US" altLang="zh-CN" sz="2000" kern="0">
                                <a:latin typeface="Cambria Math" panose="02040503050406030204" pitchFamily="18" charset="0"/>
                                <a:ea typeface="华文仿宋" panose="02010600040101010101" pitchFamily="2" charset="-122"/>
                              </a:rPr>
                              <m:t>≈0</m:t>
                            </m:r>
                          </m:e>
                          <m:e>
                            <m:r>
                              <a:rPr lang="en-US" altLang="zh-CN" sz="2000" kern="0">
                                <a:latin typeface="Cambria Math" panose="02040503050406030204" pitchFamily="18" charset="0"/>
                                <a:ea typeface="华文仿宋" panose="02010600040101010101" pitchFamily="2" charset="-122"/>
                              </a:rPr>
                              <m:t>    0,    </m:t>
                            </m:r>
                            <m:r>
                              <a:rPr lang="en-US" altLang="zh-CN" sz="2000" kern="0">
                                <a:latin typeface="Cambria Math" panose="02040503050406030204" pitchFamily="18" charset="0"/>
                                <a:ea typeface="华文仿宋" panose="02010600040101010101" pitchFamily="2" charset="-122"/>
                              </a:rPr>
                              <m:t>𝑜𝑡h𝑒𝑟𝑤𝑖𝑠𝑒</m:t>
                            </m:r>
                          </m:e>
                        </m:eqArr>
                      </m:e>
                    </m:d>
                  </m:oMath>
                </a14:m>
                <a:r>
                  <a:rPr lang="en-US" altLang="zh-CN" sz="2000" kern="0" dirty="0">
                    <a:latin typeface="华文仿宋" panose="02010600040101010101" pitchFamily="2" charset="-122"/>
                    <a:ea typeface="华文仿宋" panose="02010600040101010101" pitchFamily="2" charset="-122"/>
                  </a:rPr>
                  <a:t>                            (5-12)</a:t>
                </a:r>
                <a:endParaRPr lang="zh-CN" altLang="zh-CN" sz="2000" kern="0" dirty="0">
                  <a:latin typeface="华文仿宋" panose="02010600040101010101" pitchFamily="2" charset="-122"/>
                  <a:ea typeface="华文仿宋" panose="02010600040101010101" pitchFamily="2" charset="-122"/>
                </a:endParaRPr>
              </a:p>
              <a:p>
                <a:pPr indent="269875" algn="just"/>
                <a:endParaRPr lang="en-US" altLang="zh-CN" sz="2000" kern="0" dirty="0">
                  <a:latin typeface="华文仿宋" panose="02010600040101010101" pitchFamily="2" charset="-122"/>
                  <a:ea typeface="华文仿宋" panose="02010600040101010101" pitchFamily="2" charset="-122"/>
                </a:endParaRPr>
              </a:p>
              <a:p>
                <a:pPr indent="269875" algn="just"/>
                <a:r>
                  <a:rPr lang="en-US" altLang="zh-CN" sz="2000" kern="0" dirty="0">
                    <a:latin typeface="华文仿宋" panose="02010600040101010101" pitchFamily="2" charset="-122"/>
                    <a:ea typeface="华文仿宋" panose="02010600040101010101" pitchFamily="2" charset="-122"/>
                  </a:rPr>
                  <a:t>    </a:t>
                </a:r>
                <a:r>
                  <a:rPr lang="zh-CN" altLang="zh-CN" sz="2000" kern="0" dirty="0">
                    <a:solidFill>
                      <a:srgbClr val="FF0000"/>
                    </a:solidFill>
                    <a:latin typeface="华文仿宋" panose="02010600040101010101" pitchFamily="2" charset="-122"/>
                    <a:ea typeface="华文仿宋" panose="02010600040101010101" pitchFamily="2" charset="-122"/>
                  </a:rPr>
                  <a:t>采用式</a:t>
                </a:r>
                <a:r>
                  <a:rPr lang="en-US" altLang="zh-CN" sz="2000" kern="0" dirty="0">
                    <a:solidFill>
                      <a:srgbClr val="FF0000"/>
                    </a:solidFill>
                    <a:latin typeface="华文仿宋" panose="02010600040101010101" pitchFamily="2" charset="-122"/>
                    <a:ea typeface="华文仿宋" panose="02010600040101010101" pitchFamily="2" charset="-122"/>
                  </a:rPr>
                  <a:t>(5-12)</a:t>
                </a:r>
                <a:r>
                  <a:rPr lang="zh-CN" altLang="zh-CN" sz="2000" kern="0" dirty="0">
                    <a:solidFill>
                      <a:srgbClr val="FF0000"/>
                    </a:solidFill>
                    <a:latin typeface="华文仿宋" panose="02010600040101010101" pitchFamily="2" charset="-122"/>
                    <a:ea typeface="华文仿宋" panose="02010600040101010101" pitchFamily="2" charset="-122"/>
                  </a:rPr>
                  <a:t>时，实际上就是内部像素直方图</a:t>
                </a:r>
                <a:r>
                  <a:rPr lang="zh-CN" altLang="zh-CN" sz="2000" kern="0" dirty="0">
                    <a:latin typeface="华文仿宋" panose="02010600040101010101" pitchFamily="2" charset="-122"/>
                    <a:ea typeface="华文仿宋" panose="02010600040101010101" pitchFamily="2" charset="-122"/>
                  </a:rPr>
                  <a:t>，即该直方图仅使用了目标和背景内部的像素，而</a:t>
                </a:r>
                <a:r>
                  <a:rPr lang="zh-CN" altLang="zh-CN" sz="2000" kern="0" dirty="0">
                    <a:solidFill>
                      <a:srgbClr val="FF0000"/>
                    </a:solidFill>
                    <a:latin typeface="华文仿宋" panose="02010600040101010101" pitchFamily="2" charset="-122"/>
                    <a:ea typeface="华文仿宋" panose="02010600040101010101" pitchFamily="2" charset="-122"/>
                  </a:rPr>
                  <a:t>忽略了目标和背景之间的过渡像素</a:t>
                </a:r>
                <a:r>
                  <a:rPr lang="en-US" altLang="zh-CN" sz="2000" kern="0" dirty="0">
                    <a:solidFill>
                      <a:srgbClr val="FF0000"/>
                    </a:solidFill>
                    <a:latin typeface="华文仿宋" panose="02010600040101010101" pitchFamily="2" charset="-122"/>
                    <a:ea typeface="华文仿宋" panose="02010600040101010101" pitchFamily="2" charset="-122"/>
                  </a:rPr>
                  <a:t>(</a:t>
                </a:r>
                <a:r>
                  <a:rPr lang="zh-CN" altLang="zh-CN" sz="2000" kern="0" dirty="0">
                    <a:solidFill>
                      <a:srgbClr val="FF0000"/>
                    </a:solidFill>
                    <a:latin typeface="华文仿宋" panose="02010600040101010101" pitchFamily="2" charset="-122"/>
                    <a:ea typeface="华文仿宋" panose="02010600040101010101" pitchFamily="2" charset="-122"/>
                  </a:rPr>
                  <a:t>因为过渡像素的边缘强度不等于</a:t>
                </a:r>
                <a:r>
                  <a:rPr lang="en-US" altLang="zh-CN" sz="2000" kern="0" dirty="0">
                    <a:solidFill>
                      <a:srgbClr val="FF0000"/>
                    </a:solidFill>
                    <a:latin typeface="华文仿宋" panose="02010600040101010101" pitchFamily="2" charset="-122"/>
                    <a:ea typeface="华文仿宋" panose="02010600040101010101" pitchFamily="2" charset="-122"/>
                  </a:rPr>
                  <a:t>0)</a:t>
                </a:r>
                <a:r>
                  <a:rPr lang="zh-CN" altLang="zh-CN" sz="2000" kern="0" dirty="0">
                    <a:latin typeface="华文仿宋" panose="02010600040101010101" pitchFamily="2" charset="-122"/>
                    <a:ea typeface="华文仿宋" panose="02010600040101010101" pitchFamily="2" charset="-122"/>
                  </a:rPr>
                  <a:t>。</a:t>
                </a:r>
              </a:p>
            </p:txBody>
          </p:sp>
        </mc:Choice>
        <mc:Fallback xmlns="">
          <p:sp>
            <p:nvSpPr>
              <p:cNvPr id="3" name="矩形 2">
                <a:extLst>
                  <a:ext uri="{FF2B5EF4-FFF2-40B4-BE49-F238E27FC236}">
                    <a16:creationId xmlns:a16="http://schemas.microsoft.com/office/drawing/2014/main" id="{1C60B3E1-5241-48D3-AF6C-29AC2F5324C2}"/>
                  </a:ext>
                </a:extLst>
              </p:cNvPr>
              <p:cNvSpPr>
                <a:spLocks noRot="1" noChangeAspect="1" noMove="1" noResize="1" noEditPoints="1" noAdjustHandles="1" noChangeArrowheads="1" noChangeShapeType="1" noTextEdit="1"/>
              </p:cNvSpPr>
              <p:nvPr/>
            </p:nvSpPr>
            <p:spPr>
              <a:xfrm>
                <a:off x="623888" y="1116420"/>
                <a:ext cx="10729912" cy="4223657"/>
              </a:xfrm>
              <a:prstGeom prst="rect">
                <a:avLst/>
              </a:prstGeom>
              <a:blipFill>
                <a:blip r:embed="rId3"/>
                <a:stretch>
                  <a:fillRect l="-568" t="-722" r="-2896" b="-1732"/>
                </a:stretch>
              </a:blipFill>
            </p:spPr>
            <p:txBody>
              <a:bodyPr/>
              <a:lstStyle/>
              <a:p>
                <a:r>
                  <a:rPr lang="zh-CN" altLang="en-US">
                    <a:noFill/>
                  </a:rPr>
                  <a:t> </a:t>
                </a:r>
              </a:p>
            </p:txBody>
          </p:sp>
        </mc:Fallback>
      </mc:AlternateContent>
      <p:sp>
        <p:nvSpPr>
          <p:cNvPr id="5" name="灯片编号占位符 4">
            <a:extLst>
              <a:ext uri="{FF2B5EF4-FFF2-40B4-BE49-F238E27FC236}">
                <a16:creationId xmlns:a16="http://schemas.microsoft.com/office/drawing/2014/main" id="{C44AE01C-D0E6-4AC0-BE53-A27D51AD7F49}"/>
              </a:ext>
            </a:extLst>
          </p:cNvPr>
          <p:cNvSpPr>
            <a:spLocks noGrp="1"/>
          </p:cNvSpPr>
          <p:nvPr>
            <p:ph type="sldNum" sz="quarter" idx="12"/>
          </p:nvPr>
        </p:nvSpPr>
        <p:spPr/>
        <p:txBody>
          <a:bodyPr/>
          <a:lstStyle/>
          <a:p>
            <a:fld id="{7D943200-7954-4F56-8B76-D6C91EDA9A35}" type="slidenum">
              <a:rPr lang="zh-CN" altLang="en-US" smtClean="0"/>
              <a:t>26</a:t>
            </a:fld>
            <a:endParaRPr lang="zh-CN" altLang="en-US"/>
          </a:p>
        </p:txBody>
      </p:sp>
    </p:spTree>
    <p:extLst>
      <p:ext uri="{BB962C8B-B14F-4D97-AF65-F5344CB8AC3E}">
        <p14:creationId xmlns:p14="http://schemas.microsoft.com/office/powerpoint/2010/main" val="26775669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C44AE01C-D0E6-4AC0-BE53-A27D51AD7F49}"/>
              </a:ext>
            </a:extLst>
          </p:cNvPr>
          <p:cNvSpPr>
            <a:spLocks noGrp="1"/>
          </p:cNvSpPr>
          <p:nvPr>
            <p:ph type="sldNum" sz="quarter" idx="12"/>
          </p:nvPr>
        </p:nvSpPr>
        <p:spPr/>
        <p:txBody>
          <a:bodyPr/>
          <a:lstStyle/>
          <a:p>
            <a:fld id="{7D943200-7954-4F56-8B76-D6C91EDA9A35}" type="slidenum">
              <a:rPr lang="zh-CN" altLang="en-US" smtClean="0"/>
              <a:t>27</a:t>
            </a:fld>
            <a:endParaRPr lang="zh-CN" altLang="en-US"/>
          </a:p>
        </p:txBody>
      </p:sp>
      <p:sp>
        <p:nvSpPr>
          <p:cNvPr id="11" name="矩形 10">
            <a:extLst>
              <a:ext uri="{FF2B5EF4-FFF2-40B4-BE49-F238E27FC236}">
                <a16:creationId xmlns:a16="http://schemas.microsoft.com/office/drawing/2014/main" id="{21AFBDA4-4152-4584-8942-92211524D253}"/>
              </a:ext>
            </a:extLst>
          </p:cNvPr>
          <p:cNvSpPr/>
          <p:nvPr/>
        </p:nvSpPr>
        <p:spPr>
          <a:xfrm>
            <a:off x="731042" y="4447242"/>
            <a:ext cx="10729912" cy="1015663"/>
          </a:xfrm>
          <a:prstGeom prst="rect">
            <a:avLst/>
          </a:prstGeom>
        </p:spPr>
        <p:txBody>
          <a:bodyPr wrap="square">
            <a:spAutoFit/>
          </a:bodyPr>
          <a:lstStyle/>
          <a:p>
            <a:pPr indent="269875" algn="just"/>
            <a:r>
              <a:rPr lang="en-US" altLang="zh-CN" sz="2000" kern="0" dirty="0">
                <a:latin typeface="华文仿宋" panose="02010600040101010101" pitchFamily="2" charset="-122"/>
                <a:ea typeface="华文仿宋" panose="02010600040101010101" pitchFamily="2" charset="-122"/>
              </a:rPr>
              <a:t>    </a:t>
            </a:r>
            <a:r>
              <a:rPr lang="zh-CN" altLang="zh-CN" sz="2000" b="1" kern="0" dirty="0">
                <a:solidFill>
                  <a:schemeClr val="accent1"/>
                </a:solidFill>
                <a:latin typeface="华文仿宋" panose="02010600040101010101" pitchFamily="2" charset="-122"/>
                <a:ea typeface="华文仿宋" panose="02010600040101010101" pitchFamily="2" charset="-122"/>
              </a:rPr>
              <a:t>边缘强度反比加权直方图在保持直方图的峰值不变的情况下，可以使得直方图的谷点更低，更有利于阈值的选取，从而提高阈值选取算法的鲁棒性。当图像模糊或者光照不均时，目标和背景之间存在大量的过渡像素，可以采用边缘强度反比加权直方图。</a:t>
            </a:r>
          </a:p>
        </p:txBody>
      </p:sp>
      <p:pic>
        <p:nvPicPr>
          <p:cNvPr id="3" name="图片 2">
            <a:extLst>
              <a:ext uri="{FF2B5EF4-FFF2-40B4-BE49-F238E27FC236}">
                <a16:creationId xmlns:a16="http://schemas.microsoft.com/office/drawing/2014/main" id="{EDA8CE6F-D817-4584-8077-847393F4A33C}"/>
              </a:ext>
            </a:extLst>
          </p:cNvPr>
          <p:cNvPicPr>
            <a:picLocks noChangeAspect="1"/>
          </p:cNvPicPr>
          <p:nvPr/>
        </p:nvPicPr>
        <p:blipFill>
          <a:blip r:embed="rId3"/>
          <a:stretch>
            <a:fillRect/>
          </a:stretch>
        </p:blipFill>
        <p:spPr>
          <a:xfrm>
            <a:off x="2833686" y="866775"/>
            <a:ext cx="6524625" cy="3419475"/>
          </a:xfrm>
          <a:prstGeom prst="rect">
            <a:avLst/>
          </a:prstGeom>
        </p:spPr>
      </p:pic>
    </p:spTree>
    <p:extLst>
      <p:ext uri="{BB962C8B-B14F-4D97-AF65-F5344CB8AC3E}">
        <p14:creationId xmlns:p14="http://schemas.microsoft.com/office/powerpoint/2010/main" val="12791300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32EB6DF8-EF6A-40D1-8D53-DBA09378580D}"/>
              </a:ext>
            </a:extLst>
          </p:cNvPr>
          <p:cNvSpPr/>
          <p:nvPr/>
        </p:nvSpPr>
        <p:spPr>
          <a:xfrm>
            <a:off x="623888" y="479425"/>
            <a:ext cx="8156575" cy="461665"/>
          </a:xfrm>
          <a:prstGeom prst="rect">
            <a:avLst/>
          </a:prstGeom>
        </p:spPr>
        <p:txBody>
          <a:bodyPr wrap="square">
            <a:spAutoFit/>
          </a:bodyPr>
          <a:lstStyle/>
          <a:p>
            <a:pPr algn="just">
              <a:defRPr/>
            </a:pPr>
            <a:r>
              <a:rPr lang="en-US" altLang="zh-CN" sz="2400" b="1" dirty="0">
                <a:effectLst/>
                <a:latin typeface="方正小标宋简体"/>
              </a:rPr>
              <a:t>5.3.2.2  </a:t>
            </a:r>
            <a:r>
              <a:rPr lang="zh-CN" altLang="zh-CN" sz="2400" b="1" dirty="0">
                <a:latin typeface="方正小标宋简体"/>
              </a:rPr>
              <a:t>边缘强度</a:t>
            </a:r>
            <a:r>
              <a:rPr lang="zh-CN" altLang="en-US" sz="2400" b="1" dirty="0">
                <a:latin typeface="方正小标宋简体"/>
              </a:rPr>
              <a:t>正比</a:t>
            </a:r>
            <a:r>
              <a:rPr lang="zh-CN" altLang="zh-CN" sz="2400" b="1" dirty="0">
                <a:latin typeface="方正小标宋简体"/>
              </a:rPr>
              <a:t>加权的灰度直方图</a:t>
            </a: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1C60B3E1-5241-48D3-AF6C-29AC2F5324C2}"/>
                  </a:ext>
                </a:extLst>
              </p:cNvPr>
              <p:cNvSpPr/>
              <p:nvPr/>
            </p:nvSpPr>
            <p:spPr>
              <a:xfrm>
                <a:off x="623888" y="1116420"/>
                <a:ext cx="10729912" cy="3548857"/>
              </a:xfrm>
              <a:prstGeom prst="rect">
                <a:avLst/>
              </a:prstGeom>
            </p:spPr>
            <p:txBody>
              <a:bodyPr wrap="square">
                <a:spAutoFit/>
              </a:bodyPr>
              <a:lstStyle/>
              <a:p>
                <a:r>
                  <a:rPr lang="en-US" altLang="zh-CN" sz="2000" kern="0" dirty="0">
                    <a:latin typeface="华文仿宋" panose="02010600040101010101" pitchFamily="2" charset="-122"/>
                    <a:ea typeface="华文仿宋" panose="02010600040101010101" pitchFamily="2" charset="-122"/>
                  </a:rPr>
                  <a:t>       </a:t>
                </a:r>
                <a:r>
                  <a:rPr lang="zh-CN" altLang="zh-CN" sz="2000" kern="0" dirty="0">
                    <a:latin typeface="华文仿宋" panose="02010600040101010101" pitchFamily="2" charset="-122"/>
                    <a:ea typeface="华文仿宋" panose="02010600040101010101" pitchFamily="2" charset="-122"/>
                  </a:rPr>
                  <a:t>边缘强度正比加权直方图是当像素的边缘强度大时则该像素灰度值对直方图的贡献就大，即把</a:t>
                </a:r>
                <a14:m>
                  <m:oMath xmlns:m="http://schemas.openxmlformats.org/officeDocument/2006/math">
                    <m:r>
                      <a:rPr lang="en-US" altLang="zh-CN" sz="2000" kern="0">
                        <a:latin typeface="Cambria Math" panose="02040503050406030204" pitchFamily="18" charset="0"/>
                        <a:ea typeface="华文仿宋" panose="02010600040101010101" pitchFamily="2" charset="-122"/>
                      </a:rPr>
                      <m:t>h𝑖𝑠𝑡𝑜𝑔𝑟𝑎𝑚</m:t>
                    </m:r>
                    <m:r>
                      <a:rPr lang="en-US" altLang="zh-CN" sz="2000" kern="0">
                        <a:latin typeface="Cambria Math" panose="02040503050406030204" pitchFamily="18" charset="0"/>
                        <a:ea typeface="华文仿宋" panose="02010600040101010101" pitchFamily="2" charset="-122"/>
                      </a:rPr>
                      <m:t>[</m:t>
                    </m:r>
                    <m:r>
                      <a:rPr lang="en-US" altLang="zh-CN" sz="2000" kern="0">
                        <a:latin typeface="Cambria Math" panose="02040503050406030204" pitchFamily="18" charset="0"/>
                        <a:ea typeface="华文仿宋" panose="02010600040101010101" pitchFamily="2" charset="-122"/>
                      </a:rPr>
                      <m:t>𝑔</m:t>
                    </m:r>
                    <m:r>
                      <a:rPr lang="en-US" altLang="zh-CN" sz="2000" kern="0">
                        <a:latin typeface="Cambria Math" panose="02040503050406030204" pitchFamily="18" charset="0"/>
                        <a:ea typeface="华文仿宋" panose="02010600040101010101" pitchFamily="2" charset="-122"/>
                      </a:rPr>
                      <m:t>(</m:t>
                    </m:r>
                    <m:r>
                      <a:rPr lang="en-US" altLang="zh-CN" sz="2000" kern="0">
                        <a:latin typeface="Cambria Math" panose="02040503050406030204" pitchFamily="18" charset="0"/>
                        <a:ea typeface="华文仿宋" panose="02010600040101010101" pitchFamily="2" charset="-122"/>
                      </a:rPr>
                      <m:t>𝑥</m:t>
                    </m:r>
                    <m:r>
                      <a:rPr lang="en-US" altLang="zh-CN" sz="2000" kern="0">
                        <a:latin typeface="Cambria Math" panose="02040503050406030204" pitchFamily="18" charset="0"/>
                        <a:ea typeface="华文仿宋" panose="02010600040101010101" pitchFamily="2" charset="-122"/>
                      </a:rPr>
                      <m:t>,</m:t>
                    </m:r>
                    <m:r>
                      <a:rPr lang="en-US" altLang="zh-CN" sz="2000" kern="0">
                        <a:latin typeface="Cambria Math" panose="02040503050406030204" pitchFamily="18" charset="0"/>
                        <a:ea typeface="华文仿宋" panose="02010600040101010101" pitchFamily="2" charset="-122"/>
                      </a:rPr>
                      <m:t>𝑦</m:t>
                    </m:r>
                    <m:r>
                      <a:rPr lang="en-US" altLang="zh-CN" sz="2000" kern="0">
                        <a:latin typeface="Cambria Math" panose="02040503050406030204" pitchFamily="18" charset="0"/>
                        <a:ea typeface="华文仿宋" panose="02010600040101010101" pitchFamily="2" charset="-122"/>
                      </a:rPr>
                      <m:t>)]+=1</m:t>
                    </m:r>
                  </m:oMath>
                </a14:m>
                <a:r>
                  <a:rPr lang="zh-CN" altLang="zh-CN" sz="2000" kern="0" dirty="0">
                    <a:latin typeface="华文仿宋" panose="02010600040101010101" pitchFamily="2" charset="-122"/>
                    <a:ea typeface="华文仿宋" panose="02010600040101010101" pitchFamily="2" charset="-122"/>
                  </a:rPr>
                  <a:t>改为</a:t>
                </a:r>
                <a14:m>
                  <m:oMath xmlns:m="http://schemas.openxmlformats.org/officeDocument/2006/math">
                    <m:r>
                      <a:rPr lang="en-US" altLang="zh-CN" sz="2000" kern="0">
                        <a:latin typeface="Cambria Math" panose="02040503050406030204" pitchFamily="18" charset="0"/>
                        <a:ea typeface="华文仿宋" panose="02010600040101010101" pitchFamily="2" charset="-122"/>
                      </a:rPr>
                      <m:t>h𝑖𝑠𝑡𝑜𝑔𝑟𝑎𝑚</m:t>
                    </m:r>
                    <m:r>
                      <a:rPr lang="en-US" altLang="zh-CN" sz="2000" kern="0">
                        <a:latin typeface="Cambria Math" panose="02040503050406030204" pitchFamily="18" charset="0"/>
                        <a:ea typeface="华文仿宋" panose="02010600040101010101" pitchFamily="2" charset="-122"/>
                      </a:rPr>
                      <m:t>[</m:t>
                    </m:r>
                    <m:r>
                      <a:rPr lang="en-US" altLang="zh-CN" sz="2000" kern="0">
                        <a:latin typeface="Cambria Math" panose="02040503050406030204" pitchFamily="18" charset="0"/>
                        <a:ea typeface="华文仿宋" panose="02010600040101010101" pitchFamily="2" charset="-122"/>
                      </a:rPr>
                      <m:t>𝑔</m:t>
                    </m:r>
                    <m:r>
                      <a:rPr lang="en-US" altLang="zh-CN" sz="2000" kern="0">
                        <a:latin typeface="Cambria Math" panose="02040503050406030204" pitchFamily="18" charset="0"/>
                        <a:ea typeface="华文仿宋" panose="02010600040101010101" pitchFamily="2" charset="-122"/>
                      </a:rPr>
                      <m:t>(</m:t>
                    </m:r>
                    <m:r>
                      <a:rPr lang="en-US" altLang="zh-CN" sz="2000" kern="0">
                        <a:latin typeface="Cambria Math" panose="02040503050406030204" pitchFamily="18" charset="0"/>
                        <a:ea typeface="华文仿宋" panose="02010600040101010101" pitchFamily="2" charset="-122"/>
                      </a:rPr>
                      <m:t>𝑥</m:t>
                    </m:r>
                    <m:r>
                      <a:rPr lang="en-US" altLang="zh-CN" sz="2000" kern="0">
                        <a:latin typeface="Cambria Math" panose="02040503050406030204" pitchFamily="18" charset="0"/>
                        <a:ea typeface="华文仿宋" panose="02010600040101010101" pitchFamily="2" charset="-122"/>
                      </a:rPr>
                      <m:t>,</m:t>
                    </m:r>
                    <m:r>
                      <a:rPr lang="en-US" altLang="zh-CN" sz="2000" kern="0">
                        <a:latin typeface="Cambria Math" panose="02040503050406030204" pitchFamily="18" charset="0"/>
                        <a:ea typeface="华文仿宋" panose="02010600040101010101" pitchFamily="2" charset="-122"/>
                      </a:rPr>
                      <m:t>𝑦</m:t>
                    </m:r>
                    <m:r>
                      <a:rPr lang="en-US" altLang="zh-CN" sz="2000" kern="0">
                        <a:latin typeface="Cambria Math" panose="02040503050406030204" pitchFamily="18" charset="0"/>
                        <a:ea typeface="华文仿宋" panose="02010600040101010101" pitchFamily="2" charset="-122"/>
                      </a:rPr>
                      <m:t>)]+=</m:t>
                    </m:r>
                    <m:r>
                      <a:rPr lang="en-US" altLang="zh-CN" sz="2000" kern="0">
                        <a:latin typeface="Cambria Math" panose="02040503050406030204" pitchFamily="18" charset="0"/>
                        <a:ea typeface="华文仿宋" panose="02010600040101010101" pitchFamily="2" charset="-122"/>
                      </a:rPr>
                      <m:t>𝑓</m:t>
                    </m:r>
                    <m:r>
                      <a:rPr lang="en-US" altLang="zh-CN" sz="2000" kern="0">
                        <a:latin typeface="Cambria Math" panose="02040503050406030204" pitchFamily="18" charset="0"/>
                        <a:ea typeface="华文仿宋" panose="02010600040101010101" pitchFamily="2" charset="-122"/>
                      </a:rPr>
                      <m:t>(</m:t>
                    </m:r>
                    <m:r>
                      <a:rPr lang="en-US" altLang="zh-CN" sz="2000" kern="0">
                        <a:latin typeface="Cambria Math" panose="02040503050406030204" pitchFamily="18" charset="0"/>
                        <a:ea typeface="华文仿宋" panose="02010600040101010101" pitchFamily="2" charset="-122"/>
                      </a:rPr>
                      <m:t>𝑔𝑟𝑑</m:t>
                    </m:r>
                    <m:r>
                      <a:rPr lang="en-US" altLang="zh-CN" sz="2000" kern="0">
                        <a:latin typeface="Cambria Math" panose="02040503050406030204" pitchFamily="18" charset="0"/>
                        <a:ea typeface="华文仿宋" panose="02010600040101010101" pitchFamily="2" charset="-122"/>
                      </a:rPr>
                      <m:t>(</m:t>
                    </m:r>
                    <m:r>
                      <a:rPr lang="en-US" altLang="zh-CN" sz="2000" kern="0">
                        <a:latin typeface="Cambria Math" panose="02040503050406030204" pitchFamily="18" charset="0"/>
                        <a:ea typeface="华文仿宋" panose="02010600040101010101" pitchFamily="2" charset="-122"/>
                      </a:rPr>
                      <m:t>𝑥</m:t>
                    </m:r>
                    <m:r>
                      <a:rPr lang="en-US" altLang="zh-CN" sz="2000" kern="0">
                        <a:latin typeface="Cambria Math" panose="02040503050406030204" pitchFamily="18" charset="0"/>
                        <a:ea typeface="华文仿宋" panose="02010600040101010101" pitchFamily="2" charset="-122"/>
                      </a:rPr>
                      <m:t>,</m:t>
                    </m:r>
                    <m:r>
                      <a:rPr lang="en-US" altLang="zh-CN" sz="2000" kern="0">
                        <a:latin typeface="Cambria Math" panose="02040503050406030204" pitchFamily="18" charset="0"/>
                        <a:ea typeface="华文仿宋" panose="02010600040101010101" pitchFamily="2" charset="-122"/>
                      </a:rPr>
                      <m:t>𝑦</m:t>
                    </m:r>
                    <m:r>
                      <a:rPr lang="en-US" altLang="zh-CN" sz="2000" kern="0">
                        <a:latin typeface="Cambria Math" panose="02040503050406030204" pitchFamily="18" charset="0"/>
                        <a:ea typeface="华文仿宋" panose="02010600040101010101" pitchFamily="2" charset="-122"/>
                      </a:rPr>
                      <m:t>))</m:t>
                    </m:r>
                  </m:oMath>
                </a14:m>
                <a:r>
                  <a:rPr lang="zh-CN" altLang="zh-CN" sz="2000" kern="0" dirty="0">
                    <a:latin typeface="华文仿宋" panose="02010600040101010101" pitchFamily="2" charset="-122"/>
                    <a:ea typeface="华文仿宋" panose="02010600040101010101" pitchFamily="2" charset="-122"/>
                  </a:rPr>
                  <a:t>，</a:t>
                </a:r>
                <a14:m>
                  <m:oMath xmlns:m="http://schemas.openxmlformats.org/officeDocument/2006/math">
                    <m:r>
                      <a:rPr lang="en-US" altLang="zh-CN" sz="2000" kern="0">
                        <a:latin typeface="Cambria Math" panose="02040503050406030204" pitchFamily="18" charset="0"/>
                        <a:ea typeface="华文仿宋" panose="02010600040101010101" pitchFamily="2" charset="-122"/>
                      </a:rPr>
                      <m:t>𝑔𝑟𝑑</m:t>
                    </m:r>
                    <m:r>
                      <a:rPr lang="en-US" altLang="zh-CN" sz="2000" kern="0">
                        <a:latin typeface="Cambria Math" panose="02040503050406030204" pitchFamily="18" charset="0"/>
                        <a:ea typeface="华文仿宋" panose="02010600040101010101" pitchFamily="2" charset="-122"/>
                      </a:rPr>
                      <m:t>(</m:t>
                    </m:r>
                    <m:r>
                      <a:rPr lang="en-US" altLang="zh-CN" sz="2000" kern="0">
                        <a:latin typeface="Cambria Math" panose="02040503050406030204" pitchFamily="18" charset="0"/>
                        <a:ea typeface="华文仿宋" panose="02010600040101010101" pitchFamily="2" charset="-122"/>
                      </a:rPr>
                      <m:t>𝑥</m:t>
                    </m:r>
                    <m:r>
                      <a:rPr lang="en-US" altLang="zh-CN" sz="2000" kern="0">
                        <a:latin typeface="Cambria Math" panose="02040503050406030204" pitchFamily="18" charset="0"/>
                        <a:ea typeface="华文仿宋" panose="02010600040101010101" pitchFamily="2" charset="-122"/>
                      </a:rPr>
                      <m:t>,</m:t>
                    </m:r>
                    <m:r>
                      <a:rPr lang="en-US" altLang="zh-CN" sz="2000" kern="0">
                        <a:latin typeface="Cambria Math" panose="02040503050406030204" pitchFamily="18" charset="0"/>
                        <a:ea typeface="华文仿宋" panose="02010600040101010101" pitchFamily="2" charset="-122"/>
                      </a:rPr>
                      <m:t>𝑦</m:t>
                    </m:r>
                    <m:r>
                      <a:rPr lang="en-US" altLang="zh-CN" sz="2000" kern="0">
                        <a:latin typeface="Cambria Math" panose="02040503050406030204" pitchFamily="18" charset="0"/>
                        <a:ea typeface="华文仿宋" panose="02010600040101010101" pitchFamily="2" charset="-122"/>
                      </a:rPr>
                      <m:t>)</m:t>
                    </m:r>
                  </m:oMath>
                </a14:m>
                <a:r>
                  <a:rPr lang="zh-CN" altLang="zh-CN" sz="2000" kern="0" dirty="0">
                    <a:latin typeface="华文仿宋" panose="02010600040101010101" pitchFamily="2" charset="-122"/>
                    <a:ea typeface="华文仿宋" panose="02010600040101010101" pitchFamily="2" charset="-122"/>
                  </a:rPr>
                  <a:t>代表</a:t>
                </a:r>
                <a14:m>
                  <m:oMath xmlns:m="http://schemas.openxmlformats.org/officeDocument/2006/math">
                    <m:r>
                      <a:rPr lang="en-US" altLang="zh-CN" sz="2000" kern="0">
                        <a:latin typeface="Cambria Math" panose="02040503050406030204" pitchFamily="18" charset="0"/>
                        <a:ea typeface="华文仿宋" panose="02010600040101010101" pitchFamily="2" charset="-122"/>
                      </a:rPr>
                      <m:t>(</m:t>
                    </m:r>
                    <m:r>
                      <a:rPr lang="en-US" altLang="zh-CN" sz="2000" kern="0">
                        <a:latin typeface="Cambria Math" panose="02040503050406030204" pitchFamily="18" charset="0"/>
                        <a:ea typeface="华文仿宋" panose="02010600040101010101" pitchFamily="2" charset="-122"/>
                      </a:rPr>
                      <m:t>𝑥</m:t>
                    </m:r>
                    <m:r>
                      <a:rPr lang="en-US" altLang="zh-CN" sz="2000" kern="0">
                        <a:latin typeface="Cambria Math" panose="02040503050406030204" pitchFamily="18" charset="0"/>
                        <a:ea typeface="华文仿宋" panose="02010600040101010101" pitchFamily="2" charset="-122"/>
                      </a:rPr>
                      <m:t>,</m:t>
                    </m:r>
                    <m:r>
                      <a:rPr lang="en-US" altLang="zh-CN" sz="2000" kern="0">
                        <a:latin typeface="Cambria Math" panose="02040503050406030204" pitchFamily="18" charset="0"/>
                        <a:ea typeface="华文仿宋" panose="02010600040101010101" pitchFamily="2" charset="-122"/>
                      </a:rPr>
                      <m:t>𝑦</m:t>
                    </m:r>
                    <m:r>
                      <a:rPr lang="en-US" altLang="zh-CN" sz="2000" kern="0">
                        <a:latin typeface="Cambria Math" panose="02040503050406030204" pitchFamily="18" charset="0"/>
                        <a:ea typeface="华文仿宋" panose="02010600040101010101" pitchFamily="2" charset="-122"/>
                      </a:rPr>
                      <m:t>)</m:t>
                    </m:r>
                  </m:oMath>
                </a14:m>
                <a:r>
                  <a:rPr lang="zh-CN" altLang="zh-CN" sz="2000" kern="0" dirty="0">
                    <a:latin typeface="华文仿宋" panose="02010600040101010101" pitchFamily="2" charset="-122"/>
                    <a:ea typeface="华文仿宋" panose="02010600040101010101" pitchFamily="2" charset="-122"/>
                  </a:rPr>
                  <a:t>处的边缘强度。</a:t>
                </a:r>
                <a14:m>
                  <m:oMath xmlns:m="http://schemas.openxmlformats.org/officeDocument/2006/math">
                    <m:r>
                      <a:rPr lang="en-US" altLang="zh-CN" sz="2000" kern="0">
                        <a:latin typeface="Cambria Math" panose="02040503050406030204" pitchFamily="18" charset="0"/>
                        <a:ea typeface="华文仿宋" panose="02010600040101010101" pitchFamily="2" charset="-122"/>
                      </a:rPr>
                      <m:t>𝑔𝑟𝑑</m:t>
                    </m:r>
                    <m:r>
                      <a:rPr lang="en-US" altLang="zh-CN" sz="2000" kern="0">
                        <a:latin typeface="Cambria Math" panose="02040503050406030204" pitchFamily="18" charset="0"/>
                        <a:ea typeface="华文仿宋" panose="02010600040101010101" pitchFamily="2" charset="-122"/>
                      </a:rPr>
                      <m:t>(</m:t>
                    </m:r>
                    <m:r>
                      <a:rPr lang="en-US" altLang="zh-CN" sz="2000" kern="0">
                        <a:latin typeface="Cambria Math" panose="02040503050406030204" pitchFamily="18" charset="0"/>
                        <a:ea typeface="华文仿宋" panose="02010600040101010101" pitchFamily="2" charset="-122"/>
                      </a:rPr>
                      <m:t>𝑥</m:t>
                    </m:r>
                    <m:r>
                      <a:rPr lang="en-US" altLang="zh-CN" sz="2000" kern="0">
                        <a:latin typeface="Cambria Math" panose="02040503050406030204" pitchFamily="18" charset="0"/>
                        <a:ea typeface="华文仿宋" panose="02010600040101010101" pitchFamily="2" charset="-122"/>
                      </a:rPr>
                      <m:t>,</m:t>
                    </m:r>
                    <m:r>
                      <a:rPr lang="en-US" altLang="zh-CN" sz="2000" kern="0">
                        <a:latin typeface="Cambria Math" panose="02040503050406030204" pitchFamily="18" charset="0"/>
                        <a:ea typeface="华文仿宋" panose="02010600040101010101" pitchFamily="2" charset="-122"/>
                      </a:rPr>
                      <m:t>𝑦</m:t>
                    </m:r>
                    <m:r>
                      <a:rPr lang="en-US" altLang="zh-CN" sz="2000" kern="0">
                        <a:latin typeface="Cambria Math" panose="02040503050406030204" pitchFamily="18" charset="0"/>
                        <a:ea typeface="华文仿宋" panose="02010600040101010101" pitchFamily="2" charset="-122"/>
                      </a:rPr>
                      <m:t>)</m:t>
                    </m:r>
                  </m:oMath>
                </a14:m>
                <a:r>
                  <a:rPr lang="zh-CN" altLang="zh-CN" sz="2000" kern="0" dirty="0">
                    <a:latin typeface="华文仿宋" panose="02010600040101010101" pitchFamily="2" charset="-122"/>
                    <a:ea typeface="华文仿宋" panose="02010600040101010101" pitchFamily="2" charset="-122"/>
                  </a:rPr>
                  <a:t>越大时，</a:t>
                </a:r>
                <a14:m>
                  <m:oMath xmlns:m="http://schemas.openxmlformats.org/officeDocument/2006/math">
                    <m:r>
                      <a:rPr lang="en-US" altLang="zh-CN" sz="2000" kern="0">
                        <a:latin typeface="Cambria Math" panose="02040503050406030204" pitchFamily="18" charset="0"/>
                        <a:ea typeface="华文仿宋" panose="02010600040101010101" pitchFamily="2" charset="-122"/>
                      </a:rPr>
                      <m:t>𝑓</m:t>
                    </m:r>
                    <m:r>
                      <a:rPr lang="en-US" altLang="zh-CN" sz="2000" kern="0">
                        <a:latin typeface="Cambria Math" panose="02040503050406030204" pitchFamily="18" charset="0"/>
                        <a:ea typeface="华文仿宋" panose="02010600040101010101" pitchFamily="2" charset="-122"/>
                      </a:rPr>
                      <m:t>(</m:t>
                    </m:r>
                    <m:r>
                      <a:rPr lang="en-US" altLang="zh-CN" sz="2000" kern="0">
                        <a:latin typeface="Cambria Math" panose="02040503050406030204" pitchFamily="18" charset="0"/>
                        <a:ea typeface="华文仿宋" panose="02010600040101010101" pitchFamily="2" charset="-122"/>
                      </a:rPr>
                      <m:t>𝑔𝑟𝑑</m:t>
                    </m:r>
                    <m:r>
                      <a:rPr lang="en-US" altLang="zh-CN" sz="2000" kern="0">
                        <a:latin typeface="Cambria Math" panose="02040503050406030204" pitchFamily="18" charset="0"/>
                        <a:ea typeface="华文仿宋" panose="02010600040101010101" pitchFamily="2" charset="-122"/>
                      </a:rPr>
                      <m:t>(</m:t>
                    </m:r>
                    <m:r>
                      <a:rPr lang="en-US" altLang="zh-CN" sz="2000" kern="0">
                        <a:latin typeface="Cambria Math" panose="02040503050406030204" pitchFamily="18" charset="0"/>
                        <a:ea typeface="华文仿宋" panose="02010600040101010101" pitchFamily="2" charset="-122"/>
                      </a:rPr>
                      <m:t>𝑥</m:t>
                    </m:r>
                    <m:r>
                      <a:rPr lang="en-US" altLang="zh-CN" sz="2000" kern="0">
                        <a:latin typeface="Cambria Math" panose="02040503050406030204" pitchFamily="18" charset="0"/>
                        <a:ea typeface="华文仿宋" panose="02010600040101010101" pitchFamily="2" charset="-122"/>
                      </a:rPr>
                      <m:t>,</m:t>
                    </m:r>
                    <m:r>
                      <a:rPr lang="en-US" altLang="zh-CN" sz="2000" kern="0">
                        <a:latin typeface="Cambria Math" panose="02040503050406030204" pitchFamily="18" charset="0"/>
                        <a:ea typeface="华文仿宋" panose="02010600040101010101" pitchFamily="2" charset="-122"/>
                      </a:rPr>
                      <m:t>𝑦</m:t>
                    </m:r>
                    <m:r>
                      <a:rPr lang="en-US" altLang="zh-CN" sz="2000" kern="0">
                        <a:latin typeface="Cambria Math" panose="02040503050406030204" pitchFamily="18" charset="0"/>
                        <a:ea typeface="华文仿宋" panose="02010600040101010101" pitchFamily="2" charset="-122"/>
                      </a:rPr>
                      <m:t>))</m:t>
                    </m:r>
                  </m:oMath>
                </a14:m>
                <a:r>
                  <a:rPr lang="zh-CN" altLang="zh-CN" sz="2000" kern="0" dirty="0">
                    <a:latin typeface="华文仿宋" panose="02010600040101010101" pitchFamily="2" charset="-122"/>
                    <a:ea typeface="华文仿宋" panose="02010600040101010101" pitchFamily="2" charset="-122"/>
                  </a:rPr>
                  <a:t>就越大，比如：</a:t>
                </a:r>
              </a:p>
              <a:p>
                <a:pPr algn="ctr"/>
                <a14:m>
                  <m:oMath xmlns:m="http://schemas.openxmlformats.org/officeDocument/2006/math">
                    <m:r>
                      <a:rPr lang="en-US" altLang="zh-CN" sz="2000" kern="0">
                        <a:latin typeface="Cambria Math" panose="02040503050406030204" pitchFamily="18" charset="0"/>
                        <a:ea typeface="华文仿宋" panose="02010600040101010101" pitchFamily="2" charset="-122"/>
                      </a:rPr>
                      <m:t>𝑓</m:t>
                    </m:r>
                    <m:d>
                      <m:dPr>
                        <m:ctrlPr>
                          <a:rPr lang="zh-CN" altLang="zh-CN" sz="2000" i="1" kern="0">
                            <a:latin typeface="Cambria Math" panose="02040503050406030204" pitchFamily="18" charset="0"/>
                            <a:ea typeface="华文仿宋" panose="02010600040101010101" pitchFamily="2" charset="-122"/>
                          </a:rPr>
                        </m:ctrlPr>
                      </m:dPr>
                      <m:e>
                        <m:r>
                          <a:rPr lang="en-US" altLang="zh-CN" sz="2000" kern="0">
                            <a:latin typeface="Cambria Math" panose="02040503050406030204" pitchFamily="18" charset="0"/>
                            <a:ea typeface="华文仿宋" panose="02010600040101010101" pitchFamily="2" charset="-122"/>
                          </a:rPr>
                          <m:t>𝑣</m:t>
                        </m:r>
                      </m:e>
                    </m:d>
                    <m:r>
                      <a:rPr lang="en-US" altLang="zh-CN" sz="2000" kern="0">
                        <a:latin typeface="Cambria Math" panose="02040503050406030204" pitchFamily="18" charset="0"/>
                        <a:ea typeface="华文仿宋" panose="02010600040101010101" pitchFamily="2" charset="-122"/>
                      </a:rPr>
                      <m:t>=</m:t>
                    </m:r>
                    <m:r>
                      <a:rPr lang="en-US" altLang="zh-CN" sz="2000" kern="0">
                        <a:latin typeface="Cambria Math" panose="02040503050406030204" pitchFamily="18" charset="0"/>
                        <a:ea typeface="华文仿宋" panose="02010600040101010101" pitchFamily="2" charset="-122"/>
                      </a:rPr>
                      <m:t>𝑘</m:t>
                    </m:r>
                    <m:r>
                      <a:rPr lang="en-US" altLang="zh-CN" sz="2000" kern="0">
                        <a:latin typeface="Cambria Math" panose="02040503050406030204" pitchFamily="18" charset="0"/>
                        <a:ea typeface="华文仿宋" panose="02010600040101010101" pitchFamily="2" charset="-122"/>
                      </a:rPr>
                      <m:t>∗</m:t>
                    </m:r>
                    <m:r>
                      <a:rPr lang="en-US" altLang="zh-CN" sz="2000" kern="0">
                        <a:latin typeface="Cambria Math" panose="02040503050406030204" pitchFamily="18" charset="0"/>
                        <a:ea typeface="华文仿宋" panose="02010600040101010101" pitchFamily="2" charset="-122"/>
                      </a:rPr>
                      <m:t>𝑣</m:t>
                    </m:r>
                  </m:oMath>
                </a14:m>
                <a:r>
                  <a:rPr lang="en-US" altLang="zh-CN" sz="2000" kern="0" dirty="0">
                    <a:latin typeface="华文仿宋" panose="02010600040101010101" pitchFamily="2" charset="-122"/>
                    <a:ea typeface="华文仿宋" panose="02010600040101010101" pitchFamily="2" charset="-122"/>
                  </a:rPr>
                  <a:t>                                                      (5-13)</a:t>
                </a:r>
                <a:endParaRPr lang="zh-CN" altLang="zh-CN" sz="2000" kern="0" dirty="0">
                  <a:latin typeface="华文仿宋" panose="02010600040101010101" pitchFamily="2" charset="-122"/>
                  <a:ea typeface="华文仿宋" panose="02010600040101010101" pitchFamily="2" charset="-122"/>
                </a:endParaRPr>
              </a:p>
              <a:p>
                <a:endParaRPr lang="en-US" altLang="zh-CN" sz="2000" kern="0" dirty="0">
                  <a:latin typeface="华文仿宋" panose="02010600040101010101" pitchFamily="2" charset="-122"/>
                  <a:ea typeface="华文仿宋" panose="02010600040101010101" pitchFamily="2" charset="-122"/>
                </a:endParaRPr>
              </a:p>
              <a:p>
                <a:r>
                  <a:rPr lang="en-US" altLang="zh-CN" sz="2000" kern="0" dirty="0">
                    <a:latin typeface="华文仿宋" panose="02010600040101010101" pitchFamily="2" charset="-122"/>
                    <a:ea typeface="华文仿宋" panose="02010600040101010101" pitchFamily="2" charset="-122"/>
                  </a:rPr>
                  <a:t>        </a:t>
                </a:r>
                <a:r>
                  <a:rPr lang="zh-CN" altLang="zh-CN" sz="2000" kern="0" dirty="0">
                    <a:latin typeface="华文仿宋" panose="02010600040101010101" pitchFamily="2" charset="-122"/>
                    <a:ea typeface="华文仿宋" panose="02010600040101010101" pitchFamily="2" charset="-122"/>
                  </a:rPr>
                  <a:t>其中，</a:t>
                </a:r>
                <a14:m>
                  <m:oMath xmlns:m="http://schemas.openxmlformats.org/officeDocument/2006/math">
                    <m:r>
                      <a:rPr lang="en-US" altLang="zh-CN" sz="2000" kern="0">
                        <a:latin typeface="Cambria Math" panose="02040503050406030204" pitchFamily="18" charset="0"/>
                        <a:ea typeface="华文仿宋" panose="02010600040101010101" pitchFamily="2" charset="-122"/>
                      </a:rPr>
                      <m:t>𝑘</m:t>
                    </m:r>
                  </m:oMath>
                </a14:m>
                <a:r>
                  <a:rPr lang="zh-CN" altLang="zh-CN" sz="2000" kern="0" dirty="0">
                    <a:latin typeface="华文仿宋" panose="02010600040101010101" pitchFamily="2" charset="-122"/>
                    <a:ea typeface="华文仿宋" panose="02010600040101010101" pitchFamily="2" charset="-122"/>
                  </a:rPr>
                  <a:t>为大于等于</a:t>
                </a:r>
                <a:r>
                  <a:rPr lang="en-US" altLang="zh-CN" sz="2000" kern="0" dirty="0">
                    <a:latin typeface="华文仿宋" panose="02010600040101010101" pitchFamily="2" charset="-122"/>
                    <a:ea typeface="华文仿宋" panose="02010600040101010101" pitchFamily="2" charset="-122"/>
                  </a:rPr>
                  <a:t>1</a:t>
                </a:r>
                <a:r>
                  <a:rPr lang="zh-CN" altLang="zh-CN" sz="2000" kern="0" dirty="0">
                    <a:latin typeface="华文仿宋" panose="02010600040101010101" pitchFamily="2" charset="-122"/>
                    <a:ea typeface="华文仿宋" panose="02010600040101010101" pitchFamily="2" charset="-122"/>
                  </a:rPr>
                  <a:t>的正数。在极端情况下，甚至可以：</a:t>
                </a:r>
              </a:p>
              <a:p>
                <a:pPr algn="ctr"/>
                <a14:m>
                  <m:oMath xmlns:m="http://schemas.openxmlformats.org/officeDocument/2006/math">
                    <m:r>
                      <a:rPr lang="en-US" altLang="zh-CN" sz="2000" kern="0">
                        <a:latin typeface="Cambria Math" panose="02040503050406030204" pitchFamily="18" charset="0"/>
                        <a:ea typeface="华文仿宋" panose="02010600040101010101" pitchFamily="2" charset="-122"/>
                      </a:rPr>
                      <m:t>𝑓</m:t>
                    </m:r>
                    <m:d>
                      <m:dPr>
                        <m:ctrlPr>
                          <a:rPr lang="zh-CN" altLang="zh-CN" sz="2000" i="1" kern="0">
                            <a:latin typeface="Cambria Math" panose="02040503050406030204" pitchFamily="18" charset="0"/>
                            <a:ea typeface="华文仿宋" panose="02010600040101010101" pitchFamily="2" charset="-122"/>
                          </a:rPr>
                        </m:ctrlPr>
                      </m:dPr>
                      <m:e>
                        <m:r>
                          <a:rPr lang="en-US" altLang="zh-CN" sz="2000" kern="0">
                            <a:latin typeface="Cambria Math" panose="02040503050406030204" pitchFamily="18" charset="0"/>
                            <a:ea typeface="华文仿宋" panose="02010600040101010101" pitchFamily="2" charset="-122"/>
                          </a:rPr>
                          <m:t>𝑣</m:t>
                        </m:r>
                      </m:e>
                    </m:d>
                    <m:r>
                      <a:rPr lang="en-US" altLang="zh-CN" sz="2000" kern="0">
                        <a:latin typeface="Cambria Math" panose="02040503050406030204" pitchFamily="18" charset="0"/>
                        <a:ea typeface="华文仿宋" panose="02010600040101010101" pitchFamily="2" charset="-122"/>
                      </a:rPr>
                      <m:t>=</m:t>
                    </m:r>
                    <m:d>
                      <m:dPr>
                        <m:begChr m:val="{"/>
                        <m:endChr m:val=""/>
                        <m:ctrlPr>
                          <a:rPr lang="zh-CN" altLang="zh-CN" sz="2000" i="1" kern="0">
                            <a:latin typeface="Cambria Math" panose="02040503050406030204" pitchFamily="18" charset="0"/>
                            <a:ea typeface="华文仿宋" panose="02010600040101010101" pitchFamily="2" charset="-122"/>
                          </a:rPr>
                        </m:ctrlPr>
                      </m:dPr>
                      <m:e>
                        <m:eqArr>
                          <m:eqArrPr>
                            <m:ctrlPr>
                              <a:rPr lang="zh-CN" altLang="zh-CN" sz="2000" i="1" kern="0">
                                <a:latin typeface="Cambria Math" panose="02040503050406030204" pitchFamily="18" charset="0"/>
                                <a:ea typeface="华文仿宋" panose="02010600040101010101" pitchFamily="2" charset="-122"/>
                              </a:rPr>
                            </m:ctrlPr>
                          </m:eqArrPr>
                          <m:e>
                            <m:r>
                              <a:rPr lang="en-US" altLang="zh-CN" sz="2000" kern="0">
                                <a:latin typeface="Cambria Math" panose="02040503050406030204" pitchFamily="18" charset="0"/>
                                <a:ea typeface="华文仿宋" panose="02010600040101010101" pitchFamily="2" charset="-122"/>
                              </a:rPr>
                              <m:t>1,  &amp;  </m:t>
                            </m:r>
                            <m:r>
                              <a:rPr lang="en-US" altLang="zh-CN" sz="2000" kern="0">
                                <a:latin typeface="Cambria Math" panose="02040503050406030204" pitchFamily="18" charset="0"/>
                                <a:ea typeface="华文仿宋" panose="02010600040101010101" pitchFamily="2" charset="-122"/>
                              </a:rPr>
                              <m:t>𝑖𝑓</m:t>
                            </m:r>
                            <m:r>
                              <a:rPr lang="en-US" altLang="zh-CN" sz="2000" kern="0">
                                <a:latin typeface="Cambria Math" panose="02040503050406030204" pitchFamily="18" charset="0"/>
                                <a:ea typeface="华文仿宋" panose="02010600040101010101" pitchFamily="2" charset="-122"/>
                              </a:rPr>
                              <m:t> </m:t>
                            </m:r>
                            <m:r>
                              <a:rPr lang="en-US" altLang="zh-CN" sz="2000" kern="0">
                                <a:latin typeface="Cambria Math" panose="02040503050406030204" pitchFamily="18" charset="0"/>
                                <a:ea typeface="华文仿宋" panose="02010600040101010101" pitchFamily="2" charset="-122"/>
                              </a:rPr>
                              <m:t>𝑣</m:t>
                            </m:r>
                            <m:r>
                              <a:rPr lang="en-US" altLang="zh-CN" sz="2000" kern="0">
                                <a:latin typeface="Cambria Math" panose="02040503050406030204" pitchFamily="18" charset="0"/>
                                <a:ea typeface="华文仿宋" panose="02010600040101010101" pitchFamily="2" charset="-122"/>
                              </a:rPr>
                              <m:t>≥</m:t>
                            </m:r>
                            <m:r>
                              <a:rPr lang="en-US" altLang="zh-CN" sz="2000" kern="0">
                                <a:latin typeface="Cambria Math" panose="02040503050406030204" pitchFamily="18" charset="0"/>
                                <a:ea typeface="华文仿宋" panose="02010600040101010101" pitchFamily="2" charset="-122"/>
                              </a:rPr>
                              <m:t>𝑡h𝑟𝑒</m:t>
                            </m:r>
                          </m:e>
                          <m:e>
                            <m:r>
                              <a:rPr lang="en-US" altLang="zh-CN" sz="2000" kern="0">
                                <a:latin typeface="Cambria Math" panose="02040503050406030204" pitchFamily="18" charset="0"/>
                                <a:ea typeface="华文仿宋" panose="02010600040101010101" pitchFamily="2" charset="-122"/>
                              </a:rPr>
                              <m:t>    0,  &amp;  </m:t>
                            </m:r>
                            <m:r>
                              <a:rPr lang="en-US" altLang="zh-CN" sz="2000" kern="0">
                                <a:latin typeface="Cambria Math" panose="02040503050406030204" pitchFamily="18" charset="0"/>
                                <a:ea typeface="华文仿宋" panose="02010600040101010101" pitchFamily="2" charset="-122"/>
                              </a:rPr>
                              <m:t>𝑜𝑡h𝑒𝑟𝑤𝑖𝑠𝑒</m:t>
                            </m:r>
                          </m:e>
                        </m:eqArr>
                      </m:e>
                    </m:d>
                  </m:oMath>
                </a14:m>
                <a:r>
                  <a:rPr lang="en-US" altLang="zh-CN" sz="2000" kern="0" dirty="0">
                    <a:latin typeface="华文仿宋" panose="02010600040101010101" pitchFamily="2" charset="-122"/>
                    <a:ea typeface="华文仿宋" panose="02010600040101010101" pitchFamily="2" charset="-122"/>
                  </a:rPr>
                  <a:t>                            (5-14)</a:t>
                </a:r>
                <a:endParaRPr lang="zh-CN" altLang="zh-CN" sz="2000" kern="0" dirty="0">
                  <a:latin typeface="华文仿宋" panose="02010600040101010101" pitchFamily="2" charset="-122"/>
                  <a:ea typeface="华文仿宋" panose="02010600040101010101" pitchFamily="2" charset="-122"/>
                </a:endParaRPr>
              </a:p>
              <a:p>
                <a:endParaRPr lang="en-US" altLang="zh-CN" sz="2000" kern="0" dirty="0">
                  <a:latin typeface="华文仿宋" panose="02010600040101010101" pitchFamily="2" charset="-122"/>
                  <a:ea typeface="华文仿宋" panose="02010600040101010101" pitchFamily="2" charset="-122"/>
                </a:endParaRPr>
              </a:p>
              <a:p>
                <a:r>
                  <a:rPr lang="en-US" altLang="zh-CN" sz="2000" kern="0" dirty="0">
                    <a:latin typeface="华文仿宋" panose="02010600040101010101" pitchFamily="2" charset="-122"/>
                    <a:ea typeface="华文仿宋" panose="02010600040101010101" pitchFamily="2" charset="-122"/>
                  </a:rPr>
                  <a:t>        </a:t>
                </a:r>
                <a:r>
                  <a:rPr lang="zh-CN" altLang="zh-CN" sz="2000" kern="0" dirty="0">
                    <a:latin typeface="华文仿宋" panose="02010600040101010101" pitchFamily="2" charset="-122"/>
                    <a:ea typeface="华文仿宋" panose="02010600040101010101" pitchFamily="2" charset="-122"/>
                  </a:rPr>
                  <a:t>其中，</a:t>
                </a:r>
                <a14:m>
                  <m:oMath xmlns:m="http://schemas.openxmlformats.org/officeDocument/2006/math">
                    <m:r>
                      <a:rPr lang="en-US" altLang="zh-CN" sz="2000" kern="0">
                        <a:latin typeface="Cambria Math" panose="02040503050406030204" pitchFamily="18" charset="0"/>
                        <a:ea typeface="华文仿宋" panose="02010600040101010101" pitchFamily="2" charset="-122"/>
                      </a:rPr>
                      <m:t>𝑡h𝑟𝑒</m:t>
                    </m:r>
                  </m:oMath>
                </a14:m>
                <a:r>
                  <a:rPr lang="zh-CN" altLang="zh-CN" sz="2000" kern="0" dirty="0">
                    <a:latin typeface="华文仿宋" panose="02010600040101010101" pitchFamily="2" charset="-122"/>
                    <a:ea typeface="华文仿宋" panose="02010600040101010101" pitchFamily="2" charset="-122"/>
                  </a:rPr>
                  <a:t>是边缘强度的阈值，</a:t>
                </a:r>
                <a:r>
                  <a:rPr lang="zh-CN" altLang="zh-CN" sz="2000" kern="0" dirty="0">
                    <a:solidFill>
                      <a:srgbClr val="FF0000"/>
                    </a:solidFill>
                    <a:latin typeface="华文仿宋" panose="02010600040101010101" pitchFamily="2" charset="-122"/>
                    <a:ea typeface="华文仿宋" panose="02010600040101010101" pitchFamily="2" charset="-122"/>
                  </a:rPr>
                  <a:t>式</a:t>
                </a:r>
                <a:r>
                  <a:rPr lang="en-US" altLang="zh-CN" sz="2000" kern="0" dirty="0">
                    <a:solidFill>
                      <a:srgbClr val="FF0000"/>
                    </a:solidFill>
                    <a:latin typeface="华文仿宋" panose="02010600040101010101" pitchFamily="2" charset="-122"/>
                    <a:ea typeface="华文仿宋" panose="02010600040101010101" pitchFamily="2" charset="-122"/>
                  </a:rPr>
                  <a:t>(5-14)</a:t>
                </a:r>
                <a:r>
                  <a:rPr lang="zh-CN" altLang="zh-CN" sz="2000" kern="0" dirty="0">
                    <a:solidFill>
                      <a:srgbClr val="FF0000"/>
                    </a:solidFill>
                    <a:latin typeface="华文仿宋" panose="02010600040101010101" pitchFamily="2" charset="-122"/>
                    <a:ea typeface="华文仿宋" panose="02010600040101010101" pitchFamily="2" charset="-122"/>
                  </a:rPr>
                  <a:t>实际上就是边缘像素直方图，即该直方图仅使用了边缘像素，而忽略了目标和背景的内部像素</a:t>
                </a:r>
                <a:r>
                  <a:rPr lang="en-US" altLang="zh-CN" sz="2000" kern="0" dirty="0">
                    <a:solidFill>
                      <a:srgbClr val="FF0000"/>
                    </a:solidFill>
                    <a:latin typeface="华文仿宋" panose="02010600040101010101" pitchFamily="2" charset="-122"/>
                    <a:ea typeface="华文仿宋" panose="02010600040101010101" pitchFamily="2" charset="-122"/>
                  </a:rPr>
                  <a:t>(</a:t>
                </a:r>
                <a:r>
                  <a:rPr lang="zh-CN" altLang="zh-CN" sz="2000" kern="0" dirty="0">
                    <a:solidFill>
                      <a:srgbClr val="FF0000"/>
                    </a:solidFill>
                    <a:latin typeface="华文仿宋" panose="02010600040101010101" pitchFamily="2" charset="-122"/>
                    <a:ea typeface="华文仿宋" panose="02010600040101010101" pitchFamily="2" charset="-122"/>
                  </a:rPr>
                  <a:t>因为区域内部的像素边缘强度等于</a:t>
                </a:r>
                <a:r>
                  <a:rPr lang="en-US" altLang="zh-CN" sz="2000" kern="0" dirty="0">
                    <a:solidFill>
                      <a:srgbClr val="FF0000"/>
                    </a:solidFill>
                    <a:latin typeface="华文仿宋" panose="02010600040101010101" pitchFamily="2" charset="-122"/>
                    <a:ea typeface="华文仿宋" panose="02010600040101010101" pitchFamily="2" charset="-122"/>
                  </a:rPr>
                  <a:t>0)</a:t>
                </a:r>
                <a:r>
                  <a:rPr lang="zh-CN" altLang="zh-CN" sz="2000" kern="0" dirty="0">
                    <a:solidFill>
                      <a:srgbClr val="FF0000"/>
                    </a:solidFill>
                    <a:latin typeface="华文仿宋" panose="02010600040101010101" pitchFamily="2" charset="-122"/>
                    <a:ea typeface="华文仿宋" panose="02010600040101010101" pitchFamily="2" charset="-122"/>
                  </a:rPr>
                  <a:t>。</a:t>
                </a:r>
              </a:p>
            </p:txBody>
          </p:sp>
        </mc:Choice>
        <mc:Fallback xmlns="">
          <p:sp>
            <p:nvSpPr>
              <p:cNvPr id="3" name="矩形 2">
                <a:extLst>
                  <a:ext uri="{FF2B5EF4-FFF2-40B4-BE49-F238E27FC236}">
                    <a16:creationId xmlns:a16="http://schemas.microsoft.com/office/drawing/2014/main" id="{1C60B3E1-5241-48D3-AF6C-29AC2F5324C2}"/>
                  </a:ext>
                </a:extLst>
              </p:cNvPr>
              <p:cNvSpPr>
                <a:spLocks noRot="1" noChangeAspect="1" noMove="1" noResize="1" noEditPoints="1" noAdjustHandles="1" noChangeArrowheads="1" noChangeShapeType="1" noTextEdit="1"/>
              </p:cNvSpPr>
              <p:nvPr/>
            </p:nvSpPr>
            <p:spPr>
              <a:xfrm>
                <a:off x="623888" y="1116420"/>
                <a:ext cx="10729912" cy="3548857"/>
              </a:xfrm>
              <a:prstGeom prst="rect">
                <a:avLst/>
              </a:prstGeom>
              <a:blipFill>
                <a:blip r:embed="rId3"/>
                <a:stretch>
                  <a:fillRect l="-568" t="-859" r="-114" b="-2234"/>
                </a:stretch>
              </a:blipFill>
            </p:spPr>
            <p:txBody>
              <a:bodyPr/>
              <a:lstStyle/>
              <a:p>
                <a:r>
                  <a:rPr lang="zh-CN" altLang="en-US">
                    <a:noFill/>
                  </a:rPr>
                  <a:t> </a:t>
                </a:r>
              </a:p>
            </p:txBody>
          </p:sp>
        </mc:Fallback>
      </mc:AlternateContent>
      <p:sp>
        <p:nvSpPr>
          <p:cNvPr id="5" name="灯片编号占位符 4">
            <a:extLst>
              <a:ext uri="{FF2B5EF4-FFF2-40B4-BE49-F238E27FC236}">
                <a16:creationId xmlns:a16="http://schemas.microsoft.com/office/drawing/2014/main" id="{C44AE01C-D0E6-4AC0-BE53-A27D51AD7F49}"/>
              </a:ext>
            </a:extLst>
          </p:cNvPr>
          <p:cNvSpPr>
            <a:spLocks noGrp="1"/>
          </p:cNvSpPr>
          <p:nvPr>
            <p:ph type="sldNum" sz="quarter" idx="12"/>
          </p:nvPr>
        </p:nvSpPr>
        <p:spPr/>
        <p:txBody>
          <a:bodyPr/>
          <a:lstStyle/>
          <a:p>
            <a:fld id="{7D943200-7954-4F56-8B76-D6C91EDA9A35}" type="slidenum">
              <a:rPr lang="zh-CN" altLang="en-US" smtClean="0"/>
              <a:t>28</a:t>
            </a:fld>
            <a:endParaRPr lang="zh-CN" altLang="en-US"/>
          </a:p>
        </p:txBody>
      </p:sp>
    </p:spTree>
    <p:extLst>
      <p:ext uri="{BB962C8B-B14F-4D97-AF65-F5344CB8AC3E}">
        <p14:creationId xmlns:p14="http://schemas.microsoft.com/office/powerpoint/2010/main" val="12861616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C44AE01C-D0E6-4AC0-BE53-A27D51AD7F49}"/>
              </a:ext>
            </a:extLst>
          </p:cNvPr>
          <p:cNvSpPr>
            <a:spLocks noGrp="1"/>
          </p:cNvSpPr>
          <p:nvPr>
            <p:ph type="sldNum" sz="quarter" idx="12"/>
          </p:nvPr>
        </p:nvSpPr>
        <p:spPr/>
        <p:txBody>
          <a:bodyPr/>
          <a:lstStyle/>
          <a:p>
            <a:fld id="{7D943200-7954-4F56-8B76-D6C91EDA9A35}" type="slidenum">
              <a:rPr lang="zh-CN" altLang="en-US" smtClean="0"/>
              <a:t>29</a:t>
            </a:fld>
            <a:endParaRPr lang="zh-CN" altLang="en-US"/>
          </a:p>
        </p:txBody>
      </p:sp>
      <p:pic>
        <p:nvPicPr>
          <p:cNvPr id="2" name="图片 1">
            <a:extLst>
              <a:ext uri="{FF2B5EF4-FFF2-40B4-BE49-F238E27FC236}">
                <a16:creationId xmlns:a16="http://schemas.microsoft.com/office/drawing/2014/main" id="{50AD5A65-4D8B-49EE-B386-C4C2BE875AB2}"/>
              </a:ext>
            </a:extLst>
          </p:cNvPr>
          <p:cNvPicPr>
            <a:picLocks noChangeAspect="1"/>
          </p:cNvPicPr>
          <p:nvPr/>
        </p:nvPicPr>
        <p:blipFill>
          <a:blip r:embed="rId3"/>
          <a:stretch>
            <a:fillRect/>
          </a:stretch>
        </p:blipFill>
        <p:spPr>
          <a:xfrm>
            <a:off x="3496548" y="319088"/>
            <a:ext cx="5413216" cy="4980776"/>
          </a:xfrm>
          <a:prstGeom prst="rect">
            <a:avLst/>
          </a:prstGeom>
        </p:spPr>
      </p:pic>
      <p:sp>
        <p:nvSpPr>
          <p:cNvPr id="6" name="矩形 5">
            <a:extLst>
              <a:ext uri="{FF2B5EF4-FFF2-40B4-BE49-F238E27FC236}">
                <a16:creationId xmlns:a16="http://schemas.microsoft.com/office/drawing/2014/main" id="{7AED77E6-1C6E-4941-A8B0-F941714522D0}"/>
              </a:ext>
            </a:extLst>
          </p:cNvPr>
          <p:cNvSpPr/>
          <p:nvPr/>
        </p:nvSpPr>
        <p:spPr>
          <a:xfrm>
            <a:off x="838200" y="5215473"/>
            <a:ext cx="10729912" cy="1323439"/>
          </a:xfrm>
          <a:prstGeom prst="rect">
            <a:avLst/>
          </a:prstGeom>
        </p:spPr>
        <p:txBody>
          <a:bodyPr wrap="square">
            <a:spAutoFit/>
          </a:bodyPr>
          <a:lstStyle/>
          <a:p>
            <a:pPr indent="269875" algn="just"/>
            <a:r>
              <a:rPr lang="en-US" altLang="zh-CN" sz="2000" kern="0" dirty="0">
                <a:latin typeface="华文仿宋" panose="02010600040101010101" pitchFamily="2" charset="-122"/>
                <a:ea typeface="华文仿宋" panose="02010600040101010101" pitchFamily="2" charset="-122"/>
              </a:rPr>
              <a:t>    </a:t>
            </a:r>
            <a:r>
              <a:rPr lang="zh-CN" altLang="zh-CN" sz="2000" b="1" kern="0" dirty="0">
                <a:solidFill>
                  <a:schemeClr val="accent1"/>
                </a:solidFill>
                <a:latin typeface="华文仿宋" panose="02010600040101010101" pitchFamily="2" charset="-122"/>
                <a:ea typeface="华文仿宋" panose="02010600040101010101" pitchFamily="2" charset="-122"/>
              </a:rPr>
              <a:t>如果一幅图像中，在目标和背景之间的像素具有较大的边缘强度，而在其它位置的像素的边缘强度较小，则在边缘强度正比加权直方图中，目标和背景的灰度之间会出现一个波峰，此波峰所对应的灰度值即是阈值。当目标的占空比小时，若光照均匀，则可以采用边缘像素直方图。</a:t>
            </a:r>
          </a:p>
        </p:txBody>
      </p:sp>
    </p:spTree>
    <p:extLst>
      <p:ext uri="{BB962C8B-B14F-4D97-AF65-F5344CB8AC3E}">
        <p14:creationId xmlns:p14="http://schemas.microsoft.com/office/powerpoint/2010/main" val="3079996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712C53-7D61-4751-B88E-83061D555753}"/>
              </a:ext>
            </a:extLst>
          </p:cNvPr>
          <p:cNvSpPr>
            <a:spLocks noGrp="1"/>
          </p:cNvSpPr>
          <p:nvPr>
            <p:ph type="title"/>
          </p:nvPr>
        </p:nvSpPr>
        <p:spPr>
          <a:xfrm>
            <a:off x="623888" y="479425"/>
            <a:ext cx="9774238" cy="625475"/>
          </a:xfrm>
        </p:spPr>
        <p:txBody>
          <a:bodyPr>
            <a:noAutofit/>
          </a:bodyPr>
          <a:lstStyle/>
          <a:p>
            <a:pPr>
              <a:lnSpc>
                <a:spcPct val="150000"/>
              </a:lnSpc>
              <a:defRPr/>
            </a:pPr>
            <a:r>
              <a:rPr lang="en-US" altLang="zh-CN" sz="2800" b="1" dirty="0">
                <a:latin typeface="华文仿宋" panose="02010600040101010101" pitchFamily="2" charset="-122"/>
                <a:ea typeface="华文仿宋" panose="02010600040101010101" pitchFamily="2" charset="-122"/>
              </a:rPr>
              <a:t>5.1  </a:t>
            </a:r>
            <a:r>
              <a:rPr lang="zh-CN" altLang="zh-CN" sz="2800" b="1" dirty="0">
                <a:latin typeface="华文仿宋" panose="02010600040101010101" pitchFamily="2" charset="-122"/>
                <a:ea typeface="华文仿宋" panose="02010600040101010101" pitchFamily="2" charset="-122"/>
              </a:rPr>
              <a:t>基本概念</a:t>
            </a:r>
            <a:endParaRPr kumimoji="0" lang="en-US" altLang="zh-CN" sz="2800" b="1" dirty="0">
              <a:latin typeface="华文仿宋" panose="02010600040101010101" pitchFamily="2" charset="-122"/>
              <a:ea typeface="华文仿宋" panose="02010600040101010101" pitchFamily="2" charset="-122"/>
            </a:endParaRPr>
          </a:p>
        </p:txBody>
      </p:sp>
      <p:sp>
        <p:nvSpPr>
          <p:cNvPr id="9" name="矩形 8">
            <a:extLst>
              <a:ext uri="{FF2B5EF4-FFF2-40B4-BE49-F238E27FC236}">
                <a16:creationId xmlns:a16="http://schemas.microsoft.com/office/drawing/2014/main" id="{32EB6DF8-EF6A-40D1-8D53-DBA09378580D}"/>
              </a:ext>
            </a:extLst>
          </p:cNvPr>
          <p:cNvSpPr/>
          <p:nvPr/>
        </p:nvSpPr>
        <p:spPr>
          <a:xfrm>
            <a:off x="623888" y="1412875"/>
            <a:ext cx="8156575" cy="461665"/>
          </a:xfrm>
          <a:prstGeom prst="rect">
            <a:avLst/>
          </a:prstGeom>
        </p:spPr>
        <p:txBody>
          <a:bodyPr wrap="square">
            <a:spAutoFit/>
          </a:bodyPr>
          <a:lstStyle/>
          <a:p>
            <a:pPr algn="just">
              <a:defRPr/>
            </a:pPr>
            <a:r>
              <a:rPr lang="en-US" altLang="zh-CN" sz="2400" b="1" dirty="0">
                <a:effectLst/>
                <a:latin typeface="方正小标宋简体"/>
              </a:rPr>
              <a:t>5.1.1  </a:t>
            </a:r>
            <a:r>
              <a:rPr lang="zh-CN" altLang="zh-CN" sz="2400" b="1" dirty="0">
                <a:effectLst/>
                <a:latin typeface="方正小标宋简体"/>
              </a:rPr>
              <a:t>什么是</a:t>
            </a:r>
            <a:r>
              <a:rPr lang="zh-CN" altLang="en-US" sz="2400" b="1" dirty="0">
                <a:effectLst/>
                <a:latin typeface="方正小标宋简体"/>
              </a:rPr>
              <a:t>图像分割</a:t>
            </a:r>
            <a:endParaRPr lang="zh-CN" altLang="zh-CN" sz="2400" kern="0" dirty="0">
              <a:solidFill>
                <a:schemeClr val="tx1"/>
              </a:solidFill>
              <a:latin typeface="黑体" panose="02010609060101010101" pitchFamily="49" charset="-122"/>
              <a:ea typeface="黑体" panose="02010609060101010101" pitchFamily="49" charset="-122"/>
            </a:endParaRPr>
          </a:p>
        </p:txBody>
      </p:sp>
      <p:sp>
        <p:nvSpPr>
          <p:cNvPr id="3" name="矩形 2">
            <a:extLst>
              <a:ext uri="{FF2B5EF4-FFF2-40B4-BE49-F238E27FC236}">
                <a16:creationId xmlns:a16="http://schemas.microsoft.com/office/drawing/2014/main" id="{1C60B3E1-5241-48D3-AF6C-29AC2F5324C2}"/>
              </a:ext>
            </a:extLst>
          </p:cNvPr>
          <p:cNvSpPr/>
          <p:nvPr/>
        </p:nvSpPr>
        <p:spPr>
          <a:xfrm>
            <a:off x="623888" y="1977370"/>
            <a:ext cx="10729912" cy="707886"/>
          </a:xfrm>
          <a:prstGeom prst="rect">
            <a:avLst/>
          </a:prstGeom>
        </p:spPr>
        <p:txBody>
          <a:bodyPr wrap="square">
            <a:spAutoFit/>
          </a:bodyPr>
          <a:lstStyle/>
          <a:p>
            <a:pPr indent="269875" algn="just"/>
            <a:r>
              <a:rPr lang="en-US" altLang="zh-CN" sz="1800" kern="100" dirty="0">
                <a:effectLst/>
                <a:latin typeface="Times New Roman" panose="02020603050405020304" pitchFamily="18" charset="0"/>
                <a:ea typeface="宋体" panose="02010600030101010101" pitchFamily="2" charset="-122"/>
              </a:rPr>
              <a:t>    </a:t>
            </a:r>
            <a:r>
              <a:rPr lang="zh-CN" altLang="zh-CN" sz="2000" kern="0" dirty="0">
                <a:solidFill>
                  <a:srgbClr val="FF0000"/>
                </a:solidFill>
                <a:latin typeface="华文仿宋" panose="02010600040101010101" pitchFamily="2" charset="-122"/>
                <a:ea typeface="华文仿宋" panose="02010600040101010101" pitchFamily="2" charset="-122"/>
              </a:rPr>
              <a:t>图像分割（</a:t>
            </a:r>
            <a:r>
              <a:rPr lang="en-US" altLang="zh-CN" sz="2000" kern="0" dirty="0">
                <a:solidFill>
                  <a:srgbClr val="FF0000"/>
                </a:solidFill>
                <a:latin typeface="华文仿宋" panose="02010600040101010101" pitchFamily="2" charset="-122"/>
                <a:ea typeface="华文仿宋" panose="02010600040101010101" pitchFamily="2" charset="-122"/>
              </a:rPr>
              <a:t>Image Segmentation</a:t>
            </a:r>
            <a:r>
              <a:rPr lang="zh-CN" altLang="zh-CN" sz="2000" kern="0" dirty="0">
                <a:solidFill>
                  <a:srgbClr val="FF0000"/>
                </a:solidFill>
                <a:latin typeface="华文仿宋" panose="02010600040101010101" pitchFamily="2" charset="-122"/>
                <a:ea typeface="华文仿宋" panose="02010600040101010101" pitchFamily="2" charset="-122"/>
              </a:rPr>
              <a:t>）</a:t>
            </a:r>
            <a:r>
              <a:rPr lang="zh-CN" altLang="zh-CN" sz="2000" kern="0" dirty="0">
                <a:latin typeface="华文仿宋" panose="02010600040101010101" pitchFamily="2" charset="-122"/>
                <a:ea typeface="华文仿宋" panose="02010600040101010101" pitchFamily="2" charset="-122"/>
              </a:rPr>
              <a:t>就是按照</a:t>
            </a:r>
            <a:r>
              <a:rPr lang="zh-CN" altLang="zh-CN" sz="2000" kern="0" dirty="0">
                <a:solidFill>
                  <a:srgbClr val="FF0000"/>
                </a:solidFill>
                <a:latin typeface="华文仿宋" panose="02010600040101010101" pitchFamily="2" charset="-122"/>
                <a:ea typeface="华文仿宋" panose="02010600040101010101" pitchFamily="2" charset="-122"/>
              </a:rPr>
              <a:t>一定的规则</a:t>
            </a:r>
            <a:r>
              <a:rPr lang="zh-CN" altLang="zh-CN" sz="2000" kern="0" dirty="0">
                <a:latin typeface="华文仿宋" panose="02010600040101010101" pitchFamily="2" charset="-122"/>
                <a:ea typeface="华文仿宋" panose="02010600040101010101" pitchFamily="2" charset="-122"/>
              </a:rPr>
              <a:t>将图像</a:t>
            </a:r>
            <a:r>
              <a:rPr lang="zh-CN" altLang="zh-CN" sz="2000" kern="0" dirty="0">
                <a:solidFill>
                  <a:srgbClr val="FF0000"/>
                </a:solidFill>
                <a:latin typeface="华文仿宋" panose="02010600040101010101" pitchFamily="2" charset="-122"/>
                <a:ea typeface="华文仿宋" panose="02010600040101010101" pitchFamily="2" charset="-122"/>
              </a:rPr>
              <a:t>划分</a:t>
            </a:r>
            <a:r>
              <a:rPr lang="zh-CN" altLang="zh-CN" sz="2000" kern="0" dirty="0">
                <a:latin typeface="华文仿宋" panose="02010600040101010101" pitchFamily="2" charset="-122"/>
                <a:ea typeface="华文仿宋" panose="02010600040101010101" pitchFamily="2" charset="-122"/>
              </a:rPr>
              <a:t>成若干</a:t>
            </a:r>
            <a:r>
              <a:rPr lang="zh-CN" altLang="zh-CN" sz="2000" kern="0" dirty="0">
                <a:solidFill>
                  <a:srgbClr val="FF0000"/>
                </a:solidFill>
                <a:latin typeface="华文仿宋" panose="02010600040101010101" pitchFamily="2" charset="-122"/>
                <a:ea typeface="华文仿宋" panose="02010600040101010101" pitchFamily="2" charset="-122"/>
              </a:rPr>
              <a:t>有意义</a:t>
            </a:r>
            <a:r>
              <a:rPr lang="zh-CN" altLang="zh-CN" sz="2000" kern="0" dirty="0">
                <a:latin typeface="华文仿宋" panose="02010600040101010101" pitchFamily="2" charset="-122"/>
                <a:ea typeface="华文仿宋" panose="02010600040101010101" pitchFamily="2" charset="-122"/>
              </a:rPr>
              <a:t>的区域。即各区域的</a:t>
            </a:r>
            <a:r>
              <a:rPr lang="zh-CN" altLang="zh-CN" sz="2000" kern="0" dirty="0">
                <a:solidFill>
                  <a:srgbClr val="FF0000"/>
                </a:solidFill>
                <a:latin typeface="华文仿宋" panose="02010600040101010101" pitchFamily="2" charset="-122"/>
                <a:ea typeface="华文仿宋" panose="02010600040101010101" pitchFamily="2" charset="-122"/>
              </a:rPr>
              <a:t>并集是整个图像</a:t>
            </a:r>
            <a:r>
              <a:rPr lang="zh-CN" altLang="zh-CN" sz="2000" kern="0" dirty="0">
                <a:latin typeface="华文仿宋" panose="02010600040101010101" pitchFamily="2" charset="-122"/>
                <a:ea typeface="华文仿宋" panose="02010600040101010101" pitchFamily="2" charset="-122"/>
              </a:rPr>
              <a:t>，各区域的</a:t>
            </a:r>
            <a:r>
              <a:rPr lang="zh-CN" altLang="zh-CN" sz="2000" kern="0" dirty="0">
                <a:solidFill>
                  <a:srgbClr val="FF0000"/>
                </a:solidFill>
                <a:latin typeface="华文仿宋" panose="02010600040101010101" pitchFamily="2" charset="-122"/>
                <a:ea typeface="华文仿宋" panose="02010600040101010101" pitchFamily="2" charset="-122"/>
              </a:rPr>
              <a:t>交集为空</a:t>
            </a:r>
            <a:r>
              <a:rPr lang="zh-CN" altLang="zh-CN" sz="2000" kern="0" dirty="0">
                <a:latin typeface="华文仿宋" panose="02010600040101010101" pitchFamily="2" charset="-122"/>
                <a:ea typeface="华文仿宋" panose="02010600040101010101" pitchFamily="2" charset="-122"/>
              </a:rPr>
              <a:t>。</a:t>
            </a:r>
            <a:r>
              <a:rPr lang="en-US" altLang="zh-CN" sz="2000" kern="0" dirty="0">
                <a:latin typeface="华文仿宋" panose="02010600040101010101" pitchFamily="2" charset="-122"/>
                <a:ea typeface="华文仿宋" panose="02010600040101010101" pitchFamily="2" charset="-122"/>
              </a:rPr>
              <a:t>       </a:t>
            </a:r>
            <a:endParaRPr lang="zh-CN" altLang="zh-CN" sz="2000" kern="0" dirty="0">
              <a:latin typeface="华文仿宋" panose="02010600040101010101" pitchFamily="2" charset="-122"/>
              <a:ea typeface="华文仿宋" panose="02010600040101010101" pitchFamily="2" charset="-122"/>
            </a:endParaRPr>
          </a:p>
        </p:txBody>
      </p:sp>
      <p:sp>
        <p:nvSpPr>
          <p:cNvPr id="5" name="灯片编号占位符 4">
            <a:extLst>
              <a:ext uri="{FF2B5EF4-FFF2-40B4-BE49-F238E27FC236}">
                <a16:creationId xmlns:a16="http://schemas.microsoft.com/office/drawing/2014/main" id="{C44AE01C-D0E6-4AC0-BE53-A27D51AD7F49}"/>
              </a:ext>
            </a:extLst>
          </p:cNvPr>
          <p:cNvSpPr>
            <a:spLocks noGrp="1"/>
          </p:cNvSpPr>
          <p:nvPr>
            <p:ph type="sldNum" sz="quarter" idx="12"/>
          </p:nvPr>
        </p:nvSpPr>
        <p:spPr/>
        <p:txBody>
          <a:bodyPr/>
          <a:lstStyle/>
          <a:p>
            <a:fld id="{7D943200-7954-4F56-8B76-D6C91EDA9A35}" type="slidenum">
              <a:rPr lang="zh-CN" altLang="en-US" smtClean="0"/>
              <a:t>3</a:t>
            </a:fld>
            <a:endParaRPr lang="zh-CN" altLang="en-US"/>
          </a:p>
        </p:txBody>
      </p:sp>
      <p:pic>
        <p:nvPicPr>
          <p:cNvPr id="7" name="图片 6">
            <a:extLst>
              <a:ext uri="{FF2B5EF4-FFF2-40B4-BE49-F238E27FC236}">
                <a16:creationId xmlns:a16="http://schemas.microsoft.com/office/drawing/2014/main" id="{BF2D8857-5F57-4339-92BB-ADE6AFB1A76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671762" y="2873374"/>
            <a:ext cx="2447925" cy="2447925"/>
          </a:xfrm>
          <a:prstGeom prst="rect">
            <a:avLst/>
          </a:prstGeom>
          <a:noFill/>
          <a:ln>
            <a:noFill/>
          </a:ln>
        </p:spPr>
      </p:pic>
      <p:pic>
        <p:nvPicPr>
          <p:cNvPr id="8" name="图片 7">
            <a:extLst>
              <a:ext uri="{FF2B5EF4-FFF2-40B4-BE49-F238E27FC236}">
                <a16:creationId xmlns:a16="http://schemas.microsoft.com/office/drawing/2014/main" id="{B7A9FB0A-0079-4B0E-A753-5FDED7A00C1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572124" y="2873373"/>
            <a:ext cx="2447925" cy="2447925"/>
          </a:xfrm>
          <a:prstGeom prst="rect">
            <a:avLst/>
          </a:prstGeom>
          <a:noFill/>
          <a:ln>
            <a:noFill/>
          </a:ln>
        </p:spPr>
      </p:pic>
      <p:sp>
        <p:nvSpPr>
          <p:cNvPr id="10" name="文本框 9">
            <a:extLst>
              <a:ext uri="{FF2B5EF4-FFF2-40B4-BE49-F238E27FC236}">
                <a16:creationId xmlns:a16="http://schemas.microsoft.com/office/drawing/2014/main" id="{28F25F6A-6CE2-4F92-9747-CB8BB655B3E6}"/>
              </a:ext>
            </a:extLst>
          </p:cNvPr>
          <p:cNvSpPr txBox="1"/>
          <p:nvPr/>
        </p:nvSpPr>
        <p:spPr>
          <a:xfrm>
            <a:off x="2219325" y="5321298"/>
            <a:ext cx="6096000" cy="455253"/>
          </a:xfrm>
          <a:prstGeom prst="rect">
            <a:avLst/>
          </a:prstGeom>
          <a:noFill/>
        </p:spPr>
        <p:txBody>
          <a:bodyPr wrap="square">
            <a:spAutoFit/>
          </a:bodyPr>
          <a:lstStyle/>
          <a:p>
            <a:pPr algn="ctr">
              <a:lnSpc>
                <a:spcPct val="150000"/>
              </a:lnSpc>
            </a:pPr>
            <a:r>
              <a:rPr lang="en-US" altLang="zh-CN" sz="1800" kern="100" dirty="0">
                <a:effectLst/>
                <a:latin typeface="Times New Roman" panose="02020603050405020304" pitchFamily="18" charset="0"/>
                <a:ea typeface="宋体" panose="02010600030101010101" pitchFamily="2" charset="-122"/>
              </a:rPr>
              <a:t>(a) </a:t>
            </a:r>
            <a:r>
              <a:rPr lang="zh-CN" altLang="zh-CN" sz="1800" kern="100" dirty="0">
                <a:effectLst/>
                <a:latin typeface="Times New Roman" panose="02020603050405020304" pitchFamily="18" charset="0"/>
                <a:ea typeface="宋体" panose="02010600030101010101" pitchFamily="2" charset="-122"/>
              </a:rPr>
              <a:t>原始图像 </a:t>
            </a:r>
            <a:r>
              <a:rPr lang="en-US" altLang="zh-CN" sz="1800" kern="100" dirty="0">
                <a:effectLst/>
                <a:latin typeface="Times New Roman" panose="02020603050405020304" pitchFamily="18" charset="0"/>
                <a:ea typeface="宋体" panose="02010600030101010101" pitchFamily="2" charset="-122"/>
              </a:rPr>
              <a:t>                          (b) </a:t>
            </a:r>
            <a:r>
              <a:rPr lang="zh-CN" altLang="zh-CN" sz="1800" kern="100" dirty="0">
                <a:effectLst/>
                <a:latin typeface="Times New Roman" panose="02020603050405020304" pitchFamily="18" charset="0"/>
                <a:ea typeface="宋体" panose="02010600030101010101" pitchFamily="2" charset="-122"/>
              </a:rPr>
              <a:t>分割结果</a:t>
            </a:r>
          </a:p>
        </p:txBody>
      </p:sp>
      <p:sp>
        <p:nvSpPr>
          <p:cNvPr id="12" name="文本框 11">
            <a:extLst>
              <a:ext uri="{FF2B5EF4-FFF2-40B4-BE49-F238E27FC236}">
                <a16:creationId xmlns:a16="http://schemas.microsoft.com/office/drawing/2014/main" id="{CFD116CE-5651-4C43-BBF4-D1ABC98A216A}"/>
              </a:ext>
            </a:extLst>
          </p:cNvPr>
          <p:cNvSpPr txBox="1"/>
          <p:nvPr/>
        </p:nvSpPr>
        <p:spPr>
          <a:xfrm>
            <a:off x="2358232" y="5776551"/>
            <a:ext cx="6096000" cy="455253"/>
          </a:xfrm>
          <a:prstGeom prst="rect">
            <a:avLst/>
          </a:prstGeom>
          <a:noFill/>
        </p:spPr>
        <p:txBody>
          <a:bodyPr wrap="square">
            <a:spAutoFit/>
          </a:bodyPr>
          <a:lstStyle/>
          <a:p>
            <a:pPr algn="ctr">
              <a:lnSpc>
                <a:spcPct val="150000"/>
              </a:lnSpc>
            </a:pPr>
            <a:r>
              <a:rPr lang="zh-CN" altLang="zh-CN" sz="1800" kern="100" dirty="0">
                <a:effectLst/>
                <a:latin typeface="Times New Roman" panose="02020603050405020304" pitchFamily="18" charset="0"/>
                <a:ea typeface="宋体" panose="02010600030101010101" pitchFamily="2" charset="-122"/>
              </a:rPr>
              <a:t>图</a:t>
            </a:r>
            <a:r>
              <a:rPr lang="en-US" altLang="zh-CN" sz="1800" kern="100" dirty="0">
                <a:effectLst/>
                <a:latin typeface="Times New Roman" panose="02020603050405020304" pitchFamily="18" charset="0"/>
                <a:ea typeface="宋体" panose="02010600030101010101" pitchFamily="2" charset="-122"/>
              </a:rPr>
              <a:t>5-1 </a:t>
            </a:r>
            <a:r>
              <a:rPr lang="zh-CN" altLang="zh-CN" sz="1800" kern="100" dirty="0">
                <a:effectLst/>
                <a:latin typeface="Times New Roman" panose="02020603050405020304" pitchFamily="18" charset="0"/>
                <a:ea typeface="宋体" panose="02010600030101010101" pitchFamily="2" charset="-122"/>
              </a:rPr>
              <a:t>米粒图像分割</a:t>
            </a:r>
          </a:p>
        </p:txBody>
      </p:sp>
    </p:spTree>
    <p:extLst>
      <p:ext uri="{BB962C8B-B14F-4D97-AF65-F5344CB8AC3E}">
        <p14:creationId xmlns:p14="http://schemas.microsoft.com/office/powerpoint/2010/main" val="42221660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712C53-7D61-4751-B88E-83061D555753}"/>
              </a:ext>
            </a:extLst>
          </p:cNvPr>
          <p:cNvSpPr>
            <a:spLocks noGrp="1"/>
          </p:cNvSpPr>
          <p:nvPr>
            <p:ph type="title"/>
          </p:nvPr>
        </p:nvSpPr>
        <p:spPr>
          <a:xfrm>
            <a:off x="623888" y="479425"/>
            <a:ext cx="9774238" cy="625475"/>
          </a:xfrm>
        </p:spPr>
        <p:txBody>
          <a:bodyPr>
            <a:noAutofit/>
          </a:bodyPr>
          <a:lstStyle/>
          <a:p>
            <a:pPr>
              <a:lnSpc>
                <a:spcPct val="150000"/>
              </a:lnSpc>
              <a:defRPr/>
            </a:pPr>
            <a:r>
              <a:rPr lang="en-US" altLang="zh-CN" sz="2800" b="1" dirty="0">
                <a:latin typeface="华文仿宋" panose="02010600040101010101" pitchFamily="2" charset="-122"/>
                <a:ea typeface="华文仿宋" panose="02010600040101010101" pitchFamily="2" charset="-122"/>
              </a:rPr>
              <a:t>5.4  </a:t>
            </a:r>
            <a:r>
              <a:rPr lang="zh-CN" altLang="zh-CN" sz="2800" b="1" dirty="0">
                <a:latin typeface="华文仿宋" panose="02010600040101010101" pitchFamily="2" charset="-122"/>
                <a:ea typeface="华文仿宋" panose="02010600040101010101" pitchFamily="2" charset="-122"/>
              </a:rPr>
              <a:t>聚类分割</a:t>
            </a:r>
            <a:endParaRPr lang="en-US" altLang="zh-CN" sz="2800" b="1" dirty="0">
              <a:latin typeface="华文仿宋" panose="02010600040101010101" pitchFamily="2" charset="-122"/>
              <a:ea typeface="华文仿宋" panose="02010600040101010101" pitchFamily="2" charset="-122"/>
            </a:endParaRP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1C60B3E1-5241-48D3-AF6C-29AC2F5324C2}"/>
                  </a:ext>
                </a:extLst>
              </p:cNvPr>
              <p:cNvSpPr/>
              <p:nvPr/>
            </p:nvSpPr>
            <p:spPr>
              <a:xfrm>
                <a:off x="623888" y="1339195"/>
                <a:ext cx="10729912" cy="4555093"/>
              </a:xfrm>
              <a:prstGeom prst="rect">
                <a:avLst/>
              </a:prstGeom>
            </p:spPr>
            <p:txBody>
              <a:bodyPr wrap="square">
                <a:spAutoFit/>
              </a:bodyPr>
              <a:lstStyle/>
              <a:p>
                <a:pPr indent="269875" algn="just"/>
                <a:r>
                  <a:rPr lang="en-US" altLang="zh-CN" sz="2000" kern="0" dirty="0">
                    <a:latin typeface="华文仿宋" panose="02010600040101010101" pitchFamily="2" charset="-122"/>
                    <a:ea typeface="华文仿宋" panose="02010600040101010101" pitchFamily="2" charset="-122"/>
                  </a:rPr>
                  <a:t>    </a:t>
                </a:r>
                <a:r>
                  <a:rPr lang="zh-CN" altLang="zh-CN" sz="2000" kern="0" dirty="0">
                    <a:latin typeface="华文仿宋" panose="02010600040101010101" pitchFamily="2" charset="-122"/>
                    <a:ea typeface="华文仿宋" panose="02010600040101010101" pitchFamily="2" charset="-122"/>
                  </a:rPr>
                  <a:t>如果把目标和背景的分割看作是像素的分类问题，即</a:t>
                </a:r>
                <a:r>
                  <a:rPr lang="zh-CN" altLang="zh-CN" sz="2000" kern="0" dirty="0">
                    <a:solidFill>
                      <a:srgbClr val="FF0000"/>
                    </a:solidFill>
                    <a:latin typeface="华文仿宋" panose="02010600040101010101" pitchFamily="2" charset="-122"/>
                    <a:ea typeface="华文仿宋" panose="02010600040101010101" pitchFamily="2" charset="-122"/>
                  </a:rPr>
                  <a:t>把一部分像素分类成目标类别，一部分像素分类成背景类别，那么就可以采用模式识别中的聚类方法来实现图像分割</a:t>
                </a:r>
                <a:r>
                  <a:rPr lang="zh-CN" altLang="zh-CN" sz="2000" kern="0" dirty="0">
                    <a:latin typeface="华文仿宋" panose="02010600040101010101" pitchFamily="2" charset="-122"/>
                    <a:ea typeface="华文仿宋" panose="02010600040101010101" pitchFamily="2" charset="-122"/>
                  </a:rPr>
                  <a:t>。模式识别有众多的聚类方法，其中</a:t>
                </a:r>
                <a14:m>
                  <m:oMath xmlns:m="http://schemas.openxmlformats.org/officeDocument/2006/math">
                    <m:r>
                      <a:rPr lang="en-US" altLang="zh-CN" sz="2000" kern="0" smtClean="0">
                        <a:solidFill>
                          <a:srgbClr val="FF0000"/>
                        </a:solidFill>
                        <a:latin typeface="Cambria Math" panose="02040503050406030204" pitchFamily="18" charset="0"/>
                        <a:ea typeface="华文仿宋" panose="02010600040101010101" pitchFamily="2" charset="-122"/>
                      </a:rPr>
                      <m:t>𝑘</m:t>
                    </m:r>
                    <m:r>
                      <a:rPr lang="zh-CN" altLang="en-US" sz="2000" kern="0">
                        <a:solidFill>
                          <a:srgbClr val="FF0000"/>
                        </a:solidFill>
                        <a:latin typeface="Cambria Math" panose="02040503050406030204" pitchFamily="18" charset="0"/>
                        <a:ea typeface="华文仿宋" panose="02010600040101010101" pitchFamily="2" charset="-122"/>
                      </a:rPr>
                      <m:t>−</m:t>
                    </m:r>
                  </m:oMath>
                </a14:m>
                <a:r>
                  <a:rPr lang="zh-CN" altLang="zh-CN" sz="2000" kern="0" dirty="0">
                    <a:solidFill>
                      <a:srgbClr val="FF0000"/>
                    </a:solidFill>
                    <a:latin typeface="华文仿宋" panose="02010600040101010101" pitchFamily="2" charset="-122"/>
                    <a:ea typeface="华文仿宋" panose="02010600040101010101" pitchFamily="2" charset="-122"/>
                  </a:rPr>
                  <a:t>均值聚类（</a:t>
                </a:r>
                <a:r>
                  <a:rPr lang="en-US" altLang="zh-CN" sz="2000" kern="0" dirty="0">
                    <a:solidFill>
                      <a:srgbClr val="FF0000"/>
                    </a:solidFill>
                    <a:latin typeface="华文仿宋" panose="02010600040101010101" pitchFamily="2" charset="-122"/>
                    <a:ea typeface="华文仿宋" panose="02010600040101010101" pitchFamily="2" charset="-122"/>
                  </a:rPr>
                  <a:t>K-means Clustering</a:t>
                </a:r>
                <a:r>
                  <a:rPr lang="zh-CN" altLang="zh-CN" sz="2000" kern="0" dirty="0">
                    <a:solidFill>
                      <a:srgbClr val="FF0000"/>
                    </a:solidFill>
                    <a:latin typeface="华文仿宋" panose="02010600040101010101" pitchFamily="2" charset="-122"/>
                    <a:ea typeface="华文仿宋" panose="02010600040101010101" pitchFamily="2" charset="-122"/>
                  </a:rPr>
                  <a:t>）是一个简单实用的方法</a:t>
                </a:r>
                <a:r>
                  <a:rPr lang="zh-CN" altLang="zh-CN" sz="2000" kern="0" dirty="0">
                    <a:latin typeface="华文仿宋" panose="02010600040101010101" pitchFamily="2" charset="-122"/>
                    <a:ea typeface="华文仿宋" panose="02010600040101010101" pitchFamily="2" charset="-122"/>
                  </a:rPr>
                  <a:t>。</a:t>
                </a:r>
              </a:p>
              <a:p>
                <a:pPr indent="269875" algn="just"/>
                <a:endParaRPr lang="en-US" altLang="zh-CN" sz="2000" kern="0" dirty="0">
                  <a:latin typeface="华文仿宋" panose="02010600040101010101" pitchFamily="2" charset="-122"/>
                  <a:ea typeface="华文仿宋" panose="02010600040101010101" pitchFamily="2" charset="-122"/>
                </a:endParaRPr>
              </a:p>
              <a:p>
                <a:pPr indent="269875" algn="just"/>
                <a14:m>
                  <m:oMath xmlns:m="http://schemas.openxmlformats.org/officeDocument/2006/math">
                    <m:r>
                      <a:rPr lang="en-US" altLang="zh-CN" sz="2000" b="0" i="0" kern="0" smtClean="0">
                        <a:latin typeface="Cambria Math" panose="02040503050406030204" pitchFamily="18" charset="0"/>
                        <a:ea typeface="华文仿宋" panose="02010600040101010101" pitchFamily="2" charset="-122"/>
                      </a:rPr>
                      <m:t>     </m:t>
                    </m:r>
                    <m:r>
                      <a:rPr lang="en-US" altLang="zh-CN" sz="2000" kern="0">
                        <a:latin typeface="Cambria Math" panose="02040503050406030204" pitchFamily="18" charset="0"/>
                        <a:ea typeface="华文仿宋" panose="02010600040101010101" pitchFamily="2" charset="-122"/>
                      </a:rPr>
                      <m:t>𝑘</m:t>
                    </m:r>
                    <m:r>
                      <a:rPr lang="zh-CN" altLang="en-US" sz="2000" kern="0">
                        <a:latin typeface="Cambria Math" panose="02040503050406030204" pitchFamily="18" charset="0"/>
                        <a:ea typeface="华文仿宋" panose="02010600040101010101" pitchFamily="2" charset="-122"/>
                      </a:rPr>
                      <m:t>−</m:t>
                    </m:r>
                  </m:oMath>
                </a14:m>
                <a:r>
                  <a:rPr lang="zh-CN" altLang="zh-CN" sz="2000" kern="0" dirty="0">
                    <a:latin typeface="华文仿宋" panose="02010600040101010101" pitchFamily="2" charset="-122"/>
                    <a:ea typeface="华文仿宋" panose="02010600040101010101" pitchFamily="2" charset="-122"/>
                  </a:rPr>
                  <a:t>均值聚类分割的基本思想是设定类别数</a:t>
                </a:r>
                <a14:m>
                  <m:oMath xmlns:m="http://schemas.openxmlformats.org/officeDocument/2006/math">
                    <m:r>
                      <a:rPr lang="en-US" altLang="zh-CN" sz="2000" kern="0">
                        <a:latin typeface="Cambria Math" panose="02040503050406030204" pitchFamily="18" charset="0"/>
                        <a:ea typeface="华文仿宋" panose="02010600040101010101" pitchFamily="2" charset="-122"/>
                      </a:rPr>
                      <m:t>𝑘</m:t>
                    </m:r>
                  </m:oMath>
                </a14:m>
                <a:r>
                  <a:rPr lang="zh-CN" altLang="zh-CN" sz="2000" kern="0" dirty="0">
                    <a:latin typeface="华文仿宋" panose="02010600040101010101" pitchFamily="2" charset="-122"/>
                    <a:ea typeface="华文仿宋" panose="02010600040101010101" pitchFamily="2" charset="-122"/>
                  </a:rPr>
                  <a:t>的值，比如</a:t>
                </a:r>
                <a14:m>
                  <m:oMath xmlns:m="http://schemas.openxmlformats.org/officeDocument/2006/math">
                    <m:r>
                      <a:rPr lang="en-US" altLang="zh-CN" sz="2000" kern="0">
                        <a:latin typeface="Cambria Math" panose="02040503050406030204" pitchFamily="18" charset="0"/>
                        <a:ea typeface="华文仿宋" panose="02010600040101010101" pitchFamily="2" charset="-122"/>
                      </a:rPr>
                      <m:t>𝑘</m:t>
                    </m:r>
                    <m:r>
                      <a:rPr lang="en-US" altLang="zh-CN" sz="2000" kern="0">
                        <a:latin typeface="Cambria Math" panose="02040503050406030204" pitchFamily="18" charset="0"/>
                        <a:ea typeface="华文仿宋" panose="02010600040101010101" pitchFamily="2" charset="-122"/>
                      </a:rPr>
                      <m:t>=2</m:t>
                    </m:r>
                  </m:oMath>
                </a14:m>
                <a:r>
                  <a:rPr lang="zh-CN" altLang="zh-CN" sz="2000" kern="0" dirty="0">
                    <a:latin typeface="华文仿宋" panose="02010600040101010101" pitchFamily="2" charset="-122"/>
                    <a:ea typeface="华文仿宋" panose="02010600040101010101" pitchFamily="2" charset="-122"/>
                  </a:rPr>
                  <a:t>或者</a:t>
                </a:r>
                <a14:m>
                  <m:oMath xmlns:m="http://schemas.openxmlformats.org/officeDocument/2006/math">
                    <m:r>
                      <a:rPr lang="en-US" altLang="zh-CN" sz="2000" kern="0">
                        <a:latin typeface="Cambria Math" panose="02040503050406030204" pitchFamily="18" charset="0"/>
                        <a:ea typeface="华文仿宋" panose="02010600040101010101" pitchFamily="2" charset="-122"/>
                      </a:rPr>
                      <m:t>𝑘</m:t>
                    </m:r>
                    <m:r>
                      <a:rPr lang="en-US" altLang="zh-CN" sz="2000" kern="0">
                        <a:latin typeface="Cambria Math" panose="02040503050406030204" pitchFamily="18" charset="0"/>
                        <a:ea typeface="华文仿宋" panose="02010600040101010101" pitchFamily="2" charset="-122"/>
                      </a:rPr>
                      <m:t>=3</m:t>
                    </m:r>
                  </m:oMath>
                </a14:m>
                <a:r>
                  <a:rPr lang="zh-CN" altLang="zh-CN" sz="2000" kern="0" dirty="0">
                    <a:latin typeface="华文仿宋" panose="02010600040101010101" pitchFamily="2" charset="-122"/>
                    <a:ea typeface="华文仿宋" panose="02010600040101010101" pitchFamily="2" charset="-122"/>
                  </a:rPr>
                  <a:t>等；给每个类别初始化一个类别中心</a:t>
                </a:r>
                <a14:m>
                  <m:oMath xmlns:m="http://schemas.openxmlformats.org/officeDocument/2006/math">
                    <m:sSub>
                      <m:sSubPr>
                        <m:ctrlPr>
                          <a:rPr lang="zh-CN" altLang="zh-CN" sz="2000" i="1" kern="0">
                            <a:latin typeface="Cambria Math" panose="02040503050406030204" pitchFamily="18" charset="0"/>
                            <a:ea typeface="华文仿宋" panose="02010600040101010101" pitchFamily="2" charset="-122"/>
                          </a:rPr>
                        </m:ctrlPr>
                      </m:sSubPr>
                      <m:e>
                        <m:r>
                          <a:rPr lang="en-US" altLang="zh-CN" sz="2000" kern="0">
                            <a:latin typeface="Cambria Math" panose="02040503050406030204" pitchFamily="18" charset="0"/>
                            <a:ea typeface="华文仿宋" panose="02010600040101010101" pitchFamily="2" charset="-122"/>
                          </a:rPr>
                          <m:t>𝑢</m:t>
                        </m:r>
                      </m:e>
                      <m:sub>
                        <m:r>
                          <a:rPr lang="en-US" altLang="zh-CN" sz="2000" kern="0">
                            <a:latin typeface="Cambria Math" panose="02040503050406030204" pitchFamily="18" charset="0"/>
                            <a:ea typeface="华文仿宋" panose="02010600040101010101" pitchFamily="2" charset="-122"/>
                          </a:rPr>
                          <m:t>𝑖</m:t>
                        </m:r>
                      </m:sub>
                    </m:sSub>
                  </m:oMath>
                </a14:m>
                <a:r>
                  <a:rPr lang="zh-CN" altLang="zh-CN" sz="2000" kern="0" dirty="0">
                    <a:latin typeface="华文仿宋" panose="02010600040101010101" pitchFamily="2" charset="-122"/>
                    <a:ea typeface="华文仿宋" panose="02010600040101010101" pitchFamily="2" charset="-122"/>
                  </a:rPr>
                  <a:t>，即灰度值；然后根据像素灰度值到类别中心的距离最小原则，把像素分到各个类别；全部像素分类完成后，计算每类像素的灰度值均值，作为各类别新的中心值。如此迭代执行，直到各类别的中心值不变为止。例</a:t>
                </a:r>
                <a:r>
                  <a:rPr lang="en-US" altLang="zh-CN" sz="2000" kern="0" dirty="0">
                    <a:latin typeface="华文仿宋" panose="02010600040101010101" pitchFamily="2" charset="-122"/>
                    <a:ea typeface="华文仿宋" panose="02010600040101010101" pitchFamily="2" charset="-122"/>
                  </a:rPr>
                  <a:t>5-1</a:t>
                </a:r>
                <a:r>
                  <a:rPr lang="zh-CN" altLang="zh-CN" sz="2000" kern="0" dirty="0">
                    <a:latin typeface="华文仿宋" panose="02010600040101010101" pitchFamily="2" charset="-122"/>
                    <a:ea typeface="华文仿宋" panose="02010600040101010101" pitchFamily="2" charset="-122"/>
                  </a:rPr>
                  <a:t>示例了</a:t>
                </a:r>
                <a:r>
                  <a:rPr lang="en-US" altLang="zh-CN" sz="2000" kern="0" dirty="0">
                    <a:latin typeface="华文仿宋" panose="02010600040101010101" pitchFamily="2" charset="-122"/>
                    <a:ea typeface="华文仿宋" panose="02010600040101010101" pitchFamily="2" charset="-122"/>
                  </a:rPr>
                  <a:t>8</a:t>
                </a:r>
                <a:r>
                  <a:rPr lang="zh-CN" altLang="zh-CN" sz="2000" kern="0" dirty="0">
                    <a:latin typeface="华文仿宋" panose="02010600040101010101" pitchFamily="2" charset="-122"/>
                    <a:ea typeface="华文仿宋" panose="02010600040101010101" pitchFamily="2" charset="-122"/>
                  </a:rPr>
                  <a:t>个数据的聚类过程，设</a:t>
                </a:r>
                <a14:m>
                  <m:oMath xmlns:m="http://schemas.openxmlformats.org/officeDocument/2006/math">
                    <m:r>
                      <a:rPr lang="en-US" altLang="zh-CN" sz="2000" kern="0">
                        <a:latin typeface="Cambria Math" panose="02040503050406030204" pitchFamily="18" charset="0"/>
                        <a:ea typeface="华文仿宋" panose="02010600040101010101" pitchFamily="2" charset="-122"/>
                      </a:rPr>
                      <m:t>𝑘</m:t>
                    </m:r>
                    <m:r>
                      <a:rPr lang="en-US" altLang="zh-CN" sz="2000" kern="0">
                        <a:latin typeface="Cambria Math" panose="02040503050406030204" pitchFamily="18" charset="0"/>
                        <a:ea typeface="华文仿宋" panose="02010600040101010101" pitchFamily="2" charset="-122"/>
                      </a:rPr>
                      <m:t>=2</m:t>
                    </m:r>
                  </m:oMath>
                </a14:m>
                <a:r>
                  <a:rPr lang="zh-CN" altLang="zh-CN" sz="2000" kern="0" dirty="0">
                    <a:latin typeface="华文仿宋" panose="02010600040101010101" pitchFamily="2" charset="-122"/>
                    <a:ea typeface="华文仿宋" panose="02010600040101010101" pitchFamily="2" charset="-122"/>
                  </a:rPr>
                  <a:t>，</a:t>
                </a:r>
                <a14:m>
                  <m:oMath xmlns:m="http://schemas.openxmlformats.org/officeDocument/2006/math">
                    <m:r>
                      <a:rPr lang="en-US" altLang="zh-CN" sz="2000" kern="0">
                        <a:latin typeface="Cambria Math" panose="02040503050406030204" pitchFamily="18" charset="0"/>
                        <a:ea typeface="华文仿宋" panose="02010600040101010101" pitchFamily="2" charset="-122"/>
                      </a:rPr>
                      <m:t>𝑢</m:t>
                    </m:r>
                    <m:r>
                      <a:rPr lang="en-US" altLang="zh-CN" sz="2000" kern="0">
                        <a:latin typeface="Cambria Math" panose="02040503050406030204" pitchFamily="18" charset="0"/>
                        <a:ea typeface="华文仿宋" panose="02010600040101010101" pitchFamily="2" charset="-122"/>
                      </a:rPr>
                      <m:t>0=2</m:t>
                    </m:r>
                  </m:oMath>
                </a14:m>
                <a:r>
                  <a:rPr lang="zh-CN" altLang="zh-CN" sz="2000" kern="0" dirty="0">
                    <a:latin typeface="华文仿宋" panose="02010600040101010101" pitchFamily="2" charset="-122"/>
                    <a:ea typeface="华文仿宋" panose="02010600040101010101" pitchFamily="2" charset="-122"/>
                  </a:rPr>
                  <a:t>，</a:t>
                </a:r>
                <a14:m>
                  <m:oMath xmlns:m="http://schemas.openxmlformats.org/officeDocument/2006/math">
                    <m:r>
                      <a:rPr lang="en-US" altLang="zh-CN" sz="2000" kern="0">
                        <a:latin typeface="Cambria Math" panose="02040503050406030204" pitchFamily="18" charset="0"/>
                        <a:ea typeface="华文仿宋" panose="02010600040101010101" pitchFamily="2" charset="-122"/>
                      </a:rPr>
                      <m:t>𝑢</m:t>
                    </m:r>
                    <m:r>
                      <a:rPr lang="en-US" altLang="zh-CN" sz="2000" kern="0">
                        <a:latin typeface="Cambria Math" panose="02040503050406030204" pitchFamily="18" charset="0"/>
                        <a:ea typeface="华文仿宋" panose="02010600040101010101" pitchFamily="2" charset="-122"/>
                      </a:rPr>
                      <m:t>1=3</m:t>
                    </m:r>
                  </m:oMath>
                </a14:m>
                <a:r>
                  <a:rPr lang="zh-CN" altLang="zh-CN" sz="2000" kern="0" dirty="0">
                    <a:latin typeface="华文仿宋" panose="02010600040101010101" pitchFamily="2" charset="-122"/>
                    <a:ea typeface="华文仿宋" panose="02010600040101010101" pitchFamily="2" charset="-122"/>
                  </a:rPr>
                  <a:t>，在执行了</a:t>
                </a:r>
                <a:r>
                  <a:rPr lang="en-US" altLang="zh-CN" sz="2000" kern="0" dirty="0">
                    <a:latin typeface="华文仿宋" panose="02010600040101010101" pitchFamily="2" charset="-122"/>
                    <a:ea typeface="华文仿宋" panose="02010600040101010101" pitchFamily="2" charset="-122"/>
                  </a:rPr>
                  <a:t>3</a:t>
                </a:r>
                <a:r>
                  <a:rPr lang="zh-CN" altLang="zh-CN" sz="2000" kern="0" dirty="0">
                    <a:latin typeface="华文仿宋" panose="02010600040101010101" pitchFamily="2" charset="-122"/>
                    <a:ea typeface="华文仿宋" panose="02010600040101010101" pitchFamily="2" charset="-122"/>
                  </a:rPr>
                  <a:t>次迭代后，各类别的中心值不再变化，聚类结束。</a:t>
                </a:r>
              </a:p>
              <a:p>
                <a:pPr indent="269875" algn="just"/>
                <a:endParaRPr lang="en-US" altLang="zh-CN" sz="1800" b="1" kern="100" dirty="0">
                  <a:effectLst/>
                  <a:latin typeface="华文仿宋" panose="02010600040101010101" pitchFamily="2" charset="-122"/>
                  <a:ea typeface="华文仿宋" panose="02010600040101010101" pitchFamily="2" charset="-122"/>
                  <a:cs typeface="MS Gothic" panose="020B0609070205080204" pitchFamily="49" charset="-128"/>
                </a:endParaRPr>
              </a:p>
              <a:p>
                <a:pPr indent="269875" algn="just"/>
                <a:r>
                  <a:rPr lang="zh-CN" altLang="zh-CN" sz="1800" b="1" kern="100" dirty="0">
                    <a:effectLst/>
                    <a:latin typeface="华文仿宋" panose="02010600040101010101" pitchFamily="2" charset="-122"/>
                    <a:ea typeface="华文仿宋" panose="02010600040101010101" pitchFamily="2" charset="-122"/>
                    <a:cs typeface="MS Gothic" panose="020B0609070205080204" pitchFamily="49" charset="-128"/>
                  </a:rPr>
                  <a:t>示例</a:t>
                </a:r>
                <a:r>
                  <a:rPr lang="en-US" altLang="zh-CN" sz="1800" b="1" kern="100" dirty="0">
                    <a:effectLst/>
                    <a:latin typeface="华文仿宋" panose="02010600040101010101" pitchFamily="2" charset="-122"/>
                    <a:ea typeface="华文仿宋" panose="02010600040101010101" pitchFamily="2" charset="-122"/>
                    <a:cs typeface="MS Gothic" panose="020B0609070205080204" pitchFamily="49" charset="-128"/>
                  </a:rPr>
                  <a:t>5-1</a:t>
                </a:r>
                <a:r>
                  <a:rPr lang="zh-CN" altLang="zh-CN" sz="1800" b="1" kern="100" dirty="0">
                    <a:effectLst/>
                    <a:latin typeface="华文仿宋" panose="02010600040101010101" pitchFamily="2" charset="-122"/>
                    <a:ea typeface="华文仿宋" panose="02010600040101010101" pitchFamily="2" charset="-122"/>
                    <a:cs typeface="MS Gothic" panose="020B0609070205080204" pitchFamily="49" charset="-128"/>
                  </a:rPr>
                  <a:t>：</a:t>
                </a:r>
                <a14:m>
                  <m:oMath xmlns:m="http://schemas.openxmlformats.org/officeDocument/2006/math">
                    <m:r>
                      <a:rPr lang="en-US" altLang="zh-CN" sz="1800" b="1" i="1" kern="100">
                        <a:solidFill>
                          <a:srgbClr val="404040"/>
                        </a:solidFill>
                        <a:effectLst/>
                        <a:latin typeface="Cambria Math" panose="02040503050406030204" pitchFamily="18" charset="0"/>
                        <a:ea typeface="宋体" panose="02010600030101010101" pitchFamily="2" charset="-122"/>
                      </a:rPr>
                      <m:t>𝒌</m:t>
                    </m:r>
                    <m:r>
                      <a:rPr lang="zh-CN" altLang="en-US" sz="1800" b="1" i="1" kern="100">
                        <a:solidFill>
                          <a:srgbClr val="404040"/>
                        </a:solidFill>
                        <a:effectLst/>
                        <a:latin typeface="Cambria Math" panose="02040503050406030204" pitchFamily="18" charset="0"/>
                        <a:ea typeface="微软雅黑" panose="020B0503020204020204" pitchFamily="34" charset="-122"/>
                        <a:cs typeface="微软雅黑" panose="020B0503020204020204" pitchFamily="34" charset="-122"/>
                      </a:rPr>
                      <m:t>−</m:t>
                    </m:r>
                  </m:oMath>
                </a14:m>
                <a:r>
                  <a:rPr lang="zh-CN" altLang="zh-CN" sz="1800" b="1" kern="100" dirty="0">
                    <a:solidFill>
                      <a:srgbClr val="404040"/>
                    </a:solidFill>
                    <a:effectLst/>
                    <a:latin typeface="华文仿宋" panose="02010600040101010101" pitchFamily="2" charset="-122"/>
                    <a:ea typeface="华文仿宋" panose="02010600040101010101" pitchFamily="2" charset="-122"/>
                  </a:rPr>
                  <a:t>均值聚类</a:t>
                </a:r>
                <a:endParaRPr lang="zh-CN" altLang="zh-CN" sz="1800" kern="100" dirty="0">
                  <a:effectLst/>
                  <a:latin typeface="华文仿宋" panose="02010600040101010101" pitchFamily="2" charset="-122"/>
                  <a:ea typeface="华文仿宋" panose="02010600040101010101" pitchFamily="2" charset="-122"/>
                </a:endParaRPr>
              </a:p>
              <a:p>
                <a:pPr indent="269875" algn="just"/>
                <a:r>
                  <a:rPr lang="zh-CN" altLang="zh-CN" sz="1800" kern="100" dirty="0">
                    <a:effectLst/>
                    <a:latin typeface="华文仿宋" panose="02010600040101010101" pitchFamily="2" charset="-122"/>
                    <a:ea typeface="华文仿宋" panose="02010600040101010101" pitchFamily="2" charset="-122"/>
                  </a:rPr>
                  <a:t>数据：</a:t>
                </a:r>
                <a:r>
                  <a:rPr lang="en-US" altLang="zh-CN" sz="1800" kern="100" dirty="0">
                    <a:effectLst/>
                    <a:latin typeface="华文仿宋" panose="02010600040101010101" pitchFamily="2" charset="-122"/>
                    <a:ea typeface="华文仿宋" panose="02010600040101010101" pitchFamily="2" charset="-122"/>
                  </a:rPr>
                  <a:t>            </a:t>
                </a:r>
                <a:r>
                  <a:rPr lang="en-US" altLang="zh-CN" sz="1800" b="1" kern="100" dirty="0">
                    <a:effectLst/>
                    <a:latin typeface="华文仿宋" panose="02010600040101010101" pitchFamily="2" charset="-122"/>
                    <a:ea typeface="华文仿宋" panose="02010600040101010101" pitchFamily="2" charset="-122"/>
                  </a:rPr>
                  <a:t> 2    2    3    3    7    6    7   9</a:t>
                </a:r>
                <a:endParaRPr lang="zh-CN" altLang="zh-CN" sz="1800" kern="100" dirty="0">
                  <a:effectLst/>
                  <a:latin typeface="华文仿宋" panose="02010600040101010101" pitchFamily="2" charset="-122"/>
                  <a:ea typeface="华文仿宋" panose="02010600040101010101" pitchFamily="2" charset="-122"/>
                </a:endParaRPr>
              </a:p>
              <a:p>
                <a:pPr indent="269875" algn="just"/>
                <a:r>
                  <a:rPr lang="zh-CN" altLang="zh-CN" sz="1800" kern="100" dirty="0">
                    <a:effectLst/>
                    <a:latin typeface="华文仿宋" panose="02010600040101010101" pitchFamily="2" charset="-122"/>
                    <a:ea typeface="华文仿宋" panose="02010600040101010101" pitchFamily="2" charset="-122"/>
                  </a:rPr>
                  <a:t>第一次迭代： </a:t>
                </a:r>
                <a:r>
                  <a:rPr lang="en-US" altLang="zh-CN" sz="1800" b="1" kern="100" dirty="0">
                    <a:effectLst/>
                    <a:latin typeface="华文仿宋" panose="02010600040101010101" pitchFamily="2" charset="-122"/>
                    <a:ea typeface="华文仿宋" panose="02010600040101010101" pitchFamily="2" charset="-122"/>
                  </a:rPr>
                  <a:t>2    2    </a:t>
                </a:r>
                <a:r>
                  <a:rPr lang="en-US" altLang="zh-CN" sz="1800" b="1" u="sng" kern="100" dirty="0">
                    <a:solidFill>
                      <a:srgbClr val="FF0000"/>
                    </a:solidFill>
                    <a:effectLst/>
                    <a:latin typeface="华文仿宋" panose="02010600040101010101" pitchFamily="2" charset="-122"/>
                    <a:ea typeface="华文仿宋" panose="02010600040101010101" pitchFamily="2" charset="-122"/>
                  </a:rPr>
                  <a:t>3    3    7    6    7   9</a:t>
                </a:r>
                <a:r>
                  <a:rPr lang="en-US" altLang="zh-CN" sz="1800" b="1" kern="100" dirty="0">
                    <a:solidFill>
                      <a:srgbClr val="FF0000"/>
                    </a:solidFill>
                    <a:effectLst/>
                    <a:latin typeface="华文仿宋" panose="02010600040101010101" pitchFamily="2" charset="-122"/>
                    <a:ea typeface="华文仿宋" panose="02010600040101010101" pitchFamily="2" charset="-122"/>
                  </a:rPr>
                  <a:t>   </a:t>
                </a:r>
                <a:r>
                  <a:rPr lang="zh-CN" altLang="zh-CN" sz="1800" kern="100" dirty="0">
                    <a:effectLst/>
                    <a:latin typeface="华文仿宋" panose="02010600040101010101" pitchFamily="2" charset="-122"/>
                    <a:ea typeface="华文仿宋" panose="02010600040101010101" pitchFamily="2" charset="-122"/>
                  </a:rPr>
                  <a:t>得到</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𝑢</m:t>
                    </m:r>
                    <m:r>
                      <a:rPr lang="en-US" altLang="zh-CN" sz="1800" i="1" kern="100">
                        <a:effectLst/>
                        <a:latin typeface="Cambria Math" panose="02040503050406030204" pitchFamily="18" charset="0"/>
                        <a:ea typeface="宋体" panose="02010600030101010101" pitchFamily="2" charset="-122"/>
                      </a:rPr>
                      <m:t>0=4/2</m:t>
                    </m:r>
                  </m:oMath>
                </a14:m>
                <a:r>
                  <a:rPr lang="zh-CN" altLang="zh-CN" sz="1800" kern="100" dirty="0">
                    <a:effectLst/>
                    <a:latin typeface="华文仿宋" panose="02010600040101010101" pitchFamily="2" charset="-122"/>
                    <a:ea typeface="华文仿宋" panose="02010600040101010101" pitchFamily="2" charset="-122"/>
                  </a:rPr>
                  <a:t>，</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𝑢</m:t>
                    </m:r>
                    <m:r>
                      <a:rPr lang="en-US" altLang="zh-CN" sz="1800" i="1" kern="100">
                        <a:effectLst/>
                        <a:latin typeface="Cambria Math" panose="02040503050406030204" pitchFamily="18" charset="0"/>
                        <a:ea typeface="宋体" panose="02010600030101010101" pitchFamily="2" charset="-122"/>
                      </a:rPr>
                      <m:t>1=3</m:t>
                    </m:r>
                  </m:oMath>
                </a14:m>
                <a:r>
                  <a:rPr lang="en-US" altLang="zh-CN" sz="1800" kern="100" dirty="0">
                    <a:effectLst/>
                    <a:latin typeface="华文仿宋" panose="02010600040101010101" pitchFamily="2" charset="-122"/>
                    <a:ea typeface="华文仿宋" panose="02010600040101010101" pitchFamily="2" charset="-122"/>
                  </a:rPr>
                  <a:t>5/6</a:t>
                </a:r>
                <a:endParaRPr lang="zh-CN" altLang="zh-CN" sz="1800" kern="100" dirty="0">
                  <a:effectLst/>
                  <a:latin typeface="华文仿宋" panose="02010600040101010101" pitchFamily="2" charset="-122"/>
                  <a:ea typeface="华文仿宋" panose="02010600040101010101" pitchFamily="2" charset="-122"/>
                </a:endParaRPr>
              </a:p>
              <a:p>
                <a:pPr indent="269875" algn="just"/>
                <a:r>
                  <a:rPr lang="zh-CN" altLang="zh-CN" sz="1800" kern="100" dirty="0">
                    <a:effectLst/>
                    <a:latin typeface="华文仿宋" panose="02010600040101010101" pitchFamily="2" charset="-122"/>
                    <a:ea typeface="华文仿宋" panose="02010600040101010101" pitchFamily="2" charset="-122"/>
                  </a:rPr>
                  <a:t>第二次迭代： </a:t>
                </a:r>
                <a:r>
                  <a:rPr lang="en-US" altLang="zh-CN" sz="1800" b="1" kern="100" dirty="0">
                    <a:solidFill>
                      <a:srgbClr val="000000"/>
                    </a:solidFill>
                    <a:effectLst/>
                    <a:latin typeface="华文仿宋" panose="02010600040101010101" pitchFamily="2" charset="-122"/>
                    <a:ea typeface="华文仿宋" panose="02010600040101010101" pitchFamily="2" charset="-122"/>
                  </a:rPr>
                  <a:t>2    2    3    3</a:t>
                </a:r>
                <a:r>
                  <a:rPr lang="en-US" altLang="zh-CN" sz="1800" b="1" kern="100" dirty="0">
                    <a:effectLst/>
                    <a:latin typeface="华文仿宋" panose="02010600040101010101" pitchFamily="2" charset="-122"/>
                    <a:ea typeface="华文仿宋" panose="02010600040101010101" pitchFamily="2" charset="-122"/>
                  </a:rPr>
                  <a:t>    </a:t>
                </a:r>
                <a:r>
                  <a:rPr lang="en-US" altLang="zh-CN" sz="1800" b="1" u="sng" kern="100" dirty="0">
                    <a:solidFill>
                      <a:srgbClr val="FF0000"/>
                    </a:solidFill>
                    <a:effectLst/>
                    <a:latin typeface="华文仿宋" panose="02010600040101010101" pitchFamily="2" charset="-122"/>
                    <a:ea typeface="华文仿宋" panose="02010600040101010101" pitchFamily="2" charset="-122"/>
                  </a:rPr>
                  <a:t>7    6    7   9</a:t>
                </a:r>
                <a:r>
                  <a:rPr lang="en-US" altLang="zh-CN" sz="1800" b="1" kern="100" dirty="0">
                    <a:effectLst/>
                    <a:latin typeface="华文仿宋" panose="02010600040101010101" pitchFamily="2" charset="-122"/>
                    <a:ea typeface="华文仿宋" panose="02010600040101010101" pitchFamily="2" charset="-122"/>
                  </a:rPr>
                  <a:t>   </a:t>
                </a:r>
                <a:r>
                  <a:rPr lang="zh-CN" altLang="zh-CN" sz="1800" kern="100" dirty="0">
                    <a:effectLst/>
                    <a:latin typeface="华文仿宋" panose="02010600040101010101" pitchFamily="2" charset="-122"/>
                    <a:ea typeface="华文仿宋" panose="02010600040101010101" pitchFamily="2" charset="-122"/>
                  </a:rPr>
                  <a:t>得到</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𝑢</m:t>
                    </m:r>
                    <m:r>
                      <a:rPr lang="en-US" altLang="zh-CN" sz="1800" i="1" kern="100">
                        <a:effectLst/>
                        <a:latin typeface="Cambria Math" panose="02040503050406030204" pitchFamily="18" charset="0"/>
                        <a:ea typeface="宋体" panose="02010600030101010101" pitchFamily="2" charset="-122"/>
                      </a:rPr>
                      <m:t>0=10/4</m:t>
                    </m:r>
                  </m:oMath>
                </a14:m>
                <a:r>
                  <a:rPr lang="zh-CN" altLang="zh-CN" sz="1800" kern="100" dirty="0">
                    <a:effectLst/>
                    <a:latin typeface="华文仿宋" panose="02010600040101010101" pitchFamily="2" charset="-122"/>
                    <a:ea typeface="华文仿宋" panose="02010600040101010101" pitchFamily="2" charset="-122"/>
                  </a:rPr>
                  <a:t>，</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𝑢</m:t>
                    </m:r>
                    <m:r>
                      <a:rPr lang="en-US" altLang="zh-CN" sz="1800" i="1" kern="100">
                        <a:effectLst/>
                        <a:latin typeface="Cambria Math" panose="02040503050406030204" pitchFamily="18" charset="0"/>
                        <a:ea typeface="宋体" panose="02010600030101010101" pitchFamily="2" charset="-122"/>
                      </a:rPr>
                      <m:t>1=29</m:t>
                    </m:r>
                  </m:oMath>
                </a14:m>
                <a:r>
                  <a:rPr lang="en-US" altLang="zh-CN" sz="1800" kern="100" dirty="0">
                    <a:effectLst/>
                    <a:latin typeface="华文仿宋" panose="02010600040101010101" pitchFamily="2" charset="-122"/>
                    <a:ea typeface="华文仿宋" panose="02010600040101010101" pitchFamily="2" charset="-122"/>
                  </a:rPr>
                  <a:t>/4</a:t>
                </a:r>
                <a:endParaRPr lang="zh-CN" altLang="zh-CN" sz="1800" kern="100" dirty="0">
                  <a:effectLst/>
                  <a:latin typeface="华文仿宋" panose="02010600040101010101" pitchFamily="2" charset="-122"/>
                  <a:ea typeface="华文仿宋" panose="02010600040101010101" pitchFamily="2" charset="-122"/>
                </a:endParaRPr>
              </a:p>
              <a:p>
                <a:r>
                  <a:rPr lang="en-US" altLang="zh-CN" sz="1800" kern="100" dirty="0">
                    <a:effectLst/>
                    <a:latin typeface="华文仿宋" panose="02010600040101010101" pitchFamily="2" charset="-122"/>
                    <a:ea typeface="华文仿宋" panose="02010600040101010101" pitchFamily="2" charset="-122"/>
                    <a:cs typeface="Times New Roman" panose="02020603050405020304" pitchFamily="18" charset="0"/>
                  </a:rPr>
                  <a:t>     </a:t>
                </a:r>
                <a:r>
                  <a:rPr lang="zh-CN" altLang="zh-CN" sz="1800" kern="100" dirty="0">
                    <a:effectLst/>
                    <a:latin typeface="华文仿宋" panose="02010600040101010101" pitchFamily="2" charset="-122"/>
                    <a:ea typeface="华文仿宋" panose="02010600040101010101" pitchFamily="2" charset="-122"/>
                    <a:cs typeface="Times New Roman" panose="02020603050405020304" pitchFamily="18" charset="0"/>
                  </a:rPr>
                  <a:t>第三次迭代：</a:t>
                </a:r>
                <a:r>
                  <a:rPr lang="zh-CN" altLang="zh-CN" sz="1800" kern="100" dirty="0">
                    <a:effectLst/>
                    <a:latin typeface="华文仿宋" panose="02010600040101010101" pitchFamily="2" charset="-122"/>
                    <a:ea typeface="华文仿宋" panose="02010600040101010101" pitchFamily="2" charset="-122"/>
                  </a:rPr>
                  <a:t> </a:t>
                </a:r>
                <a:r>
                  <a:rPr lang="en-US" altLang="zh-CN" sz="1800" b="1" kern="100" dirty="0">
                    <a:effectLst/>
                    <a:latin typeface="华文仿宋" panose="02010600040101010101" pitchFamily="2" charset="-122"/>
                    <a:ea typeface="华文仿宋" panose="02010600040101010101" pitchFamily="2" charset="-122"/>
                  </a:rPr>
                  <a:t>2    2    3    3    </a:t>
                </a:r>
                <a:r>
                  <a:rPr lang="en-US" altLang="zh-CN" sz="1800" b="1" u="sng" kern="100" dirty="0">
                    <a:solidFill>
                      <a:srgbClr val="FF0000"/>
                    </a:solidFill>
                    <a:effectLst/>
                    <a:latin typeface="华文仿宋" panose="02010600040101010101" pitchFamily="2" charset="-122"/>
                    <a:ea typeface="华文仿宋" panose="02010600040101010101" pitchFamily="2" charset="-122"/>
                  </a:rPr>
                  <a:t>7    6    7   9</a:t>
                </a:r>
                <a:r>
                  <a:rPr lang="en-US" altLang="zh-CN" sz="1800" b="1" kern="100" dirty="0">
                    <a:solidFill>
                      <a:srgbClr val="FF0000"/>
                    </a:solidFill>
                    <a:effectLst/>
                    <a:latin typeface="华文仿宋" panose="02010600040101010101" pitchFamily="2" charset="-122"/>
                    <a:ea typeface="华文仿宋" panose="02010600040101010101" pitchFamily="2" charset="-122"/>
                  </a:rPr>
                  <a:t>   </a:t>
                </a:r>
                <a:r>
                  <a:rPr lang="zh-CN" altLang="zh-CN" sz="1800" kern="100" dirty="0">
                    <a:effectLst/>
                    <a:latin typeface="华文仿宋" panose="02010600040101010101" pitchFamily="2" charset="-122"/>
                    <a:ea typeface="华文仿宋" panose="02010600040101010101" pitchFamily="2" charset="-122"/>
                    <a:cs typeface="Times New Roman" panose="02020603050405020304" pitchFamily="18" charset="0"/>
                  </a:rPr>
                  <a:t>得到</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𝑢</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0=10/4</m:t>
                    </m:r>
                  </m:oMath>
                </a14:m>
                <a:r>
                  <a:rPr lang="zh-CN" altLang="zh-CN" sz="1800" kern="100" dirty="0">
                    <a:effectLst/>
                    <a:latin typeface="华文仿宋" panose="02010600040101010101" pitchFamily="2" charset="-122"/>
                    <a:ea typeface="华文仿宋" panose="02010600040101010101" pitchFamily="2" charset="-122"/>
                    <a:cs typeface="Times New Roman" panose="02020603050405020304" pitchFamily="18" charset="0"/>
                  </a:rPr>
                  <a:t>，</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𝑢</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1=29</m:t>
                    </m:r>
                  </m:oMath>
                </a14:m>
                <a:r>
                  <a:rPr lang="en-US" altLang="zh-CN" sz="1800" kern="100" dirty="0">
                    <a:effectLst/>
                    <a:latin typeface="华文仿宋" panose="02010600040101010101" pitchFamily="2" charset="-122"/>
                    <a:ea typeface="华文仿宋" panose="02010600040101010101" pitchFamily="2" charset="-122"/>
                  </a:rPr>
                  <a:t>/4</a:t>
                </a:r>
                <a:r>
                  <a:rPr lang="en-US" altLang="zh-CN" sz="2000" kern="0" dirty="0">
                    <a:latin typeface="华文仿宋" panose="02010600040101010101" pitchFamily="2" charset="-122"/>
                    <a:ea typeface="华文仿宋" panose="02010600040101010101" pitchFamily="2" charset="-122"/>
                  </a:rPr>
                  <a:t>      </a:t>
                </a:r>
                <a:endParaRPr lang="zh-CN" altLang="zh-CN" sz="2000" kern="0" dirty="0">
                  <a:latin typeface="华文仿宋" panose="02010600040101010101" pitchFamily="2" charset="-122"/>
                  <a:ea typeface="华文仿宋" panose="02010600040101010101" pitchFamily="2" charset="-122"/>
                </a:endParaRPr>
              </a:p>
            </p:txBody>
          </p:sp>
        </mc:Choice>
        <mc:Fallback xmlns="">
          <p:sp>
            <p:nvSpPr>
              <p:cNvPr id="3" name="矩形 2">
                <a:extLst>
                  <a:ext uri="{FF2B5EF4-FFF2-40B4-BE49-F238E27FC236}">
                    <a16:creationId xmlns:a16="http://schemas.microsoft.com/office/drawing/2014/main" id="{1C60B3E1-5241-48D3-AF6C-29AC2F5324C2}"/>
                  </a:ext>
                </a:extLst>
              </p:cNvPr>
              <p:cNvSpPr>
                <a:spLocks noRot="1" noChangeAspect="1" noMove="1" noResize="1" noEditPoints="1" noAdjustHandles="1" noChangeArrowheads="1" noChangeShapeType="1" noTextEdit="1"/>
              </p:cNvSpPr>
              <p:nvPr/>
            </p:nvSpPr>
            <p:spPr>
              <a:xfrm>
                <a:off x="623888" y="1339195"/>
                <a:ext cx="10729912" cy="4555093"/>
              </a:xfrm>
              <a:prstGeom prst="rect">
                <a:avLst/>
              </a:prstGeom>
              <a:blipFill>
                <a:blip r:embed="rId3"/>
                <a:stretch>
                  <a:fillRect l="-568" t="-803" r="-568" b="-1071"/>
                </a:stretch>
              </a:blipFill>
            </p:spPr>
            <p:txBody>
              <a:bodyPr/>
              <a:lstStyle/>
              <a:p>
                <a:r>
                  <a:rPr lang="zh-CN" altLang="en-US">
                    <a:noFill/>
                  </a:rPr>
                  <a:t> </a:t>
                </a:r>
              </a:p>
            </p:txBody>
          </p:sp>
        </mc:Fallback>
      </mc:AlternateContent>
      <p:sp>
        <p:nvSpPr>
          <p:cNvPr id="5" name="灯片编号占位符 4">
            <a:extLst>
              <a:ext uri="{FF2B5EF4-FFF2-40B4-BE49-F238E27FC236}">
                <a16:creationId xmlns:a16="http://schemas.microsoft.com/office/drawing/2014/main" id="{C44AE01C-D0E6-4AC0-BE53-A27D51AD7F49}"/>
              </a:ext>
            </a:extLst>
          </p:cNvPr>
          <p:cNvSpPr>
            <a:spLocks noGrp="1"/>
          </p:cNvSpPr>
          <p:nvPr>
            <p:ph type="sldNum" sz="quarter" idx="12"/>
          </p:nvPr>
        </p:nvSpPr>
        <p:spPr/>
        <p:txBody>
          <a:bodyPr/>
          <a:lstStyle/>
          <a:p>
            <a:fld id="{7D943200-7954-4F56-8B76-D6C91EDA9A35}" type="slidenum">
              <a:rPr lang="zh-CN" altLang="en-US" smtClean="0"/>
              <a:t>30</a:t>
            </a:fld>
            <a:endParaRPr lang="zh-CN" altLang="en-US"/>
          </a:p>
        </p:txBody>
      </p:sp>
    </p:spTree>
    <p:extLst>
      <p:ext uri="{BB962C8B-B14F-4D97-AF65-F5344CB8AC3E}">
        <p14:creationId xmlns:p14="http://schemas.microsoft.com/office/powerpoint/2010/main" val="8194515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C44AE01C-D0E6-4AC0-BE53-A27D51AD7F49}"/>
              </a:ext>
            </a:extLst>
          </p:cNvPr>
          <p:cNvSpPr>
            <a:spLocks noGrp="1"/>
          </p:cNvSpPr>
          <p:nvPr>
            <p:ph type="sldNum" sz="quarter" idx="12"/>
          </p:nvPr>
        </p:nvSpPr>
        <p:spPr/>
        <p:txBody>
          <a:bodyPr/>
          <a:lstStyle/>
          <a:p>
            <a:fld id="{7D943200-7954-4F56-8B76-D6C91EDA9A35}" type="slidenum">
              <a:rPr lang="zh-CN" altLang="en-US" smtClean="0"/>
              <a:t>31</a:t>
            </a:fld>
            <a:endParaRPr lang="zh-CN" altLang="en-US"/>
          </a:p>
        </p:txBody>
      </p:sp>
      <p:sp>
        <p:nvSpPr>
          <p:cNvPr id="11" name="矩形 10">
            <a:extLst>
              <a:ext uri="{FF2B5EF4-FFF2-40B4-BE49-F238E27FC236}">
                <a16:creationId xmlns:a16="http://schemas.microsoft.com/office/drawing/2014/main" id="{5D9F7DAD-1F01-43DF-AC01-3C8E4F21144D}"/>
              </a:ext>
            </a:extLst>
          </p:cNvPr>
          <p:cNvSpPr/>
          <p:nvPr/>
        </p:nvSpPr>
        <p:spPr>
          <a:xfrm>
            <a:off x="731043" y="501650"/>
            <a:ext cx="10729912" cy="1938992"/>
          </a:xfrm>
          <a:prstGeom prst="rect">
            <a:avLst/>
          </a:prstGeom>
        </p:spPr>
        <p:txBody>
          <a:bodyPr wrap="square">
            <a:spAutoFit/>
          </a:bodyPr>
          <a:lstStyle/>
          <a:p>
            <a:pPr indent="269875" algn="just"/>
            <a:r>
              <a:rPr lang="en-US" altLang="zh-CN" sz="2000" kern="0" dirty="0">
                <a:latin typeface="华文仿宋" panose="02010600040101010101" pitchFamily="2" charset="-122"/>
                <a:ea typeface="华文仿宋" panose="02010600040101010101" pitchFamily="2" charset="-122"/>
              </a:rPr>
              <a:t>    </a:t>
            </a:r>
            <a:r>
              <a:rPr lang="zh-CN" altLang="zh-CN" sz="2000" kern="0" dirty="0">
                <a:solidFill>
                  <a:srgbClr val="FF0000"/>
                </a:solidFill>
                <a:latin typeface="华文仿宋" panose="02010600040101010101" pitchFamily="2" charset="-122"/>
                <a:ea typeface="华文仿宋" panose="02010600040101010101" pitchFamily="2" charset="-122"/>
              </a:rPr>
              <a:t>由于在聚类过程中只是使用了像素的灰度值，没有使用像素的空间位置信息，所以在具体实现时应该先统计灰度直方图，借助直方图能够大大提高聚类的速度</a:t>
            </a:r>
            <a:r>
              <a:rPr lang="zh-CN" altLang="zh-CN" sz="2000" kern="0" dirty="0">
                <a:latin typeface="华文仿宋" panose="02010600040101010101" pitchFamily="2" charset="-122"/>
                <a:ea typeface="华文仿宋" panose="02010600040101010101" pitchFamily="2" charset="-122"/>
              </a:rPr>
              <a:t>。另外，</a:t>
            </a:r>
            <a:r>
              <a:rPr lang="zh-CN" altLang="zh-CN" sz="2000" kern="0" dirty="0">
                <a:solidFill>
                  <a:srgbClr val="FF0000"/>
                </a:solidFill>
                <a:latin typeface="华文仿宋" panose="02010600040101010101" pitchFamily="2" charset="-122"/>
                <a:ea typeface="华文仿宋" panose="02010600040101010101" pitchFamily="2" charset="-122"/>
              </a:rPr>
              <a:t>因为类别的中心值是浮点数，如果前后</a:t>
            </a:r>
            <a:r>
              <a:rPr lang="en-US" altLang="zh-CN" sz="2000" kern="0" dirty="0">
                <a:solidFill>
                  <a:srgbClr val="FF0000"/>
                </a:solidFill>
                <a:latin typeface="华文仿宋" panose="02010600040101010101" pitchFamily="2" charset="-122"/>
                <a:ea typeface="华文仿宋" panose="02010600040101010101" pitchFamily="2" charset="-122"/>
              </a:rPr>
              <a:t>2</a:t>
            </a:r>
            <a:r>
              <a:rPr lang="zh-CN" altLang="zh-CN" sz="2000" kern="0" dirty="0">
                <a:solidFill>
                  <a:srgbClr val="FF0000"/>
                </a:solidFill>
                <a:latin typeface="华文仿宋" panose="02010600040101010101" pitchFamily="2" charset="-122"/>
                <a:ea typeface="华文仿宋" panose="02010600040101010101" pitchFamily="2" charset="-122"/>
              </a:rPr>
              <a:t>次迭代的中心值最大差异足够小，即可判定为类别的中心值不变</a:t>
            </a:r>
            <a:r>
              <a:rPr lang="zh-CN" altLang="zh-CN" sz="2000" kern="0" dirty="0">
                <a:latin typeface="华文仿宋" panose="02010600040101010101" pitchFamily="2" charset="-122"/>
                <a:ea typeface="华文仿宋" panose="02010600040101010101" pitchFamily="2" charset="-122"/>
              </a:rPr>
              <a:t>。图</a:t>
            </a:r>
            <a:r>
              <a:rPr lang="en-US" altLang="zh-CN" sz="2000" kern="0" dirty="0">
                <a:latin typeface="华文仿宋" panose="02010600040101010101" pitchFamily="2" charset="-122"/>
                <a:ea typeface="华文仿宋" panose="02010600040101010101" pitchFamily="2" charset="-122"/>
              </a:rPr>
              <a:t>5-13(a)</a:t>
            </a:r>
            <a:r>
              <a:rPr lang="zh-CN" altLang="zh-CN" sz="2000" kern="0" dirty="0">
                <a:latin typeface="华文仿宋" panose="02010600040101010101" pitchFamily="2" charset="-122"/>
                <a:ea typeface="华文仿宋" panose="02010600040101010101" pitchFamily="2" charset="-122"/>
              </a:rPr>
              <a:t>是对存在光照不均的图</a:t>
            </a:r>
            <a:r>
              <a:rPr lang="en-US" altLang="zh-CN" sz="2000" kern="0" dirty="0">
                <a:latin typeface="华文仿宋" panose="02010600040101010101" pitchFamily="2" charset="-122"/>
                <a:ea typeface="华文仿宋" panose="02010600040101010101" pitchFamily="2" charset="-122"/>
              </a:rPr>
              <a:t>5-3(a)</a:t>
            </a:r>
            <a:r>
              <a:rPr lang="zh-CN" altLang="zh-CN" sz="2000" kern="0" dirty="0">
                <a:latin typeface="华文仿宋" panose="02010600040101010101" pitchFamily="2" charset="-122"/>
                <a:ea typeface="华文仿宋" panose="02010600040101010101" pitchFamily="2" charset="-122"/>
              </a:rPr>
              <a:t>的聚类分割结果，图</a:t>
            </a:r>
            <a:r>
              <a:rPr lang="en-US" altLang="zh-CN" sz="2000" kern="0" dirty="0">
                <a:latin typeface="华文仿宋" panose="02010600040101010101" pitchFamily="2" charset="-122"/>
                <a:ea typeface="华文仿宋" panose="02010600040101010101" pitchFamily="2" charset="-122"/>
              </a:rPr>
              <a:t>5-13(b)</a:t>
            </a:r>
            <a:r>
              <a:rPr lang="zh-CN" altLang="zh-CN" sz="2000" kern="0" dirty="0">
                <a:latin typeface="华文仿宋" panose="02010600040101010101" pitchFamily="2" charset="-122"/>
                <a:ea typeface="华文仿宋" panose="02010600040101010101" pitchFamily="2" charset="-122"/>
              </a:rPr>
              <a:t>是消除了光照不均的图</a:t>
            </a:r>
            <a:r>
              <a:rPr lang="en-US" altLang="zh-CN" sz="2000" kern="0" dirty="0">
                <a:latin typeface="华文仿宋" panose="02010600040101010101" pitchFamily="2" charset="-122"/>
                <a:ea typeface="华文仿宋" panose="02010600040101010101" pitchFamily="2" charset="-122"/>
              </a:rPr>
              <a:t>5-5(a)</a:t>
            </a:r>
            <a:r>
              <a:rPr lang="zh-CN" altLang="zh-CN" sz="2000" kern="0" dirty="0">
                <a:latin typeface="华文仿宋" panose="02010600040101010101" pitchFamily="2" charset="-122"/>
                <a:ea typeface="华文仿宋" panose="02010600040101010101" pitchFamily="2" charset="-122"/>
              </a:rPr>
              <a:t>的聚类分割结果，它们的</a:t>
            </a:r>
            <a:r>
              <a:rPr lang="zh-CN" altLang="zh-CN" sz="2000" kern="0" dirty="0">
                <a:solidFill>
                  <a:srgbClr val="FF0000"/>
                </a:solidFill>
                <a:latin typeface="华文仿宋" panose="02010600040101010101" pitchFamily="2" charset="-122"/>
                <a:ea typeface="华文仿宋" panose="02010600040101010101" pitchFamily="2" charset="-122"/>
              </a:rPr>
              <a:t>图像分割效果与</a:t>
            </a:r>
            <a:r>
              <a:rPr lang="en-US" altLang="zh-CN" sz="2000" kern="0" dirty="0">
                <a:solidFill>
                  <a:srgbClr val="FF0000"/>
                </a:solidFill>
                <a:latin typeface="华文仿宋" panose="02010600040101010101" pitchFamily="2" charset="-122"/>
                <a:ea typeface="华文仿宋" panose="02010600040101010101" pitchFamily="2" charset="-122"/>
              </a:rPr>
              <a:t>Otsu</a:t>
            </a:r>
            <a:r>
              <a:rPr lang="zh-CN" altLang="zh-CN" sz="2000" kern="0" dirty="0">
                <a:solidFill>
                  <a:srgbClr val="FF0000"/>
                </a:solidFill>
                <a:latin typeface="华文仿宋" panose="02010600040101010101" pitchFamily="2" charset="-122"/>
                <a:ea typeface="华文仿宋" panose="02010600040101010101" pitchFamily="2" charset="-122"/>
              </a:rPr>
              <a:t>阈值化非常接近。</a:t>
            </a:r>
          </a:p>
          <a:p>
            <a:pPr indent="269875" algn="just"/>
            <a:endParaRPr lang="zh-CN" altLang="zh-CN" sz="2000" kern="0" dirty="0">
              <a:latin typeface="华文仿宋" panose="02010600040101010101" pitchFamily="2" charset="-122"/>
              <a:ea typeface="华文仿宋" panose="02010600040101010101" pitchFamily="2" charset="-122"/>
            </a:endParaRPr>
          </a:p>
        </p:txBody>
      </p:sp>
      <p:pic>
        <p:nvPicPr>
          <p:cNvPr id="7" name="图片 6">
            <a:extLst>
              <a:ext uri="{FF2B5EF4-FFF2-40B4-BE49-F238E27FC236}">
                <a16:creationId xmlns:a16="http://schemas.microsoft.com/office/drawing/2014/main" id="{4BFAA576-472A-4051-AF22-E4DD74E0783E}"/>
              </a:ext>
            </a:extLst>
          </p:cNvPr>
          <p:cNvPicPr/>
          <p:nvPr/>
        </p:nvPicPr>
        <p:blipFill>
          <a:blip r:embed="rId3">
            <a:extLst>
              <a:ext uri="{28A0092B-C50C-407E-A947-70E740481C1C}">
                <a14:useLocalDpi xmlns:a14="http://schemas.microsoft.com/office/drawing/2010/main" val="0"/>
              </a:ext>
            </a:extLst>
          </a:blip>
          <a:stretch>
            <a:fillRect/>
          </a:stretch>
        </p:blipFill>
        <p:spPr>
          <a:xfrm>
            <a:off x="2814637" y="2205035"/>
            <a:ext cx="2447925" cy="2447925"/>
          </a:xfrm>
          <a:prstGeom prst="rect">
            <a:avLst/>
          </a:prstGeom>
        </p:spPr>
      </p:pic>
      <p:pic>
        <p:nvPicPr>
          <p:cNvPr id="8" name="图片 7">
            <a:extLst>
              <a:ext uri="{FF2B5EF4-FFF2-40B4-BE49-F238E27FC236}">
                <a16:creationId xmlns:a16="http://schemas.microsoft.com/office/drawing/2014/main" id="{EBE36DD0-4BD5-4331-8981-75CF2BCF75C6}"/>
              </a:ext>
            </a:extLst>
          </p:cNvPr>
          <p:cNvPicPr/>
          <p:nvPr/>
        </p:nvPicPr>
        <p:blipFill>
          <a:blip r:embed="rId4">
            <a:extLst>
              <a:ext uri="{28A0092B-C50C-407E-A947-70E740481C1C}">
                <a14:useLocalDpi xmlns:a14="http://schemas.microsoft.com/office/drawing/2010/main" val="0"/>
              </a:ext>
            </a:extLst>
          </a:blip>
          <a:stretch>
            <a:fillRect/>
          </a:stretch>
        </p:blipFill>
        <p:spPr>
          <a:xfrm>
            <a:off x="6355715" y="2205034"/>
            <a:ext cx="2447925" cy="2447925"/>
          </a:xfrm>
          <a:prstGeom prst="rect">
            <a:avLst/>
          </a:prstGeom>
        </p:spPr>
      </p:pic>
      <p:sp>
        <p:nvSpPr>
          <p:cNvPr id="10" name="文本框 9">
            <a:extLst>
              <a:ext uri="{FF2B5EF4-FFF2-40B4-BE49-F238E27FC236}">
                <a16:creationId xmlns:a16="http://schemas.microsoft.com/office/drawing/2014/main" id="{EF3AA788-B97F-4A0C-9320-C78264F9D9C0}"/>
              </a:ext>
            </a:extLst>
          </p:cNvPr>
          <p:cNvSpPr txBox="1"/>
          <p:nvPr/>
        </p:nvSpPr>
        <p:spPr>
          <a:xfrm>
            <a:off x="2595880" y="4723543"/>
            <a:ext cx="6096000" cy="369332"/>
          </a:xfrm>
          <a:prstGeom prst="rect">
            <a:avLst/>
          </a:prstGeom>
          <a:noFill/>
        </p:spPr>
        <p:txBody>
          <a:bodyPr wrap="square">
            <a:spAutoFit/>
          </a:bodyPr>
          <a:lstStyle/>
          <a:p>
            <a:r>
              <a:rPr lang="en-US" altLang="zh-CN" sz="1800" kern="100" dirty="0">
                <a:effectLst/>
                <a:latin typeface="Times New Roman" panose="02020603050405020304" pitchFamily="18" charset="0"/>
                <a:ea typeface="宋体" panose="02010600030101010101" pitchFamily="2" charset="-122"/>
              </a:rPr>
              <a:t>(a)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图</a:t>
            </a:r>
            <a:r>
              <a:rPr lang="en-US" altLang="zh-CN" sz="1800" kern="100" dirty="0">
                <a:effectLst/>
                <a:latin typeface="Times New Roman" panose="02020603050405020304" pitchFamily="18" charset="0"/>
                <a:ea typeface="宋体" panose="02010600030101010101" pitchFamily="2" charset="-122"/>
              </a:rPr>
              <a:t>5-3(a)</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的聚类分割结果</a:t>
            </a:r>
            <a:endParaRPr lang="zh-CN" altLang="en-US" dirty="0"/>
          </a:p>
        </p:txBody>
      </p:sp>
      <p:sp>
        <p:nvSpPr>
          <p:cNvPr id="12" name="文本框 11">
            <a:extLst>
              <a:ext uri="{FF2B5EF4-FFF2-40B4-BE49-F238E27FC236}">
                <a16:creationId xmlns:a16="http://schemas.microsoft.com/office/drawing/2014/main" id="{23166699-0842-4FAD-94AC-957D215C8639}"/>
              </a:ext>
            </a:extLst>
          </p:cNvPr>
          <p:cNvSpPr txBox="1"/>
          <p:nvPr/>
        </p:nvSpPr>
        <p:spPr>
          <a:xfrm>
            <a:off x="6207760" y="4737854"/>
            <a:ext cx="6096000" cy="369332"/>
          </a:xfrm>
          <a:prstGeom prst="rect">
            <a:avLst/>
          </a:prstGeom>
          <a:noFill/>
        </p:spPr>
        <p:txBody>
          <a:bodyPr wrap="square">
            <a:spAutoFit/>
          </a:bodyPr>
          <a:lstStyle/>
          <a:p>
            <a:r>
              <a:rPr lang="en-US" altLang="zh-CN" sz="1800" kern="100" dirty="0">
                <a:effectLst/>
                <a:latin typeface="Times New Roman" panose="02020603050405020304" pitchFamily="18" charset="0"/>
                <a:ea typeface="宋体" panose="02010600030101010101" pitchFamily="2" charset="-122"/>
              </a:rPr>
              <a:t>(b)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图</a:t>
            </a:r>
            <a:r>
              <a:rPr lang="en-US" altLang="zh-CN" sz="1800" kern="100" dirty="0">
                <a:effectLst/>
                <a:latin typeface="Times New Roman" panose="02020603050405020304" pitchFamily="18" charset="0"/>
                <a:ea typeface="宋体" panose="02010600030101010101" pitchFamily="2" charset="-122"/>
              </a:rPr>
              <a:t>5-5(a)</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的聚类分割结果</a:t>
            </a:r>
            <a:endParaRPr lang="zh-CN" altLang="en-US" dirty="0"/>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778D2BD1-7563-4B82-84B3-9D39E08887C5}"/>
                  </a:ext>
                </a:extLst>
              </p:cNvPr>
              <p:cNvSpPr txBox="1"/>
              <p:nvPr/>
            </p:nvSpPr>
            <p:spPr>
              <a:xfrm>
                <a:off x="2418080" y="5192079"/>
                <a:ext cx="6096000" cy="455253"/>
              </a:xfrm>
              <a:prstGeom prst="rect">
                <a:avLst/>
              </a:prstGeom>
              <a:noFill/>
            </p:spPr>
            <p:txBody>
              <a:bodyPr wrap="square">
                <a:spAutoFit/>
              </a:bodyPr>
              <a:lstStyle/>
              <a:p>
                <a:pPr algn="ctr">
                  <a:lnSpc>
                    <a:spcPct val="150000"/>
                  </a:lnSpc>
                </a:pPr>
                <a:r>
                  <a:rPr lang="zh-CN" altLang="zh-CN" sz="1800" kern="100" dirty="0">
                    <a:effectLst/>
                    <a:latin typeface="Times New Roman" panose="02020603050405020304" pitchFamily="18" charset="0"/>
                    <a:ea typeface="宋体" panose="02010600030101010101" pitchFamily="2" charset="-122"/>
                  </a:rPr>
                  <a:t>图</a:t>
                </a:r>
                <a:r>
                  <a:rPr lang="en-US" altLang="zh-CN" sz="1800" kern="100" dirty="0">
                    <a:effectLst/>
                    <a:latin typeface="Times New Roman" panose="02020603050405020304" pitchFamily="18" charset="0"/>
                    <a:ea typeface="宋体" panose="02010600030101010101" pitchFamily="2" charset="-122"/>
                  </a:rPr>
                  <a:t>5-13 </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𝑘</m:t>
                    </m:r>
                    <m:r>
                      <a:rPr lang="zh-CN" altLang="en-US" sz="1800" i="1" kern="100">
                        <a:effectLst/>
                        <a:latin typeface="Cambria Math" panose="02040503050406030204" pitchFamily="18" charset="0"/>
                        <a:ea typeface="微软雅黑" panose="020B0503020204020204" pitchFamily="34" charset="-122"/>
                        <a:cs typeface="微软雅黑" panose="020B0503020204020204" pitchFamily="34" charset="-122"/>
                      </a:rPr>
                      <m:t>−</m:t>
                    </m:r>
                  </m:oMath>
                </a14:m>
                <a:r>
                  <a:rPr lang="zh-CN" altLang="zh-CN" sz="1800" kern="100" dirty="0">
                    <a:effectLst/>
                    <a:latin typeface="Times New Roman" panose="02020603050405020304" pitchFamily="18" charset="0"/>
                    <a:ea typeface="宋体" panose="02010600030101010101" pitchFamily="2" charset="-122"/>
                  </a:rPr>
                  <a:t>均值聚类分割（</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𝑘</m:t>
                    </m:r>
                    <m:r>
                      <a:rPr lang="en-US" altLang="zh-CN" sz="1800" i="1" kern="100">
                        <a:effectLst/>
                        <a:latin typeface="Cambria Math" panose="02040503050406030204" pitchFamily="18" charset="0"/>
                        <a:ea typeface="宋体" panose="02010600030101010101" pitchFamily="2" charset="-122"/>
                      </a:rPr>
                      <m:t>=2</m:t>
                    </m:r>
                  </m:oMath>
                </a14:m>
                <a:r>
                  <a:rPr lang="zh-CN" altLang="zh-CN" sz="1800" kern="100" dirty="0">
                    <a:effectLst/>
                    <a:latin typeface="Times New Roman" panose="02020603050405020304" pitchFamily="18" charset="0"/>
                    <a:ea typeface="宋体" panose="02010600030101010101" pitchFamily="2" charset="-122"/>
                  </a:rPr>
                  <a:t>）</a:t>
                </a:r>
              </a:p>
            </p:txBody>
          </p:sp>
        </mc:Choice>
        <mc:Fallback xmlns="">
          <p:sp>
            <p:nvSpPr>
              <p:cNvPr id="14" name="文本框 13">
                <a:extLst>
                  <a:ext uri="{FF2B5EF4-FFF2-40B4-BE49-F238E27FC236}">
                    <a16:creationId xmlns:a16="http://schemas.microsoft.com/office/drawing/2014/main" id="{778D2BD1-7563-4B82-84B3-9D39E08887C5}"/>
                  </a:ext>
                </a:extLst>
              </p:cNvPr>
              <p:cNvSpPr txBox="1">
                <a:spLocks noRot="1" noChangeAspect="1" noMove="1" noResize="1" noEditPoints="1" noAdjustHandles="1" noChangeArrowheads="1" noChangeShapeType="1" noTextEdit="1"/>
              </p:cNvSpPr>
              <p:nvPr/>
            </p:nvSpPr>
            <p:spPr>
              <a:xfrm>
                <a:off x="2418080" y="5192079"/>
                <a:ext cx="6096000" cy="455253"/>
              </a:xfrm>
              <a:prstGeom prst="rect">
                <a:avLst/>
              </a:prstGeom>
              <a:blipFill>
                <a:blip r:embed="rId5"/>
                <a:stretch>
                  <a:fillRect b="-229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454033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C44AE01C-D0E6-4AC0-BE53-A27D51AD7F49}"/>
              </a:ext>
            </a:extLst>
          </p:cNvPr>
          <p:cNvSpPr>
            <a:spLocks noGrp="1"/>
          </p:cNvSpPr>
          <p:nvPr>
            <p:ph type="sldNum" sz="quarter" idx="12"/>
          </p:nvPr>
        </p:nvSpPr>
        <p:spPr/>
        <p:txBody>
          <a:bodyPr/>
          <a:lstStyle/>
          <a:p>
            <a:fld id="{7D943200-7954-4F56-8B76-D6C91EDA9A35}" type="slidenum">
              <a:rPr lang="zh-CN" altLang="en-US" smtClean="0"/>
              <a:t>32</a:t>
            </a:fld>
            <a:endParaRPr lang="zh-CN" altLang="en-US"/>
          </a:p>
        </p:txBody>
      </p:sp>
      <p:sp>
        <p:nvSpPr>
          <p:cNvPr id="6" name="矩形 5">
            <a:extLst>
              <a:ext uri="{FF2B5EF4-FFF2-40B4-BE49-F238E27FC236}">
                <a16:creationId xmlns:a16="http://schemas.microsoft.com/office/drawing/2014/main" id="{7AED77E6-1C6E-4941-A8B0-F941714522D0}"/>
              </a:ext>
            </a:extLst>
          </p:cNvPr>
          <p:cNvSpPr/>
          <p:nvPr/>
        </p:nvSpPr>
        <p:spPr>
          <a:xfrm>
            <a:off x="731044" y="633313"/>
            <a:ext cx="10729912" cy="3170099"/>
          </a:xfrm>
          <a:prstGeom prst="rect">
            <a:avLst/>
          </a:prstGeom>
        </p:spPr>
        <p:txBody>
          <a:bodyPr wrap="square">
            <a:spAutoFit/>
          </a:bodyPr>
          <a:lstStyle/>
          <a:p>
            <a:pPr indent="269875" algn="just"/>
            <a:r>
              <a:rPr lang="en-US" altLang="zh-CN" sz="2000" kern="0" dirty="0">
                <a:latin typeface="华文仿宋" panose="02010600040101010101" pitchFamily="2" charset="-122"/>
                <a:ea typeface="华文仿宋" panose="02010600040101010101" pitchFamily="2" charset="-122"/>
              </a:rPr>
              <a:t>     </a:t>
            </a:r>
            <a:r>
              <a:rPr lang="zh-CN" altLang="zh-CN" sz="2000" kern="0" dirty="0">
                <a:solidFill>
                  <a:srgbClr val="FF0000"/>
                </a:solidFill>
                <a:latin typeface="华文仿宋" panose="02010600040101010101" pitchFamily="2" charset="-122"/>
                <a:ea typeface="华文仿宋" panose="02010600040101010101" pitchFamily="2" charset="-122"/>
              </a:rPr>
              <a:t>聚类分割所需要的迭代次数严重依赖于类别中心的初始值。</a:t>
            </a:r>
            <a:endParaRPr lang="en-US" altLang="zh-CN" sz="2000" kern="0" dirty="0">
              <a:solidFill>
                <a:srgbClr val="FF0000"/>
              </a:solidFill>
              <a:latin typeface="华文仿宋" panose="02010600040101010101" pitchFamily="2" charset="-122"/>
              <a:ea typeface="华文仿宋" panose="02010600040101010101" pitchFamily="2" charset="-122"/>
            </a:endParaRPr>
          </a:p>
          <a:p>
            <a:pPr indent="269875" algn="just"/>
            <a:endParaRPr lang="en-US" altLang="zh-CN" sz="2000" kern="0" dirty="0">
              <a:latin typeface="华文仿宋" panose="02010600040101010101" pitchFamily="2" charset="-122"/>
              <a:ea typeface="华文仿宋" panose="02010600040101010101" pitchFamily="2" charset="-122"/>
            </a:endParaRPr>
          </a:p>
          <a:p>
            <a:pPr indent="269875" algn="just"/>
            <a:r>
              <a:rPr lang="en-US" altLang="zh-CN" sz="2000" kern="0" dirty="0">
                <a:latin typeface="华文仿宋" panose="02010600040101010101" pitchFamily="2" charset="-122"/>
                <a:ea typeface="华文仿宋" panose="02010600040101010101" pitchFamily="2" charset="-122"/>
              </a:rPr>
              <a:t>     </a:t>
            </a:r>
            <a:r>
              <a:rPr lang="zh-CN" altLang="zh-CN" sz="2000" kern="0" dirty="0">
                <a:latin typeface="华文仿宋" panose="02010600040101010101" pitchFamily="2" charset="-122"/>
                <a:ea typeface="华文仿宋" panose="02010600040101010101" pitchFamily="2" charset="-122"/>
              </a:rPr>
              <a:t>初始值选择得当，有可能很快就能收敛；</a:t>
            </a:r>
            <a:endParaRPr lang="en-US" altLang="zh-CN" sz="2000" kern="0" dirty="0">
              <a:latin typeface="华文仿宋" panose="02010600040101010101" pitchFamily="2" charset="-122"/>
              <a:ea typeface="华文仿宋" panose="02010600040101010101" pitchFamily="2" charset="-122"/>
            </a:endParaRPr>
          </a:p>
          <a:p>
            <a:pPr indent="269875" algn="just"/>
            <a:r>
              <a:rPr lang="en-US" altLang="zh-CN" sz="2000" kern="0" dirty="0">
                <a:latin typeface="华文仿宋" panose="02010600040101010101" pitchFamily="2" charset="-122"/>
                <a:ea typeface="华文仿宋" panose="02010600040101010101" pitchFamily="2" charset="-122"/>
              </a:rPr>
              <a:t>     </a:t>
            </a:r>
            <a:r>
              <a:rPr lang="zh-CN" altLang="zh-CN" sz="2000" kern="0" dirty="0">
                <a:latin typeface="华文仿宋" panose="02010600040101010101" pitchFamily="2" charset="-122"/>
                <a:ea typeface="华文仿宋" panose="02010600040101010101" pitchFamily="2" charset="-122"/>
              </a:rPr>
              <a:t>选择不当，就有可能需要特别长的时间。</a:t>
            </a:r>
            <a:endParaRPr lang="en-US" altLang="zh-CN" sz="2000" kern="0" dirty="0">
              <a:latin typeface="华文仿宋" panose="02010600040101010101" pitchFamily="2" charset="-122"/>
              <a:ea typeface="华文仿宋" panose="02010600040101010101" pitchFamily="2" charset="-122"/>
            </a:endParaRPr>
          </a:p>
          <a:p>
            <a:pPr indent="269875" algn="just"/>
            <a:r>
              <a:rPr lang="en-US" altLang="zh-CN" sz="2000" kern="0" dirty="0">
                <a:latin typeface="华文仿宋" panose="02010600040101010101" pitchFamily="2" charset="-122"/>
                <a:ea typeface="华文仿宋" panose="02010600040101010101" pitchFamily="2" charset="-122"/>
              </a:rPr>
              <a:t>     </a:t>
            </a:r>
            <a:r>
              <a:rPr lang="zh-CN" altLang="zh-CN" sz="2000" kern="0" dirty="0">
                <a:solidFill>
                  <a:srgbClr val="FF0000"/>
                </a:solidFill>
                <a:latin typeface="华文仿宋" panose="02010600040101010101" pitchFamily="2" charset="-122"/>
                <a:ea typeface="华文仿宋" panose="02010600040101010101" pitchFamily="2" charset="-122"/>
              </a:rPr>
              <a:t>在实际应用中，由于聚类分割的时间花费难以预知，有可能多帧图像的平均聚类时间花费很小，但偶尔一帧图像的聚类时间特别长。</a:t>
            </a:r>
            <a:endParaRPr lang="en-US" altLang="zh-CN" sz="2000" kern="0" dirty="0">
              <a:solidFill>
                <a:srgbClr val="FF0000"/>
              </a:solidFill>
              <a:latin typeface="华文仿宋" panose="02010600040101010101" pitchFamily="2" charset="-122"/>
              <a:ea typeface="华文仿宋" panose="02010600040101010101" pitchFamily="2" charset="-122"/>
            </a:endParaRPr>
          </a:p>
          <a:p>
            <a:pPr indent="269875" algn="just"/>
            <a:endParaRPr lang="en-US" altLang="zh-CN" sz="2000" kern="0" dirty="0">
              <a:latin typeface="华文仿宋" panose="02010600040101010101" pitchFamily="2" charset="-122"/>
              <a:ea typeface="华文仿宋" panose="02010600040101010101" pitchFamily="2" charset="-122"/>
            </a:endParaRPr>
          </a:p>
          <a:p>
            <a:pPr indent="269875" algn="just"/>
            <a:r>
              <a:rPr lang="en-US" altLang="zh-CN" sz="2000" kern="0" dirty="0">
                <a:latin typeface="华文仿宋" panose="02010600040101010101" pitchFamily="2" charset="-122"/>
                <a:ea typeface="华文仿宋" panose="02010600040101010101" pitchFamily="2" charset="-122"/>
              </a:rPr>
              <a:t>    </a:t>
            </a:r>
            <a:r>
              <a:rPr lang="zh-CN" altLang="zh-CN" sz="2000" b="1" kern="0" dirty="0">
                <a:solidFill>
                  <a:schemeClr val="accent1"/>
                </a:solidFill>
                <a:latin typeface="华文仿宋" panose="02010600040101010101" pitchFamily="2" charset="-122"/>
                <a:ea typeface="华文仿宋" panose="02010600040101010101" pitchFamily="2" charset="-122"/>
              </a:rPr>
              <a:t>由于时间花费不是常数，所以聚类分割在实时图像处理中一般不被采用，多被用在人机交互式处理中，当用户观察到分割结果基本满意时，就进行人工干预，强制终止迭代。</a:t>
            </a:r>
          </a:p>
          <a:p>
            <a:pPr indent="269875" algn="just"/>
            <a:endParaRPr lang="zh-CN" altLang="zh-CN" sz="2000" kern="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7413794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712C53-7D61-4751-B88E-83061D555753}"/>
              </a:ext>
            </a:extLst>
          </p:cNvPr>
          <p:cNvSpPr>
            <a:spLocks noGrp="1"/>
          </p:cNvSpPr>
          <p:nvPr>
            <p:ph type="title"/>
          </p:nvPr>
        </p:nvSpPr>
        <p:spPr>
          <a:xfrm>
            <a:off x="623888" y="479425"/>
            <a:ext cx="9774238" cy="625475"/>
          </a:xfrm>
        </p:spPr>
        <p:txBody>
          <a:bodyPr>
            <a:noAutofit/>
          </a:bodyPr>
          <a:lstStyle/>
          <a:p>
            <a:pPr>
              <a:lnSpc>
                <a:spcPct val="150000"/>
              </a:lnSpc>
              <a:defRPr/>
            </a:pPr>
            <a:r>
              <a:rPr lang="en-US" altLang="zh-CN" sz="2800" b="1" dirty="0">
                <a:latin typeface="华文仿宋" panose="02010600040101010101" pitchFamily="2" charset="-122"/>
                <a:ea typeface="华文仿宋" panose="02010600040101010101" pitchFamily="2" charset="-122"/>
              </a:rPr>
              <a:t>5.5  </a:t>
            </a:r>
            <a:r>
              <a:rPr lang="zh-CN" altLang="zh-CN" sz="2800" b="1" dirty="0">
                <a:latin typeface="华文仿宋" panose="02010600040101010101" pitchFamily="2" charset="-122"/>
                <a:ea typeface="华文仿宋" panose="02010600040101010101" pitchFamily="2" charset="-122"/>
              </a:rPr>
              <a:t>区域增长与分裂合并算法</a:t>
            </a:r>
            <a:endParaRPr lang="en-US" altLang="zh-CN" sz="2800" b="1" dirty="0">
              <a:latin typeface="华文仿宋" panose="02010600040101010101" pitchFamily="2" charset="-122"/>
              <a:ea typeface="华文仿宋" panose="02010600040101010101" pitchFamily="2" charset="-122"/>
            </a:endParaRPr>
          </a:p>
        </p:txBody>
      </p:sp>
      <p:sp>
        <p:nvSpPr>
          <p:cNvPr id="3" name="矩形 2">
            <a:extLst>
              <a:ext uri="{FF2B5EF4-FFF2-40B4-BE49-F238E27FC236}">
                <a16:creationId xmlns:a16="http://schemas.microsoft.com/office/drawing/2014/main" id="{1C60B3E1-5241-48D3-AF6C-29AC2F5324C2}"/>
              </a:ext>
            </a:extLst>
          </p:cNvPr>
          <p:cNvSpPr/>
          <p:nvPr/>
        </p:nvSpPr>
        <p:spPr>
          <a:xfrm>
            <a:off x="623888" y="1339195"/>
            <a:ext cx="10729912" cy="2862322"/>
          </a:xfrm>
          <a:prstGeom prst="rect">
            <a:avLst/>
          </a:prstGeom>
        </p:spPr>
        <p:txBody>
          <a:bodyPr wrap="square">
            <a:spAutoFit/>
          </a:bodyPr>
          <a:lstStyle/>
          <a:p>
            <a:pPr indent="269875" algn="just"/>
            <a:r>
              <a:rPr lang="en-US" altLang="zh-CN" sz="2000" kern="0" dirty="0">
                <a:latin typeface="华文仿宋" panose="02010600040101010101" pitchFamily="2" charset="-122"/>
                <a:ea typeface="华文仿宋" panose="02010600040101010101" pitchFamily="2" charset="-122"/>
              </a:rPr>
              <a:t>    </a:t>
            </a:r>
            <a:r>
              <a:rPr lang="zh-CN" altLang="zh-CN" sz="2000" kern="0" dirty="0">
                <a:latin typeface="华文仿宋" panose="02010600040101010101" pitchFamily="2" charset="-122"/>
                <a:ea typeface="华文仿宋" panose="02010600040101010101" pitchFamily="2" charset="-122"/>
              </a:rPr>
              <a:t>聚类分割方法需要事先设定类别数的值，但</a:t>
            </a:r>
            <a:r>
              <a:rPr lang="zh-CN" altLang="zh-CN" sz="2000" kern="0" dirty="0">
                <a:solidFill>
                  <a:srgbClr val="FF0000"/>
                </a:solidFill>
                <a:latin typeface="华文仿宋" panose="02010600040101010101" pitchFamily="2" charset="-122"/>
                <a:ea typeface="华文仿宋" panose="02010600040101010101" pitchFamily="2" charset="-122"/>
              </a:rPr>
              <a:t>在很多情况下，类别数是难以预先确定的。因此可以从目标和背景的性质出发，把属于同一类型区域的像素应该具有相近的灰度值或其他性质</a:t>
            </a:r>
            <a:r>
              <a:rPr lang="en-US" altLang="zh-CN" sz="2000" kern="0" dirty="0">
                <a:solidFill>
                  <a:srgbClr val="FF0000"/>
                </a:solidFill>
                <a:latin typeface="华文仿宋" panose="02010600040101010101" pitchFamily="2" charset="-122"/>
                <a:ea typeface="华文仿宋" panose="02010600040101010101" pitchFamily="2" charset="-122"/>
              </a:rPr>
              <a:t>(</a:t>
            </a:r>
            <a:r>
              <a:rPr lang="zh-CN" altLang="zh-CN" sz="2000" kern="0" dirty="0">
                <a:solidFill>
                  <a:srgbClr val="FF0000"/>
                </a:solidFill>
                <a:latin typeface="华文仿宋" panose="02010600040101010101" pitchFamily="2" charset="-122"/>
                <a:ea typeface="华文仿宋" panose="02010600040101010101" pitchFamily="2" charset="-122"/>
              </a:rPr>
              <a:t>彩色、纹理、梯度等</a:t>
            </a:r>
            <a:r>
              <a:rPr lang="en-US" altLang="zh-CN" sz="2000" kern="0" dirty="0">
                <a:solidFill>
                  <a:srgbClr val="FF0000"/>
                </a:solidFill>
                <a:latin typeface="华文仿宋" panose="02010600040101010101" pitchFamily="2" charset="-122"/>
                <a:ea typeface="华文仿宋" panose="02010600040101010101" pitchFamily="2" charset="-122"/>
              </a:rPr>
              <a:t>)</a:t>
            </a:r>
            <a:r>
              <a:rPr lang="zh-CN" altLang="zh-CN" sz="2000" kern="0" dirty="0">
                <a:solidFill>
                  <a:srgbClr val="FF0000"/>
                </a:solidFill>
                <a:latin typeface="华文仿宋" panose="02010600040101010101" pitchFamily="2" charset="-122"/>
                <a:ea typeface="华文仿宋" panose="02010600040101010101" pitchFamily="2" charset="-122"/>
              </a:rPr>
              <a:t>，这类方法主要有区域增长算法、</a:t>
            </a:r>
            <a:r>
              <a:rPr lang="zh-CN" altLang="en-US" sz="2000" kern="0" dirty="0">
                <a:solidFill>
                  <a:srgbClr val="FF0000"/>
                </a:solidFill>
                <a:latin typeface="华文仿宋" panose="02010600040101010101" pitchFamily="2" charset="-122"/>
                <a:ea typeface="华文仿宋" panose="02010600040101010101" pitchFamily="2" charset="-122"/>
              </a:rPr>
              <a:t>分水岭分割、</a:t>
            </a:r>
            <a:r>
              <a:rPr lang="zh-CN" altLang="zh-CN" sz="2000" kern="0" dirty="0">
                <a:solidFill>
                  <a:srgbClr val="FF0000"/>
                </a:solidFill>
                <a:latin typeface="华文仿宋" panose="02010600040101010101" pitchFamily="2" charset="-122"/>
                <a:ea typeface="华文仿宋" panose="02010600040101010101" pitchFamily="2" charset="-122"/>
              </a:rPr>
              <a:t>分裂合并算法等。</a:t>
            </a:r>
          </a:p>
          <a:p>
            <a:pPr indent="269875" algn="just"/>
            <a:endParaRPr lang="en-US" altLang="zh-CN" sz="2000" kern="0" dirty="0">
              <a:latin typeface="华文仿宋" panose="02010600040101010101" pitchFamily="2" charset="-122"/>
              <a:ea typeface="华文仿宋" panose="02010600040101010101" pitchFamily="2" charset="-122"/>
            </a:endParaRPr>
          </a:p>
          <a:p>
            <a:pPr indent="269875" algn="just"/>
            <a:r>
              <a:rPr lang="en-US" altLang="zh-CN" sz="2000" kern="0" dirty="0">
                <a:latin typeface="华文仿宋" panose="02010600040101010101" pitchFamily="2" charset="-122"/>
                <a:ea typeface="华文仿宋" panose="02010600040101010101" pitchFamily="2" charset="-122"/>
              </a:rPr>
              <a:t>    </a:t>
            </a:r>
            <a:r>
              <a:rPr lang="zh-CN" altLang="zh-CN" sz="2000" kern="0" dirty="0">
                <a:solidFill>
                  <a:srgbClr val="FF0000"/>
                </a:solidFill>
                <a:latin typeface="华文仿宋" panose="02010600040101010101" pitchFamily="2" charset="-122"/>
                <a:ea typeface="华文仿宋" panose="02010600040101010101" pitchFamily="2" charset="-122"/>
              </a:rPr>
              <a:t>区域增长法（</a:t>
            </a:r>
            <a:r>
              <a:rPr lang="en-US" altLang="zh-CN" sz="2000" kern="0" dirty="0">
                <a:solidFill>
                  <a:srgbClr val="FF0000"/>
                </a:solidFill>
                <a:latin typeface="华文仿宋" panose="02010600040101010101" pitchFamily="2" charset="-122"/>
                <a:ea typeface="华文仿宋" panose="02010600040101010101" pitchFamily="2" charset="-122"/>
              </a:rPr>
              <a:t>Region Growing</a:t>
            </a:r>
            <a:r>
              <a:rPr lang="zh-CN" altLang="zh-CN" sz="2000" kern="0" dirty="0">
                <a:solidFill>
                  <a:srgbClr val="FF0000"/>
                </a:solidFill>
                <a:latin typeface="华文仿宋" panose="02010600040101010101" pitchFamily="2" charset="-122"/>
                <a:ea typeface="华文仿宋" panose="02010600040101010101" pitchFamily="2" charset="-122"/>
              </a:rPr>
              <a:t>）</a:t>
            </a:r>
            <a:r>
              <a:rPr lang="zh-CN" altLang="zh-CN" sz="2000" kern="0" dirty="0">
                <a:latin typeface="华文仿宋" panose="02010600040101010101" pitchFamily="2" charset="-122"/>
                <a:ea typeface="华文仿宋" panose="02010600040101010101" pitchFamily="2" charset="-122"/>
              </a:rPr>
              <a:t>是随机或者以人工交互的方式给出一个或一组</a:t>
            </a:r>
            <a:r>
              <a:rPr lang="zh-CN" altLang="zh-CN" sz="2000" kern="0" dirty="0">
                <a:solidFill>
                  <a:srgbClr val="FF0000"/>
                </a:solidFill>
                <a:latin typeface="华文仿宋" panose="02010600040101010101" pitchFamily="2" charset="-122"/>
                <a:ea typeface="华文仿宋" panose="02010600040101010101" pitchFamily="2" charset="-122"/>
              </a:rPr>
              <a:t>种子</a:t>
            </a:r>
            <a:r>
              <a:rPr lang="en-US" altLang="zh-CN" sz="2000" kern="0" dirty="0">
                <a:solidFill>
                  <a:srgbClr val="FF0000"/>
                </a:solidFill>
                <a:latin typeface="华文仿宋" panose="02010600040101010101" pitchFamily="2" charset="-122"/>
                <a:ea typeface="华文仿宋" panose="02010600040101010101" pitchFamily="2" charset="-122"/>
              </a:rPr>
              <a:t>(seeds)</a:t>
            </a:r>
            <a:r>
              <a:rPr lang="zh-CN" altLang="zh-CN" sz="2000" kern="0" dirty="0">
                <a:latin typeface="华文仿宋" panose="02010600040101010101" pitchFamily="2" charset="-122"/>
                <a:ea typeface="华文仿宋" panose="02010600040101010101" pitchFamily="2" charset="-122"/>
              </a:rPr>
              <a:t>，比如计算机自动选择在一定范围内最亮或最暗的点，或者是人工指定位于目标中心的点；按照某种增长规则，将邻居中与种子像素有相近灰度值或相似性质的像素合并到种子像素所在的区域中；然后将这些像素当作新的种子点重复以上过程，直到没有满足增长规则的新像素被合并进来，结束区域增长。</a:t>
            </a:r>
            <a:r>
              <a:rPr lang="en-US" altLang="zh-CN" sz="2000" kern="0" dirty="0">
                <a:latin typeface="华文仿宋" panose="02010600040101010101" pitchFamily="2" charset="-122"/>
                <a:ea typeface="华文仿宋" panose="02010600040101010101" pitchFamily="2" charset="-122"/>
              </a:rPr>
              <a:t>   </a:t>
            </a:r>
            <a:endParaRPr lang="zh-CN" altLang="zh-CN" sz="2000" kern="0" dirty="0">
              <a:latin typeface="华文仿宋" panose="02010600040101010101" pitchFamily="2" charset="-122"/>
              <a:ea typeface="华文仿宋" panose="02010600040101010101" pitchFamily="2" charset="-122"/>
            </a:endParaRPr>
          </a:p>
        </p:txBody>
      </p:sp>
      <p:sp>
        <p:nvSpPr>
          <p:cNvPr id="5" name="灯片编号占位符 4">
            <a:extLst>
              <a:ext uri="{FF2B5EF4-FFF2-40B4-BE49-F238E27FC236}">
                <a16:creationId xmlns:a16="http://schemas.microsoft.com/office/drawing/2014/main" id="{C44AE01C-D0E6-4AC0-BE53-A27D51AD7F49}"/>
              </a:ext>
            </a:extLst>
          </p:cNvPr>
          <p:cNvSpPr>
            <a:spLocks noGrp="1"/>
          </p:cNvSpPr>
          <p:nvPr>
            <p:ph type="sldNum" sz="quarter" idx="12"/>
          </p:nvPr>
        </p:nvSpPr>
        <p:spPr/>
        <p:txBody>
          <a:bodyPr/>
          <a:lstStyle/>
          <a:p>
            <a:fld id="{7D943200-7954-4F56-8B76-D6C91EDA9A35}" type="slidenum">
              <a:rPr lang="zh-CN" altLang="en-US" smtClean="0"/>
              <a:t>33</a:t>
            </a:fld>
            <a:endParaRPr lang="zh-CN" altLang="en-US"/>
          </a:p>
        </p:txBody>
      </p:sp>
      <p:sp>
        <p:nvSpPr>
          <p:cNvPr id="7" name="文本框 6">
            <a:extLst>
              <a:ext uri="{FF2B5EF4-FFF2-40B4-BE49-F238E27FC236}">
                <a16:creationId xmlns:a16="http://schemas.microsoft.com/office/drawing/2014/main" id="{8C0C32A3-99DF-4F88-87C4-2397109CC259}"/>
              </a:ext>
            </a:extLst>
          </p:cNvPr>
          <p:cNvSpPr txBox="1"/>
          <p:nvPr/>
        </p:nvSpPr>
        <p:spPr>
          <a:xfrm>
            <a:off x="632142" y="5524738"/>
            <a:ext cx="6096000" cy="338554"/>
          </a:xfrm>
          <a:prstGeom prst="rect">
            <a:avLst/>
          </a:prstGeom>
          <a:noFill/>
        </p:spPr>
        <p:txBody>
          <a:bodyPr wrap="square">
            <a:spAutoFit/>
          </a:bodyPr>
          <a:lstStyle/>
          <a:p>
            <a:r>
              <a:rPr lang="en-US" altLang="zh-CN" sz="1600" b="1" kern="0" dirty="0">
                <a:solidFill>
                  <a:srgbClr val="FF0000"/>
                </a:solidFill>
                <a:latin typeface="华文仿宋" panose="02010600040101010101" pitchFamily="2" charset="-122"/>
                <a:ea typeface="华文仿宋" panose="02010600040101010101" pitchFamily="2" charset="-122"/>
              </a:rPr>
              <a:t>■PS</a:t>
            </a:r>
            <a:r>
              <a:rPr lang="zh-CN" altLang="en-US" sz="1600" b="1" kern="0" dirty="0">
                <a:solidFill>
                  <a:srgbClr val="FF0000"/>
                </a:solidFill>
                <a:latin typeface="华文仿宋" panose="02010600040101010101" pitchFamily="2" charset="-122"/>
                <a:ea typeface="华文仿宋" panose="02010600040101010101" pitchFamily="2" charset="-122"/>
              </a:rPr>
              <a:t>中示例一下</a:t>
            </a:r>
            <a:endParaRPr lang="zh-CN" altLang="en-US" sz="1600" b="1" dirty="0">
              <a:solidFill>
                <a:srgbClr val="FF0000"/>
              </a:solidFill>
            </a:endParaRPr>
          </a:p>
        </p:txBody>
      </p:sp>
    </p:spTree>
    <p:extLst>
      <p:ext uri="{BB962C8B-B14F-4D97-AF65-F5344CB8AC3E}">
        <p14:creationId xmlns:p14="http://schemas.microsoft.com/office/powerpoint/2010/main" val="37580144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C44AE01C-D0E6-4AC0-BE53-A27D51AD7F49}"/>
              </a:ext>
            </a:extLst>
          </p:cNvPr>
          <p:cNvSpPr>
            <a:spLocks noGrp="1"/>
          </p:cNvSpPr>
          <p:nvPr>
            <p:ph type="sldNum" sz="quarter" idx="12"/>
          </p:nvPr>
        </p:nvSpPr>
        <p:spPr/>
        <p:txBody>
          <a:bodyPr/>
          <a:lstStyle/>
          <a:p>
            <a:fld id="{7D943200-7954-4F56-8B76-D6C91EDA9A35}" type="slidenum">
              <a:rPr lang="zh-CN" altLang="en-US" smtClean="0"/>
              <a:t>34</a:t>
            </a:fld>
            <a:endParaRPr lang="zh-CN" altLang="en-US"/>
          </a:p>
        </p:txBody>
      </p:sp>
      <p:pic>
        <p:nvPicPr>
          <p:cNvPr id="7" name="图片 6">
            <a:extLst>
              <a:ext uri="{FF2B5EF4-FFF2-40B4-BE49-F238E27FC236}">
                <a16:creationId xmlns:a16="http://schemas.microsoft.com/office/drawing/2014/main" id="{C0946AAA-8AFA-4D5C-B4B3-AA6E54E9E75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32412" y="2234694"/>
            <a:ext cx="4064926" cy="3048695"/>
          </a:xfrm>
          <a:prstGeom prst="rect">
            <a:avLst/>
          </a:prstGeom>
          <a:noFill/>
          <a:ln>
            <a:noFill/>
          </a:ln>
        </p:spPr>
      </p:pic>
      <p:pic>
        <p:nvPicPr>
          <p:cNvPr id="8" name="图片 7">
            <a:extLst>
              <a:ext uri="{FF2B5EF4-FFF2-40B4-BE49-F238E27FC236}">
                <a16:creationId xmlns:a16="http://schemas.microsoft.com/office/drawing/2014/main" id="{3E256A05-AD5A-4D31-85D7-C348B5B2D21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78137" y="2234694"/>
            <a:ext cx="4064926" cy="3048695"/>
          </a:xfrm>
          <a:prstGeom prst="rect">
            <a:avLst/>
          </a:prstGeom>
          <a:noFill/>
          <a:ln>
            <a:noFill/>
          </a:ln>
        </p:spPr>
      </p:pic>
      <p:sp>
        <p:nvSpPr>
          <p:cNvPr id="9" name="文本框 8">
            <a:extLst>
              <a:ext uri="{FF2B5EF4-FFF2-40B4-BE49-F238E27FC236}">
                <a16:creationId xmlns:a16="http://schemas.microsoft.com/office/drawing/2014/main" id="{D5F6A7B7-7D83-4D81-BB4C-9A1C36E30A4E}"/>
              </a:ext>
            </a:extLst>
          </p:cNvPr>
          <p:cNvSpPr txBox="1"/>
          <p:nvPr/>
        </p:nvSpPr>
        <p:spPr>
          <a:xfrm>
            <a:off x="2649338" y="5283389"/>
            <a:ext cx="6096000" cy="369332"/>
          </a:xfrm>
          <a:prstGeom prst="rect">
            <a:avLst/>
          </a:prstGeom>
          <a:noFill/>
        </p:spPr>
        <p:txBody>
          <a:bodyPr wrap="square">
            <a:spAutoFit/>
          </a:bodyPr>
          <a:lstStyle/>
          <a:p>
            <a:r>
              <a:rPr lang="en-US" altLang="zh-CN" sz="1800" kern="100" dirty="0">
                <a:effectLst/>
                <a:latin typeface="Times New Roman" panose="02020603050405020304" pitchFamily="18" charset="0"/>
                <a:ea typeface="宋体" panose="02010600030101010101" pitchFamily="2" charset="-122"/>
              </a:rPr>
              <a:t>(a)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原始图像</a:t>
            </a:r>
            <a:endParaRPr lang="zh-CN" altLang="en-US" dirty="0"/>
          </a:p>
        </p:txBody>
      </p:sp>
      <p:sp>
        <p:nvSpPr>
          <p:cNvPr id="11" name="文本框 10">
            <a:extLst>
              <a:ext uri="{FF2B5EF4-FFF2-40B4-BE49-F238E27FC236}">
                <a16:creationId xmlns:a16="http://schemas.microsoft.com/office/drawing/2014/main" id="{1A0E0A48-21CC-4952-85D7-44691873CB41}"/>
              </a:ext>
            </a:extLst>
          </p:cNvPr>
          <p:cNvSpPr txBox="1"/>
          <p:nvPr/>
        </p:nvSpPr>
        <p:spPr>
          <a:xfrm>
            <a:off x="7511588" y="5283389"/>
            <a:ext cx="6096000" cy="369332"/>
          </a:xfrm>
          <a:prstGeom prst="rect">
            <a:avLst/>
          </a:prstGeom>
          <a:noFill/>
        </p:spPr>
        <p:txBody>
          <a:bodyPr wrap="square">
            <a:spAutoFit/>
          </a:bodyPr>
          <a:lstStyle/>
          <a:p>
            <a:r>
              <a:rPr lang="en-US" altLang="zh-CN" sz="1800" kern="100" dirty="0">
                <a:effectLst/>
                <a:latin typeface="Times New Roman" panose="02020603050405020304" pitchFamily="18" charset="0"/>
                <a:ea typeface="宋体" panose="02010600030101010101" pitchFamily="2" charset="-122"/>
              </a:rPr>
              <a:t>(b)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区域增长结果</a:t>
            </a:r>
            <a:endParaRPr lang="zh-CN" altLang="en-US" dirty="0"/>
          </a:p>
        </p:txBody>
      </p:sp>
      <p:sp>
        <p:nvSpPr>
          <p:cNvPr id="13" name="文本框 12">
            <a:extLst>
              <a:ext uri="{FF2B5EF4-FFF2-40B4-BE49-F238E27FC236}">
                <a16:creationId xmlns:a16="http://schemas.microsoft.com/office/drawing/2014/main" id="{34FDF736-6A7D-44CF-87FA-EC77B18C97B3}"/>
              </a:ext>
            </a:extLst>
          </p:cNvPr>
          <p:cNvSpPr txBox="1"/>
          <p:nvPr/>
        </p:nvSpPr>
        <p:spPr>
          <a:xfrm>
            <a:off x="2726517" y="5578637"/>
            <a:ext cx="6822440" cy="455253"/>
          </a:xfrm>
          <a:prstGeom prst="rect">
            <a:avLst/>
          </a:prstGeom>
          <a:noFill/>
        </p:spPr>
        <p:txBody>
          <a:bodyPr wrap="square">
            <a:spAutoFit/>
          </a:bodyPr>
          <a:lstStyle/>
          <a:p>
            <a:pPr algn="ctr">
              <a:lnSpc>
                <a:spcPct val="150000"/>
              </a:lnSpc>
            </a:pPr>
            <a:r>
              <a:rPr lang="zh-CN" altLang="zh-CN" sz="1800" kern="100" dirty="0">
                <a:effectLst/>
                <a:latin typeface="Times New Roman" panose="02020603050405020304" pitchFamily="18" charset="0"/>
                <a:ea typeface="宋体" panose="02010600030101010101" pitchFamily="2" charset="-122"/>
              </a:rPr>
              <a:t>图</a:t>
            </a:r>
            <a:r>
              <a:rPr lang="en-US" altLang="zh-CN" sz="1800" kern="100" dirty="0">
                <a:effectLst/>
                <a:latin typeface="Times New Roman" panose="02020603050405020304" pitchFamily="18" charset="0"/>
                <a:ea typeface="宋体" panose="02010600030101010101" pitchFamily="2" charset="-122"/>
              </a:rPr>
              <a:t>5-14 </a:t>
            </a:r>
            <a:r>
              <a:rPr lang="zh-CN" altLang="en-US" sz="1800" kern="100" dirty="0">
                <a:effectLst/>
                <a:latin typeface="Times New Roman" panose="02020603050405020304" pitchFamily="18" charset="0"/>
                <a:ea typeface="宋体" panose="02010600030101010101" pitchFamily="2" charset="-122"/>
              </a:rPr>
              <a:t>分水岭</a:t>
            </a:r>
            <a:r>
              <a:rPr lang="zh-CN" altLang="zh-CN" sz="1800" kern="100" dirty="0">
                <a:effectLst/>
                <a:latin typeface="Times New Roman" panose="02020603050405020304" pitchFamily="18" charset="0"/>
                <a:ea typeface="宋体" panose="02010600030101010101" pitchFamily="2" charset="-122"/>
              </a:rPr>
              <a:t>区域增长法</a:t>
            </a:r>
          </a:p>
        </p:txBody>
      </p:sp>
      <p:sp>
        <p:nvSpPr>
          <p:cNvPr id="15" name="矩形 14">
            <a:extLst>
              <a:ext uri="{FF2B5EF4-FFF2-40B4-BE49-F238E27FC236}">
                <a16:creationId xmlns:a16="http://schemas.microsoft.com/office/drawing/2014/main" id="{A9EC834F-3901-491D-932B-AD9B261CEDFD}"/>
              </a:ext>
            </a:extLst>
          </p:cNvPr>
          <p:cNvSpPr/>
          <p:nvPr/>
        </p:nvSpPr>
        <p:spPr>
          <a:xfrm>
            <a:off x="731044" y="633313"/>
            <a:ext cx="10729912" cy="1015663"/>
          </a:xfrm>
          <a:prstGeom prst="rect">
            <a:avLst/>
          </a:prstGeom>
        </p:spPr>
        <p:txBody>
          <a:bodyPr wrap="square">
            <a:spAutoFit/>
          </a:bodyPr>
          <a:lstStyle/>
          <a:p>
            <a:pPr indent="269875" algn="just"/>
            <a:r>
              <a:rPr lang="en-US" altLang="zh-CN" sz="2000" kern="0" dirty="0">
                <a:latin typeface="华文仿宋" panose="02010600040101010101" pitchFamily="2" charset="-122"/>
                <a:ea typeface="华文仿宋" panose="02010600040101010101" pitchFamily="2" charset="-122"/>
              </a:rPr>
              <a:t>     </a:t>
            </a:r>
            <a:r>
              <a:rPr lang="zh-CN" altLang="zh-CN" sz="2000" kern="0" dirty="0">
                <a:latin typeface="华文仿宋" panose="02010600040101010101" pitchFamily="2" charset="-122"/>
                <a:ea typeface="华文仿宋" panose="02010600040101010101" pitchFamily="2" charset="-122"/>
              </a:rPr>
              <a:t>图</a:t>
            </a:r>
            <a:r>
              <a:rPr lang="en-US" altLang="zh-CN" sz="2000" kern="0" dirty="0">
                <a:latin typeface="华文仿宋" panose="02010600040101010101" pitchFamily="2" charset="-122"/>
                <a:ea typeface="华文仿宋" panose="02010600040101010101" pitchFamily="2" charset="-122"/>
              </a:rPr>
              <a:t>5-14(a)</a:t>
            </a:r>
            <a:r>
              <a:rPr lang="zh-CN" altLang="zh-CN" sz="2000" kern="0" dirty="0">
                <a:latin typeface="华文仿宋" panose="02010600040101010101" pitchFamily="2" charset="-122"/>
                <a:ea typeface="华文仿宋" panose="02010600040101010101" pitchFamily="2" charset="-122"/>
              </a:rPr>
              <a:t>是一幅红外图像，图</a:t>
            </a:r>
            <a:r>
              <a:rPr lang="en-US" altLang="zh-CN" sz="2000" kern="0" dirty="0">
                <a:latin typeface="华文仿宋" panose="02010600040101010101" pitchFamily="2" charset="-122"/>
                <a:ea typeface="华文仿宋" panose="02010600040101010101" pitchFamily="2" charset="-122"/>
              </a:rPr>
              <a:t>5-14(b)</a:t>
            </a:r>
            <a:r>
              <a:rPr lang="zh-CN" altLang="zh-CN" sz="2000" kern="0" dirty="0">
                <a:latin typeface="华文仿宋" panose="02010600040101010101" pitchFamily="2" charset="-122"/>
                <a:ea typeface="华文仿宋" panose="02010600040101010101" pitchFamily="2" charset="-122"/>
              </a:rPr>
              <a:t>是采用</a:t>
            </a:r>
            <a:r>
              <a:rPr lang="zh-CN" altLang="en-US" sz="2000" kern="0" dirty="0">
                <a:solidFill>
                  <a:srgbClr val="FF0000"/>
                </a:solidFill>
                <a:latin typeface="华文仿宋" panose="02010600040101010101" pitchFamily="2" charset="-122"/>
                <a:ea typeface="华文仿宋" panose="02010600040101010101" pitchFamily="2" charset="-122"/>
              </a:rPr>
              <a:t>分水岭</a:t>
            </a:r>
            <a:r>
              <a:rPr lang="zh-CN" altLang="zh-CN" sz="2000" kern="0" dirty="0">
                <a:solidFill>
                  <a:srgbClr val="FF0000"/>
                </a:solidFill>
                <a:latin typeface="华文仿宋" panose="02010600040101010101" pitchFamily="2" charset="-122"/>
                <a:ea typeface="华文仿宋" panose="02010600040101010101" pitchFamily="2" charset="-122"/>
              </a:rPr>
              <a:t>区域增长法</a:t>
            </a:r>
            <a:r>
              <a:rPr lang="en-US" altLang="zh-CN" sz="2000" kern="0" dirty="0">
                <a:latin typeface="华文仿宋" panose="02010600040101010101" pitchFamily="2" charset="-122"/>
                <a:ea typeface="华文仿宋" panose="02010600040101010101" pitchFamily="2" charset="-122"/>
              </a:rPr>
              <a:t>Watershed(A fast watershed algorithm based on chain code and its application in image segmentation. Patter Recognition Letters, 2005, 26: 1266-1274)</a:t>
            </a:r>
            <a:r>
              <a:rPr lang="zh-CN" altLang="zh-CN" sz="2000" kern="0" dirty="0">
                <a:latin typeface="华文仿宋" panose="02010600040101010101" pitchFamily="2" charset="-122"/>
                <a:ea typeface="华文仿宋" panose="02010600040101010101" pitchFamily="2" charset="-122"/>
              </a:rPr>
              <a:t>得到的结果。</a:t>
            </a:r>
          </a:p>
        </p:txBody>
      </p:sp>
    </p:spTree>
    <p:extLst>
      <p:ext uri="{BB962C8B-B14F-4D97-AF65-F5344CB8AC3E}">
        <p14:creationId xmlns:p14="http://schemas.microsoft.com/office/powerpoint/2010/main" val="34298373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C44AE01C-D0E6-4AC0-BE53-A27D51AD7F49}"/>
              </a:ext>
            </a:extLst>
          </p:cNvPr>
          <p:cNvSpPr>
            <a:spLocks noGrp="1"/>
          </p:cNvSpPr>
          <p:nvPr>
            <p:ph type="sldNum" sz="quarter" idx="12"/>
          </p:nvPr>
        </p:nvSpPr>
        <p:spPr/>
        <p:txBody>
          <a:bodyPr/>
          <a:lstStyle/>
          <a:p>
            <a:fld id="{7D943200-7954-4F56-8B76-D6C91EDA9A35}" type="slidenum">
              <a:rPr lang="zh-CN" altLang="en-US" smtClean="0"/>
              <a:t>35</a:t>
            </a:fld>
            <a:endParaRPr lang="zh-CN" altLang="en-US"/>
          </a:p>
        </p:txBody>
      </p:sp>
      <p:sp>
        <p:nvSpPr>
          <p:cNvPr id="6" name="矩形 5">
            <a:extLst>
              <a:ext uri="{FF2B5EF4-FFF2-40B4-BE49-F238E27FC236}">
                <a16:creationId xmlns:a16="http://schemas.microsoft.com/office/drawing/2014/main" id="{7AED77E6-1C6E-4941-A8B0-F941714522D0}"/>
              </a:ext>
            </a:extLst>
          </p:cNvPr>
          <p:cNvSpPr/>
          <p:nvPr/>
        </p:nvSpPr>
        <p:spPr>
          <a:xfrm>
            <a:off x="731044" y="633313"/>
            <a:ext cx="10729912" cy="2862322"/>
          </a:xfrm>
          <a:prstGeom prst="rect">
            <a:avLst/>
          </a:prstGeom>
        </p:spPr>
        <p:txBody>
          <a:bodyPr wrap="square">
            <a:spAutoFit/>
          </a:bodyPr>
          <a:lstStyle/>
          <a:p>
            <a:pPr indent="269875" algn="just"/>
            <a:r>
              <a:rPr lang="en-US" altLang="zh-CN" sz="2000" kern="0" dirty="0">
                <a:latin typeface="华文仿宋" panose="02010600040101010101" pitchFamily="2" charset="-122"/>
                <a:ea typeface="华文仿宋" panose="02010600040101010101" pitchFamily="2" charset="-122"/>
              </a:rPr>
              <a:t>    </a:t>
            </a:r>
            <a:r>
              <a:rPr lang="zh-CN" altLang="zh-CN" sz="2000" kern="0" dirty="0">
                <a:solidFill>
                  <a:srgbClr val="FF0000"/>
                </a:solidFill>
                <a:latin typeface="华文仿宋" panose="02010600040101010101" pitchFamily="2" charset="-122"/>
                <a:ea typeface="华文仿宋" panose="02010600040101010101" pitchFamily="2" charset="-122"/>
              </a:rPr>
              <a:t>区域分裂合并算法（</a:t>
            </a:r>
            <a:r>
              <a:rPr lang="en-US" altLang="zh-CN" sz="2000" kern="0" dirty="0">
                <a:solidFill>
                  <a:srgbClr val="FF0000"/>
                </a:solidFill>
                <a:latin typeface="华文仿宋" panose="02010600040101010101" pitchFamily="2" charset="-122"/>
                <a:ea typeface="华文仿宋" panose="02010600040101010101" pitchFamily="2" charset="-122"/>
              </a:rPr>
              <a:t>Split-and-merge</a:t>
            </a:r>
            <a:r>
              <a:rPr lang="zh-CN" altLang="zh-CN" sz="2000" kern="0" dirty="0">
                <a:solidFill>
                  <a:srgbClr val="FF0000"/>
                </a:solidFill>
                <a:latin typeface="华文仿宋" panose="02010600040101010101" pitchFamily="2" charset="-122"/>
                <a:ea typeface="华文仿宋" panose="02010600040101010101" pitchFamily="2" charset="-122"/>
              </a:rPr>
              <a:t>）</a:t>
            </a:r>
            <a:r>
              <a:rPr lang="zh-CN" altLang="zh-CN" sz="2000" kern="0" dirty="0">
                <a:latin typeface="华文仿宋" panose="02010600040101010101" pitchFamily="2" charset="-122"/>
                <a:ea typeface="华文仿宋" panose="02010600040101010101" pitchFamily="2" charset="-122"/>
              </a:rPr>
              <a:t>也利用了这一原理（同一类型区域的像素具有相近的灰度值或其他性质）进行图像分割。它与区域生长法有相似之处，但</a:t>
            </a:r>
            <a:r>
              <a:rPr lang="zh-CN" altLang="zh-CN" sz="2000" kern="0" dirty="0">
                <a:solidFill>
                  <a:srgbClr val="FF0000"/>
                </a:solidFill>
                <a:latin typeface="华文仿宋" panose="02010600040101010101" pitchFamily="2" charset="-122"/>
                <a:ea typeface="华文仿宋" panose="02010600040101010101" pitchFamily="2" charset="-122"/>
              </a:rPr>
              <a:t>它无需预先指定种子点，而是按某种一致性准则对图像进行区域分裂或者合并。</a:t>
            </a:r>
            <a:endParaRPr lang="en-US" altLang="zh-CN" sz="2000" kern="0" dirty="0">
              <a:solidFill>
                <a:srgbClr val="FF0000"/>
              </a:solidFill>
              <a:latin typeface="华文仿宋" panose="02010600040101010101" pitchFamily="2" charset="-122"/>
              <a:ea typeface="华文仿宋" panose="02010600040101010101" pitchFamily="2" charset="-122"/>
            </a:endParaRPr>
          </a:p>
          <a:p>
            <a:pPr indent="269875" algn="just"/>
            <a:endParaRPr lang="en-US" altLang="zh-CN" sz="2000" kern="0" dirty="0">
              <a:latin typeface="华文仿宋" panose="02010600040101010101" pitchFamily="2" charset="-122"/>
              <a:ea typeface="华文仿宋" panose="02010600040101010101" pitchFamily="2" charset="-122"/>
            </a:endParaRPr>
          </a:p>
          <a:p>
            <a:pPr indent="269875" algn="just"/>
            <a:r>
              <a:rPr lang="en-US" altLang="zh-CN" sz="2000" kern="0" dirty="0">
                <a:latin typeface="华文仿宋" panose="02010600040101010101" pitchFamily="2" charset="-122"/>
                <a:ea typeface="华文仿宋" panose="02010600040101010101" pitchFamily="2" charset="-122"/>
              </a:rPr>
              <a:t>    </a:t>
            </a:r>
            <a:r>
              <a:rPr lang="zh-CN" altLang="zh-CN" sz="2000" kern="0" dirty="0">
                <a:latin typeface="华文仿宋" panose="02010600040101010101" pitchFamily="2" charset="-122"/>
                <a:ea typeface="华文仿宋" panose="02010600040101010101" pitchFamily="2" charset="-122"/>
              </a:rPr>
              <a:t>比如可以先把图像分成</a:t>
            </a:r>
            <a:r>
              <a:rPr lang="en-US" altLang="zh-CN" sz="2000" kern="0" dirty="0">
                <a:latin typeface="华文仿宋" panose="02010600040101010101" pitchFamily="2" charset="-122"/>
                <a:ea typeface="华文仿宋" panose="02010600040101010101" pitchFamily="2" charset="-122"/>
              </a:rPr>
              <a:t>4</a:t>
            </a:r>
            <a:r>
              <a:rPr lang="zh-CN" altLang="zh-CN" sz="2000" kern="0" dirty="0">
                <a:latin typeface="华文仿宋" panose="02010600040101010101" pitchFamily="2" charset="-122"/>
                <a:ea typeface="华文仿宋" panose="02010600040101010101" pitchFamily="2" charset="-122"/>
              </a:rPr>
              <a:t>块，若这其中的一块符合分裂条件，那么这一块又分裂成</a:t>
            </a:r>
            <a:r>
              <a:rPr lang="en-US" altLang="zh-CN" sz="2000" kern="0" dirty="0">
                <a:latin typeface="华文仿宋" panose="02010600040101010101" pitchFamily="2" charset="-122"/>
                <a:ea typeface="华文仿宋" panose="02010600040101010101" pitchFamily="2" charset="-122"/>
              </a:rPr>
              <a:t>4</a:t>
            </a:r>
            <a:r>
              <a:rPr lang="zh-CN" altLang="zh-CN" sz="2000" kern="0" dirty="0">
                <a:latin typeface="华文仿宋" panose="02010600040101010101" pitchFamily="2" charset="-122"/>
                <a:ea typeface="华文仿宋" panose="02010600040101010101" pitchFamily="2" charset="-122"/>
              </a:rPr>
              <a:t>块，就这样一直分裂，这个过程被称为区域分裂；当分裂出一定数量的区域时，以每块为中心，检查与之相邻的各块，若满足一定的合并条件就将它们进行合并，这个过程称之为区域合并；如此往复，直到再也没有一定尺寸大小的新块产生，最后把小块按照合并条件合并到其相邻的大块里。</a:t>
            </a:r>
          </a:p>
        </p:txBody>
      </p:sp>
    </p:spTree>
    <p:extLst>
      <p:ext uri="{BB962C8B-B14F-4D97-AF65-F5344CB8AC3E}">
        <p14:creationId xmlns:p14="http://schemas.microsoft.com/office/powerpoint/2010/main" val="590966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712C53-7D61-4751-B88E-83061D555753}"/>
              </a:ext>
            </a:extLst>
          </p:cNvPr>
          <p:cNvSpPr>
            <a:spLocks noGrp="1"/>
          </p:cNvSpPr>
          <p:nvPr>
            <p:ph type="title"/>
          </p:nvPr>
        </p:nvSpPr>
        <p:spPr>
          <a:xfrm>
            <a:off x="623888" y="479425"/>
            <a:ext cx="9774238" cy="625475"/>
          </a:xfrm>
        </p:spPr>
        <p:txBody>
          <a:bodyPr>
            <a:noAutofit/>
          </a:bodyPr>
          <a:lstStyle/>
          <a:p>
            <a:pPr>
              <a:lnSpc>
                <a:spcPct val="150000"/>
              </a:lnSpc>
              <a:defRPr/>
            </a:pPr>
            <a:r>
              <a:rPr lang="en-US" altLang="zh-CN" sz="2800" b="1" dirty="0">
                <a:latin typeface="华文仿宋" panose="02010600040101010101" pitchFamily="2" charset="-122"/>
                <a:ea typeface="华文仿宋" panose="02010600040101010101" pitchFamily="2" charset="-122"/>
              </a:rPr>
              <a:t>5.6  </a:t>
            </a:r>
            <a:r>
              <a:rPr lang="zh-CN" altLang="zh-CN" sz="2800" b="1" dirty="0">
                <a:latin typeface="华文仿宋" panose="02010600040101010101" pitchFamily="2" charset="-122"/>
                <a:ea typeface="华文仿宋" panose="02010600040101010101" pitchFamily="2" charset="-122"/>
              </a:rPr>
              <a:t>基于某种稳定性的图像分割</a:t>
            </a:r>
            <a:endParaRPr lang="en-US" altLang="zh-CN" sz="2800" b="1" dirty="0">
              <a:latin typeface="华文仿宋" panose="02010600040101010101" pitchFamily="2" charset="-122"/>
              <a:ea typeface="华文仿宋" panose="02010600040101010101" pitchFamily="2" charset="-122"/>
            </a:endParaRPr>
          </a:p>
        </p:txBody>
      </p:sp>
      <p:sp>
        <p:nvSpPr>
          <p:cNvPr id="3" name="矩形 2">
            <a:extLst>
              <a:ext uri="{FF2B5EF4-FFF2-40B4-BE49-F238E27FC236}">
                <a16:creationId xmlns:a16="http://schemas.microsoft.com/office/drawing/2014/main" id="{1C60B3E1-5241-48D3-AF6C-29AC2F5324C2}"/>
              </a:ext>
            </a:extLst>
          </p:cNvPr>
          <p:cNvSpPr/>
          <p:nvPr/>
        </p:nvSpPr>
        <p:spPr>
          <a:xfrm>
            <a:off x="623888" y="1339195"/>
            <a:ext cx="10729912" cy="3477875"/>
          </a:xfrm>
          <a:prstGeom prst="rect">
            <a:avLst/>
          </a:prstGeom>
        </p:spPr>
        <p:txBody>
          <a:bodyPr wrap="square">
            <a:spAutoFit/>
          </a:bodyPr>
          <a:lstStyle/>
          <a:p>
            <a:pPr indent="269875" algn="just"/>
            <a:r>
              <a:rPr lang="en-US" altLang="zh-CN" sz="2000" kern="0" dirty="0">
                <a:latin typeface="华文仿宋" panose="02010600040101010101" pitchFamily="2" charset="-122"/>
                <a:ea typeface="华文仿宋" panose="02010600040101010101" pitchFamily="2" charset="-122"/>
              </a:rPr>
              <a:t>    </a:t>
            </a:r>
            <a:r>
              <a:rPr lang="zh-CN" altLang="zh-CN" sz="2000" kern="0" dirty="0">
                <a:latin typeface="华文仿宋" panose="02010600040101010101" pitchFamily="2" charset="-122"/>
                <a:ea typeface="华文仿宋" panose="02010600040101010101" pitchFamily="2" charset="-122"/>
              </a:rPr>
              <a:t>具有不同灰度的多类目标分割一直是传统图像分割的难题。近些年来随着机器学习的发展，对于已知场景，</a:t>
            </a:r>
            <a:r>
              <a:rPr lang="zh-CN" altLang="zh-CN" sz="2000" kern="0" dirty="0">
                <a:solidFill>
                  <a:srgbClr val="FF0000"/>
                </a:solidFill>
                <a:latin typeface="华文仿宋" panose="02010600040101010101" pitchFamily="2" charset="-122"/>
                <a:ea typeface="华文仿宋" panose="02010600040101010101" pitchFamily="2" charset="-122"/>
              </a:rPr>
              <a:t>语义分割</a:t>
            </a:r>
            <a:r>
              <a:rPr lang="zh-CN" altLang="zh-CN" sz="2000" kern="0" dirty="0">
                <a:latin typeface="华文仿宋" panose="02010600040101010101" pitchFamily="2" charset="-122"/>
                <a:ea typeface="华文仿宋" panose="02010600040101010101" pitchFamily="2" charset="-122"/>
              </a:rPr>
              <a:t>能够较好地解决这个问题。但是在很多应用和未知场景中，传统的图像分割方法仍然具有其独特优势。对于多类不同灰度的目标分割，显然无法通过使用单个阈值来实现。本节讲述对图像执行序贯二值化并在二值化过程中基于提取的某种稳定性来实现图像分割的方法。</a:t>
            </a:r>
          </a:p>
          <a:p>
            <a:pPr indent="269875" algn="just"/>
            <a:endParaRPr lang="en-US" altLang="zh-CN" sz="2000" kern="0" dirty="0">
              <a:latin typeface="华文仿宋" panose="02010600040101010101" pitchFamily="2" charset="-122"/>
              <a:ea typeface="华文仿宋" panose="02010600040101010101" pitchFamily="2" charset="-122"/>
            </a:endParaRPr>
          </a:p>
          <a:p>
            <a:pPr indent="269875" algn="just"/>
            <a:r>
              <a:rPr lang="en-US" altLang="zh-CN" sz="2000" kern="0" dirty="0">
                <a:latin typeface="华文仿宋" panose="02010600040101010101" pitchFamily="2" charset="-122"/>
                <a:ea typeface="华文仿宋" panose="02010600040101010101" pitchFamily="2" charset="-122"/>
              </a:rPr>
              <a:t>    </a:t>
            </a:r>
            <a:r>
              <a:rPr lang="zh-CN" altLang="zh-CN" sz="2000" kern="0" dirty="0">
                <a:latin typeface="华文仿宋" panose="02010600040101010101" pitchFamily="2" charset="-122"/>
                <a:ea typeface="华文仿宋" panose="02010600040101010101" pitchFamily="2" charset="-122"/>
              </a:rPr>
              <a:t>基于某种稳定性的图像分割的出发点是假定目标会在一定的灰度范围内稳定存在；其手段是采用</a:t>
            </a:r>
            <a:r>
              <a:rPr lang="zh-CN" altLang="zh-CN" sz="2000" kern="0" dirty="0">
                <a:solidFill>
                  <a:srgbClr val="FF0000"/>
                </a:solidFill>
                <a:latin typeface="华文仿宋" panose="02010600040101010101" pitchFamily="2" charset="-122"/>
                <a:ea typeface="华文仿宋" panose="02010600040101010101" pitchFamily="2" charset="-122"/>
              </a:rPr>
              <a:t>序贯二值化（</a:t>
            </a:r>
            <a:r>
              <a:rPr lang="en-US" altLang="zh-CN" sz="2000" kern="0" dirty="0">
                <a:solidFill>
                  <a:srgbClr val="FF0000"/>
                </a:solidFill>
                <a:latin typeface="华文仿宋" panose="02010600040101010101" pitchFamily="2" charset="-122"/>
                <a:ea typeface="华文仿宋" panose="02010600040101010101" pitchFamily="2" charset="-122"/>
              </a:rPr>
              <a:t>Consecutive Thresholding</a:t>
            </a:r>
            <a:r>
              <a:rPr lang="zh-CN" altLang="zh-CN" sz="2000" kern="0" dirty="0">
                <a:solidFill>
                  <a:srgbClr val="FF0000"/>
                </a:solidFill>
                <a:latin typeface="华文仿宋" panose="02010600040101010101" pitchFamily="2" charset="-122"/>
                <a:ea typeface="华文仿宋" panose="02010600040101010101" pitchFamily="2" charset="-122"/>
              </a:rPr>
              <a:t>）</a:t>
            </a:r>
            <a:r>
              <a:rPr lang="zh-CN" altLang="zh-CN" sz="2000" kern="0" dirty="0">
                <a:latin typeface="华文仿宋" panose="02010600040101010101" pitchFamily="2" charset="-122"/>
                <a:ea typeface="华文仿宋" panose="02010600040101010101" pitchFamily="2" charset="-122"/>
              </a:rPr>
              <a:t>得到若干个二值图像，并从一系列二值图像中寻找某种稳定的特征。</a:t>
            </a:r>
            <a:endParaRPr lang="en-US" altLang="zh-CN" sz="2000" kern="0" dirty="0">
              <a:latin typeface="华文仿宋" panose="02010600040101010101" pitchFamily="2" charset="-122"/>
              <a:ea typeface="华文仿宋" panose="02010600040101010101" pitchFamily="2" charset="-122"/>
            </a:endParaRPr>
          </a:p>
          <a:p>
            <a:pPr indent="269875" algn="just"/>
            <a:endParaRPr lang="en-US" altLang="zh-CN" sz="2000" kern="0" dirty="0">
              <a:latin typeface="华文仿宋" panose="02010600040101010101" pitchFamily="2" charset="-122"/>
              <a:ea typeface="华文仿宋" panose="02010600040101010101" pitchFamily="2" charset="-122"/>
            </a:endParaRPr>
          </a:p>
          <a:p>
            <a:pPr indent="269875" algn="just"/>
            <a:r>
              <a:rPr lang="zh-CN" altLang="en-US" sz="2000" kern="0" dirty="0">
                <a:latin typeface="华文仿宋" panose="02010600040101010101" pitchFamily="2" charset="-122"/>
                <a:ea typeface="华文仿宋" panose="02010600040101010101" pitchFamily="2" charset="-122"/>
              </a:rPr>
              <a:t>    下面，讲述</a:t>
            </a:r>
            <a:r>
              <a:rPr lang="zh-CN" altLang="en-US" sz="2000" kern="0" dirty="0">
                <a:solidFill>
                  <a:srgbClr val="FF0000"/>
                </a:solidFill>
                <a:latin typeface="华文仿宋" panose="02010600040101010101" pitchFamily="2" charset="-122"/>
                <a:ea typeface="华文仿宋" panose="02010600040101010101" pitchFamily="2" charset="-122"/>
              </a:rPr>
              <a:t>一种</a:t>
            </a:r>
            <a:r>
              <a:rPr lang="zh-CN" altLang="zh-CN" sz="2000" kern="0" dirty="0">
                <a:solidFill>
                  <a:srgbClr val="FF0000"/>
                </a:solidFill>
                <a:latin typeface="华文仿宋" panose="02010600040101010101" pitchFamily="2" charset="-122"/>
                <a:ea typeface="华文仿宋" panose="02010600040101010101" pitchFamily="2" charset="-122"/>
              </a:rPr>
              <a:t>基于目标个数稳定性的图像分割</a:t>
            </a:r>
            <a:r>
              <a:rPr lang="zh-CN" altLang="en-US" sz="2000" kern="0" dirty="0">
                <a:solidFill>
                  <a:srgbClr val="FF0000"/>
                </a:solidFill>
                <a:latin typeface="华文仿宋" panose="02010600040101010101" pitchFamily="2" charset="-122"/>
                <a:ea typeface="华文仿宋" panose="02010600040101010101" pitchFamily="2" charset="-122"/>
              </a:rPr>
              <a:t>方法</a:t>
            </a:r>
            <a:r>
              <a:rPr lang="zh-CN" altLang="en-US" sz="2000" kern="0" dirty="0">
                <a:latin typeface="华文仿宋" panose="02010600040101010101" pitchFamily="2" charset="-122"/>
                <a:ea typeface="华文仿宋" panose="02010600040101010101" pitchFamily="2" charset="-122"/>
              </a:rPr>
              <a:t>。</a:t>
            </a:r>
            <a:endParaRPr lang="zh-CN" altLang="zh-CN" sz="2000" kern="0" dirty="0">
              <a:latin typeface="华文仿宋" panose="02010600040101010101" pitchFamily="2" charset="-122"/>
              <a:ea typeface="华文仿宋" panose="02010600040101010101" pitchFamily="2" charset="-122"/>
            </a:endParaRPr>
          </a:p>
        </p:txBody>
      </p:sp>
      <p:sp>
        <p:nvSpPr>
          <p:cNvPr id="5" name="灯片编号占位符 4">
            <a:extLst>
              <a:ext uri="{FF2B5EF4-FFF2-40B4-BE49-F238E27FC236}">
                <a16:creationId xmlns:a16="http://schemas.microsoft.com/office/drawing/2014/main" id="{C44AE01C-D0E6-4AC0-BE53-A27D51AD7F49}"/>
              </a:ext>
            </a:extLst>
          </p:cNvPr>
          <p:cNvSpPr>
            <a:spLocks noGrp="1"/>
          </p:cNvSpPr>
          <p:nvPr>
            <p:ph type="sldNum" sz="quarter" idx="12"/>
          </p:nvPr>
        </p:nvSpPr>
        <p:spPr/>
        <p:txBody>
          <a:bodyPr/>
          <a:lstStyle/>
          <a:p>
            <a:fld id="{7D943200-7954-4F56-8B76-D6C91EDA9A35}" type="slidenum">
              <a:rPr lang="zh-CN" altLang="en-US" smtClean="0"/>
              <a:t>36</a:t>
            </a:fld>
            <a:endParaRPr lang="zh-CN" altLang="en-US"/>
          </a:p>
        </p:txBody>
      </p:sp>
    </p:spTree>
    <p:extLst>
      <p:ext uri="{BB962C8B-B14F-4D97-AF65-F5344CB8AC3E}">
        <p14:creationId xmlns:p14="http://schemas.microsoft.com/office/powerpoint/2010/main" val="15137232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C44AE01C-D0E6-4AC0-BE53-A27D51AD7F49}"/>
              </a:ext>
            </a:extLst>
          </p:cNvPr>
          <p:cNvSpPr>
            <a:spLocks noGrp="1"/>
          </p:cNvSpPr>
          <p:nvPr>
            <p:ph type="sldNum" sz="quarter" idx="12"/>
          </p:nvPr>
        </p:nvSpPr>
        <p:spPr/>
        <p:txBody>
          <a:bodyPr/>
          <a:lstStyle/>
          <a:p>
            <a:fld id="{7D943200-7954-4F56-8B76-D6C91EDA9A35}" type="slidenum">
              <a:rPr lang="zh-CN" altLang="en-US" smtClean="0"/>
              <a:t>37</a:t>
            </a:fld>
            <a:endParaRPr lang="zh-CN" altLang="en-US"/>
          </a:p>
        </p:txBody>
      </p:sp>
      <p:sp>
        <p:nvSpPr>
          <p:cNvPr id="15" name="矩形 14">
            <a:extLst>
              <a:ext uri="{FF2B5EF4-FFF2-40B4-BE49-F238E27FC236}">
                <a16:creationId xmlns:a16="http://schemas.microsoft.com/office/drawing/2014/main" id="{A9EC834F-3901-491D-932B-AD9B261CEDFD}"/>
              </a:ext>
            </a:extLst>
          </p:cNvPr>
          <p:cNvSpPr/>
          <p:nvPr/>
        </p:nvSpPr>
        <p:spPr>
          <a:xfrm>
            <a:off x="842803" y="337086"/>
            <a:ext cx="10729912" cy="1323439"/>
          </a:xfrm>
          <a:prstGeom prst="rect">
            <a:avLst/>
          </a:prstGeom>
        </p:spPr>
        <p:txBody>
          <a:bodyPr wrap="square">
            <a:spAutoFit/>
          </a:bodyPr>
          <a:lstStyle/>
          <a:p>
            <a:pPr indent="269875" algn="just"/>
            <a:r>
              <a:rPr lang="en-US" altLang="zh-CN" sz="2000" kern="0" dirty="0">
                <a:latin typeface="华文仿宋" panose="02010600040101010101" pitchFamily="2" charset="-122"/>
                <a:ea typeface="华文仿宋" panose="02010600040101010101" pitchFamily="2" charset="-122"/>
              </a:rPr>
              <a:t>    </a:t>
            </a:r>
            <a:r>
              <a:rPr lang="zh-CN" altLang="zh-CN" sz="2000" kern="0" dirty="0">
                <a:latin typeface="华文仿宋" panose="02010600040101010101" pitchFamily="2" charset="-122"/>
                <a:ea typeface="华文仿宋" panose="02010600040101010101" pitchFamily="2" charset="-122"/>
              </a:rPr>
              <a:t>基于目标个数稳定性的图像分割是把一个灰度区间内的每个值作为阈值对图像执行二值化，得到一系列的二值图像，统计每个二值图像中得到目标的个数，从而构造了阈值和目标个数的直方图。在该直方图中会存在若干个目标个数不变的阈值区间，一般认为有几个目标个数不变的阈值区间，就有几类目标，且每个阈值区间的中心值就是此类目标的分割阈值。</a:t>
            </a:r>
          </a:p>
        </p:txBody>
      </p:sp>
      <p:pic>
        <p:nvPicPr>
          <p:cNvPr id="2" name="图片 1">
            <a:extLst>
              <a:ext uri="{FF2B5EF4-FFF2-40B4-BE49-F238E27FC236}">
                <a16:creationId xmlns:a16="http://schemas.microsoft.com/office/drawing/2014/main" id="{538CC396-6BAA-4BA2-B5FA-1BEC1338F830}"/>
              </a:ext>
            </a:extLst>
          </p:cNvPr>
          <p:cNvPicPr>
            <a:picLocks noChangeAspect="1"/>
          </p:cNvPicPr>
          <p:nvPr/>
        </p:nvPicPr>
        <p:blipFill>
          <a:blip r:embed="rId3"/>
          <a:stretch>
            <a:fillRect/>
          </a:stretch>
        </p:blipFill>
        <p:spPr>
          <a:xfrm>
            <a:off x="838200" y="1660525"/>
            <a:ext cx="7019925" cy="4695825"/>
          </a:xfrm>
          <a:prstGeom prst="rect">
            <a:avLst/>
          </a:prstGeom>
        </p:spPr>
      </p:pic>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2DD6407D-2D37-4DE0-92FC-17A044E3948D}"/>
                  </a:ext>
                </a:extLst>
              </p:cNvPr>
              <p:cNvSpPr/>
              <p:nvPr/>
            </p:nvSpPr>
            <p:spPr>
              <a:xfrm>
                <a:off x="8087835" y="1660525"/>
                <a:ext cx="3484880" cy="4368696"/>
              </a:xfrm>
              <a:prstGeom prst="rect">
                <a:avLst/>
              </a:prstGeom>
            </p:spPr>
            <p:txBody>
              <a:bodyPr wrap="square">
                <a:spAutoFit/>
              </a:bodyPr>
              <a:lstStyle/>
              <a:p>
                <a:pPr indent="269875" algn="just"/>
                <a:r>
                  <a:rPr lang="zh-CN" altLang="zh-CN" sz="2000" kern="0" dirty="0">
                    <a:latin typeface="华文仿宋" panose="02010600040101010101" pitchFamily="2" charset="-122"/>
                    <a:ea typeface="华文仿宋" panose="02010600040101010101" pitchFamily="2" charset="-122"/>
                  </a:rPr>
                  <a:t>该图像的灰度最小值为</a:t>
                </a:r>
                <a:r>
                  <a:rPr lang="en-US" altLang="zh-CN" sz="2000" kern="0" dirty="0">
                    <a:latin typeface="华文仿宋" panose="02010600040101010101" pitchFamily="2" charset="-122"/>
                    <a:ea typeface="华文仿宋" panose="02010600040101010101" pitchFamily="2" charset="-122"/>
                  </a:rPr>
                  <a:t>68</a:t>
                </a:r>
                <a:r>
                  <a:rPr lang="zh-CN" altLang="zh-CN" sz="2000" kern="0" dirty="0">
                    <a:latin typeface="华文仿宋" panose="02010600040101010101" pitchFamily="2" charset="-122"/>
                    <a:ea typeface="华文仿宋" panose="02010600040101010101" pitchFamily="2" charset="-122"/>
                  </a:rPr>
                  <a:t>，灰度最小值为</a:t>
                </a:r>
                <a:r>
                  <a:rPr lang="en-US" altLang="zh-CN" sz="2000" kern="0" dirty="0">
                    <a:latin typeface="华文仿宋" panose="02010600040101010101" pitchFamily="2" charset="-122"/>
                    <a:ea typeface="华文仿宋" panose="02010600040101010101" pitchFamily="2" charset="-122"/>
                  </a:rPr>
                  <a:t>217</a:t>
                </a:r>
                <a:r>
                  <a:rPr lang="zh-CN" altLang="zh-CN" sz="2000" kern="0" dirty="0">
                    <a:latin typeface="华文仿宋" panose="02010600040101010101" pitchFamily="2" charset="-122"/>
                    <a:ea typeface="华文仿宋" panose="02010600040101010101" pitchFamily="2" charset="-122"/>
                  </a:rPr>
                  <a:t>，所以使用阈值从</a:t>
                </a:r>
                <a:r>
                  <a:rPr lang="en-US" altLang="zh-CN" sz="2000" kern="0" dirty="0">
                    <a:latin typeface="华文仿宋" panose="02010600040101010101" pitchFamily="2" charset="-122"/>
                    <a:ea typeface="华文仿宋" panose="02010600040101010101" pitchFamily="2" charset="-122"/>
                  </a:rPr>
                  <a:t>68</a:t>
                </a:r>
                <a:r>
                  <a:rPr lang="zh-CN" altLang="zh-CN" sz="2000" kern="0" dirty="0">
                    <a:latin typeface="华文仿宋" panose="02010600040101010101" pitchFamily="2" charset="-122"/>
                    <a:ea typeface="华文仿宋" panose="02010600040101010101" pitchFamily="2" charset="-122"/>
                  </a:rPr>
                  <a:t>到</a:t>
                </a:r>
                <a:r>
                  <a:rPr lang="en-US" altLang="zh-CN" sz="2000" kern="0" dirty="0">
                    <a:latin typeface="华文仿宋" panose="02010600040101010101" pitchFamily="2" charset="-122"/>
                    <a:ea typeface="华文仿宋" panose="02010600040101010101" pitchFamily="2" charset="-122"/>
                  </a:rPr>
                  <a:t>217</a:t>
                </a:r>
                <a:r>
                  <a:rPr lang="zh-CN" altLang="zh-CN" sz="2000" kern="0" dirty="0">
                    <a:latin typeface="华文仿宋" panose="02010600040101010101" pitchFamily="2" charset="-122"/>
                    <a:ea typeface="华文仿宋" panose="02010600040101010101" pitchFamily="2" charset="-122"/>
                  </a:rPr>
                  <a:t>对它进行序贯二值化，得到的字符个数直方图如图</a:t>
                </a:r>
                <a:r>
                  <a:rPr lang="en-US" altLang="zh-CN" sz="2000" kern="0" dirty="0">
                    <a:latin typeface="华文仿宋" panose="02010600040101010101" pitchFamily="2" charset="-122"/>
                    <a:ea typeface="华文仿宋" panose="02010600040101010101" pitchFamily="2" charset="-122"/>
                  </a:rPr>
                  <a:t>5-15(d)</a:t>
                </a:r>
                <a:r>
                  <a:rPr lang="zh-CN" altLang="zh-CN" sz="2000" kern="0" dirty="0">
                    <a:latin typeface="华文仿宋" panose="02010600040101010101" pitchFamily="2" charset="-122"/>
                    <a:ea typeface="华文仿宋" panose="02010600040101010101" pitchFamily="2" charset="-122"/>
                  </a:rPr>
                  <a:t>所示。在图</a:t>
                </a:r>
                <a:r>
                  <a:rPr lang="en-US" altLang="zh-CN" sz="2000" kern="0" dirty="0">
                    <a:latin typeface="华文仿宋" panose="02010600040101010101" pitchFamily="2" charset="-122"/>
                    <a:ea typeface="华文仿宋" panose="02010600040101010101" pitchFamily="2" charset="-122"/>
                  </a:rPr>
                  <a:t>5-15(d)</a:t>
                </a:r>
                <a:r>
                  <a:rPr lang="zh-CN" altLang="zh-CN" sz="2000" kern="0" dirty="0">
                    <a:latin typeface="华文仿宋" panose="02010600040101010101" pitchFamily="2" charset="-122"/>
                    <a:ea typeface="华文仿宋" panose="02010600040101010101" pitchFamily="2" charset="-122"/>
                  </a:rPr>
                  <a:t>中看到有</a:t>
                </a:r>
                <a:r>
                  <a:rPr lang="en-US" altLang="zh-CN" sz="2000" kern="0" dirty="0">
                    <a:latin typeface="华文仿宋" panose="02010600040101010101" pitchFamily="2" charset="-122"/>
                    <a:ea typeface="华文仿宋" panose="02010600040101010101" pitchFamily="2" charset="-122"/>
                  </a:rPr>
                  <a:t>2</a:t>
                </a:r>
                <a:r>
                  <a:rPr lang="zh-CN" altLang="zh-CN" sz="2000" kern="0" dirty="0">
                    <a:latin typeface="华文仿宋" panose="02010600040101010101" pitchFamily="2" charset="-122"/>
                    <a:ea typeface="华文仿宋" panose="02010600040101010101" pitchFamily="2" charset="-122"/>
                  </a:rPr>
                  <a:t>个字符个数稳定的阈值区间，当阈值在</a:t>
                </a:r>
                <a:r>
                  <a:rPr lang="en-US" altLang="zh-CN" sz="2000" kern="0" dirty="0">
                    <a:latin typeface="华文仿宋" panose="02010600040101010101" pitchFamily="2" charset="-122"/>
                    <a:ea typeface="华文仿宋" panose="02010600040101010101" pitchFamily="2" charset="-122"/>
                  </a:rPr>
                  <a:t>[84</a:t>
                </a:r>
                <a:r>
                  <a:rPr lang="zh-CN" altLang="zh-CN" sz="2000" kern="0" dirty="0">
                    <a:latin typeface="华文仿宋" panose="02010600040101010101" pitchFamily="2" charset="-122"/>
                    <a:ea typeface="华文仿宋" panose="02010600040101010101" pitchFamily="2" charset="-122"/>
                  </a:rPr>
                  <a:t>，</a:t>
                </a:r>
                <a:r>
                  <a:rPr lang="en-US" altLang="zh-CN" sz="2000" kern="0" dirty="0">
                    <a:latin typeface="华文仿宋" panose="02010600040101010101" pitchFamily="2" charset="-122"/>
                    <a:ea typeface="华文仿宋" panose="02010600040101010101" pitchFamily="2" charset="-122"/>
                  </a:rPr>
                  <a:t>146]</a:t>
                </a:r>
                <a:r>
                  <a:rPr lang="zh-CN" altLang="zh-CN" sz="2000" kern="0" dirty="0">
                    <a:latin typeface="华文仿宋" panose="02010600040101010101" pitchFamily="2" charset="-122"/>
                    <a:ea typeface="华文仿宋" panose="02010600040101010101" pitchFamily="2" charset="-122"/>
                  </a:rPr>
                  <a:t>之间变化时字符个数一直为</a:t>
                </a:r>
                <a:r>
                  <a:rPr lang="en-US" altLang="zh-CN" sz="2000" kern="0" dirty="0">
                    <a:latin typeface="华文仿宋" panose="02010600040101010101" pitchFamily="2" charset="-122"/>
                    <a:ea typeface="华文仿宋" panose="02010600040101010101" pitchFamily="2" charset="-122"/>
                  </a:rPr>
                  <a:t>6</a:t>
                </a:r>
                <a:r>
                  <a:rPr lang="zh-CN" altLang="zh-CN" sz="2000" kern="0" dirty="0">
                    <a:latin typeface="华文仿宋" panose="02010600040101010101" pitchFamily="2" charset="-122"/>
                    <a:ea typeface="华文仿宋" panose="02010600040101010101" pitchFamily="2" charset="-122"/>
                  </a:rPr>
                  <a:t>，当阈值在</a:t>
                </a:r>
                <a:r>
                  <a:rPr lang="en-US" altLang="zh-CN" sz="2000" kern="0" dirty="0">
                    <a:latin typeface="华文仿宋" panose="02010600040101010101" pitchFamily="2" charset="-122"/>
                    <a:ea typeface="华文仿宋" panose="02010600040101010101" pitchFamily="2" charset="-122"/>
                  </a:rPr>
                  <a:t>[153</a:t>
                </a:r>
                <a:r>
                  <a:rPr lang="zh-CN" altLang="zh-CN" sz="2000" kern="0" dirty="0">
                    <a:latin typeface="华文仿宋" panose="02010600040101010101" pitchFamily="2" charset="-122"/>
                    <a:ea typeface="华文仿宋" panose="02010600040101010101" pitchFamily="2" charset="-122"/>
                  </a:rPr>
                  <a:t>，</a:t>
                </a:r>
                <a:r>
                  <a:rPr lang="en-US" altLang="zh-CN" sz="2000" kern="0" dirty="0">
                    <a:latin typeface="华文仿宋" panose="02010600040101010101" pitchFamily="2" charset="-122"/>
                    <a:ea typeface="华文仿宋" panose="02010600040101010101" pitchFamily="2" charset="-122"/>
                  </a:rPr>
                  <a:t>194]</a:t>
                </a:r>
                <a:r>
                  <a:rPr lang="zh-CN" altLang="zh-CN" sz="2000" kern="0" dirty="0">
                    <a:latin typeface="华文仿宋" panose="02010600040101010101" pitchFamily="2" charset="-122"/>
                    <a:ea typeface="华文仿宋" panose="02010600040101010101" pitchFamily="2" charset="-122"/>
                  </a:rPr>
                  <a:t>之间变化时字符个数一直为</a:t>
                </a:r>
                <a:r>
                  <a:rPr lang="en-US" altLang="zh-CN" sz="2000" kern="0" dirty="0">
                    <a:latin typeface="华文仿宋" panose="02010600040101010101" pitchFamily="2" charset="-122"/>
                    <a:ea typeface="华文仿宋" panose="02010600040101010101" pitchFamily="2" charset="-122"/>
                  </a:rPr>
                  <a:t>10</a:t>
                </a:r>
                <a:r>
                  <a:rPr lang="zh-CN" altLang="zh-CN" sz="2000" kern="0" dirty="0">
                    <a:latin typeface="华文仿宋" panose="02010600040101010101" pitchFamily="2" charset="-122"/>
                    <a:ea typeface="华文仿宋" panose="02010600040101010101" pitchFamily="2" charset="-122"/>
                  </a:rPr>
                  <a:t>，因此分别使用阈值</a:t>
                </a:r>
                <a14:m>
                  <m:oMath xmlns:m="http://schemas.openxmlformats.org/officeDocument/2006/math">
                    <m:sSub>
                      <m:sSubPr>
                        <m:ctrlPr>
                          <a:rPr lang="zh-CN" altLang="zh-CN" sz="2000" i="1" kern="0">
                            <a:latin typeface="Cambria Math" panose="02040503050406030204" pitchFamily="18" charset="0"/>
                            <a:ea typeface="华文仿宋" panose="02010600040101010101" pitchFamily="2" charset="-122"/>
                          </a:rPr>
                        </m:ctrlPr>
                      </m:sSubPr>
                      <m:e>
                        <m:r>
                          <a:rPr lang="en-US" altLang="zh-CN" sz="2000" kern="0">
                            <a:latin typeface="Cambria Math" panose="02040503050406030204" pitchFamily="18" charset="0"/>
                            <a:ea typeface="华文仿宋" panose="02010600040101010101" pitchFamily="2" charset="-122"/>
                          </a:rPr>
                          <m:t>𝑡</m:t>
                        </m:r>
                      </m:e>
                      <m:sub>
                        <m:r>
                          <a:rPr lang="en-US" altLang="zh-CN" sz="2000" kern="0">
                            <a:latin typeface="Cambria Math" panose="02040503050406030204" pitchFamily="18" charset="0"/>
                            <a:ea typeface="华文仿宋" panose="02010600040101010101" pitchFamily="2" charset="-122"/>
                          </a:rPr>
                          <m:t>1</m:t>
                        </m:r>
                      </m:sub>
                    </m:sSub>
                    <m:r>
                      <a:rPr lang="en-US" altLang="zh-CN" sz="2000" kern="0">
                        <a:latin typeface="Cambria Math" panose="02040503050406030204" pitchFamily="18" charset="0"/>
                        <a:ea typeface="华文仿宋" panose="02010600040101010101" pitchFamily="2" charset="-122"/>
                      </a:rPr>
                      <m:t>=</m:t>
                    </m:r>
                    <m:f>
                      <m:fPr>
                        <m:ctrlPr>
                          <a:rPr lang="zh-CN" altLang="zh-CN" sz="2000" i="1" kern="0">
                            <a:latin typeface="Cambria Math" panose="02040503050406030204" pitchFamily="18" charset="0"/>
                            <a:ea typeface="华文仿宋" panose="02010600040101010101" pitchFamily="2" charset="-122"/>
                          </a:rPr>
                        </m:ctrlPr>
                      </m:fPr>
                      <m:num>
                        <m:r>
                          <a:rPr lang="en-US" altLang="zh-CN" sz="2000" kern="0">
                            <a:latin typeface="Cambria Math" panose="02040503050406030204" pitchFamily="18" charset="0"/>
                            <a:ea typeface="华文仿宋" panose="02010600040101010101" pitchFamily="2" charset="-122"/>
                          </a:rPr>
                          <m:t>84+146</m:t>
                        </m:r>
                      </m:num>
                      <m:den>
                        <m:r>
                          <a:rPr lang="en-US" altLang="zh-CN" sz="2000" kern="0">
                            <a:latin typeface="Cambria Math" panose="02040503050406030204" pitchFamily="18" charset="0"/>
                            <a:ea typeface="华文仿宋" panose="02010600040101010101" pitchFamily="2" charset="-122"/>
                          </a:rPr>
                          <m:t>2</m:t>
                        </m:r>
                      </m:den>
                    </m:f>
                    <m:r>
                      <a:rPr lang="en-US" altLang="zh-CN" sz="2000" kern="0">
                        <a:latin typeface="Cambria Math" panose="02040503050406030204" pitchFamily="18" charset="0"/>
                        <a:ea typeface="华文仿宋" panose="02010600040101010101" pitchFamily="2" charset="-122"/>
                      </a:rPr>
                      <m:t>=115</m:t>
                    </m:r>
                  </m:oMath>
                </a14:m>
                <a:r>
                  <a:rPr lang="zh-CN" altLang="zh-CN" sz="2000" kern="0" dirty="0">
                    <a:latin typeface="华文仿宋" panose="02010600040101010101" pitchFamily="2" charset="-122"/>
                    <a:ea typeface="华文仿宋" panose="02010600040101010101" pitchFamily="2" charset="-122"/>
                  </a:rPr>
                  <a:t>和</a:t>
                </a:r>
                <a14:m>
                  <m:oMath xmlns:m="http://schemas.openxmlformats.org/officeDocument/2006/math">
                    <m:sSub>
                      <m:sSubPr>
                        <m:ctrlPr>
                          <a:rPr lang="zh-CN" altLang="zh-CN" sz="2000" i="1" kern="0">
                            <a:latin typeface="Cambria Math" panose="02040503050406030204" pitchFamily="18" charset="0"/>
                            <a:ea typeface="华文仿宋" panose="02010600040101010101" pitchFamily="2" charset="-122"/>
                          </a:rPr>
                        </m:ctrlPr>
                      </m:sSubPr>
                      <m:e>
                        <m:r>
                          <a:rPr lang="en-US" altLang="zh-CN" sz="2000" kern="0">
                            <a:latin typeface="Cambria Math" panose="02040503050406030204" pitchFamily="18" charset="0"/>
                            <a:ea typeface="华文仿宋" panose="02010600040101010101" pitchFamily="2" charset="-122"/>
                          </a:rPr>
                          <m:t>𝑡</m:t>
                        </m:r>
                      </m:e>
                      <m:sub>
                        <m:r>
                          <a:rPr lang="en-US" altLang="zh-CN" sz="2000" kern="0">
                            <a:latin typeface="Cambria Math" panose="02040503050406030204" pitchFamily="18" charset="0"/>
                            <a:ea typeface="华文仿宋" panose="02010600040101010101" pitchFamily="2" charset="-122"/>
                          </a:rPr>
                          <m:t>2</m:t>
                        </m:r>
                      </m:sub>
                    </m:sSub>
                    <m:r>
                      <a:rPr lang="en-US" altLang="zh-CN" sz="2000" kern="0">
                        <a:latin typeface="Cambria Math" panose="02040503050406030204" pitchFamily="18" charset="0"/>
                        <a:ea typeface="华文仿宋" panose="02010600040101010101" pitchFamily="2" charset="-122"/>
                      </a:rPr>
                      <m:t>=</m:t>
                    </m:r>
                    <m:f>
                      <m:fPr>
                        <m:ctrlPr>
                          <a:rPr lang="zh-CN" altLang="zh-CN" sz="2000" i="1" kern="0">
                            <a:latin typeface="Cambria Math" panose="02040503050406030204" pitchFamily="18" charset="0"/>
                            <a:ea typeface="华文仿宋" panose="02010600040101010101" pitchFamily="2" charset="-122"/>
                          </a:rPr>
                        </m:ctrlPr>
                      </m:fPr>
                      <m:num>
                        <m:r>
                          <a:rPr lang="en-US" altLang="zh-CN" sz="2000" kern="0">
                            <a:latin typeface="Cambria Math" panose="02040503050406030204" pitchFamily="18" charset="0"/>
                            <a:ea typeface="华文仿宋" panose="02010600040101010101" pitchFamily="2" charset="-122"/>
                          </a:rPr>
                          <m:t>153+194</m:t>
                        </m:r>
                      </m:num>
                      <m:den>
                        <m:r>
                          <a:rPr lang="en-US" altLang="zh-CN" sz="2000" kern="0">
                            <a:latin typeface="Cambria Math" panose="02040503050406030204" pitchFamily="18" charset="0"/>
                            <a:ea typeface="华文仿宋" panose="02010600040101010101" pitchFamily="2" charset="-122"/>
                          </a:rPr>
                          <m:t>2</m:t>
                        </m:r>
                      </m:den>
                    </m:f>
                    <m:r>
                      <a:rPr lang="en-US" altLang="zh-CN" sz="2000" kern="0">
                        <a:latin typeface="Cambria Math" panose="02040503050406030204" pitchFamily="18" charset="0"/>
                        <a:ea typeface="华文仿宋" panose="02010600040101010101" pitchFamily="2" charset="-122"/>
                      </a:rPr>
                      <m:t>=173</m:t>
                    </m:r>
                  </m:oMath>
                </a14:m>
                <a:r>
                  <a:rPr lang="zh-CN" altLang="zh-CN" sz="2000" kern="0" dirty="0">
                    <a:latin typeface="华文仿宋" panose="02010600040101010101" pitchFamily="2" charset="-122"/>
                    <a:ea typeface="华文仿宋" panose="02010600040101010101" pitchFamily="2" charset="-122"/>
                  </a:rPr>
                  <a:t>进行二值化</a:t>
                </a:r>
              </a:p>
            </p:txBody>
          </p:sp>
        </mc:Choice>
        <mc:Fallback xmlns="">
          <p:sp>
            <p:nvSpPr>
              <p:cNvPr id="3" name="矩形 2">
                <a:extLst>
                  <a:ext uri="{FF2B5EF4-FFF2-40B4-BE49-F238E27FC236}">
                    <a16:creationId xmlns:a16="http://schemas.microsoft.com/office/drawing/2014/main" id="{2DD6407D-2D37-4DE0-92FC-17A044E3948D}"/>
                  </a:ext>
                </a:extLst>
              </p:cNvPr>
              <p:cNvSpPr>
                <a:spLocks noRot="1" noChangeAspect="1" noMove="1" noResize="1" noEditPoints="1" noAdjustHandles="1" noChangeArrowheads="1" noChangeShapeType="1" noTextEdit="1"/>
              </p:cNvSpPr>
              <p:nvPr/>
            </p:nvSpPr>
            <p:spPr>
              <a:xfrm>
                <a:off x="8087835" y="1660525"/>
                <a:ext cx="3484880" cy="4368696"/>
              </a:xfrm>
              <a:prstGeom prst="rect">
                <a:avLst/>
              </a:prstGeom>
              <a:blipFill>
                <a:blip r:embed="rId4"/>
                <a:stretch>
                  <a:fillRect l="-1926" t="-697" r="-9107" b="-1534"/>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8B4F8633-D692-4BA1-B75B-A368DCF8ECAF}"/>
              </a:ext>
            </a:extLst>
          </p:cNvPr>
          <p:cNvSpPr txBox="1"/>
          <p:nvPr/>
        </p:nvSpPr>
        <p:spPr>
          <a:xfrm>
            <a:off x="838200" y="5991225"/>
            <a:ext cx="6096000" cy="338554"/>
          </a:xfrm>
          <a:prstGeom prst="rect">
            <a:avLst/>
          </a:prstGeom>
          <a:noFill/>
        </p:spPr>
        <p:txBody>
          <a:bodyPr wrap="square">
            <a:spAutoFit/>
          </a:bodyPr>
          <a:lstStyle/>
          <a:p>
            <a:r>
              <a:rPr lang="en-US" altLang="zh-CN" sz="1600" b="1" kern="0" dirty="0">
                <a:solidFill>
                  <a:srgbClr val="FF0000"/>
                </a:solidFill>
                <a:latin typeface="华文仿宋" panose="02010600040101010101" pitchFamily="2" charset="-122"/>
                <a:ea typeface="华文仿宋" panose="02010600040101010101" pitchFamily="2" charset="-122"/>
              </a:rPr>
              <a:t>■PS</a:t>
            </a:r>
            <a:r>
              <a:rPr lang="zh-CN" altLang="en-US" sz="1600" b="1" kern="0" dirty="0">
                <a:solidFill>
                  <a:srgbClr val="FF0000"/>
                </a:solidFill>
                <a:latin typeface="华文仿宋" panose="02010600040101010101" pitchFamily="2" charset="-122"/>
                <a:ea typeface="华文仿宋" panose="02010600040101010101" pitchFamily="2" charset="-122"/>
              </a:rPr>
              <a:t>中讲解一下</a:t>
            </a:r>
            <a:endParaRPr lang="zh-CN" altLang="en-US" sz="1600" b="1" dirty="0">
              <a:solidFill>
                <a:srgbClr val="FF0000"/>
              </a:solidFill>
            </a:endParaRPr>
          </a:p>
        </p:txBody>
      </p:sp>
    </p:spTree>
    <p:extLst>
      <p:ext uri="{BB962C8B-B14F-4D97-AF65-F5344CB8AC3E}">
        <p14:creationId xmlns:p14="http://schemas.microsoft.com/office/powerpoint/2010/main" val="9459820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712C53-7D61-4751-B88E-83061D555753}"/>
              </a:ext>
            </a:extLst>
          </p:cNvPr>
          <p:cNvSpPr>
            <a:spLocks noGrp="1"/>
          </p:cNvSpPr>
          <p:nvPr>
            <p:ph type="title"/>
          </p:nvPr>
        </p:nvSpPr>
        <p:spPr>
          <a:xfrm>
            <a:off x="623888" y="479425"/>
            <a:ext cx="9774238" cy="625475"/>
          </a:xfrm>
        </p:spPr>
        <p:txBody>
          <a:bodyPr>
            <a:noAutofit/>
          </a:bodyPr>
          <a:lstStyle/>
          <a:p>
            <a:pPr>
              <a:lnSpc>
                <a:spcPct val="150000"/>
              </a:lnSpc>
              <a:defRPr/>
            </a:pPr>
            <a:r>
              <a:rPr lang="en-US" altLang="zh-CN" sz="2800" b="1" dirty="0">
                <a:latin typeface="华文仿宋" panose="02010600040101010101" pitchFamily="2" charset="-122"/>
                <a:ea typeface="华文仿宋" panose="02010600040101010101" pitchFamily="2" charset="-122"/>
              </a:rPr>
              <a:t>5.7  </a:t>
            </a:r>
            <a:r>
              <a:rPr lang="zh-CN" altLang="en-US" sz="2800" b="1" dirty="0">
                <a:latin typeface="华文仿宋" panose="02010600040101010101" pitchFamily="2" charset="-122"/>
                <a:ea typeface="华文仿宋" panose="02010600040101010101" pitchFamily="2" charset="-122"/>
              </a:rPr>
              <a:t>灵活应用</a:t>
            </a:r>
            <a:r>
              <a:rPr lang="en-US" altLang="zh-CN" sz="2800" b="1" dirty="0">
                <a:latin typeface="华文仿宋" panose="02010600040101010101" pitchFamily="2" charset="-122"/>
                <a:ea typeface="华文仿宋" panose="02010600040101010101" pitchFamily="2" charset="-122"/>
              </a:rPr>
              <a:t>-</a:t>
            </a:r>
            <a:r>
              <a:rPr lang="zh-CN" altLang="zh-CN" sz="2800" b="1" dirty="0">
                <a:latin typeface="华文仿宋" panose="02010600040101010101" pitchFamily="2" charset="-122"/>
                <a:ea typeface="华文仿宋" panose="02010600040101010101" pitchFamily="2" charset="-122"/>
              </a:rPr>
              <a:t>光照不均的消除与图像分割</a:t>
            </a:r>
            <a:endParaRPr lang="en-US" altLang="zh-CN" sz="2800" b="1" dirty="0">
              <a:latin typeface="华文仿宋" panose="02010600040101010101" pitchFamily="2" charset="-122"/>
              <a:ea typeface="华文仿宋" panose="02010600040101010101" pitchFamily="2" charset="-122"/>
            </a:endParaRP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1C60B3E1-5241-48D3-AF6C-29AC2F5324C2}"/>
                  </a:ext>
                </a:extLst>
              </p:cNvPr>
              <p:cNvSpPr/>
              <p:nvPr/>
            </p:nvSpPr>
            <p:spPr>
              <a:xfrm>
                <a:off x="623888" y="1339195"/>
                <a:ext cx="10729912" cy="5016758"/>
              </a:xfrm>
              <a:prstGeom prst="rect">
                <a:avLst/>
              </a:prstGeom>
            </p:spPr>
            <p:txBody>
              <a:bodyPr wrap="square">
                <a:spAutoFit/>
              </a:bodyPr>
              <a:lstStyle/>
              <a:p>
                <a:pPr indent="269875" algn="just"/>
                <a:r>
                  <a:rPr lang="en-US" altLang="zh-CN" sz="2000" kern="0" dirty="0">
                    <a:solidFill>
                      <a:srgbClr val="FF0000"/>
                    </a:solidFill>
                    <a:latin typeface="华文仿宋" panose="02010600040101010101" pitchFamily="2" charset="-122"/>
                    <a:ea typeface="华文仿宋" panose="02010600040101010101" pitchFamily="2" charset="-122"/>
                  </a:rPr>
                  <a:t>    </a:t>
                </a:r>
                <a:r>
                  <a:rPr lang="zh-CN" altLang="zh-CN" sz="2000" kern="0" dirty="0">
                    <a:solidFill>
                      <a:srgbClr val="FF0000"/>
                    </a:solidFill>
                    <a:latin typeface="华文仿宋" panose="02010600040101010101" pitchFamily="2" charset="-122"/>
                    <a:ea typeface="华文仿宋" panose="02010600040101010101" pitchFamily="2" charset="-122"/>
                  </a:rPr>
                  <a:t>图像中存在光照不均是个普遍的问题</a:t>
                </a:r>
                <a:r>
                  <a:rPr lang="zh-CN" altLang="zh-CN" sz="2000" kern="0" dirty="0">
                    <a:latin typeface="华文仿宋" panose="02010600040101010101" pitchFamily="2" charset="-122"/>
                    <a:ea typeface="华文仿宋" panose="02010600040101010101" pitchFamily="2" charset="-122"/>
                  </a:rPr>
                  <a:t>。目标像素和背景像素的光照不均来源非常多，有的是像素到光源距离的远近不同导致的，比如在灯下就亮，远离灯光就暗；有的是光源本身发光不均匀导致的；有的是不同位置的像素代表的物理尺寸大小不同导致的，比如近处暗远处亮，这是因为远处场景中很大的一个区域才能变成一个像素，这个大区域的光线反射量累积成了一个像素的灰度值；有的是因为目标本身是立体的，有着不同的表面，会产生不同方向的反射光，当目标是球体时还会产生镜面反射；有的原因是强逆光或者其他的强光干扰；有的原因是建筑物的遮挡、树木的阴影、云朵的影子、地面的水渍。即使图像是来自白纸黑字的纸面，也可能存在光照不均的情况，比如图</a:t>
                </a:r>
                <a:r>
                  <a:rPr lang="en-US" altLang="zh-CN" sz="2000" kern="0" dirty="0">
                    <a:latin typeface="华文仿宋" panose="02010600040101010101" pitchFamily="2" charset="-122"/>
                    <a:ea typeface="华文仿宋" panose="02010600040101010101" pitchFamily="2" charset="-122"/>
                  </a:rPr>
                  <a:t>5-4(a)</a:t>
                </a:r>
                <a:r>
                  <a:rPr lang="zh-CN" altLang="zh-CN" sz="2000" kern="0" dirty="0">
                    <a:latin typeface="华文仿宋" panose="02010600040101010101" pitchFamily="2" charset="-122"/>
                    <a:ea typeface="华文仿宋" panose="02010600040101010101" pitchFamily="2" charset="-122"/>
                  </a:rPr>
                  <a:t>。</a:t>
                </a:r>
              </a:p>
              <a:p>
                <a:endParaRPr lang="en-US" altLang="zh-CN" sz="2000" kern="0" dirty="0">
                  <a:latin typeface="华文仿宋" panose="02010600040101010101" pitchFamily="2" charset="-122"/>
                  <a:ea typeface="华文仿宋" panose="02010600040101010101" pitchFamily="2" charset="-122"/>
                </a:endParaRPr>
              </a:p>
              <a:p>
                <a:r>
                  <a:rPr lang="en-US" altLang="zh-CN" sz="2000" kern="0" dirty="0">
                    <a:latin typeface="华文仿宋" panose="02010600040101010101" pitchFamily="2" charset="-122"/>
                    <a:ea typeface="华文仿宋" panose="02010600040101010101" pitchFamily="2" charset="-122"/>
                  </a:rPr>
                  <a:t>        </a:t>
                </a:r>
                <a:r>
                  <a:rPr lang="zh-CN" altLang="zh-CN" sz="2000" kern="0" dirty="0">
                    <a:latin typeface="华文仿宋" panose="02010600040101010101" pitchFamily="2" charset="-122"/>
                    <a:ea typeface="华文仿宋" panose="02010600040101010101" pitchFamily="2" charset="-122"/>
                  </a:rPr>
                  <a:t>但是，光照不均严重影响图像的阈值化。当光照不均时，</a:t>
                </a:r>
                <a14:m>
                  <m:oMath xmlns:m="http://schemas.openxmlformats.org/officeDocument/2006/math">
                    <m:r>
                      <a:rPr lang="en-US" altLang="zh-CN" sz="2000" kern="0">
                        <a:latin typeface="Cambria Math" panose="02040503050406030204" pitchFamily="18" charset="0"/>
                      </a:rPr>
                      <m:t>𝐴</m:t>
                    </m:r>
                  </m:oMath>
                </a14:m>
                <a:r>
                  <a:rPr lang="zh-CN" altLang="zh-CN" sz="2000" kern="0" dirty="0">
                    <a:latin typeface="华文仿宋" panose="02010600040101010101" pitchFamily="2" charset="-122"/>
                    <a:ea typeface="华文仿宋" panose="02010600040101010101" pitchFamily="2" charset="-122"/>
                  </a:rPr>
                  <a:t>区域目标像素的灰度值可能比</a:t>
                </a:r>
                <a14:m>
                  <m:oMath xmlns:m="http://schemas.openxmlformats.org/officeDocument/2006/math">
                    <m:r>
                      <a:rPr lang="en-US" altLang="zh-CN" sz="2000" kern="0">
                        <a:latin typeface="Cambria Math" panose="02040503050406030204" pitchFamily="18" charset="0"/>
                      </a:rPr>
                      <m:t>𝐵</m:t>
                    </m:r>
                  </m:oMath>
                </a14:m>
                <a:r>
                  <a:rPr lang="zh-CN" altLang="zh-CN" sz="2000" kern="0" dirty="0">
                    <a:latin typeface="华文仿宋" panose="02010600040101010101" pitchFamily="2" charset="-122"/>
                    <a:ea typeface="华文仿宋" panose="02010600040101010101" pitchFamily="2" charset="-122"/>
                  </a:rPr>
                  <a:t>区域背景像素的灰度值小，却比</a:t>
                </a:r>
                <a14:m>
                  <m:oMath xmlns:m="http://schemas.openxmlformats.org/officeDocument/2006/math">
                    <m:r>
                      <a:rPr lang="en-US" altLang="zh-CN" sz="2000" kern="0">
                        <a:latin typeface="Cambria Math" panose="02040503050406030204" pitchFamily="18" charset="0"/>
                      </a:rPr>
                      <m:t>𝐶</m:t>
                    </m:r>
                  </m:oMath>
                </a14:m>
                <a:r>
                  <a:rPr lang="zh-CN" altLang="zh-CN" sz="2000" kern="0" dirty="0">
                    <a:latin typeface="华文仿宋" panose="02010600040101010101" pitchFamily="2" charset="-122"/>
                    <a:ea typeface="华文仿宋" panose="02010600040101010101" pitchFamily="2" charset="-122"/>
                  </a:rPr>
                  <a:t>区域背景像素的灰度值大。分块阈值或者自适应阈值也只是能够解决某些光照不均图像的分割，比如能够较好地分割图</a:t>
                </a:r>
                <a:r>
                  <a:rPr lang="en-US" altLang="zh-CN" sz="2000" kern="0" dirty="0">
                    <a:latin typeface="华文仿宋" panose="02010600040101010101" pitchFamily="2" charset="-122"/>
                    <a:ea typeface="华文仿宋" panose="02010600040101010101" pitchFamily="2" charset="-122"/>
                  </a:rPr>
                  <a:t>5-3(a)</a:t>
                </a:r>
                <a:r>
                  <a:rPr lang="zh-CN" altLang="zh-CN" sz="2000" kern="0" dirty="0">
                    <a:latin typeface="华文仿宋" panose="02010600040101010101" pitchFamily="2" charset="-122"/>
                    <a:ea typeface="华文仿宋" panose="02010600040101010101" pitchFamily="2" charset="-122"/>
                  </a:rPr>
                  <a:t>，但无法正确分割图</a:t>
                </a:r>
                <a:r>
                  <a:rPr lang="en-US" altLang="zh-CN" sz="2000" kern="0" dirty="0">
                    <a:latin typeface="华文仿宋" panose="02010600040101010101" pitchFamily="2" charset="-122"/>
                    <a:ea typeface="华文仿宋" panose="02010600040101010101" pitchFamily="2" charset="-122"/>
                  </a:rPr>
                  <a:t>5-4(a)</a:t>
                </a:r>
                <a:r>
                  <a:rPr lang="zh-CN" altLang="zh-CN" sz="2000" kern="0" dirty="0">
                    <a:latin typeface="华文仿宋" panose="02010600040101010101" pitchFamily="2" charset="-122"/>
                    <a:ea typeface="华文仿宋" panose="02010600040101010101" pitchFamily="2" charset="-122"/>
                  </a:rPr>
                  <a:t>。</a:t>
                </a:r>
                <a:endParaRPr lang="en-US" altLang="zh-CN" sz="2000" kern="0" dirty="0">
                  <a:latin typeface="华文仿宋" panose="02010600040101010101" pitchFamily="2" charset="-122"/>
                  <a:ea typeface="华文仿宋" panose="02010600040101010101" pitchFamily="2" charset="-122"/>
                </a:endParaRPr>
              </a:p>
              <a:p>
                <a:pPr indent="269875" algn="just"/>
                <a:r>
                  <a:rPr lang="en-US" altLang="zh-CN" sz="2000" kern="0" dirty="0">
                    <a:latin typeface="华文仿宋" panose="02010600040101010101" pitchFamily="2" charset="-122"/>
                    <a:ea typeface="华文仿宋" panose="02010600040101010101" pitchFamily="2" charset="-122"/>
                  </a:rPr>
                  <a:t>   </a:t>
                </a:r>
              </a:p>
              <a:p>
                <a:pPr indent="269875" algn="just"/>
                <a:r>
                  <a:rPr lang="en-US" altLang="zh-CN" sz="2000" kern="0" dirty="0">
                    <a:latin typeface="华文仿宋" panose="02010600040101010101" pitchFamily="2" charset="-122"/>
                    <a:ea typeface="华文仿宋" panose="02010600040101010101" pitchFamily="2" charset="-122"/>
                  </a:rPr>
                  <a:t>    </a:t>
                </a:r>
                <a:r>
                  <a:rPr lang="zh-CN" altLang="zh-CN" sz="2000" b="1" kern="0" dirty="0">
                    <a:solidFill>
                      <a:srgbClr val="FF0000"/>
                    </a:solidFill>
                    <a:latin typeface="华文仿宋" panose="02010600040101010101" pitchFamily="2" charset="-122"/>
                    <a:ea typeface="华文仿宋" panose="02010600040101010101" pitchFamily="2" charset="-122"/>
                  </a:rPr>
                  <a:t>根据目标像素和背景像素的灰度值特点，估计原始图像的光照，然后在原始图像中减去光照图像，是解决图像中光照不均问题的最有效方法。</a:t>
                </a:r>
                <a:r>
                  <a:rPr lang="zh-CN" altLang="zh-CN" sz="2000" kern="0" dirty="0">
                    <a:latin typeface="华文仿宋" panose="02010600040101010101" pitchFamily="2" charset="-122"/>
                    <a:ea typeface="华文仿宋" panose="02010600040101010101" pitchFamily="2" charset="-122"/>
                  </a:rPr>
                  <a:t>下面通过举例，来讲述使用高斯平滑的光照估计方法和极值滤波结合高斯平滑的光照估计方法。</a:t>
                </a:r>
              </a:p>
            </p:txBody>
          </p:sp>
        </mc:Choice>
        <mc:Fallback xmlns="">
          <p:sp>
            <p:nvSpPr>
              <p:cNvPr id="3" name="矩形 2">
                <a:extLst>
                  <a:ext uri="{FF2B5EF4-FFF2-40B4-BE49-F238E27FC236}">
                    <a16:creationId xmlns:a16="http://schemas.microsoft.com/office/drawing/2014/main" id="{1C60B3E1-5241-48D3-AF6C-29AC2F5324C2}"/>
                  </a:ext>
                </a:extLst>
              </p:cNvPr>
              <p:cNvSpPr>
                <a:spLocks noRot="1" noChangeAspect="1" noMove="1" noResize="1" noEditPoints="1" noAdjustHandles="1" noChangeArrowheads="1" noChangeShapeType="1" noTextEdit="1"/>
              </p:cNvSpPr>
              <p:nvPr/>
            </p:nvSpPr>
            <p:spPr>
              <a:xfrm>
                <a:off x="623888" y="1339195"/>
                <a:ext cx="10729912" cy="5016758"/>
              </a:xfrm>
              <a:prstGeom prst="rect">
                <a:avLst/>
              </a:prstGeom>
              <a:blipFill>
                <a:blip r:embed="rId3"/>
                <a:stretch>
                  <a:fillRect l="-568" t="-729" r="-2896" b="-1215"/>
                </a:stretch>
              </a:blipFill>
            </p:spPr>
            <p:txBody>
              <a:bodyPr/>
              <a:lstStyle/>
              <a:p>
                <a:r>
                  <a:rPr lang="zh-CN" altLang="en-US">
                    <a:noFill/>
                  </a:rPr>
                  <a:t> </a:t>
                </a:r>
              </a:p>
            </p:txBody>
          </p:sp>
        </mc:Fallback>
      </mc:AlternateContent>
      <p:sp>
        <p:nvSpPr>
          <p:cNvPr id="5" name="灯片编号占位符 4">
            <a:extLst>
              <a:ext uri="{FF2B5EF4-FFF2-40B4-BE49-F238E27FC236}">
                <a16:creationId xmlns:a16="http://schemas.microsoft.com/office/drawing/2014/main" id="{C44AE01C-D0E6-4AC0-BE53-A27D51AD7F49}"/>
              </a:ext>
            </a:extLst>
          </p:cNvPr>
          <p:cNvSpPr>
            <a:spLocks noGrp="1"/>
          </p:cNvSpPr>
          <p:nvPr>
            <p:ph type="sldNum" sz="quarter" idx="12"/>
          </p:nvPr>
        </p:nvSpPr>
        <p:spPr/>
        <p:txBody>
          <a:bodyPr/>
          <a:lstStyle/>
          <a:p>
            <a:fld id="{7D943200-7954-4F56-8B76-D6C91EDA9A35}" type="slidenum">
              <a:rPr lang="zh-CN" altLang="en-US" smtClean="0"/>
              <a:t>38</a:t>
            </a:fld>
            <a:endParaRPr lang="zh-CN" altLang="en-US"/>
          </a:p>
        </p:txBody>
      </p:sp>
    </p:spTree>
    <p:extLst>
      <p:ext uri="{BB962C8B-B14F-4D97-AF65-F5344CB8AC3E}">
        <p14:creationId xmlns:p14="http://schemas.microsoft.com/office/powerpoint/2010/main" val="22425826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32EB6DF8-EF6A-40D1-8D53-DBA09378580D}"/>
              </a:ext>
            </a:extLst>
          </p:cNvPr>
          <p:cNvSpPr/>
          <p:nvPr/>
        </p:nvSpPr>
        <p:spPr>
          <a:xfrm>
            <a:off x="623888" y="479425"/>
            <a:ext cx="8156575" cy="461665"/>
          </a:xfrm>
          <a:prstGeom prst="rect">
            <a:avLst/>
          </a:prstGeom>
        </p:spPr>
        <p:txBody>
          <a:bodyPr wrap="square">
            <a:spAutoFit/>
          </a:bodyPr>
          <a:lstStyle/>
          <a:p>
            <a:pPr algn="just">
              <a:defRPr/>
            </a:pPr>
            <a:r>
              <a:rPr lang="en-US" altLang="zh-CN" sz="2400" b="1" dirty="0">
                <a:effectLst/>
                <a:latin typeface="方正小标宋简体"/>
              </a:rPr>
              <a:t>5.7.1  </a:t>
            </a:r>
            <a:r>
              <a:rPr lang="zh-CN" altLang="zh-CN" sz="2400" b="1" dirty="0">
                <a:latin typeface="方正小标宋简体"/>
              </a:rPr>
              <a:t>文本图像分割</a:t>
            </a:r>
          </a:p>
        </p:txBody>
      </p:sp>
      <p:sp>
        <p:nvSpPr>
          <p:cNvPr id="5" name="灯片编号占位符 4">
            <a:extLst>
              <a:ext uri="{FF2B5EF4-FFF2-40B4-BE49-F238E27FC236}">
                <a16:creationId xmlns:a16="http://schemas.microsoft.com/office/drawing/2014/main" id="{C44AE01C-D0E6-4AC0-BE53-A27D51AD7F49}"/>
              </a:ext>
            </a:extLst>
          </p:cNvPr>
          <p:cNvSpPr>
            <a:spLocks noGrp="1"/>
          </p:cNvSpPr>
          <p:nvPr>
            <p:ph type="sldNum" sz="quarter" idx="12"/>
          </p:nvPr>
        </p:nvSpPr>
        <p:spPr/>
        <p:txBody>
          <a:bodyPr/>
          <a:lstStyle/>
          <a:p>
            <a:fld id="{7D943200-7954-4F56-8B76-D6C91EDA9A35}" type="slidenum">
              <a:rPr lang="zh-CN" altLang="en-US" smtClean="0"/>
              <a:t>39</a:t>
            </a:fld>
            <a:endParaRPr lang="zh-CN" altLang="en-US" dirty="0"/>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AFC71FAB-84AC-4BA5-9E6B-9527EBA07DD7}"/>
                  </a:ext>
                </a:extLst>
              </p:cNvPr>
              <p:cNvSpPr/>
              <p:nvPr/>
            </p:nvSpPr>
            <p:spPr>
              <a:xfrm>
                <a:off x="623888" y="1339195"/>
                <a:ext cx="10729912" cy="2430602"/>
              </a:xfrm>
              <a:prstGeom prst="rect">
                <a:avLst/>
              </a:prstGeom>
            </p:spPr>
            <p:txBody>
              <a:bodyPr wrap="square">
                <a:spAutoFit/>
              </a:bodyPr>
              <a:lstStyle/>
              <a:p>
                <a:pPr indent="269875" algn="just"/>
                <a:r>
                  <a:rPr lang="en-US" altLang="zh-CN" sz="2000" kern="0" dirty="0">
                    <a:latin typeface="华文仿宋" panose="02010600040101010101" pitchFamily="2" charset="-122"/>
                    <a:ea typeface="华文仿宋" panose="02010600040101010101" pitchFamily="2" charset="-122"/>
                  </a:rPr>
                  <a:t>    </a:t>
                </a:r>
                <a:r>
                  <a:rPr lang="zh-CN" altLang="zh-CN" sz="2000" kern="0" dirty="0">
                    <a:latin typeface="华文仿宋" panose="02010600040101010101" pitchFamily="2" charset="-122"/>
                    <a:ea typeface="华文仿宋" panose="02010600040101010101" pitchFamily="2" charset="-122"/>
                  </a:rPr>
                  <a:t>在原始图像图</a:t>
                </a:r>
                <a:r>
                  <a:rPr lang="en-US" altLang="zh-CN" sz="2000" kern="0" dirty="0">
                    <a:latin typeface="华文仿宋" panose="02010600040101010101" pitchFamily="2" charset="-122"/>
                    <a:ea typeface="华文仿宋" panose="02010600040101010101" pitchFamily="2" charset="-122"/>
                  </a:rPr>
                  <a:t>5-4(a)</a:t>
                </a:r>
                <a:r>
                  <a:rPr lang="zh-CN" altLang="zh-CN" sz="2000" kern="0" dirty="0">
                    <a:latin typeface="华文仿宋" panose="02010600040101010101" pitchFamily="2" charset="-122"/>
                    <a:ea typeface="华文仿宋" panose="02010600040101010101" pitchFamily="2" charset="-122"/>
                  </a:rPr>
                  <a:t>中，既有下图</a:t>
                </a:r>
                <a:r>
                  <a:rPr lang="en-US" altLang="zh-CN" sz="2000" kern="0" dirty="0">
                    <a:latin typeface="华文仿宋" panose="02010600040101010101" pitchFamily="2" charset="-122"/>
                    <a:ea typeface="华文仿宋" panose="02010600040101010101" pitchFamily="2" charset="-122"/>
                  </a:rPr>
                  <a:t>5-19(a)</a:t>
                </a:r>
                <a:r>
                  <a:rPr lang="zh-CN" altLang="zh-CN" sz="2000" kern="0" dirty="0">
                    <a:latin typeface="华文仿宋" panose="02010600040101010101" pitchFamily="2" charset="-122"/>
                    <a:ea typeface="华文仿宋" panose="02010600040101010101" pitchFamily="2" charset="-122"/>
                  </a:rPr>
                  <a:t>中横圈位置所示的亮光区，也有下图</a:t>
                </a:r>
                <a:r>
                  <a:rPr lang="en-US" altLang="zh-CN" sz="2000" kern="0" dirty="0">
                    <a:latin typeface="华文仿宋" panose="02010600040101010101" pitchFamily="2" charset="-122"/>
                    <a:ea typeface="华文仿宋" panose="02010600040101010101" pitchFamily="2" charset="-122"/>
                  </a:rPr>
                  <a:t>5-19(a)</a:t>
                </a:r>
                <a:r>
                  <a:rPr lang="zh-CN" altLang="zh-CN" sz="2000" kern="0" dirty="0">
                    <a:latin typeface="华文仿宋" panose="02010600040101010101" pitchFamily="2" charset="-122"/>
                    <a:ea typeface="华文仿宋" panose="02010600040101010101" pitchFamily="2" charset="-122"/>
                  </a:rPr>
                  <a:t>中竖圈位置所示的暗光区，也有正常的光照区域。</a:t>
                </a:r>
                <a:r>
                  <a:rPr lang="zh-CN" altLang="zh-CN" sz="2000" kern="0" dirty="0">
                    <a:solidFill>
                      <a:srgbClr val="FF0000"/>
                    </a:solidFill>
                    <a:latin typeface="华文仿宋" panose="02010600040101010101" pitchFamily="2" charset="-122"/>
                    <a:ea typeface="华文仿宋" panose="02010600040101010101" pitchFamily="2" charset="-122"/>
                  </a:rPr>
                  <a:t>考虑到字符笔画稀疏，此时若采用大尺度的高斯平滑，则平滑后的像素灰度值会基本上不受字符的影响，可以认为平滑后的像素灰度值就代表此处的光照</a:t>
                </a:r>
                <a:r>
                  <a:rPr lang="zh-CN" altLang="zh-CN" sz="2000" kern="0" dirty="0">
                    <a:latin typeface="华文仿宋" panose="02010600040101010101" pitchFamily="2" charset="-122"/>
                    <a:ea typeface="华文仿宋" panose="02010600040101010101" pitchFamily="2" charset="-122"/>
                  </a:rPr>
                  <a:t>。对图</a:t>
                </a:r>
                <a:r>
                  <a:rPr lang="en-US" altLang="zh-CN" sz="2000" kern="0" dirty="0">
                    <a:latin typeface="华文仿宋" panose="02010600040101010101" pitchFamily="2" charset="-122"/>
                    <a:ea typeface="华文仿宋" panose="02010600040101010101" pitchFamily="2" charset="-122"/>
                  </a:rPr>
                  <a:t>5-4(a)</a:t>
                </a:r>
                <a:r>
                  <a:rPr lang="zh-CN" altLang="zh-CN" sz="2000" kern="0" dirty="0">
                    <a:latin typeface="华文仿宋" panose="02010600040101010101" pitchFamily="2" charset="-122"/>
                    <a:ea typeface="华文仿宋" panose="02010600040101010101" pitchFamily="2" charset="-122"/>
                  </a:rPr>
                  <a:t>进行高斯平滑后，得到了光照图像</a:t>
                </a:r>
                <a14:m>
                  <m:oMath xmlns:m="http://schemas.openxmlformats.org/officeDocument/2006/math">
                    <m:r>
                      <a:rPr lang="en-US" altLang="zh-CN" sz="2000" kern="0">
                        <a:latin typeface="Cambria Math" panose="02040503050406030204" pitchFamily="18" charset="0"/>
                        <a:ea typeface="华文仿宋" panose="02010600040101010101" pitchFamily="2" charset="-122"/>
                      </a:rPr>
                      <m:t>𝐿</m:t>
                    </m:r>
                  </m:oMath>
                </a14:m>
                <a:r>
                  <a:rPr lang="zh-CN" altLang="zh-CN" sz="2000" kern="0" dirty="0">
                    <a:latin typeface="华文仿宋" panose="02010600040101010101" pitchFamily="2" charset="-122"/>
                    <a:ea typeface="华文仿宋" panose="02010600040101010101" pitchFamily="2" charset="-122"/>
                  </a:rPr>
                  <a:t>，如图</a:t>
                </a:r>
                <a:r>
                  <a:rPr lang="en-US" altLang="zh-CN" sz="2000" kern="0" dirty="0">
                    <a:latin typeface="华文仿宋" panose="02010600040101010101" pitchFamily="2" charset="-122"/>
                    <a:ea typeface="华文仿宋" panose="02010600040101010101" pitchFamily="2" charset="-122"/>
                  </a:rPr>
                  <a:t>5-19(c)</a:t>
                </a:r>
                <a:r>
                  <a:rPr lang="zh-CN" altLang="zh-CN" sz="2000" kern="0" dirty="0">
                    <a:latin typeface="华文仿宋" panose="02010600040101010101" pitchFamily="2" charset="-122"/>
                    <a:ea typeface="华文仿宋" panose="02010600040101010101" pitchFamily="2" charset="-122"/>
                  </a:rPr>
                  <a:t>所示。考虑到文字是黑色的，背景是白色的，采用下式</a:t>
                </a:r>
                <a:r>
                  <a:rPr lang="en-US" altLang="zh-CN" sz="2000" kern="0" dirty="0">
                    <a:latin typeface="华文仿宋" panose="02010600040101010101" pitchFamily="2" charset="-122"/>
                    <a:ea typeface="华文仿宋" panose="02010600040101010101" pitchFamily="2" charset="-122"/>
                  </a:rPr>
                  <a:t>(5-15)</a:t>
                </a:r>
                <a:r>
                  <a:rPr lang="zh-CN" altLang="zh-CN" sz="2000" kern="0" dirty="0">
                    <a:latin typeface="华文仿宋" panose="02010600040101010101" pitchFamily="2" charset="-122"/>
                    <a:ea typeface="华文仿宋" panose="02010600040101010101" pitchFamily="2" charset="-122"/>
                  </a:rPr>
                  <a:t>得到了消除光照的图像，如图像</a:t>
                </a:r>
                <a:r>
                  <a:rPr lang="en-US" altLang="zh-CN" sz="2000" kern="0" dirty="0">
                    <a:latin typeface="华文仿宋" panose="02010600040101010101" pitchFamily="2" charset="-122"/>
                    <a:ea typeface="华文仿宋" panose="02010600040101010101" pitchFamily="2" charset="-122"/>
                  </a:rPr>
                  <a:t>5-17(d)</a:t>
                </a:r>
                <a:r>
                  <a:rPr lang="zh-CN" altLang="zh-CN" sz="2000" kern="0" dirty="0">
                    <a:latin typeface="华文仿宋" panose="02010600040101010101" pitchFamily="2" charset="-122"/>
                    <a:ea typeface="华文仿宋" panose="02010600040101010101" pitchFamily="2" charset="-122"/>
                  </a:rPr>
                  <a:t>所示。</a:t>
                </a:r>
              </a:p>
              <a:p>
                <a:pPr indent="269875" algn="ctr"/>
                <a14:m>
                  <m:oMath xmlns:m="http://schemas.openxmlformats.org/officeDocument/2006/math">
                    <m:r>
                      <a:rPr lang="en-US" altLang="zh-CN" sz="2000" kern="0">
                        <a:latin typeface="Cambria Math" panose="02040503050406030204" pitchFamily="18" charset="0"/>
                        <a:ea typeface="华文仿宋" panose="02010600040101010101" pitchFamily="2" charset="-122"/>
                      </a:rPr>
                      <m:t>𝐺</m:t>
                    </m:r>
                    <m:d>
                      <m:dPr>
                        <m:ctrlPr>
                          <a:rPr lang="zh-CN" altLang="zh-CN" sz="2000" i="1" kern="0">
                            <a:latin typeface="Cambria Math" panose="02040503050406030204" pitchFamily="18" charset="0"/>
                            <a:ea typeface="华文仿宋" panose="02010600040101010101" pitchFamily="2" charset="-122"/>
                          </a:rPr>
                        </m:ctrlPr>
                      </m:dPr>
                      <m:e>
                        <m:r>
                          <a:rPr lang="en-US" altLang="zh-CN" sz="2000" kern="0">
                            <a:latin typeface="Cambria Math" panose="02040503050406030204" pitchFamily="18" charset="0"/>
                            <a:ea typeface="华文仿宋" panose="02010600040101010101" pitchFamily="2" charset="-122"/>
                          </a:rPr>
                          <m:t>𝑥</m:t>
                        </m:r>
                        <m:r>
                          <a:rPr lang="en-US" altLang="zh-CN" sz="2000" kern="0">
                            <a:latin typeface="Cambria Math" panose="02040503050406030204" pitchFamily="18" charset="0"/>
                            <a:ea typeface="华文仿宋" panose="02010600040101010101" pitchFamily="2" charset="-122"/>
                          </a:rPr>
                          <m:t>,</m:t>
                        </m:r>
                        <m:r>
                          <a:rPr lang="en-US" altLang="zh-CN" sz="2000" kern="0">
                            <a:latin typeface="Cambria Math" panose="02040503050406030204" pitchFamily="18" charset="0"/>
                            <a:ea typeface="华文仿宋" panose="02010600040101010101" pitchFamily="2" charset="-122"/>
                          </a:rPr>
                          <m:t>𝑦</m:t>
                        </m:r>
                      </m:e>
                    </m:d>
                    <m:r>
                      <a:rPr lang="en-US" altLang="zh-CN" sz="2000" kern="0">
                        <a:latin typeface="Cambria Math" panose="02040503050406030204" pitchFamily="18" charset="0"/>
                        <a:ea typeface="华文仿宋" panose="02010600040101010101" pitchFamily="2" charset="-122"/>
                      </a:rPr>
                      <m:t>=</m:t>
                    </m:r>
                    <m:d>
                      <m:dPr>
                        <m:begChr m:val="{"/>
                        <m:endChr m:val=""/>
                        <m:ctrlPr>
                          <a:rPr lang="zh-CN" altLang="zh-CN" sz="2000" i="1" kern="0">
                            <a:latin typeface="Cambria Math" panose="02040503050406030204" pitchFamily="18" charset="0"/>
                            <a:ea typeface="华文仿宋" panose="02010600040101010101" pitchFamily="2" charset="-122"/>
                          </a:rPr>
                        </m:ctrlPr>
                      </m:dPr>
                      <m:e>
                        <m:eqArr>
                          <m:eqArrPr>
                            <m:ctrlPr>
                              <a:rPr lang="zh-CN" altLang="zh-CN" sz="2000" i="1" kern="0">
                                <a:latin typeface="Cambria Math" panose="02040503050406030204" pitchFamily="18" charset="0"/>
                                <a:ea typeface="华文仿宋" panose="02010600040101010101" pitchFamily="2" charset="-122"/>
                              </a:rPr>
                            </m:ctrlPr>
                          </m:eqArrPr>
                          <m:e>
                            <m:r>
                              <a:rPr lang="en-US" altLang="zh-CN" sz="2000" kern="0">
                                <a:latin typeface="Cambria Math" panose="02040503050406030204" pitchFamily="18" charset="0"/>
                                <a:ea typeface="华文仿宋" panose="02010600040101010101" pitchFamily="2" charset="-122"/>
                              </a:rPr>
                              <m:t>−</m:t>
                            </m:r>
                            <m:d>
                              <m:dPr>
                                <m:ctrlPr>
                                  <a:rPr lang="zh-CN" altLang="zh-CN" sz="2000" i="1" kern="0">
                                    <a:latin typeface="Cambria Math" panose="02040503050406030204" pitchFamily="18" charset="0"/>
                                    <a:ea typeface="华文仿宋" panose="02010600040101010101" pitchFamily="2" charset="-122"/>
                                  </a:rPr>
                                </m:ctrlPr>
                              </m:dPr>
                              <m:e>
                                <m:r>
                                  <a:rPr lang="en-US" altLang="zh-CN" sz="2000" kern="0">
                                    <a:latin typeface="Cambria Math" panose="02040503050406030204" pitchFamily="18" charset="0"/>
                                    <a:ea typeface="华文仿宋" panose="02010600040101010101" pitchFamily="2" charset="-122"/>
                                  </a:rPr>
                                  <m:t>𝑔</m:t>
                                </m:r>
                                <m:d>
                                  <m:dPr>
                                    <m:ctrlPr>
                                      <a:rPr lang="zh-CN" altLang="zh-CN" sz="2000" i="1" kern="0">
                                        <a:latin typeface="Cambria Math" panose="02040503050406030204" pitchFamily="18" charset="0"/>
                                        <a:ea typeface="华文仿宋" panose="02010600040101010101" pitchFamily="2" charset="-122"/>
                                      </a:rPr>
                                    </m:ctrlPr>
                                  </m:dPr>
                                  <m:e>
                                    <m:r>
                                      <a:rPr lang="en-US" altLang="zh-CN" sz="2000" kern="0">
                                        <a:latin typeface="Cambria Math" panose="02040503050406030204" pitchFamily="18" charset="0"/>
                                        <a:ea typeface="华文仿宋" panose="02010600040101010101" pitchFamily="2" charset="-122"/>
                                      </a:rPr>
                                      <m:t>𝑥</m:t>
                                    </m:r>
                                    <m:r>
                                      <a:rPr lang="en-US" altLang="zh-CN" sz="2000" kern="0">
                                        <a:latin typeface="Cambria Math" panose="02040503050406030204" pitchFamily="18" charset="0"/>
                                        <a:ea typeface="华文仿宋" panose="02010600040101010101" pitchFamily="2" charset="-122"/>
                                      </a:rPr>
                                      <m:t>,</m:t>
                                    </m:r>
                                    <m:r>
                                      <a:rPr lang="en-US" altLang="zh-CN" sz="2000" kern="0">
                                        <a:latin typeface="Cambria Math" panose="02040503050406030204" pitchFamily="18" charset="0"/>
                                        <a:ea typeface="华文仿宋" panose="02010600040101010101" pitchFamily="2" charset="-122"/>
                                      </a:rPr>
                                      <m:t>𝑦</m:t>
                                    </m:r>
                                  </m:e>
                                </m:d>
                                <m:r>
                                  <a:rPr lang="en-US" altLang="zh-CN" sz="2000" kern="0">
                                    <a:latin typeface="Cambria Math" panose="02040503050406030204" pitchFamily="18" charset="0"/>
                                    <a:ea typeface="华文仿宋" panose="02010600040101010101" pitchFamily="2" charset="-122"/>
                                  </a:rPr>
                                  <m:t>−</m:t>
                                </m:r>
                                <m:r>
                                  <a:rPr lang="en-US" altLang="zh-CN" sz="2000" kern="0">
                                    <a:latin typeface="Cambria Math" panose="02040503050406030204" pitchFamily="18" charset="0"/>
                                    <a:ea typeface="华文仿宋" panose="02010600040101010101" pitchFamily="2" charset="-122"/>
                                  </a:rPr>
                                  <m:t>𝐿</m:t>
                                </m:r>
                                <m:d>
                                  <m:dPr>
                                    <m:ctrlPr>
                                      <a:rPr lang="zh-CN" altLang="zh-CN" sz="2000" i="1" kern="0">
                                        <a:latin typeface="Cambria Math" panose="02040503050406030204" pitchFamily="18" charset="0"/>
                                        <a:ea typeface="华文仿宋" panose="02010600040101010101" pitchFamily="2" charset="-122"/>
                                      </a:rPr>
                                    </m:ctrlPr>
                                  </m:dPr>
                                  <m:e>
                                    <m:r>
                                      <a:rPr lang="en-US" altLang="zh-CN" sz="2000" kern="0">
                                        <a:latin typeface="Cambria Math" panose="02040503050406030204" pitchFamily="18" charset="0"/>
                                        <a:ea typeface="华文仿宋" panose="02010600040101010101" pitchFamily="2" charset="-122"/>
                                      </a:rPr>
                                      <m:t>𝑥</m:t>
                                    </m:r>
                                    <m:r>
                                      <a:rPr lang="en-US" altLang="zh-CN" sz="2000" kern="0">
                                        <a:latin typeface="Cambria Math" panose="02040503050406030204" pitchFamily="18" charset="0"/>
                                        <a:ea typeface="华文仿宋" panose="02010600040101010101" pitchFamily="2" charset="-122"/>
                                      </a:rPr>
                                      <m:t>,</m:t>
                                    </m:r>
                                    <m:r>
                                      <a:rPr lang="en-US" altLang="zh-CN" sz="2000" kern="0">
                                        <a:latin typeface="Cambria Math" panose="02040503050406030204" pitchFamily="18" charset="0"/>
                                        <a:ea typeface="华文仿宋" panose="02010600040101010101" pitchFamily="2" charset="-122"/>
                                      </a:rPr>
                                      <m:t>𝑦</m:t>
                                    </m:r>
                                  </m:e>
                                </m:d>
                              </m:e>
                            </m:d>
                            <m:r>
                              <a:rPr lang="en-US" altLang="zh-CN" sz="2000" kern="0">
                                <a:latin typeface="Cambria Math" panose="02040503050406030204" pitchFamily="18" charset="0"/>
                                <a:ea typeface="华文仿宋" panose="02010600040101010101" pitchFamily="2" charset="-122"/>
                              </a:rPr>
                              <m:t>, </m:t>
                            </m:r>
                            <m:r>
                              <a:rPr lang="en-US" altLang="zh-CN" sz="2000" b="0" i="0" kern="0" smtClean="0">
                                <a:latin typeface="Cambria Math" panose="02040503050406030204" pitchFamily="18" charset="0"/>
                                <a:ea typeface="华文仿宋" panose="02010600040101010101" pitchFamily="2" charset="-122"/>
                              </a:rPr>
                              <m:t> </m:t>
                            </m:r>
                            <m:r>
                              <a:rPr lang="en-US" altLang="zh-CN" sz="2000" kern="0">
                                <a:latin typeface="Cambria Math" panose="02040503050406030204" pitchFamily="18" charset="0"/>
                                <a:ea typeface="华文仿宋" panose="02010600040101010101" pitchFamily="2" charset="-122"/>
                              </a:rPr>
                              <m:t>𝑖𝑓</m:t>
                            </m:r>
                            <m:r>
                              <a:rPr lang="en-US" altLang="zh-CN" sz="2000" kern="0">
                                <a:latin typeface="Cambria Math" panose="02040503050406030204" pitchFamily="18" charset="0"/>
                                <a:ea typeface="华文仿宋" panose="02010600040101010101" pitchFamily="2" charset="-122"/>
                              </a:rPr>
                              <m:t> </m:t>
                            </m:r>
                            <m:r>
                              <a:rPr lang="en-US" altLang="zh-CN" sz="2000" kern="0">
                                <a:latin typeface="Cambria Math" panose="02040503050406030204" pitchFamily="18" charset="0"/>
                                <a:ea typeface="华文仿宋" panose="02010600040101010101" pitchFamily="2" charset="-122"/>
                              </a:rPr>
                              <m:t>𝑔</m:t>
                            </m:r>
                            <m:r>
                              <a:rPr lang="en-US" altLang="zh-CN" sz="2000" kern="0">
                                <a:latin typeface="Cambria Math" panose="02040503050406030204" pitchFamily="18" charset="0"/>
                                <a:ea typeface="华文仿宋" panose="02010600040101010101" pitchFamily="2" charset="-122"/>
                              </a:rPr>
                              <m:t>(</m:t>
                            </m:r>
                            <m:r>
                              <a:rPr lang="en-US" altLang="zh-CN" sz="2000" kern="0">
                                <a:latin typeface="Cambria Math" panose="02040503050406030204" pitchFamily="18" charset="0"/>
                                <a:ea typeface="华文仿宋" panose="02010600040101010101" pitchFamily="2" charset="-122"/>
                              </a:rPr>
                              <m:t>𝑥</m:t>
                            </m:r>
                            <m:r>
                              <a:rPr lang="en-US" altLang="zh-CN" sz="2000" kern="0">
                                <a:latin typeface="Cambria Math" panose="02040503050406030204" pitchFamily="18" charset="0"/>
                                <a:ea typeface="华文仿宋" panose="02010600040101010101" pitchFamily="2" charset="-122"/>
                              </a:rPr>
                              <m:t>,</m:t>
                            </m:r>
                            <m:r>
                              <a:rPr lang="en-US" altLang="zh-CN" sz="2000" kern="0">
                                <a:latin typeface="Cambria Math" panose="02040503050406030204" pitchFamily="18" charset="0"/>
                                <a:ea typeface="华文仿宋" panose="02010600040101010101" pitchFamily="2" charset="-122"/>
                              </a:rPr>
                              <m:t>𝑦</m:t>
                            </m:r>
                            <m:r>
                              <a:rPr lang="en-US" altLang="zh-CN" sz="2000" kern="0">
                                <a:latin typeface="Cambria Math" panose="02040503050406030204" pitchFamily="18" charset="0"/>
                                <a:ea typeface="华文仿宋" panose="02010600040101010101" pitchFamily="2" charset="-122"/>
                              </a:rPr>
                              <m:t>)&lt;</m:t>
                            </m:r>
                            <m:r>
                              <a:rPr lang="en-US" altLang="zh-CN" sz="2000" kern="0">
                                <a:latin typeface="Cambria Math" panose="02040503050406030204" pitchFamily="18" charset="0"/>
                                <a:ea typeface="华文仿宋" panose="02010600040101010101" pitchFamily="2" charset="-122"/>
                              </a:rPr>
                              <m:t>𝐿</m:t>
                            </m:r>
                            <m:r>
                              <a:rPr lang="en-US" altLang="zh-CN" sz="2000" kern="0">
                                <a:latin typeface="Cambria Math" panose="02040503050406030204" pitchFamily="18" charset="0"/>
                                <a:ea typeface="华文仿宋" panose="02010600040101010101" pitchFamily="2" charset="-122"/>
                              </a:rPr>
                              <m:t>(</m:t>
                            </m:r>
                            <m:r>
                              <a:rPr lang="en-US" altLang="zh-CN" sz="2000" kern="0">
                                <a:latin typeface="Cambria Math" panose="02040503050406030204" pitchFamily="18" charset="0"/>
                                <a:ea typeface="华文仿宋" panose="02010600040101010101" pitchFamily="2" charset="-122"/>
                              </a:rPr>
                              <m:t>𝑥</m:t>
                            </m:r>
                            <m:r>
                              <a:rPr lang="en-US" altLang="zh-CN" sz="2000" kern="0">
                                <a:latin typeface="Cambria Math" panose="02040503050406030204" pitchFamily="18" charset="0"/>
                                <a:ea typeface="华文仿宋" panose="02010600040101010101" pitchFamily="2" charset="-122"/>
                              </a:rPr>
                              <m:t>,</m:t>
                            </m:r>
                            <m:r>
                              <a:rPr lang="en-US" altLang="zh-CN" sz="2000" kern="0">
                                <a:latin typeface="Cambria Math" panose="02040503050406030204" pitchFamily="18" charset="0"/>
                                <a:ea typeface="华文仿宋" panose="02010600040101010101" pitchFamily="2" charset="-122"/>
                              </a:rPr>
                              <m:t>𝑦</m:t>
                            </m:r>
                            <m:r>
                              <a:rPr lang="en-US" altLang="zh-CN" sz="2000" kern="0">
                                <a:latin typeface="Cambria Math" panose="02040503050406030204" pitchFamily="18" charset="0"/>
                                <a:ea typeface="华文仿宋" panose="02010600040101010101" pitchFamily="2" charset="-122"/>
                              </a:rPr>
                              <m:t>)</m:t>
                            </m:r>
                          </m:e>
                          <m:e>
                            <m:r>
                              <a:rPr lang="en-US" altLang="zh-CN" sz="2000" kern="0">
                                <a:latin typeface="Cambria Math" panose="02040503050406030204" pitchFamily="18" charset="0"/>
                                <a:ea typeface="华文仿宋" panose="02010600040101010101" pitchFamily="2" charset="-122"/>
                              </a:rPr>
                              <m:t>    0,  </m:t>
                            </m:r>
                            <m:r>
                              <a:rPr lang="en-US" altLang="zh-CN" sz="2000" b="0" i="0" kern="0" smtClean="0">
                                <a:latin typeface="Cambria Math" panose="02040503050406030204" pitchFamily="18" charset="0"/>
                                <a:ea typeface="华文仿宋" panose="02010600040101010101" pitchFamily="2" charset="-122"/>
                              </a:rPr>
                              <m:t>             </m:t>
                            </m:r>
                            <m:r>
                              <a:rPr lang="en-US" altLang="zh-CN" sz="2000" kern="0">
                                <a:latin typeface="Cambria Math" panose="02040503050406030204" pitchFamily="18" charset="0"/>
                                <a:ea typeface="华文仿宋" panose="02010600040101010101" pitchFamily="2" charset="-122"/>
                              </a:rPr>
                              <m:t> </m:t>
                            </m:r>
                            <m:r>
                              <a:rPr lang="en-US" altLang="zh-CN" sz="2000" kern="0">
                                <a:latin typeface="Cambria Math" panose="02040503050406030204" pitchFamily="18" charset="0"/>
                                <a:ea typeface="华文仿宋" panose="02010600040101010101" pitchFamily="2" charset="-122"/>
                              </a:rPr>
                              <m:t>𝑜𝑡h𝑒𝑟𝑤𝑖𝑠𝑒</m:t>
                            </m:r>
                          </m:e>
                        </m:eqArr>
                      </m:e>
                    </m:d>
                  </m:oMath>
                </a14:m>
                <a:r>
                  <a:rPr lang="en-US" altLang="zh-CN" sz="2000" kern="0" dirty="0">
                    <a:latin typeface="华文仿宋" panose="02010600040101010101" pitchFamily="2" charset="-122"/>
                    <a:ea typeface="华文仿宋" panose="02010600040101010101" pitchFamily="2" charset="-122"/>
                  </a:rPr>
                  <a:t>      (5-15)</a:t>
                </a:r>
                <a:endParaRPr lang="zh-CN" altLang="zh-CN" sz="2000" kern="0" dirty="0">
                  <a:latin typeface="华文仿宋" panose="02010600040101010101" pitchFamily="2" charset="-122"/>
                  <a:ea typeface="华文仿宋" panose="02010600040101010101" pitchFamily="2" charset="-122"/>
                </a:endParaRPr>
              </a:p>
            </p:txBody>
          </p:sp>
        </mc:Choice>
        <mc:Fallback xmlns="">
          <p:sp>
            <p:nvSpPr>
              <p:cNvPr id="2" name="矩形 1">
                <a:extLst>
                  <a:ext uri="{FF2B5EF4-FFF2-40B4-BE49-F238E27FC236}">
                    <a16:creationId xmlns:a16="http://schemas.microsoft.com/office/drawing/2014/main" id="{AFC71FAB-84AC-4BA5-9E6B-9527EBA07DD7}"/>
                  </a:ext>
                </a:extLst>
              </p:cNvPr>
              <p:cNvSpPr>
                <a:spLocks noRot="1" noChangeAspect="1" noMove="1" noResize="1" noEditPoints="1" noAdjustHandles="1" noChangeArrowheads="1" noChangeShapeType="1" noTextEdit="1"/>
              </p:cNvSpPr>
              <p:nvPr/>
            </p:nvSpPr>
            <p:spPr>
              <a:xfrm>
                <a:off x="623888" y="1339195"/>
                <a:ext cx="10729912" cy="2430602"/>
              </a:xfrm>
              <a:prstGeom prst="rect">
                <a:avLst/>
              </a:prstGeom>
              <a:blipFill>
                <a:blip r:embed="rId3"/>
                <a:stretch>
                  <a:fillRect l="-568" t="-1508" r="-568"/>
                </a:stretch>
              </a:blipFill>
            </p:spPr>
            <p:txBody>
              <a:bodyPr/>
              <a:lstStyle/>
              <a:p>
                <a:r>
                  <a:rPr lang="zh-CN" altLang="en-US">
                    <a:noFill/>
                  </a:rPr>
                  <a:t> </a:t>
                </a:r>
              </a:p>
            </p:txBody>
          </p:sp>
        </mc:Fallback>
      </mc:AlternateContent>
      <p:sp>
        <p:nvSpPr>
          <p:cNvPr id="3" name="矩形 2">
            <a:extLst>
              <a:ext uri="{FF2B5EF4-FFF2-40B4-BE49-F238E27FC236}">
                <a16:creationId xmlns:a16="http://schemas.microsoft.com/office/drawing/2014/main" id="{62A4BB2D-E1E8-4934-9F18-1D883851633F}"/>
              </a:ext>
            </a:extLst>
          </p:cNvPr>
          <p:cNvSpPr/>
          <p:nvPr/>
        </p:nvSpPr>
        <p:spPr>
          <a:xfrm>
            <a:off x="623888" y="4401354"/>
            <a:ext cx="10729912" cy="1323439"/>
          </a:xfrm>
          <a:prstGeom prst="rect">
            <a:avLst/>
          </a:prstGeom>
        </p:spPr>
        <p:txBody>
          <a:bodyPr wrap="square">
            <a:spAutoFit/>
          </a:bodyPr>
          <a:lstStyle/>
          <a:p>
            <a:pPr algn="just"/>
            <a:r>
              <a:rPr lang="en-US" altLang="zh-CN" sz="2000" kern="0" dirty="0">
                <a:latin typeface="华文仿宋" panose="02010600040101010101" pitchFamily="2" charset="-122"/>
                <a:ea typeface="华文仿宋" panose="02010600040101010101" pitchFamily="2" charset="-122"/>
              </a:rPr>
              <a:t>        </a:t>
            </a:r>
            <a:r>
              <a:rPr lang="zh-CN" altLang="zh-CN" sz="2000" kern="0" dirty="0">
                <a:latin typeface="华文仿宋" panose="02010600040101010101" pitchFamily="2" charset="-122"/>
                <a:ea typeface="华文仿宋" panose="02010600040101010101" pitchFamily="2" charset="-122"/>
              </a:rPr>
              <a:t>图</a:t>
            </a:r>
            <a:r>
              <a:rPr lang="en-US" altLang="zh-CN" sz="2000" kern="0" dirty="0">
                <a:latin typeface="华文仿宋" panose="02010600040101010101" pitchFamily="2" charset="-122"/>
                <a:ea typeface="华文仿宋" panose="02010600040101010101" pitchFamily="2" charset="-122"/>
              </a:rPr>
              <a:t>5-19(d)</a:t>
            </a:r>
            <a:r>
              <a:rPr lang="zh-CN" altLang="zh-CN" sz="2000" kern="0" dirty="0">
                <a:latin typeface="华文仿宋" panose="02010600040101010101" pitchFamily="2" charset="-122"/>
                <a:ea typeface="华文仿宋" panose="02010600040101010101" pitchFamily="2" charset="-122"/>
              </a:rPr>
              <a:t>的直方图如图</a:t>
            </a:r>
            <a:r>
              <a:rPr lang="en-US" altLang="zh-CN" sz="2000" kern="0" dirty="0">
                <a:latin typeface="华文仿宋" panose="02010600040101010101" pitchFamily="2" charset="-122"/>
                <a:ea typeface="华文仿宋" panose="02010600040101010101" pitchFamily="2" charset="-122"/>
              </a:rPr>
              <a:t>5-19(e)</a:t>
            </a:r>
            <a:r>
              <a:rPr lang="zh-CN" altLang="zh-CN" sz="2000" kern="0" dirty="0">
                <a:latin typeface="华文仿宋" panose="02010600040101010101" pitchFamily="2" charset="-122"/>
                <a:ea typeface="华文仿宋" panose="02010600040101010101" pitchFamily="2" charset="-122"/>
              </a:rPr>
              <a:t>所示，对图</a:t>
            </a:r>
            <a:r>
              <a:rPr lang="en-US" altLang="zh-CN" sz="2000" kern="0" dirty="0">
                <a:latin typeface="华文仿宋" panose="02010600040101010101" pitchFamily="2" charset="-122"/>
                <a:ea typeface="华文仿宋" panose="02010600040101010101" pitchFamily="2" charset="-122"/>
              </a:rPr>
              <a:t>5-19(d)</a:t>
            </a:r>
            <a:r>
              <a:rPr lang="zh-CN" altLang="zh-CN" sz="2000" kern="0" dirty="0">
                <a:latin typeface="华文仿宋" panose="02010600040101010101" pitchFamily="2" charset="-122"/>
                <a:ea typeface="华文仿宋" panose="02010600040101010101" pitchFamily="2" charset="-122"/>
              </a:rPr>
              <a:t>采用</a:t>
            </a:r>
            <a:r>
              <a:rPr lang="en-US" altLang="zh-CN" sz="2000" kern="0" dirty="0">
                <a:latin typeface="华文仿宋" panose="02010600040101010101" pitchFamily="2" charset="-122"/>
                <a:ea typeface="华文仿宋" panose="02010600040101010101" pitchFamily="2" charset="-122"/>
              </a:rPr>
              <a:t>Otsu</a:t>
            </a:r>
            <a:r>
              <a:rPr lang="zh-CN" altLang="zh-CN" sz="2000" kern="0" dirty="0">
                <a:latin typeface="华文仿宋" panose="02010600040101010101" pitchFamily="2" charset="-122"/>
                <a:ea typeface="华文仿宋" panose="02010600040101010101" pitchFamily="2" charset="-122"/>
              </a:rPr>
              <a:t>阈值化的分割结果如图</a:t>
            </a:r>
            <a:r>
              <a:rPr lang="en-US" altLang="zh-CN" sz="2000" kern="0" dirty="0">
                <a:latin typeface="华文仿宋" panose="02010600040101010101" pitchFamily="2" charset="-122"/>
                <a:ea typeface="华文仿宋" panose="02010600040101010101" pitchFamily="2" charset="-122"/>
              </a:rPr>
              <a:t>5-19(f)</a:t>
            </a:r>
            <a:r>
              <a:rPr lang="zh-CN" altLang="zh-CN" sz="2000" kern="0" dirty="0">
                <a:latin typeface="华文仿宋" panose="02010600040101010101" pitchFamily="2" charset="-122"/>
                <a:ea typeface="华文仿宋" panose="02010600040101010101" pitchFamily="2" charset="-122"/>
              </a:rPr>
              <a:t>所示。在图</a:t>
            </a:r>
            <a:r>
              <a:rPr lang="en-US" altLang="zh-CN" sz="2000" kern="0" dirty="0">
                <a:latin typeface="华文仿宋" panose="02010600040101010101" pitchFamily="2" charset="-122"/>
                <a:ea typeface="华文仿宋" panose="02010600040101010101" pitchFamily="2" charset="-122"/>
              </a:rPr>
              <a:t>5-19(b)</a:t>
            </a:r>
            <a:r>
              <a:rPr lang="zh-CN" altLang="zh-CN" sz="2000" kern="0" dirty="0">
                <a:latin typeface="华文仿宋" panose="02010600040101010101" pitchFamily="2" charset="-122"/>
                <a:ea typeface="华文仿宋" panose="02010600040101010101" pitchFamily="2" charset="-122"/>
              </a:rPr>
              <a:t>所示的直方图中，</a:t>
            </a:r>
            <a:r>
              <a:rPr lang="zh-CN" altLang="zh-CN" sz="2000" kern="0" dirty="0">
                <a:solidFill>
                  <a:srgbClr val="FF0000"/>
                </a:solidFill>
                <a:latin typeface="华文仿宋" panose="02010600040101010101" pitchFamily="2" charset="-122"/>
                <a:ea typeface="华文仿宋" panose="02010600040101010101" pitchFamily="2" charset="-122"/>
              </a:rPr>
              <a:t>由于光照不均，存在大量的过渡像素，所以直方图中没有明显的波谷</a:t>
            </a:r>
            <a:r>
              <a:rPr lang="zh-CN" altLang="zh-CN" sz="2000" kern="0" dirty="0">
                <a:latin typeface="华文仿宋" panose="02010600040101010101" pitchFamily="2" charset="-122"/>
                <a:ea typeface="华文仿宋" panose="02010600040101010101" pitchFamily="2" charset="-122"/>
              </a:rPr>
              <a:t>，竖线所示位置是其得到的</a:t>
            </a:r>
            <a:r>
              <a:rPr lang="en-US" altLang="zh-CN" sz="2000" kern="0" dirty="0">
                <a:latin typeface="华文仿宋" panose="02010600040101010101" pitchFamily="2" charset="-122"/>
                <a:ea typeface="华文仿宋" panose="02010600040101010101" pitchFamily="2" charset="-122"/>
              </a:rPr>
              <a:t>Otsu</a:t>
            </a:r>
            <a:r>
              <a:rPr lang="zh-CN" altLang="zh-CN" sz="2000" kern="0" dirty="0">
                <a:latin typeface="华文仿宋" panose="02010600040101010101" pitchFamily="2" charset="-122"/>
                <a:ea typeface="华文仿宋" panose="02010600040101010101" pitchFamily="2" charset="-122"/>
              </a:rPr>
              <a:t>阈值。但是，在图</a:t>
            </a:r>
            <a:r>
              <a:rPr lang="en-US" altLang="zh-CN" sz="2000" kern="0" dirty="0">
                <a:latin typeface="华文仿宋" panose="02010600040101010101" pitchFamily="2" charset="-122"/>
                <a:ea typeface="华文仿宋" panose="02010600040101010101" pitchFamily="2" charset="-122"/>
              </a:rPr>
              <a:t>5-19(e)</a:t>
            </a:r>
            <a:r>
              <a:rPr lang="zh-CN" altLang="zh-CN" sz="2000" kern="0" dirty="0">
                <a:latin typeface="华文仿宋" panose="02010600040101010101" pitchFamily="2" charset="-122"/>
                <a:ea typeface="华文仿宋" panose="02010600040101010101" pitchFamily="2" charset="-122"/>
              </a:rPr>
              <a:t>所示的</a:t>
            </a:r>
            <a:r>
              <a:rPr lang="zh-CN" altLang="zh-CN" sz="2000" kern="0" dirty="0">
                <a:solidFill>
                  <a:srgbClr val="FF0000"/>
                </a:solidFill>
                <a:latin typeface="华文仿宋" panose="02010600040101010101" pitchFamily="2" charset="-122"/>
                <a:ea typeface="华文仿宋" panose="02010600040101010101" pitchFamily="2" charset="-122"/>
              </a:rPr>
              <a:t>消除光照后的字符图像直方图中峰谷鲜明</a:t>
            </a:r>
            <a:r>
              <a:rPr lang="zh-CN" altLang="zh-CN" sz="2000" kern="0" dirty="0">
                <a:latin typeface="华文仿宋" panose="02010600040101010101" pitchFamily="2" charset="-122"/>
                <a:ea typeface="华文仿宋" panose="02010600040101010101" pitchFamily="2" charset="-122"/>
              </a:rPr>
              <a:t>，竖线所示位置是其得到的</a:t>
            </a:r>
            <a:r>
              <a:rPr lang="en-US" altLang="zh-CN" sz="2000" kern="0" dirty="0">
                <a:latin typeface="华文仿宋" panose="02010600040101010101" pitchFamily="2" charset="-122"/>
                <a:ea typeface="华文仿宋" panose="02010600040101010101" pitchFamily="2" charset="-122"/>
              </a:rPr>
              <a:t>Otsu</a:t>
            </a:r>
            <a:r>
              <a:rPr lang="zh-CN" altLang="zh-CN" sz="2000" kern="0" dirty="0">
                <a:latin typeface="华文仿宋" panose="02010600040101010101" pitchFamily="2" charset="-122"/>
                <a:ea typeface="华文仿宋" panose="02010600040101010101" pitchFamily="2" charset="-122"/>
              </a:rPr>
              <a:t>阈值。</a:t>
            </a:r>
          </a:p>
        </p:txBody>
      </p:sp>
    </p:spTree>
    <p:extLst>
      <p:ext uri="{BB962C8B-B14F-4D97-AF65-F5344CB8AC3E}">
        <p14:creationId xmlns:p14="http://schemas.microsoft.com/office/powerpoint/2010/main" val="2089752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C60B3E1-5241-48D3-AF6C-29AC2F5324C2}"/>
              </a:ext>
            </a:extLst>
          </p:cNvPr>
          <p:cNvSpPr/>
          <p:nvPr/>
        </p:nvSpPr>
        <p:spPr>
          <a:xfrm>
            <a:off x="731044" y="567525"/>
            <a:ext cx="10729912" cy="3477875"/>
          </a:xfrm>
          <a:prstGeom prst="rect">
            <a:avLst/>
          </a:prstGeom>
        </p:spPr>
        <p:txBody>
          <a:bodyPr wrap="square">
            <a:spAutoFit/>
          </a:bodyPr>
          <a:lstStyle/>
          <a:p>
            <a:r>
              <a:rPr lang="en-US" altLang="zh-CN" sz="2000" kern="0" dirty="0">
                <a:latin typeface="华文仿宋" panose="02010600040101010101" pitchFamily="2" charset="-122"/>
                <a:ea typeface="华文仿宋" panose="02010600040101010101" pitchFamily="2" charset="-122"/>
              </a:rPr>
              <a:t>        </a:t>
            </a:r>
            <a:r>
              <a:rPr lang="zh-CN" altLang="zh-CN" sz="2000" kern="0" dirty="0">
                <a:latin typeface="华文仿宋" panose="02010600040101010101" pitchFamily="2" charset="-122"/>
                <a:ea typeface="华文仿宋" panose="02010600040101010101" pitchFamily="2" charset="-122"/>
              </a:rPr>
              <a:t>从图像分割的定义来看，它并没有说明</a:t>
            </a:r>
            <a:r>
              <a:rPr lang="zh-CN" altLang="zh-CN" sz="2000" kern="0" dirty="0">
                <a:solidFill>
                  <a:srgbClr val="FF0000"/>
                </a:solidFill>
                <a:latin typeface="华文仿宋" panose="02010600040101010101" pitchFamily="2" charset="-122"/>
                <a:ea typeface="华文仿宋" panose="02010600040101010101" pitchFamily="2" charset="-122"/>
              </a:rPr>
              <a:t>按什么样的规则</a:t>
            </a:r>
            <a:r>
              <a:rPr lang="zh-CN" altLang="zh-CN" sz="2000" kern="0" dirty="0">
                <a:latin typeface="华文仿宋" panose="02010600040101010101" pitchFamily="2" charset="-122"/>
                <a:ea typeface="华文仿宋" panose="02010600040101010101" pitchFamily="2" charset="-122"/>
              </a:rPr>
              <a:t>和</a:t>
            </a:r>
            <a:r>
              <a:rPr lang="zh-CN" altLang="zh-CN" sz="2000" kern="0" dirty="0">
                <a:solidFill>
                  <a:srgbClr val="FF0000"/>
                </a:solidFill>
                <a:latin typeface="华文仿宋" panose="02010600040101010101" pitchFamily="2" charset="-122"/>
                <a:ea typeface="华文仿宋" panose="02010600040101010101" pitchFamily="2" charset="-122"/>
              </a:rPr>
              <a:t>什么叫有意义</a:t>
            </a:r>
            <a:r>
              <a:rPr lang="zh-CN" altLang="zh-CN" sz="2000" kern="0" dirty="0">
                <a:latin typeface="华文仿宋" panose="02010600040101010101" pitchFamily="2" charset="-122"/>
                <a:ea typeface="华文仿宋" panose="02010600040101010101" pitchFamily="2" charset="-122"/>
              </a:rPr>
              <a:t>，这也从侧面说明了图像分割的复杂性。</a:t>
            </a:r>
            <a:endParaRPr lang="en-US" altLang="zh-CN" sz="2000" kern="0" dirty="0">
              <a:latin typeface="华文仿宋" panose="02010600040101010101" pitchFamily="2" charset="-122"/>
              <a:ea typeface="华文仿宋" panose="02010600040101010101" pitchFamily="2" charset="-122"/>
            </a:endParaRPr>
          </a:p>
          <a:p>
            <a:endParaRPr lang="en-US" altLang="zh-CN" sz="2000" kern="0" dirty="0">
              <a:latin typeface="华文仿宋" panose="02010600040101010101" pitchFamily="2" charset="-122"/>
              <a:ea typeface="华文仿宋" panose="02010600040101010101" pitchFamily="2" charset="-122"/>
            </a:endParaRPr>
          </a:p>
          <a:p>
            <a:r>
              <a:rPr lang="en-US" altLang="zh-CN" sz="2000" kern="0" dirty="0">
                <a:latin typeface="华文仿宋" panose="02010600040101010101" pitchFamily="2" charset="-122"/>
                <a:ea typeface="华文仿宋" panose="02010600040101010101" pitchFamily="2" charset="-122"/>
              </a:rPr>
              <a:t>        </a:t>
            </a:r>
            <a:r>
              <a:rPr lang="zh-CN" altLang="zh-CN" sz="2000" kern="0" dirty="0">
                <a:latin typeface="华文仿宋" panose="02010600040101010101" pitchFamily="2" charset="-122"/>
                <a:ea typeface="华文仿宋" panose="02010600040101010101" pitchFamily="2" charset="-122"/>
              </a:rPr>
              <a:t>一般来说，</a:t>
            </a:r>
            <a:r>
              <a:rPr lang="zh-CN" altLang="zh-CN" sz="2000" kern="0" dirty="0">
                <a:solidFill>
                  <a:srgbClr val="FF0000"/>
                </a:solidFill>
                <a:latin typeface="华文仿宋" panose="02010600040101010101" pitchFamily="2" charset="-122"/>
                <a:ea typeface="华文仿宋" panose="02010600040101010101" pitchFamily="2" charset="-122"/>
              </a:rPr>
              <a:t>若分割结果符合特定场合的应用，这样的分割才称为有意义</a:t>
            </a:r>
            <a:r>
              <a:rPr lang="zh-CN" altLang="zh-CN" sz="2000" kern="0" dirty="0">
                <a:latin typeface="华文仿宋" panose="02010600040101010101" pitchFamily="2" charset="-122"/>
                <a:ea typeface="华文仿宋" panose="02010600040101010101" pitchFamily="2" charset="-122"/>
              </a:rPr>
              <a:t>。一种图像分割方法有可能</a:t>
            </a:r>
            <a:r>
              <a:rPr lang="zh-CN" altLang="zh-CN" sz="2000" kern="0" dirty="0">
                <a:solidFill>
                  <a:srgbClr val="FF0000"/>
                </a:solidFill>
                <a:latin typeface="华文仿宋" panose="02010600040101010101" pitchFamily="2" charset="-122"/>
                <a:ea typeface="华文仿宋" panose="02010600040101010101" pitchFamily="2" charset="-122"/>
              </a:rPr>
              <a:t>非常符合甲的需求，但与乙的需求矛盾</a:t>
            </a:r>
            <a:r>
              <a:rPr lang="zh-CN" altLang="zh-CN" sz="2000" kern="0" dirty="0">
                <a:latin typeface="华文仿宋" panose="02010600040101010101" pitchFamily="2" charset="-122"/>
                <a:ea typeface="华文仿宋" panose="02010600040101010101" pitchFamily="2" charset="-122"/>
              </a:rPr>
              <a:t>。规则和需求的多样性决定了图像分割方法的多样性，有人说到目前为止图像分割有近</a:t>
            </a:r>
            <a:r>
              <a:rPr lang="en-US" altLang="zh-CN" sz="2000" kern="0" dirty="0">
                <a:latin typeface="华文仿宋" panose="02010600040101010101" pitchFamily="2" charset="-122"/>
                <a:ea typeface="华文仿宋" panose="02010600040101010101" pitchFamily="2" charset="-122"/>
              </a:rPr>
              <a:t>2000</a:t>
            </a:r>
            <a:r>
              <a:rPr lang="zh-CN" altLang="zh-CN" sz="2000" kern="0" dirty="0">
                <a:latin typeface="华文仿宋" panose="02010600040101010101" pitchFamily="2" charset="-122"/>
                <a:ea typeface="华文仿宋" panose="02010600040101010101" pitchFamily="2" charset="-122"/>
              </a:rPr>
              <a:t>种方法，可见其方法之多，同时也说明</a:t>
            </a:r>
            <a:r>
              <a:rPr lang="zh-CN" altLang="zh-CN" sz="2000" kern="0" dirty="0">
                <a:solidFill>
                  <a:srgbClr val="FF0000"/>
                </a:solidFill>
                <a:latin typeface="华文仿宋" panose="02010600040101010101" pitchFamily="2" charset="-122"/>
                <a:ea typeface="华文仿宋" panose="02010600040101010101" pitchFamily="2" charset="-122"/>
              </a:rPr>
              <a:t>不存在通用的图像分割方法。</a:t>
            </a:r>
          </a:p>
          <a:p>
            <a:r>
              <a:rPr lang="en-US" altLang="zh-CN" sz="2000" kern="0" dirty="0">
                <a:latin typeface="华文仿宋" panose="02010600040101010101" pitchFamily="2" charset="-122"/>
                <a:ea typeface="华文仿宋" panose="02010600040101010101" pitchFamily="2" charset="-122"/>
              </a:rPr>
              <a:t>        </a:t>
            </a:r>
          </a:p>
          <a:p>
            <a:r>
              <a:rPr lang="en-US" altLang="zh-CN" sz="2000" kern="0" dirty="0">
                <a:latin typeface="华文仿宋" panose="02010600040101010101" pitchFamily="2" charset="-122"/>
                <a:ea typeface="华文仿宋" panose="02010600040101010101" pitchFamily="2" charset="-122"/>
              </a:rPr>
              <a:t>        </a:t>
            </a:r>
            <a:r>
              <a:rPr lang="zh-CN" altLang="zh-CN" sz="2000" kern="0" dirty="0">
                <a:latin typeface="华文仿宋" panose="02010600040101010101" pitchFamily="2" charset="-122"/>
                <a:ea typeface="华文仿宋" panose="02010600040101010101" pitchFamily="2" charset="-122"/>
              </a:rPr>
              <a:t>图像分割</a:t>
            </a:r>
            <a:r>
              <a:rPr lang="zh-CN" altLang="zh-CN" sz="2000" kern="0" dirty="0">
                <a:solidFill>
                  <a:srgbClr val="FF0000"/>
                </a:solidFill>
                <a:latin typeface="华文仿宋" panose="02010600040101010101" pitchFamily="2" charset="-122"/>
                <a:ea typeface="华文仿宋" panose="02010600040101010101" pitchFamily="2" charset="-122"/>
              </a:rPr>
              <a:t>经常根据区域颜色值、灰度值或纹理等特征的差异来划分不同的区域</a:t>
            </a:r>
            <a:r>
              <a:rPr lang="zh-CN" altLang="zh-CN" sz="2000" kern="0" dirty="0">
                <a:latin typeface="华文仿宋" panose="02010600040101010101" pitchFamily="2" charset="-122"/>
                <a:ea typeface="华文仿宋" panose="02010600040101010101" pitchFamily="2" charset="-122"/>
              </a:rPr>
              <a:t>。由于</a:t>
            </a:r>
            <a:r>
              <a:rPr lang="zh-CN" altLang="zh-CN" sz="2000" kern="0" dirty="0">
                <a:solidFill>
                  <a:srgbClr val="FF0000"/>
                </a:solidFill>
                <a:latin typeface="华文仿宋" panose="02010600040101010101" pitchFamily="2" charset="-122"/>
                <a:ea typeface="华文仿宋" panose="02010600040101010101" pitchFamily="2" charset="-122"/>
              </a:rPr>
              <a:t>光照不足、光照不均、逆光、目标占空比</a:t>
            </a:r>
            <a:r>
              <a:rPr lang="zh-CN" altLang="zh-CN" sz="2000" kern="0" dirty="0">
                <a:latin typeface="华文仿宋" panose="02010600040101010101" pitchFamily="2" charset="-122"/>
                <a:ea typeface="华文仿宋" panose="02010600040101010101" pitchFamily="2" charset="-122"/>
              </a:rPr>
              <a:t>等因素对图像分割的影响较大，所以它们是考察一种图像分割方法</a:t>
            </a:r>
            <a:r>
              <a:rPr lang="zh-CN" altLang="zh-CN" sz="2000" kern="0" dirty="0">
                <a:solidFill>
                  <a:srgbClr val="FF0000"/>
                </a:solidFill>
                <a:latin typeface="华文仿宋" panose="02010600040101010101" pitchFamily="2" charset="-122"/>
                <a:ea typeface="华文仿宋" panose="02010600040101010101" pitchFamily="2" charset="-122"/>
              </a:rPr>
              <a:t>是否有效、是否鲁棒</a:t>
            </a:r>
            <a:r>
              <a:rPr lang="zh-CN" altLang="en-US" sz="2000" kern="0" dirty="0">
                <a:latin typeface="华文仿宋" panose="02010600040101010101" pitchFamily="2" charset="-122"/>
                <a:ea typeface="华文仿宋" panose="02010600040101010101" pitchFamily="2" charset="-122"/>
              </a:rPr>
              <a:t>时</a:t>
            </a:r>
            <a:r>
              <a:rPr lang="zh-CN" altLang="zh-CN" sz="2000" kern="0" dirty="0">
                <a:latin typeface="华文仿宋" panose="02010600040101010101" pitchFamily="2" charset="-122"/>
                <a:ea typeface="华文仿宋" panose="02010600040101010101" pitchFamily="2" charset="-122"/>
              </a:rPr>
              <a:t>不可或缺的条件。</a:t>
            </a:r>
          </a:p>
        </p:txBody>
      </p:sp>
      <p:sp>
        <p:nvSpPr>
          <p:cNvPr id="5" name="灯片编号占位符 4">
            <a:extLst>
              <a:ext uri="{FF2B5EF4-FFF2-40B4-BE49-F238E27FC236}">
                <a16:creationId xmlns:a16="http://schemas.microsoft.com/office/drawing/2014/main" id="{C44AE01C-D0E6-4AC0-BE53-A27D51AD7F49}"/>
              </a:ext>
            </a:extLst>
          </p:cNvPr>
          <p:cNvSpPr>
            <a:spLocks noGrp="1"/>
          </p:cNvSpPr>
          <p:nvPr>
            <p:ph type="sldNum" sz="quarter" idx="12"/>
          </p:nvPr>
        </p:nvSpPr>
        <p:spPr/>
        <p:txBody>
          <a:bodyPr/>
          <a:lstStyle/>
          <a:p>
            <a:fld id="{7D943200-7954-4F56-8B76-D6C91EDA9A35}" type="slidenum">
              <a:rPr lang="zh-CN" altLang="en-US" smtClean="0"/>
              <a:t>4</a:t>
            </a:fld>
            <a:endParaRPr lang="zh-CN" altLang="en-US"/>
          </a:p>
        </p:txBody>
      </p:sp>
    </p:spTree>
    <p:extLst>
      <p:ext uri="{BB962C8B-B14F-4D97-AF65-F5344CB8AC3E}">
        <p14:creationId xmlns:p14="http://schemas.microsoft.com/office/powerpoint/2010/main" val="35828400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C44AE01C-D0E6-4AC0-BE53-A27D51AD7F49}"/>
              </a:ext>
            </a:extLst>
          </p:cNvPr>
          <p:cNvSpPr>
            <a:spLocks noGrp="1"/>
          </p:cNvSpPr>
          <p:nvPr>
            <p:ph type="sldNum" sz="quarter" idx="12"/>
          </p:nvPr>
        </p:nvSpPr>
        <p:spPr/>
        <p:txBody>
          <a:bodyPr/>
          <a:lstStyle/>
          <a:p>
            <a:fld id="{7D943200-7954-4F56-8B76-D6C91EDA9A35}" type="slidenum">
              <a:rPr lang="zh-CN" altLang="en-US" smtClean="0"/>
              <a:t>40</a:t>
            </a:fld>
            <a:endParaRPr lang="zh-CN" altLang="en-US"/>
          </a:p>
        </p:txBody>
      </p:sp>
      <p:pic>
        <p:nvPicPr>
          <p:cNvPr id="6" name="图片 5">
            <a:extLst>
              <a:ext uri="{FF2B5EF4-FFF2-40B4-BE49-F238E27FC236}">
                <a16:creationId xmlns:a16="http://schemas.microsoft.com/office/drawing/2014/main" id="{563EA603-2CAB-485E-BA5D-20B5DFEF5A9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6096" y="456245"/>
            <a:ext cx="2937859" cy="1710841"/>
          </a:xfrm>
          <a:prstGeom prst="rect">
            <a:avLst/>
          </a:prstGeom>
          <a:noFill/>
          <a:ln>
            <a:noFill/>
          </a:ln>
        </p:spPr>
      </p:pic>
      <p:pic>
        <p:nvPicPr>
          <p:cNvPr id="7" name="图片 6">
            <a:extLst>
              <a:ext uri="{FF2B5EF4-FFF2-40B4-BE49-F238E27FC236}">
                <a16:creationId xmlns:a16="http://schemas.microsoft.com/office/drawing/2014/main" id="{87F28B33-1DA3-4BAF-A14A-A88419E984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4360" y="456245"/>
            <a:ext cx="2926488" cy="1710841"/>
          </a:xfrm>
          <a:prstGeom prst="rect">
            <a:avLst/>
          </a:prstGeom>
        </p:spPr>
      </p:pic>
      <p:pic>
        <p:nvPicPr>
          <p:cNvPr id="8" name="图片 7">
            <a:extLst>
              <a:ext uri="{FF2B5EF4-FFF2-40B4-BE49-F238E27FC236}">
                <a16:creationId xmlns:a16="http://schemas.microsoft.com/office/drawing/2014/main" id="{18B04FBC-9BA7-49BF-9A04-6FE3F98B1625}"/>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06397" y="456245"/>
            <a:ext cx="2937859" cy="1710841"/>
          </a:xfrm>
          <a:prstGeom prst="rect">
            <a:avLst/>
          </a:prstGeom>
          <a:noFill/>
          <a:ln>
            <a:noFill/>
          </a:ln>
        </p:spPr>
      </p:pic>
      <p:pic>
        <p:nvPicPr>
          <p:cNvPr id="10" name="图片 9">
            <a:extLst>
              <a:ext uri="{FF2B5EF4-FFF2-40B4-BE49-F238E27FC236}">
                <a16:creationId xmlns:a16="http://schemas.microsoft.com/office/drawing/2014/main" id="{42A54306-F98F-4C8A-82B8-F0EDF52DA13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70952" y="2683768"/>
            <a:ext cx="2937769" cy="1710841"/>
          </a:xfrm>
          <a:prstGeom prst="rect">
            <a:avLst/>
          </a:prstGeom>
        </p:spPr>
      </p:pic>
      <p:pic>
        <p:nvPicPr>
          <p:cNvPr id="11" name="图片 10">
            <a:extLst>
              <a:ext uri="{FF2B5EF4-FFF2-40B4-BE49-F238E27FC236}">
                <a16:creationId xmlns:a16="http://schemas.microsoft.com/office/drawing/2014/main" id="{D7862376-DBDC-41BD-B64F-74F2DB87C891}"/>
              </a:ext>
            </a:extLst>
          </p:cNvPr>
          <p:cNvPicPr/>
          <p:nvPr/>
        </p:nvPicPr>
        <p:blipFill>
          <a:blip r:embed="rId7">
            <a:extLst>
              <a:ext uri="{28A0092B-C50C-407E-A947-70E740481C1C}">
                <a14:useLocalDpi xmlns:a14="http://schemas.microsoft.com/office/drawing/2010/main" val="0"/>
              </a:ext>
            </a:extLst>
          </a:blip>
          <a:stretch>
            <a:fillRect/>
          </a:stretch>
        </p:blipFill>
        <p:spPr>
          <a:xfrm>
            <a:off x="4644360" y="2683767"/>
            <a:ext cx="2926488" cy="1710842"/>
          </a:xfrm>
          <a:prstGeom prst="rect">
            <a:avLst/>
          </a:prstGeom>
        </p:spPr>
      </p:pic>
      <p:pic>
        <p:nvPicPr>
          <p:cNvPr id="12" name="图片 11">
            <a:extLst>
              <a:ext uri="{FF2B5EF4-FFF2-40B4-BE49-F238E27FC236}">
                <a16:creationId xmlns:a16="http://schemas.microsoft.com/office/drawing/2014/main" id="{048F05C9-12E2-4CC6-AF98-6F3B21AE94DF}"/>
              </a:ext>
            </a:extLst>
          </p:cNvPr>
          <p:cNvPicPr/>
          <p:nvPr/>
        </p:nvPicPr>
        <p:blipFill>
          <a:blip r:embed="rId8" cstate="print">
            <a:extLst>
              <a:ext uri="{28A0092B-C50C-407E-A947-70E740481C1C}">
                <a14:useLocalDpi xmlns:a14="http://schemas.microsoft.com/office/drawing/2010/main" val="0"/>
              </a:ext>
            </a:extLst>
          </a:blip>
          <a:stretch>
            <a:fillRect/>
          </a:stretch>
        </p:blipFill>
        <p:spPr>
          <a:xfrm>
            <a:off x="8006397" y="2683768"/>
            <a:ext cx="2937769" cy="1710841"/>
          </a:xfrm>
          <a:prstGeom prst="rect">
            <a:avLst/>
          </a:prstGeom>
        </p:spPr>
      </p:pic>
      <p:sp>
        <p:nvSpPr>
          <p:cNvPr id="13" name="文本框 12">
            <a:extLst>
              <a:ext uri="{FF2B5EF4-FFF2-40B4-BE49-F238E27FC236}">
                <a16:creationId xmlns:a16="http://schemas.microsoft.com/office/drawing/2014/main" id="{63D2AB22-7B49-40DA-B79D-87C6CBC0FFA7}"/>
              </a:ext>
            </a:extLst>
          </p:cNvPr>
          <p:cNvSpPr txBox="1"/>
          <p:nvPr/>
        </p:nvSpPr>
        <p:spPr>
          <a:xfrm>
            <a:off x="1378586" y="2168634"/>
            <a:ext cx="6096000" cy="369332"/>
          </a:xfrm>
          <a:prstGeom prst="rect">
            <a:avLst/>
          </a:prstGeom>
          <a:noFill/>
        </p:spPr>
        <p:txBody>
          <a:bodyPr wrap="square">
            <a:spAutoFit/>
          </a:bodyPr>
          <a:lstStyle/>
          <a:p>
            <a:r>
              <a:rPr lang="en-US" altLang="zh-CN" sz="1800" kern="100" dirty="0">
                <a:effectLst/>
                <a:latin typeface="Times New Roman" panose="02020603050405020304" pitchFamily="18" charset="0"/>
                <a:ea typeface="宋体" panose="02010600030101010101" pitchFamily="2" charset="-122"/>
              </a:rPr>
              <a:t>(a)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光照不均的原始图像</a:t>
            </a:r>
            <a:endParaRPr lang="zh-CN" altLang="en-US" dirty="0"/>
          </a:p>
        </p:txBody>
      </p:sp>
      <p:sp>
        <p:nvSpPr>
          <p:cNvPr id="15" name="文本框 14">
            <a:extLst>
              <a:ext uri="{FF2B5EF4-FFF2-40B4-BE49-F238E27FC236}">
                <a16:creationId xmlns:a16="http://schemas.microsoft.com/office/drawing/2014/main" id="{34B491CC-CF4B-429A-8480-FE804FFD5354}"/>
              </a:ext>
            </a:extLst>
          </p:cNvPr>
          <p:cNvSpPr txBox="1"/>
          <p:nvPr/>
        </p:nvSpPr>
        <p:spPr>
          <a:xfrm>
            <a:off x="4958397" y="2168634"/>
            <a:ext cx="6096000" cy="369332"/>
          </a:xfrm>
          <a:prstGeom prst="rect">
            <a:avLst/>
          </a:prstGeom>
          <a:noFill/>
        </p:spPr>
        <p:txBody>
          <a:bodyPr wrap="square">
            <a:spAutoFit/>
          </a:bodyPr>
          <a:lstStyle/>
          <a:p>
            <a:r>
              <a:rPr lang="en-US" altLang="zh-CN" sz="1800" kern="100" dirty="0">
                <a:effectLst/>
                <a:latin typeface="Times New Roman" panose="02020603050405020304" pitchFamily="18" charset="0"/>
                <a:ea typeface="宋体" panose="02010600030101010101" pitchFamily="2" charset="-122"/>
              </a:rPr>
              <a:t>(b)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原始图像的直方图</a:t>
            </a:r>
            <a:endParaRPr lang="zh-CN" altLang="en-US" dirty="0"/>
          </a:p>
        </p:txBody>
      </p:sp>
      <p:sp>
        <p:nvSpPr>
          <p:cNvPr id="17" name="文本框 16">
            <a:extLst>
              <a:ext uri="{FF2B5EF4-FFF2-40B4-BE49-F238E27FC236}">
                <a16:creationId xmlns:a16="http://schemas.microsoft.com/office/drawing/2014/main" id="{685D711E-20FE-4B2F-A6FA-50001E078049}"/>
              </a:ext>
            </a:extLst>
          </p:cNvPr>
          <p:cNvSpPr txBox="1"/>
          <p:nvPr/>
        </p:nvSpPr>
        <p:spPr>
          <a:xfrm>
            <a:off x="8006397" y="2168634"/>
            <a:ext cx="6096000" cy="369332"/>
          </a:xfrm>
          <a:prstGeom prst="rect">
            <a:avLst/>
          </a:prstGeom>
          <a:noFill/>
        </p:spPr>
        <p:txBody>
          <a:bodyPr wrap="square">
            <a:spAutoFit/>
          </a:bodyPr>
          <a:lstStyle/>
          <a:p>
            <a:r>
              <a:rPr lang="en-US" altLang="zh-CN" sz="1800" kern="100" dirty="0">
                <a:effectLst/>
                <a:latin typeface="Times New Roman" panose="02020603050405020304" pitchFamily="18" charset="0"/>
                <a:ea typeface="宋体" panose="02010600030101010101" pitchFamily="2" charset="-122"/>
              </a:rPr>
              <a:t>(c)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高斯平滑得到的光照图像</a:t>
            </a:r>
            <a:endParaRPr lang="zh-CN" altLang="en-US" dirty="0"/>
          </a:p>
        </p:txBody>
      </p:sp>
      <p:sp>
        <p:nvSpPr>
          <p:cNvPr id="19" name="文本框 18">
            <a:extLst>
              <a:ext uri="{FF2B5EF4-FFF2-40B4-BE49-F238E27FC236}">
                <a16:creationId xmlns:a16="http://schemas.microsoft.com/office/drawing/2014/main" id="{7D766AEC-826C-418D-932B-22A799159BC3}"/>
              </a:ext>
            </a:extLst>
          </p:cNvPr>
          <p:cNvSpPr txBox="1"/>
          <p:nvPr/>
        </p:nvSpPr>
        <p:spPr>
          <a:xfrm>
            <a:off x="1296096" y="4351218"/>
            <a:ext cx="6979920" cy="369332"/>
          </a:xfrm>
          <a:prstGeom prst="rect">
            <a:avLst/>
          </a:prstGeom>
          <a:noFill/>
        </p:spPr>
        <p:txBody>
          <a:bodyPr wrap="square">
            <a:spAutoFit/>
          </a:bodyPr>
          <a:lstStyle/>
          <a:p>
            <a:r>
              <a:rPr lang="en-US" altLang="zh-CN" sz="1800" kern="100" dirty="0">
                <a:effectLst/>
                <a:latin typeface="Times New Roman" panose="02020603050405020304" pitchFamily="18" charset="0"/>
                <a:ea typeface="宋体" panose="02010600030101010101" pitchFamily="2" charset="-122"/>
              </a:rPr>
              <a:t>(d)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消除光照后的文本图像</a:t>
            </a:r>
            <a:endParaRPr lang="zh-CN" altLang="en-US" dirty="0"/>
          </a:p>
        </p:txBody>
      </p:sp>
      <p:sp>
        <p:nvSpPr>
          <p:cNvPr id="21" name="文本框 20">
            <a:extLst>
              <a:ext uri="{FF2B5EF4-FFF2-40B4-BE49-F238E27FC236}">
                <a16:creationId xmlns:a16="http://schemas.microsoft.com/office/drawing/2014/main" id="{3AC7B928-7D99-4E65-8132-2DDD5E8647F1}"/>
              </a:ext>
            </a:extLst>
          </p:cNvPr>
          <p:cNvSpPr txBox="1"/>
          <p:nvPr/>
        </p:nvSpPr>
        <p:spPr>
          <a:xfrm>
            <a:off x="4644360" y="4394609"/>
            <a:ext cx="6979920" cy="369332"/>
          </a:xfrm>
          <a:prstGeom prst="rect">
            <a:avLst/>
          </a:prstGeom>
          <a:noFill/>
        </p:spPr>
        <p:txBody>
          <a:bodyPr wrap="square">
            <a:spAutoFit/>
          </a:bodyPr>
          <a:lstStyle/>
          <a:p>
            <a:r>
              <a:rPr lang="en-US" altLang="zh-CN" sz="1800" kern="100" dirty="0">
                <a:effectLst/>
                <a:latin typeface="Times New Roman" panose="02020603050405020304" pitchFamily="18" charset="0"/>
                <a:ea typeface="宋体" panose="02010600030101010101" pitchFamily="2" charset="-122"/>
              </a:rPr>
              <a:t>(e)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消除光照后图像的直方图</a:t>
            </a:r>
            <a:endParaRPr lang="zh-CN" altLang="en-US" dirty="0"/>
          </a:p>
        </p:txBody>
      </p:sp>
      <p:sp>
        <p:nvSpPr>
          <p:cNvPr id="23" name="文本框 22">
            <a:extLst>
              <a:ext uri="{FF2B5EF4-FFF2-40B4-BE49-F238E27FC236}">
                <a16:creationId xmlns:a16="http://schemas.microsoft.com/office/drawing/2014/main" id="{74EE6D32-DDAE-46A1-8732-2AFF27EC19FC}"/>
              </a:ext>
            </a:extLst>
          </p:cNvPr>
          <p:cNvSpPr txBox="1"/>
          <p:nvPr/>
        </p:nvSpPr>
        <p:spPr>
          <a:xfrm>
            <a:off x="8569869" y="4394609"/>
            <a:ext cx="6979920" cy="369332"/>
          </a:xfrm>
          <a:prstGeom prst="rect">
            <a:avLst/>
          </a:prstGeom>
          <a:noFill/>
        </p:spPr>
        <p:txBody>
          <a:bodyPr wrap="square">
            <a:spAutoFit/>
          </a:bodyPr>
          <a:lstStyle/>
          <a:p>
            <a:r>
              <a:rPr lang="en-US" altLang="zh-CN" sz="1800" kern="100" dirty="0">
                <a:effectLst/>
                <a:latin typeface="Times New Roman" panose="02020603050405020304" pitchFamily="18" charset="0"/>
                <a:ea typeface="宋体" panose="02010600030101010101" pitchFamily="2" charset="-122"/>
              </a:rPr>
              <a:t>(f)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文本分割结果</a:t>
            </a:r>
            <a:endParaRPr lang="zh-CN" altLang="en-US" dirty="0"/>
          </a:p>
        </p:txBody>
      </p:sp>
      <p:sp>
        <p:nvSpPr>
          <p:cNvPr id="25" name="文本框 24">
            <a:extLst>
              <a:ext uri="{FF2B5EF4-FFF2-40B4-BE49-F238E27FC236}">
                <a16:creationId xmlns:a16="http://schemas.microsoft.com/office/drawing/2014/main" id="{364398F9-82CD-4C2F-936A-5A2BD384DA50}"/>
              </a:ext>
            </a:extLst>
          </p:cNvPr>
          <p:cNvSpPr txBox="1"/>
          <p:nvPr/>
        </p:nvSpPr>
        <p:spPr>
          <a:xfrm>
            <a:off x="2377440" y="4735560"/>
            <a:ext cx="7701280" cy="455253"/>
          </a:xfrm>
          <a:prstGeom prst="rect">
            <a:avLst/>
          </a:prstGeom>
          <a:noFill/>
        </p:spPr>
        <p:txBody>
          <a:bodyPr wrap="square">
            <a:spAutoFit/>
          </a:bodyPr>
          <a:lstStyle/>
          <a:p>
            <a:pPr algn="ctr">
              <a:lnSpc>
                <a:spcPct val="150000"/>
              </a:lnSpc>
            </a:pPr>
            <a:r>
              <a:rPr lang="zh-CN" altLang="zh-CN" sz="1800" kern="100" dirty="0">
                <a:effectLst/>
                <a:latin typeface="Times New Roman" panose="02020603050405020304" pitchFamily="18" charset="0"/>
                <a:ea typeface="宋体" panose="02010600030101010101" pitchFamily="2" charset="-122"/>
              </a:rPr>
              <a:t>图</a:t>
            </a:r>
            <a:r>
              <a:rPr lang="en-US" altLang="zh-CN" sz="1800" kern="100" dirty="0">
                <a:effectLst/>
                <a:latin typeface="Times New Roman" panose="02020603050405020304" pitchFamily="18" charset="0"/>
                <a:ea typeface="宋体" panose="02010600030101010101" pitchFamily="2" charset="-122"/>
              </a:rPr>
              <a:t>5-19 </a:t>
            </a:r>
            <a:r>
              <a:rPr lang="zh-CN" altLang="zh-CN" sz="1800" kern="100" dirty="0">
                <a:effectLst/>
                <a:latin typeface="Times New Roman" panose="02020603050405020304" pitchFamily="18" charset="0"/>
                <a:ea typeface="宋体" panose="02010600030101010101" pitchFamily="2" charset="-122"/>
              </a:rPr>
              <a:t>光照不均的</a:t>
            </a:r>
            <a:r>
              <a:rPr lang="zh-CN" altLang="en-US" kern="100" dirty="0">
                <a:latin typeface="Times New Roman" panose="02020603050405020304" pitchFamily="18" charset="0"/>
                <a:ea typeface="宋体" panose="02010600030101010101" pitchFamily="2" charset="-122"/>
              </a:rPr>
              <a:t>文本</a:t>
            </a:r>
            <a:r>
              <a:rPr lang="zh-CN" altLang="zh-CN" sz="1800" kern="100" dirty="0">
                <a:effectLst/>
                <a:latin typeface="Times New Roman" panose="02020603050405020304" pitchFamily="18" charset="0"/>
                <a:ea typeface="宋体" panose="02010600030101010101" pitchFamily="2" charset="-122"/>
              </a:rPr>
              <a:t>图像分割</a:t>
            </a:r>
          </a:p>
        </p:txBody>
      </p:sp>
      <p:sp>
        <p:nvSpPr>
          <p:cNvPr id="27" name="矩形 26">
            <a:extLst>
              <a:ext uri="{FF2B5EF4-FFF2-40B4-BE49-F238E27FC236}">
                <a16:creationId xmlns:a16="http://schemas.microsoft.com/office/drawing/2014/main" id="{0B9E4FDB-823A-418B-BFC9-260670CC71E4}"/>
              </a:ext>
            </a:extLst>
          </p:cNvPr>
          <p:cNvSpPr/>
          <p:nvPr/>
        </p:nvSpPr>
        <p:spPr>
          <a:xfrm>
            <a:off x="742648" y="5290314"/>
            <a:ext cx="10729912" cy="707886"/>
          </a:xfrm>
          <a:prstGeom prst="rect">
            <a:avLst/>
          </a:prstGeom>
        </p:spPr>
        <p:txBody>
          <a:bodyPr wrap="square">
            <a:spAutoFit/>
          </a:bodyPr>
          <a:lstStyle/>
          <a:p>
            <a:pPr indent="269875" algn="just"/>
            <a:r>
              <a:rPr lang="en-US" altLang="zh-CN" sz="2000" kern="0" dirty="0">
                <a:latin typeface="华文仿宋" panose="02010600040101010101" pitchFamily="2" charset="-122"/>
                <a:ea typeface="华文仿宋" panose="02010600040101010101" pitchFamily="2" charset="-122"/>
              </a:rPr>
              <a:t>    </a:t>
            </a:r>
            <a:r>
              <a:rPr lang="zh-CN" altLang="zh-CN" sz="2000" kern="0" dirty="0">
                <a:latin typeface="华文仿宋" panose="02010600040101010101" pitchFamily="2" charset="-122"/>
                <a:ea typeface="华文仿宋" panose="02010600040101010101" pitchFamily="2" charset="-122"/>
              </a:rPr>
              <a:t>可以看出，图</a:t>
            </a:r>
            <a:r>
              <a:rPr lang="en-US" altLang="zh-CN" sz="2000" kern="0" dirty="0">
                <a:latin typeface="华文仿宋" panose="02010600040101010101" pitchFamily="2" charset="-122"/>
                <a:ea typeface="华文仿宋" panose="02010600040101010101" pitchFamily="2" charset="-122"/>
              </a:rPr>
              <a:t>5-19(f)</a:t>
            </a:r>
            <a:r>
              <a:rPr lang="zh-CN" altLang="zh-CN" sz="2000" kern="0" dirty="0">
                <a:latin typeface="华文仿宋" panose="02010600040101010101" pitchFamily="2" charset="-122"/>
                <a:ea typeface="华文仿宋" panose="02010600040101010101" pitchFamily="2" charset="-122"/>
              </a:rPr>
              <a:t>所示的分割结果明显优于图</a:t>
            </a:r>
            <a:r>
              <a:rPr lang="en-US" altLang="zh-CN" sz="2000" kern="0" dirty="0">
                <a:latin typeface="华文仿宋" panose="02010600040101010101" pitchFamily="2" charset="-122"/>
                <a:ea typeface="华文仿宋" panose="02010600040101010101" pitchFamily="2" charset="-122"/>
              </a:rPr>
              <a:t>5-4(b)</a:t>
            </a:r>
            <a:r>
              <a:rPr lang="zh-CN" altLang="zh-CN" sz="2000" kern="0" dirty="0">
                <a:latin typeface="华文仿宋" panose="02010600040101010101" pitchFamily="2" charset="-122"/>
                <a:ea typeface="华文仿宋" panose="02010600040101010101" pitchFamily="2" charset="-122"/>
              </a:rPr>
              <a:t>所示的全局阈值分割结果、图</a:t>
            </a:r>
            <a:r>
              <a:rPr lang="en-US" altLang="zh-CN" sz="2000" kern="0" dirty="0">
                <a:latin typeface="华文仿宋" panose="02010600040101010101" pitchFamily="2" charset="-122"/>
                <a:ea typeface="华文仿宋" panose="02010600040101010101" pitchFamily="2" charset="-122"/>
              </a:rPr>
              <a:t>5-4(c)</a:t>
            </a:r>
            <a:r>
              <a:rPr lang="zh-CN" altLang="zh-CN" sz="2000" kern="0" dirty="0">
                <a:latin typeface="华文仿宋" panose="02010600040101010101" pitchFamily="2" charset="-122"/>
                <a:ea typeface="华文仿宋" panose="02010600040101010101" pitchFamily="2" charset="-122"/>
              </a:rPr>
              <a:t>所示的局部阈值分割结果和图</a:t>
            </a:r>
            <a:r>
              <a:rPr lang="en-US" altLang="zh-CN" sz="2000" kern="0" dirty="0">
                <a:latin typeface="华文仿宋" panose="02010600040101010101" pitchFamily="2" charset="-122"/>
                <a:ea typeface="华文仿宋" panose="02010600040101010101" pitchFamily="2" charset="-122"/>
              </a:rPr>
              <a:t>5-4(d)</a:t>
            </a:r>
            <a:r>
              <a:rPr lang="zh-CN" altLang="zh-CN" sz="2000" kern="0" dirty="0">
                <a:latin typeface="华文仿宋" panose="02010600040101010101" pitchFamily="2" charset="-122"/>
                <a:ea typeface="华文仿宋" panose="02010600040101010101" pitchFamily="2" charset="-122"/>
              </a:rPr>
              <a:t>所示的自适应阈值分割结果。</a:t>
            </a:r>
          </a:p>
        </p:txBody>
      </p:sp>
      <p:sp>
        <p:nvSpPr>
          <p:cNvPr id="2" name="文本框 1">
            <a:extLst>
              <a:ext uri="{FF2B5EF4-FFF2-40B4-BE49-F238E27FC236}">
                <a16:creationId xmlns:a16="http://schemas.microsoft.com/office/drawing/2014/main" id="{64E528CE-95E8-48AF-BAB2-F5C3FC0BC8E9}"/>
              </a:ext>
            </a:extLst>
          </p:cNvPr>
          <p:cNvSpPr txBox="1"/>
          <p:nvPr/>
        </p:nvSpPr>
        <p:spPr>
          <a:xfrm>
            <a:off x="838200" y="5991225"/>
            <a:ext cx="6096000" cy="338554"/>
          </a:xfrm>
          <a:prstGeom prst="rect">
            <a:avLst/>
          </a:prstGeom>
          <a:noFill/>
        </p:spPr>
        <p:txBody>
          <a:bodyPr wrap="square">
            <a:spAutoFit/>
          </a:bodyPr>
          <a:lstStyle/>
          <a:p>
            <a:r>
              <a:rPr lang="en-US" altLang="zh-CN" sz="1600" b="1" kern="0" dirty="0">
                <a:solidFill>
                  <a:srgbClr val="FF0000"/>
                </a:solidFill>
                <a:latin typeface="华文仿宋" panose="02010600040101010101" pitchFamily="2" charset="-122"/>
                <a:ea typeface="华文仿宋" panose="02010600040101010101" pitchFamily="2" charset="-122"/>
              </a:rPr>
              <a:t>■PS</a:t>
            </a:r>
            <a:r>
              <a:rPr lang="zh-CN" altLang="en-US" sz="1600" b="1" kern="0" dirty="0">
                <a:solidFill>
                  <a:srgbClr val="FF0000"/>
                </a:solidFill>
                <a:latin typeface="华文仿宋" panose="02010600040101010101" pitchFamily="2" charset="-122"/>
                <a:ea typeface="华文仿宋" panose="02010600040101010101" pitchFamily="2" charset="-122"/>
              </a:rPr>
              <a:t>中讲解一下</a:t>
            </a:r>
            <a:endParaRPr lang="zh-CN" altLang="en-US" sz="1600" b="1" dirty="0">
              <a:solidFill>
                <a:srgbClr val="FF0000"/>
              </a:solidFill>
            </a:endParaRPr>
          </a:p>
        </p:txBody>
      </p:sp>
    </p:spTree>
    <p:extLst>
      <p:ext uri="{BB962C8B-B14F-4D97-AF65-F5344CB8AC3E}">
        <p14:creationId xmlns:p14="http://schemas.microsoft.com/office/powerpoint/2010/main" val="36357988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32EB6DF8-EF6A-40D1-8D53-DBA09378580D}"/>
              </a:ext>
            </a:extLst>
          </p:cNvPr>
          <p:cNvSpPr/>
          <p:nvPr/>
        </p:nvSpPr>
        <p:spPr>
          <a:xfrm>
            <a:off x="623888" y="479425"/>
            <a:ext cx="8156575" cy="461665"/>
          </a:xfrm>
          <a:prstGeom prst="rect">
            <a:avLst/>
          </a:prstGeom>
        </p:spPr>
        <p:txBody>
          <a:bodyPr wrap="square">
            <a:spAutoFit/>
          </a:bodyPr>
          <a:lstStyle/>
          <a:p>
            <a:pPr algn="just">
              <a:defRPr/>
            </a:pPr>
            <a:r>
              <a:rPr lang="en-US" altLang="zh-CN" sz="2400" b="1" dirty="0">
                <a:effectLst/>
                <a:latin typeface="方正小标宋简体"/>
              </a:rPr>
              <a:t>5.7.2  </a:t>
            </a:r>
            <a:r>
              <a:rPr lang="zh-CN" altLang="en-US" sz="2400" b="1" dirty="0">
                <a:latin typeface="方正小标宋简体"/>
              </a:rPr>
              <a:t>颗粒</a:t>
            </a:r>
            <a:r>
              <a:rPr lang="zh-CN" altLang="zh-CN" sz="2400" b="1" dirty="0">
                <a:latin typeface="方正小标宋简体"/>
              </a:rPr>
              <a:t>图像分割</a:t>
            </a:r>
          </a:p>
        </p:txBody>
      </p:sp>
      <p:sp>
        <p:nvSpPr>
          <p:cNvPr id="5" name="灯片编号占位符 4">
            <a:extLst>
              <a:ext uri="{FF2B5EF4-FFF2-40B4-BE49-F238E27FC236}">
                <a16:creationId xmlns:a16="http://schemas.microsoft.com/office/drawing/2014/main" id="{C44AE01C-D0E6-4AC0-BE53-A27D51AD7F49}"/>
              </a:ext>
            </a:extLst>
          </p:cNvPr>
          <p:cNvSpPr>
            <a:spLocks noGrp="1"/>
          </p:cNvSpPr>
          <p:nvPr>
            <p:ph type="sldNum" sz="quarter" idx="12"/>
          </p:nvPr>
        </p:nvSpPr>
        <p:spPr/>
        <p:txBody>
          <a:bodyPr/>
          <a:lstStyle/>
          <a:p>
            <a:fld id="{7D943200-7954-4F56-8B76-D6C91EDA9A35}" type="slidenum">
              <a:rPr lang="zh-CN" altLang="en-US" smtClean="0"/>
              <a:t>41</a:t>
            </a:fld>
            <a:endParaRPr lang="zh-CN" altLang="en-US"/>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AFC71FAB-84AC-4BA5-9E6B-9527EBA07DD7}"/>
                  </a:ext>
                </a:extLst>
              </p:cNvPr>
              <p:cNvSpPr/>
              <p:nvPr/>
            </p:nvSpPr>
            <p:spPr>
              <a:xfrm>
                <a:off x="623888" y="1339195"/>
                <a:ext cx="10729912" cy="4164410"/>
              </a:xfrm>
              <a:prstGeom prst="rect">
                <a:avLst/>
              </a:prstGeom>
            </p:spPr>
            <p:txBody>
              <a:bodyPr wrap="square">
                <a:spAutoFit/>
              </a:bodyPr>
              <a:lstStyle/>
              <a:p>
                <a:pPr algn="just"/>
                <a:r>
                  <a:rPr lang="en-US" altLang="zh-CN" sz="2000" kern="0" dirty="0">
                    <a:latin typeface="华文仿宋" panose="02010600040101010101" pitchFamily="2" charset="-122"/>
                    <a:ea typeface="华文仿宋" panose="02010600040101010101" pitchFamily="2" charset="-122"/>
                  </a:rPr>
                  <a:t>        </a:t>
                </a:r>
                <a:r>
                  <a:rPr lang="zh-CN" altLang="zh-CN" sz="2000" kern="0" dirty="0">
                    <a:latin typeface="华文仿宋" panose="02010600040101010101" pitchFamily="2" charset="-122"/>
                    <a:ea typeface="华文仿宋" panose="02010600040101010101" pitchFamily="2" charset="-122"/>
                  </a:rPr>
                  <a:t>第四章和本章都用到了米粒图像。图</a:t>
                </a:r>
                <a:r>
                  <a:rPr lang="en-US" altLang="zh-CN" sz="2000" kern="0" dirty="0">
                    <a:latin typeface="华文仿宋" panose="02010600040101010101" pitchFamily="2" charset="-122"/>
                    <a:ea typeface="华文仿宋" panose="02010600040101010101" pitchFamily="2" charset="-122"/>
                  </a:rPr>
                  <a:t>4-31(a)</a:t>
                </a:r>
                <a:r>
                  <a:rPr lang="zh-CN" altLang="zh-CN" sz="2000" kern="0" dirty="0">
                    <a:latin typeface="华文仿宋" panose="02010600040101010101" pitchFamily="2" charset="-122"/>
                    <a:ea typeface="华文仿宋" panose="02010600040101010101" pitchFamily="2" charset="-122"/>
                  </a:rPr>
                  <a:t>和图</a:t>
                </a:r>
                <a:r>
                  <a:rPr lang="en-US" altLang="zh-CN" sz="2000" kern="0" dirty="0">
                    <a:latin typeface="华文仿宋" panose="02010600040101010101" pitchFamily="2" charset="-122"/>
                    <a:ea typeface="华文仿宋" panose="02010600040101010101" pitchFamily="2" charset="-122"/>
                  </a:rPr>
                  <a:t>5-3(a)</a:t>
                </a:r>
                <a:r>
                  <a:rPr lang="zh-CN" altLang="zh-CN" sz="2000" kern="0" dirty="0">
                    <a:latin typeface="华文仿宋" panose="02010600040101010101" pitchFamily="2" charset="-122"/>
                    <a:ea typeface="华文仿宋" panose="02010600040101010101" pitchFamily="2" charset="-122"/>
                  </a:rPr>
                  <a:t>是原始的米粒图像，图</a:t>
                </a:r>
                <a:r>
                  <a:rPr lang="en-US" altLang="zh-CN" sz="2000" kern="0" dirty="0">
                    <a:latin typeface="华文仿宋" panose="02010600040101010101" pitchFamily="2" charset="-122"/>
                    <a:ea typeface="华文仿宋" panose="02010600040101010101" pitchFamily="2" charset="-122"/>
                  </a:rPr>
                  <a:t>5-1(a)</a:t>
                </a:r>
                <a:r>
                  <a:rPr lang="zh-CN" altLang="zh-CN" sz="2000" kern="0" dirty="0">
                    <a:latin typeface="华文仿宋" panose="02010600040101010101" pitchFamily="2" charset="-122"/>
                    <a:ea typeface="华文仿宋" panose="02010600040101010101" pitchFamily="2" charset="-122"/>
                  </a:rPr>
                  <a:t>和图</a:t>
                </a:r>
                <a:r>
                  <a:rPr lang="en-US" altLang="zh-CN" sz="2000" kern="0" dirty="0">
                    <a:latin typeface="华文仿宋" panose="02010600040101010101" pitchFamily="2" charset="-122"/>
                    <a:ea typeface="华文仿宋" panose="02010600040101010101" pitchFamily="2" charset="-122"/>
                  </a:rPr>
                  <a:t>5-5(a)</a:t>
                </a:r>
                <a:r>
                  <a:rPr lang="zh-CN" altLang="zh-CN" sz="2000" kern="0" dirty="0">
                    <a:latin typeface="华文仿宋" panose="02010600040101010101" pitchFamily="2" charset="-122"/>
                    <a:ea typeface="华文仿宋" panose="02010600040101010101" pitchFamily="2" charset="-122"/>
                  </a:rPr>
                  <a:t>是消除了光照不均的米粒图像，图</a:t>
                </a:r>
                <a:r>
                  <a:rPr lang="en-US" altLang="zh-CN" sz="2000" kern="0" dirty="0">
                    <a:latin typeface="华文仿宋" panose="02010600040101010101" pitchFamily="2" charset="-122"/>
                    <a:ea typeface="华文仿宋" panose="02010600040101010101" pitchFamily="2" charset="-122"/>
                  </a:rPr>
                  <a:t>5-6(a)</a:t>
                </a:r>
                <a:r>
                  <a:rPr lang="zh-CN" altLang="zh-CN" sz="2000" kern="0" dirty="0">
                    <a:latin typeface="华文仿宋" panose="02010600040101010101" pitchFamily="2" charset="-122"/>
                    <a:ea typeface="华文仿宋" panose="02010600040101010101" pitchFamily="2" charset="-122"/>
                  </a:rPr>
                  <a:t>是图</a:t>
                </a:r>
                <a:r>
                  <a:rPr lang="en-US" altLang="zh-CN" sz="2000" kern="0" dirty="0">
                    <a:latin typeface="华文仿宋" panose="02010600040101010101" pitchFamily="2" charset="-122"/>
                    <a:ea typeface="华文仿宋" panose="02010600040101010101" pitchFamily="2" charset="-122"/>
                  </a:rPr>
                  <a:t>5-5(a)</a:t>
                </a:r>
                <a:r>
                  <a:rPr lang="zh-CN" altLang="zh-CN" sz="2000" kern="0" dirty="0">
                    <a:latin typeface="华文仿宋" panose="02010600040101010101" pitchFamily="2" charset="-122"/>
                    <a:ea typeface="华文仿宋" panose="02010600040101010101" pitchFamily="2" charset="-122"/>
                  </a:rPr>
                  <a:t>加了噪声后的米粒图像。原始的米粒图像是存在光照不均的，图</a:t>
                </a:r>
                <a:r>
                  <a:rPr lang="en-US" altLang="zh-CN" sz="2000" kern="0" dirty="0">
                    <a:latin typeface="华文仿宋" panose="02010600040101010101" pitchFamily="2" charset="-122"/>
                    <a:ea typeface="华文仿宋" panose="02010600040101010101" pitchFamily="2" charset="-122"/>
                  </a:rPr>
                  <a:t>5-20(a)</a:t>
                </a:r>
                <a:r>
                  <a:rPr lang="zh-CN" altLang="zh-CN" sz="2000" kern="0" dirty="0">
                    <a:latin typeface="华文仿宋" panose="02010600040101010101" pitchFamily="2" charset="-122"/>
                    <a:ea typeface="华文仿宋" panose="02010600040101010101" pitchFamily="2" charset="-122"/>
                  </a:rPr>
                  <a:t>的横圈位置示意了光照最强的区域，为了显示其光照不均，对它做</a:t>
                </a:r>
                <a14:m>
                  <m:oMath xmlns:m="http://schemas.openxmlformats.org/officeDocument/2006/math">
                    <m:r>
                      <a:rPr lang="en-US" altLang="zh-CN" sz="2000" kern="0">
                        <a:latin typeface="Cambria Math" panose="02040503050406030204" pitchFamily="18" charset="0"/>
                        <a:ea typeface="华文仿宋" panose="02010600040101010101" pitchFamily="2" charset="-122"/>
                      </a:rPr>
                      <m:t>𝑡h𝑟𝑒</m:t>
                    </m:r>
                    <m:r>
                      <a:rPr lang="en-US" altLang="zh-CN" sz="2000" kern="0">
                        <a:latin typeface="Cambria Math" panose="02040503050406030204" pitchFamily="18" charset="0"/>
                        <a:ea typeface="华文仿宋" panose="02010600040101010101" pitchFamily="2" charset="-122"/>
                      </a:rPr>
                      <m:t>=91</m:t>
                    </m:r>
                  </m:oMath>
                </a14:m>
                <a:r>
                  <a:rPr lang="zh-CN" altLang="zh-CN" sz="2000" kern="0" dirty="0">
                    <a:latin typeface="华文仿宋" panose="02010600040101010101" pitchFamily="2" charset="-122"/>
                    <a:ea typeface="华文仿宋" panose="02010600040101010101" pitchFamily="2" charset="-122"/>
                  </a:rPr>
                  <a:t>的二值化，得到了如图</a:t>
                </a:r>
                <a:r>
                  <a:rPr lang="en-US" altLang="zh-CN" sz="2000" kern="0" dirty="0">
                    <a:latin typeface="华文仿宋" panose="02010600040101010101" pitchFamily="2" charset="-122"/>
                    <a:ea typeface="华文仿宋" panose="02010600040101010101" pitchFamily="2" charset="-122"/>
                  </a:rPr>
                  <a:t>5-20(b)</a:t>
                </a:r>
                <a:r>
                  <a:rPr lang="zh-CN" altLang="zh-CN" sz="2000" kern="0" dirty="0">
                    <a:latin typeface="华文仿宋" panose="02010600040101010101" pitchFamily="2" charset="-122"/>
                    <a:ea typeface="华文仿宋" panose="02010600040101010101" pitchFamily="2" charset="-122"/>
                  </a:rPr>
                  <a:t>所示的二值图像。从图</a:t>
                </a:r>
                <a:r>
                  <a:rPr lang="en-US" altLang="zh-CN" sz="2000" kern="0" dirty="0">
                    <a:latin typeface="华文仿宋" panose="02010600040101010101" pitchFamily="2" charset="-122"/>
                    <a:ea typeface="华文仿宋" panose="02010600040101010101" pitchFamily="2" charset="-122"/>
                  </a:rPr>
                  <a:t>5-20(b)</a:t>
                </a:r>
                <a:r>
                  <a:rPr lang="zh-CN" altLang="zh-CN" sz="2000" kern="0" dirty="0">
                    <a:latin typeface="华文仿宋" panose="02010600040101010101" pitchFamily="2" charset="-122"/>
                    <a:ea typeface="华文仿宋" panose="02010600040101010101" pitchFamily="2" charset="-122"/>
                  </a:rPr>
                  <a:t>中明显看到了光照不均现象和光源的位置与形状。</a:t>
                </a:r>
                <a:endParaRPr lang="en-US" altLang="zh-CN" sz="2000" kern="0" dirty="0">
                  <a:latin typeface="华文仿宋" panose="02010600040101010101" pitchFamily="2" charset="-122"/>
                  <a:ea typeface="华文仿宋" panose="02010600040101010101" pitchFamily="2" charset="-122"/>
                </a:endParaRPr>
              </a:p>
              <a:p>
                <a:pPr algn="just"/>
                <a:endParaRPr lang="zh-CN" altLang="zh-CN" sz="2000" kern="0" dirty="0">
                  <a:latin typeface="华文仿宋" panose="02010600040101010101" pitchFamily="2" charset="-122"/>
                  <a:ea typeface="华文仿宋" panose="02010600040101010101" pitchFamily="2" charset="-122"/>
                </a:endParaRPr>
              </a:p>
              <a:p>
                <a:pPr algn="just"/>
                <a:r>
                  <a:rPr lang="en-US" altLang="zh-CN" sz="2000" kern="0" dirty="0">
                    <a:latin typeface="华文仿宋" panose="02010600040101010101" pitchFamily="2" charset="-122"/>
                    <a:ea typeface="华文仿宋" panose="02010600040101010101" pitchFamily="2" charset="-122"/>
                  </a:rPr>
                  <a:t>        </a:t>
                </a:r>
                <a:r>
                  <a:rPr lang="zh-CN" altLang="zh-CN" sz="2000" kern="0" dirty="0">
                    <a:latin typeface="华文仿宋" panose="02010600040101010101" pitchFamily="2" charset="-122"/>
                    <a:ea typeface="华文仿宋" panose="02010600040101010101" pitchFamily="2" charset="-122"/>
                  </a:rPr>
                  <a:t>考虑到</a:t>
                </a:r>
                <a:r>
                  <a:rPr lang="zh-CN" altLang="zh-CN" sz="2000" kern="0" dirty="0">
                    <a:solidFill>
                      <a:srgbClr val="FF0000"/>
                    </a:solidFill>
                    <a:latin typeface="华文仿宋" panose="02010600040101010101" pitchFamily="2" charset="-122"/>
                    <a:ea typeface="华文仿宋" panose="02010600040101010101" pitchFamily="2" charset="-122"/>
                  </a:rPr>
                  <a:t>在米粒图像中，背景是黑色的，作为目标的米粒是白色的，而且米粒不像字符那样笔画稀疏，因此采用了最小值滤波来去掉米粒</a:t>
                </a:r>
                <a:r>
                  <a:rPr lang="zh-CN" altLang="zh-CN" sz="2000" kern="0" dirty="0">
                    <a:latin typeface="华文仿宋" panose="02010600040101010101" pitchFamily="2" charset="-122"/>
                    <a:ea typeface="华文仿宋" panose="02010600040101010101" pitchFamily="2" charset="-122"/>
                  </a:rPr>
                  <a:t>，</a:t>
                </a:r>
                <a:r>
                  <a:rPr lang="zh-CN" altLang="zh-CN" sz="2000" kern="0" dirty="0">
                    <a:solidFill>
                      <a:srgbClr val="FF0000"/>
                    </a:solidFill>
                    <a:latin typeface="华文仿宋" panose="02010600040101010101" pitchFamily="2" charset="-122"/>
                    <a:ea typeface="华文仿宋" panose="02010600040101010101" pitchFamily="2" charset="-122"/>
                  </a:rPr>
                  <a:t>得到了如图</a:t>
                </a:r>
                <a:r>
                  <a:rPr lang="en-US" altLang="zh-CN" sz="2000" kern="0" dirty="0">
                    <a:solidFill>
                      <a:srgbClr val="FF0000"/>
                    </a:solidFill>
                    <a:latin typeface="华文仿宋" panose="02010600040101010101" pitchFamily="2" charset="-122"/>
                    <a:ea typeface="华文仿宋" panose="02010600040101010101" pitchFamily="2" charset="-122"/>
                  </a:rPr>
                  <a:t>5-20(c)</a:t>
                </a:r>
                <a:r>
                  <a:rPr lang="zh-CN" altLang="zh-CN" sz="2000" kern="0" dirty="0">
                    <a:solidFill>
                      <a:srgbClr val="FF0000"/>
                    </a:solidFill>
                    <a:latin typeface="华文仿宋" panose="02010600040101010101" pitchFamily="2" charset="-122"/>
                    <a:ea typeface="华文仿宋" panose="02010600040101010101" pitchFamily="2" charset="-122"/>
                  </a:rPr>
                  <a:t>所示的光照图像</a:t>
                </a:r>
                <a:r>
                  <a:rPr lang="zh-CN" altLang="zh-CN" sz="2000" kern="0" dirty="0">
                    <a:latin typeface="华文仿宋" panose="02010600040101010101" pitchFamily="2" charset="-122"/>
                    <a:ea typeface="华文仿宋" panose="02010600040101010101" pitchFamily="2" charset="-122"/>
                  </a:rPr>
                  <a:t>。为了消除图</a:t>
                </a:r>
                <a:r>
                  <a:rPr lang="en-US" altLang="zh-CN" sz="2000" kern="0" dirty="0">
                    <a:latin typeface="华文仿宋" panose="02010600040101010101" pitchFamily="2" charset="-122"/>
                    <a:ea typeface="华文仿宋" panose="02010600040101010101" pitchFamily="2" charset="-122"/>
                  </a:rPr>
                  <a:t>5-20(c)</a:t>
                </a:r>
                <a:r>
                  <a:rPr lang="zh-CN" altLang="zh-CN" sz="2000" kern="0" dirty="0">
                    <a:latin typeface="华文仿宋" panose="02010600040101010101" pitchFamily="2" charset="-122"/>
                    <a:ea typeface="华文仿宋" panose="02010600040101010101" pitchFamily="2" charset="-122"/>
                  </a:rPr>
                  <a:t>中的层次感，</a:t>
                </a:r>
                <a:r>
                  <a:rPr lang="zh-CN" altLang="zh-CN" sz="2000" kern="0" dirty="0">
                    <a:solidFill>
                      <a:srgbClr val="FF0000"/>
                    </a:solidFill>
                    <a:latin typeface="华文仿宋" panose="02010600040101010101" pitchFamily="2" charset="-122"/>
                    <a:ea typeface="华文仿宋" panose="02010600040101010101" pitchFamily="2" charset="-122"/>
                  </a:rPr>
                  <a:t>采用高斯平滑得到</a:t>
                </a:r>
                <a:r>
                  <a:rPr lang="zh-CN" altLang="zh-CN" sz="2000" kern="0" dirty="0">
                    <a:latin typeface="华文仿宋" panose="02010600040101010101" pitchFamily="2" charset="-122"/>
                    <a:ea typeface="华文仿宋" panose="02010600040101010101" pitchFamily="2" charset="-122"/>
                  </a:rPr>
                  <a:t>了图</a:t>
                </a:r>
                <a:r>
                  <a:rPr lang="en-US" altLang="zh-CN" sz="2000" kern="0" dirty="0">
                    <a:latin typeface="华文仿宋" panose="02010600040101010101" pitchFamily="2" charset="-122"/>
                    <a:ea typeface="华文仿宋" panose="02010600040101010101" pitchFamily="2" charset="-122"/>
                  </a:rPr>
                  <a:t>51-18(d)</a:t>
                </a:r>
                <a:r>
                  <a:rPr lang="zh-CN" altLang="zh-CN" sz="2000" kern="0" dirty="0">
                    <a:latin typeface="华文仿宋" panose="02010600040101010101" pitchFamily="2" charset="-122"/>
                    <a:ea typeface="华文仿宋" panose="02010600040101010101" pitchFamily="2" charset="-122"/>
                  </a:rPr>
                  <a:t>所示的</a:t>
                </a:r>
                <a:r>
                  <a:rPr lang="zh-CN" altLang="zh-CN" sz="2000" kern="0" dirty="0">
                    <a:solidFill>
                      <a:srgbClr val="FF0000"/>
                    </a:solidFill>
                    <a:latin typeface="华文仿宋" panose="02010600040101010101" pitchFamily="2" charset="-122"/>
                    <a:ea typeface="华文仿宋" panose="02010600040101010101" pitchFamily="2" charset="-122"/>
                  </a:rPr>
                  <a:t>光照图像</a:t>
                </a:r>
                <a14:m>
                  <m:oMath xmlns:m="http://schemas.openxmlformats.org/officeDocument/2006/math">
                    <m:r>
                      <a:rPr lang="en-US" altLang="zh-CN" sz="2000" kern="0">
                        <a:solidFill>
                          <a:srgbClr val="FF0000"/>
                        </a:solidFill>
                        <a:latin typeface="Cambria Math" panose="02040503050406030204" pitchFamily="18" charset="0"/>
                        <a:ea typeface="华文仿宋" panose="02010600040101010101" pitchFamily="2" charset="-122"/>
                      </a:rPr>
                      <m:t>𝐿</m:t>
                    </m:r>
                  </m:oMath>
                </a14:m>
                <a:r>
                  <a:rPr lang="zh-CN" altLang="zh-CN" sz="2000" kern="0" dirty="0">
                    <a:latin typeface="华文仿宋" panose="02010600040101010101" pitchFamily="2" charset="-122"/>
                    <a:ea typeface="华文仿宋" panose="02010600040101010101" pitchFamily="2" charset="-122"/>
                  </a:rPr>
                  <a:t>。为了验证光照图像的正确性，对它做</a:t>
                </a:r>
                <a14:m>
                  <m:oMath xmlns:m="http://schemas.openxmlformats.org/officeDocument/2006/math">
                    <m:r>
                      <a:rPr lang="en-US" altLang="zh-CN" sz="2000" kern="0">
                        <a:latin typeface="Cambria Math" panose="02040503050406030204" pitchFamily="18" charset="0"/>
                        <a:ea typeface="华文仿宋" panose="02010600040101010101" pitchFamily="2" charset="-122"/>
                      </a:rPr>
                      <m:t>𝑡h𝑟𝑒</m:t>
                    </m:r>
                    <m:r>
                      <a:rPr lang="en-US" altLang="zh-CN" sz="2000" kern="0">
                        <a:latin typeface="Cambria Math" panose="02040503050406030204" pitchFamily="18" charset="0"/>
                        <a:ea typeface="华文仿宋" panose="02010600040101010101" pitchFamily="2" charset="-122"/>
                      </a:rPr>
                      <m:t>=91</m:t>
                    </m:r>
                  </m:oMath>
                </a14:m>
                <a:r>
                  <a:rPr lang="zh-CN" altLang="zh-CN" sz="2000" kern="0" dirty="0">
                    <a:latin typeface="华文仿宋" panose="02010600040101010101" pitchFamily="2" charset="-122"/>
                    <a:ea typeface="华文仿宋" panose="02010600040101010101" pitchFamily="2" charset="-122"/>
                  </a:rPr>
                  <a:t>的二值化，得到了如图</a:t>
                </a:r>
                <a:r>
                  <a:rPr lang="en-US" altLang="zh-CN" sz="2000" kern="0" dirty="0">
                    <a:latin typeface="华文仿宋" panose="02010600040101010101" pitchFamily="2" charset="-122"/>
                    <a:ea typeface="华文仿宋" panose="02010600040101010101" pitchFamily="2" charset="-122"/>
                  </a:rPr>
                  <a:t>5-20(e)</a:t>
                </a:r>
                <a:r>
                  <a:rPr lang="zh-CN" altLang="zh-CN" sz="2000" kern="0" dirty="0">
                    <a:latin typeface="华文仿宋" panose="02010600040101010101" pitchFamily="2" charset="-122"/>
                    <a:ea typeface="华文仿宋" panose="02010600040101010101" pitchFamily="2" charset="-122"/>
                  </a:rPr>
                  <a:t>所示的二值图像，对比图</a:t>
                </a:r>
                <a:r>
                  <a:rPr lang="en-US" altLang="zh-CN" sz="2000" kern="0" dirty="0">
                    <a:latin typeface="华文仿宋" panose="02010600040101010101" pitchFamily="2" charset="-122"/>
                    <a:ea typeface="华文仿宋" panose="02010600040101010101" pitchFamily="2" charset="-122"/>
                  </a:rPr>
                  <a:t>5-20(b)</a:t>
                </a:r>
                <a:r>
                  <a:rPr lang="zh-CN" altLang="zh-CN" sz="2000" kern="0" dirty="0">
                    <a:latin typeface="华文仿宋" panose="02010600040101010101" pitchFamily="2" charset="-122"/>
                    <a:ea typeface="华文仿宋" panose="02010600040101010101" pitchFamily="2" charset="-122"/>
                  </a:rPr>
                  <a:t>，可以看到其对光照估计是正确的。采用下式</a:t>
                </a:r>
                <a:r>
                  <a:rPr lang="en-US" altLang="zh-CN" sz="2000" kern="0" dirty="0">
                    <a:latin typeface="华文仿宋" panose="02010600040101010101" pitchFamily="2" charset="-122"/>
                    <a:ea typeface="华文仿宋" panose="02010600040101010101" pitchFamily="2" charset="-122"/>
                  </a:rPr>
                  <a:t>(5-16)</a:t>
                </a:r>
                <a:r>
                  <a:rPr lang="zh-CN" altLang="zh-CN" sz="2000" kern="0" dirty="0">
                    <a:latin typeface="华文仿宋" panose="02010600040101010101" pitchFamily="2" charset="-122"/>
                    <a:ea typeface="华文仿宋" panose="02010600040101010101" pitchFamily="2" charset="-122"/>
                  </a:rPr>
                  <a:t>得到了消除光照的米粒图像，如图</a:t>
                </a:r>
                <a:r>
                  <a:rPr lang="en-US" altLang="zh-CN" sz="2000" kern="0" dirty="0">
                    <a:latin typeface="华文仿宋" panose="02010600040101010101" pitchFamily="2" charset="-122"/>
                    <a:ea typeface="华文仿宋" panose="02010600040101010101" pitchFamily="2" charset="-122"/>
                  </a:rPr>
                  <a:t>5-20(f)</a:t>
                </a:r>
                <a:r>
                  <a:rPr lang="zh-CN" altLang="zh-CN" sz="2000" kern="0" dirty="0">
                    <a:latin typeface="华文仿宋" panose="02010600040101010101" pitchFamily="2" charset="-122"/>
                    <a:ea typeface="华文仿宋" panose="02010600040101010101" pitchFamily="2" charset="-122"/>
                  </a:rPr>
                  <a:t>所示。</a:t>
                </a:r>
              </a:p>
              <a:p>
                <a:pPr algn="ctr"/>
                <a14:m>
                  <m:oMath xmlns:m="http://schemas.openxmlformats.org/officeDocument/2006/math">
                    <m:r>
                      <a:rPr lang="en-US" altLang="zh-CN" sz="2000" kern="0">
                        <a:latin typeface="Cambria Math" panose="02040503050406030204" pitchFamily="18" charset="0"/>
                        <a:ea typeface="华文仿宋" panose="02010600040101010101" pitchFamily="2" charset="-122"/>
                      </a:rPr>
                      <m:t>𝐺</m:t>
                    </m:r>
                    <m:d>
                      <m:dPr>
                        <m:ctrlPr>
                          <a:rPr lang="zh-CN" altLang="zh-CN" sz="2000" i="1" kern="0">
                            <a:latin typeface="Cambria Math" panose="02040503050406030204" pitchFamily="18" charset="0"/>
                            <a:ea typeface="华文仿宋" panose="02010600040101010101" pitchFamily="2" charset="-122"/>
                          </a:rPr>
                        </m:ctrlPr>
                      </m:dPr>
                      <m:e>
                        <m:r>
                          <a:rPr lang="en-US" altLang="zh-CN" sz="2000" kern="0">
                            <a:latin typeface="Cambria Math" panose="02040503050406030204" pitchFamily="18" charset="0"/>
                            <a:ea typeface="华文仿宋" panose="02010600040101010101" pitchFamily="2" charset="-122"/>
                          </a:rPr>
                          <m:t>𝑥</m:t>
                        </m:r>
                        <m:r>
                          <a:rPr lang="en-US" altLang="zh-CN" sz="2000" kern="0">
                            <a:latin typeface="Cambria Math" panose="02040503050406030204" pitchFamily="18" charset="0"/>
                            <a:ea typeface="华文仿宋" panose="02010600040101010101" pitchFamily="2" charset="-122"/>
                          </a:rPr>
                          <m:t>,</m:t>
                        </m:r>
                        <m:r>
                          <a:rPr lang="en-US" altLang="zh-CN" sz="2000" kern="0">
                            <a:latin typeface="Cambria Math" panose="02040503050406030204" pitchFamily="18" charset="0"/>
                            <a:ea typeface="华文仿宋" panose="02010600040101010101" pitchFamily="2" charset="-122"/>
                          </a:rPr>
                          <m:t>𝑦</m:t>
                        </m:r>
                      </m:e>
                    </m:d>
                    <m:r>
                      <a:rPr lang="en-US" altLang="zh-CN" sz="2000" kern="0">
                        <a:latin typeface="Cambria Math" panose="02040503050406030204" pitchFamily="18" charset="0"/>
                        <a:ea typeface="华文仿宋" panose="02010600040101010101" pitchFamily="2" charset="-122"/>
                      </a:rPr>
                      <m:t>=</m:t>
                    </m:r>
                    <m:d>
                      <m:dPr>
                        <m:begChr m:val="{"/>
                        <m:endChr m:val=""/>
                        <m:ctrlPr>
                          <a:rPr lang="zh-CN" altLang="zh-CN" sz="2000" i="1" kern="0">
                            <a:latin typeface="Cambria Math" panose="02040503050406030204" pitchFamily="18" charset="0"/>
                            <a:ea typeface="华文仿宋" panose="02010600040101010101" pitchFamily="2" charset="-122"/>
                          </a:rPr>
                        </m:ctrlPr>
                      </m:dPr>
                      <m:e>
                        <m:eqArr>
                          <m:eqArrPr>
                            <m:ctrlPr>
                              <a:rPr lang="zh-CN" altLang="zh-CN" sz="2000" i="1" kern="0">
                                <a:latin typeface="Cambria Math" panose="02040503050406030204" pitchFamily="18" charset="0"/>
                                <a:ea typeface="华文仿宋" panose="02010600040101010101" pitchFamily="2" charset="-122"/>
                              </a:rPr>
                            </m:ctrlPr>
                          </m:eqArrPr>
                          <m:e>
                            <m:r>
                              <a:rPr lang="en-US" altLang="zh-CN" sz="2000" kern="0">
                                <a:latin typeface="Cambria Math" panose="02040503050406030204" pitchFamily="18" charset="0"/>
                                <a:ea typeface="华文仿宋" panose="02010600040101010101" pitchFamily="2" charset="-122"/>
                              </a:rPr>
                              <m:t>𝑔</m:t>
                            </m:r>
                            <m:d>
                              <m:dPr>
                                <m:ctrlPr>
                                  <a:rPr lang="zh-CN" altLang="zh-CN" sz="2000" i="1" kern="0">
                                    <a:latin typeface="Cambria Math" panose="02040503050406030204" pitchFamily="18" charset="0"/>
                                    <a:ea typeface="华文仿宋" panose="02010600040101010101" pitchFamily="2" charset="-122"/>
                                  </a:rPr>
                                </m:ctrlPr>
                              </m:dPr>
                              <m:e>
                                <m:r>
                                  <a:rPr lang="en-US" altLang="zh-CN" sz="2000" kern="0">
                                    <a:latin typeface="Cambria Math" panose="02040503050406030204" pitchFamily="18" charset="0"/>
                                    <a:ea typeface="华文仿宋" panose="02010600040101010101" pitchFamily="2" charset="-122"/>
                                  </a:rPr>
                                  <m:t>𝑥</m:t>
                                </m:r>
                                <m:r>
                                  <a:rPr lang="en-US" altLang="zh-CN" sz="2000" kern="0">
                                    <a:latin typeface="Cambria Math" panose="02040503050406030204" pitchFamily="18" charset="0"/>
                                    <a:ea typeface="华文仿宋" panose="02010600040101010101" pitchFamily="2" charset="-122"/>
                                  </a:rPr>
                                  <m:t>,</m:t>
                                </m:r>
                                <m:r>
                                  <a:rPr lang="en-US" altLang="zh-CN" sz="2000" kern="0">
                                    <a:latin typeface="Cambria Math" panose="02040503050406030204" pitchFamily="18" charset="0"/>
                                    <a:ea typeface="华文仿宋" panose="02010600040101010101" pitchFamily="2" charset="-122"/>
                                  </a:rPr>
                                  <m:t>𝑦</m:t>
                                </m:r>
                              </m:e>
                            </m:d>
                            <m:r>
                              <a:rPr lang="en-US" altLang="zh-CN" sz="2000" kern="0">
                                <a:latin typeface="Cambria Math" panose="02040503050406030204" pitchFamily="18" charset="0"/>
                                <a:ea typeface="华文仿宋" panose="02010600040101010101" pitchFamily="2" charset="-122"/>
                              </a:rPr>
                              <m:t>−</m:t>
                            </m:r>
                            <m:r>
                              <a:rPr lang="en-US" altLang="zh-CN" sz="2000" kern="0">
                                <a:latin typeface="Cambria Math" panose="02040503050406030204" pitchFamily="18" charset="0"/>
                                <a:ea typeface="华文仿宋" panose="02010600040101010101" pitchFamily="2" charset="-122"/>
                              </a:rPr>
                              <m:t>𝐿</m:t>
                            </m:r>
                            <m:d>
                              <m:dPr>
                                <m:ctrlPr>
                                  <a:rPr lang="zh-CN" altLang="zh-CN" sz="2000" i="1" kern="0">
                                    <a:latin typeface="Cambria Math" panose="02040503050406030204" pitchFamily="18" charset="0"/>
                                    <a:ea typeface="华文仿宋" panose="02010600040101010101" pitchFamily="2" charset="-122"/>
                                  </a:rPr>
                                </m:ctrlPr>
                              </m:dPr>
                              <m:e>
                                <m:r>
                                  <a:rPr lang="en-US" altLang="zh-CN" sz="2000" kern="0">
                                    <a:latin typeface="Cambria Math" panose="02040503050406030204" pitchFamily="18" charset="0"/>
                                    <a:ea typeface="华文仿宋" panose="02010600040101010101" pitchFamily="2" charset="-122"/>
                                  </a:rPr>
                                  <m:t>𝑥</m:t>
                                </m:r>
                                <m:r>
                                  <a:rPr lang="en-US" altLang="zh-CN" sz="2000" kern="0">
                                    <a:latin typeface="Cambria Math" panose="02040503050406030204" pitchFamily="18" charset="0"/>
                                    <a:ea typeface="华文仿宋" panose="02010600040101010101" pitchFamily="2" charset="-122"/>
                                  </a:rPr>
                                  <m:t>,</m:t>
                                </m:r>
                                <m:r>
                                  <a:rPr lang="en-US" altLang="zh-CN" sz="2000" kern="0">
                                    <a:latin typeface="Cambria Math" panose="02040503050406030204" pitchFamily="18" charset="0"/>
                                    <a:ea typeface="华文仿宋" panose="02010600040101010101" pitchFamily="2" charset="-122"/>
                                  </a:rPr>
                                  <m:t>𝑦</m:t>
                                </m:r>
                              </m:e>
                            </m:d>
                            <m:r>
                              <a:rPr lang="en-US" altLang="zh-CN" sz="2000" kern="0">
                                <a:latin typeface="Cambria Math" panose="02040503050406030204" pitchFamily="18" charset="0"/>
                                <a:ea typeface="华文仿宋" panose="02010600040101010101" pitchFamily="2" charset="-122"/>
                              </a:rPr>
                              <m:t>,  &amp;  </m:t>
                            </m:r>
                            <m:r>
                              <a:rPr lang="en-US" altLang="zh-CN" sz="2000" kern="0">
                                <a:latin typeface="Cambria Math" panose="02040503050406030204" pitchFamily="18" charset="0"/>
                                <a:ea typeface="华文仿宋" panose="02010600040101010101" pitchFamily="2" charset="-122"/>
                              </a:rPr>
                              <m:t>𝑖𝑓</m:t>
                            </m:r>
                            <m:r>
                              <a:rPr lang="en-US" altLang="zh-CN" sz="2000" kern="0">
                                <a:latin typeface="Cambria Math" panose="02040503050406030204" pitchFamily="18" charset="0"/>
                                <a:ea typeface="华文仿宋" panose="02010600040101010101" pitchFamily="2" charset="-122"/>
                              </a:rPr>
                              <m:t> </m:t>
                            </m:r>
                            <m:r>
                              <a:rPr lang="en-US" altLang="zh-CN" sz="2000" kern="0">
                                <a:latin typeface="Cambria Math" panose="02040503050406030204" pitchFamily="18" charset="0"/>
                                <a:ea typeface="华文仿宋" panose="02010600040101010101" pitchFamily="2" charset="-122"/>
                              </a:rPr>
                              <m:t>𝑔</m:t>
                            </m:r>
                            <m:d>
                              <m:dPr>
                                <m:ctrlPr>
                                  <a:rPr lang="zh-CN" altLang="zh-CN" sz="2000" i="1" kern="0">
                                    <a:latin typeface="Cambria Math" panose="02040503050406030204" pitchFamily="18" charset="0"/>
                                    <a:ea typeface="华文仿宋" panose="02010600040101010101" pitchFamily="2" charset="-122"/>
                                  </a:rPr>
                                </m:ctrlPr>
                              </m:dPr>
                              <m:e>
                                <m:r>
                                  <a:rPr lang="en-US" altLang="zh-CN" sz="2000" kern="0">
                                    <a:latin typeface="Cambria Math" panose="02040503050406030204" pitchFamily="18" charset="0"/>
                                    <a:ea typeface="华文仿宋" panose="02010600040101010101" pitchFamily="2" charset="-122"/>
                                  </a:rPr>
                                  <m:t>𝑥</m:t>
                                </m:r>
                                <m:r>
                                  <a:rPr lang="en-US" altLang="zh-CN" sz="2000" kern="0">
                                    <a:latin typeface="Cambria Math" panose="02040503050406030204" pitchFamily="18" charset="0"/>
                                    <a:ea typeface="华文仿宋" panose="02010600040101010101" pitchFamily="2" charset="-122"/>
                                  </a:rPr>
                                  <m:t>,</m:t>
                                </m:r>
                                <m:r>
                                  <a:rPr lang="en-US" altLang="zh-CN" sz="2000" kern="0">
                                    <a:latin typeface="Cambria Math" panose="02040503050406030204" pitchFamily="18" charset="0"/>
                                    <a:ea typeface="华文仿宋" panose="02010600040101010101" pitchFamily="2" charset="-122"/>
                                  </a:rPr>
                                  <m:t>𝑦</m:t>
                                </m:r>
                              </m:e>
                            </m:d>
                            <m:r>
                              <a:rPr lang="en-US" altLang="zh-CN" sz="2000" kern="0">
                                <a:latin typeface="Cambria Math" panose="02040503050406030204" pitchFamily="18" charset="0"/>
                                <a:ea typeface="华文仿宋" panose="02010600040101010101" pitchFamily="2" charset="-122"/>
                              </a:rPr>
                              <m:t>&gt;</m:t>
                            </m:r>
                            <m:r>
                              <a:rPr lang="en-US" altLang="zh-CN" sz="2000" kern="0">
                                <a:latin typeface="Cambria Math" panose="02040503050406030204" pitchFamily="18" charset="0"/>
                                <a:ea typeface="华文仿宋" panose="02010600040101010101" pitchFamily="2" charset="-122"/>
                              </a:rPr>
                              <m:t>𝐿</m:t>
                            </m:r>
                            <m:r>
                              <a:rPr lang="en-US" altLang="zh-CN" sz="2000" kern="0">
                                <a:latin typeface="Cambria Math" panose="02040503050406030204" pitchFamily="18" charset="0"/>
                                <a:ea typeface="华文仿宋" panose="02010600040101010101" pitchFamily="2" charset="-122"/>
                              </a:rPr>
                              <m:t>(</m:t>
                            </m:r>
                            <m:r>
                              <a:rPr lang="en-US" altLang="zh-CN" sz="2000" kern="0">
                                <a:latin typeface="Cambria Math" panose="02040503050406030204" pitchFamily="18" charset="0"/>
                                <a:ea typeface="华文仿宋" panose="02010600040101010101" pitchFamily="2" charset="-122"/>
                              </a:rPr>
                              <m:t>𝑥</m:t>
                            </m:r>
                            <m:r>
                              <a:rPr lang="en-US" altLang="zh-CN" sz="2000" kern="0">
                                <a:latin typeface="Cambria Math" panose="02040503050406030204" pitchFamily="18" charset="0"/>
                                <a:ea typeface="华文仿宋" panose="02010600040101010101" pitchFamily="2" charset="-122"/>
                              </a:rPr>
                              <m:t>,</m:t>
                            </m:r>
                            <m:r>
                              <a:rPr lang="en-US" altLang="zh-CN" sz="2000" kern="0">
                                <a:latin typeface="Cambria Math" panose="02040503050406030204" pitchFamily="18" charset="0"/>
                                <a:ea typeface="华文仿宋" panose="02010600040101010101" pitchFamily="2" charset="-122"/>
                              </a:rPr>
                              <m:t>𝑦</m:t>
                            </m:r>
                            <m:r>
                              <a:rPr lang="en-US" altLang="zh-CN" sz="2000" kern="0">
                                <a:latin typeface="Cambria Math" panose="02040503050406030204" pitchFamily="18" charset="0"/>
                                <a:ea typeface="华文仿宋" panose="02010600040101010101" pitchFamily="2" charset="-122"/>
                              </a:rPr>
                              <m:t>)</m:t>
                            </m:r>
                          </m:e>
                          <m:e>
                            <m:r>
                              <a:rPr lang="en-US" altLang="zh-CN" sz="2000" kern="0">
                                <a:latin typeface="Cambria Math" panose="02040503050406030204" pitchFamily="18" charset="0"/>
                                <a:ea typeface="华文仿宋" panose="02010600040101010101" pitchFamily="2" charset="-122"/>
                              </a:rPr>
                              <m:t>    0,  &amp;  </m:t>
                            </m:r>
                            <m:r>
                              <a:rPr lang="en-US" altLang="zh-CN" sz="2000" kern="0">
                                <a:latin typeface="Cambria Math" panose="02040503050406030204" pitchFamily="18" charset="0"/>
                                <a:ea typeface="华文仿宋" panose="02010600040101010101" pitchFamily="2" charset="-122"/>
                              </a:rPr>
                              <m:t>𝑜𝑡h𝑒𝑟𝑤𝑖𝑠𝑒</m:t>
                            </m:r>
                          </m:e>
                        </m:eqArr>
                      </m:e>
                    </m:d>
                  </m:oMath>
                </a14:m>
                <a:r>
                  <a:rPr lang="en-US" altLang="zh-CN" sz="2000" kern="0" dirty="0">
                    <a:latin typeface="华文仿宋" panose="02010600040101010101" pitchFamily="2" charset="-122"/>
                    <a:ea typeface="华文仿宋" panose="02010600040101010101" pitchFamily="2" charset="-122"/>
                  </a:rPr>
                  <a:t>       (5-16)</a:t>
                </a:r>
                <a:endParaRPr lang="zh-CN" altLang="zh-CN" sz="2000" kern="0" dirty="0">
                  <a:latin typeface="华文仿宋" panose="02010600040101010101" pitchFamily="2" charset="-122"/>
                  <a:ea typeface="华文仿宋" panose="02010600040101010101" pitchFamily="2" charset="-122"/>
                </a:endParaRPr>
              </a:p>
            </p:txBody>
          </p:sp>
        </mc:Choice>
        <mc:Fallback xmlns="">
          <p:sp>
            <p:nvSpPr>
              <p:cNvPr id="2" name="矩形 1">
                <a:extLst>
                  <a:ext uri="{FF2B5EF4-FFF2-40B4-BE49-F238E27FC236}">
                    <a16:creationId xmlns:a16="http://schemas.microsoft.com/office/drawing/2014/main" id="{AFC71FAB-84AC-4BA5-9E6B-9527EBA07DD7}"/>
                  </a:ext>
                </a:extLst>
              </p:cNvPr>
              <p:cNvSpPr>
                <a:spLocks noRot="1" noChangeAspect="1" noMove="1" noResize="1" noEditPoints="1" noAdjustHandles="1" noChangeArrowheads="1" noChangeShapeType="1" noTextEdit="1"/>
              </p:cNvSpPr>
              <p:nvPr/>
            </p:nvSpPr>
            <p:spPr>
              <a:xfrm>
                <a:off x="623888" y="1339195"/>
                <a:ext cx="10729912" cy="4164410"/>
              </a:xfrm>
              <a:prstGeom prst="rect">
                <a:avLst/>
              </a:prstGeom>
              <a:blipFill>
                <a:blip r:embed="rId3"/>
                <a:stretch>
                  <a:fillRect l="-568" t="-878" r="-5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592977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C44AE01C-D0E6-4AC0-BE53-A27D51AD7F49}"/>
              </a:ext>
            </a:extLst>
          </p:cNvPr>
          <p:cNvSpPr>
            <a:spLocks noGrp="1"/>
          </p:cNvSpPr>
          <p:nvPr>
            <p:ph type="sldNum" sz="quarter" idx="12"/>
          </p:nvPr>
        </p:nvSpPr>
        <p:spPr>
          <a:xfrm>
            <a:off x="7594106" y="2924725"/>
            <a:ext cx="3713973" cy="365125"/>
          </a:xfrm>
        </p:spPr>
        <p:txBody>
          <a:bodyPr/>
          <a:lstStyle/>
          <a:p>
            <a:r>
              <a:rPr lang="en-US" altLang="zh-CN" sz="1800" kern="100" dirty="0">
                <a:effectLst/>
                <a:latin typeface="Times New Roman" panose="02020603050405020304" pitchFamily="18" charset="0"/>
                <a:ea typeface="宋体" panose="02010600030101010101" pitchFamily="2" charset="-122"/>
              </a:rPr>
              <a:t>(c)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去掉米粒像素的最小值滤波图像</a:t>
            </a:r>
            <a:endParaRPr lang="zh-CN" altLang="en-US" dirty="0"/>
          </a:p>
        </p:txBody>
      </p:sp>
      <p:sp>
        <p:nvSpPr>
          <p:cNvPr id="13" name="文本框 12">
            <a:extLst>
              <a:ext uri="{FF2B5EF4-FFF2-40B4-BE49-F238E27FC236}">
                <a16:creationId xmlns:a16="http://schemas.microsoft.com/office/drawing/2014/main" id="{63D2AB22-7B49-40DA-B79D-87C6CBC0FFA7}"/>
              </a:ext>
            </a:extLst>
          </p:cNvPr>
          <p:cNvSpPr txBox="1"/>
          <p:nvPr/>
        </p:nvSpPr>
        <p:spPr>
          <a:xfrm>
            <a:off x="1230878" y="2968695"/>
            <a:ext cx="6096000" cy="369332"/>
          </a:xfrm>
          <a:prstGeom prst="rect">
            <a:avLst/>
          </a:prstGeom>
          <a:noFill/>
        </p:spPr>
        <p:txBody>
          <a:bodyPr wrap="square">
            <a:spAutoFit/>
          </a:bodyPr>
          <a:lstStyle/>
          <a:p>
            <a:r>
              <a:rPr lang="en-US" altLang="zh-CN" sz="1800" kern="100" dirty="0">
                <a:effectLst/>
                <a:latin typeface="Times New Roman" panose="02020603050405020304" pitchFamily="18" charset="0"/>
                <a:ea typeface="宋体" panose="02010600030101010101" pitchFamily="2" charset="-122"/>
              </a:rPr>
              <a:t>(a)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光照不均的原始图像</a:t>
            </a:r>
            <a:endParaRPr lang="zh-CN" altLang="en-US" dirty="0"/>
          </a:p>
        </p:txBody>
      </p:sp>
      <p:pic>
        <p:nvPicPr>
          <p:cNvPr id="18" name="图片 17">
            <a:extLst>
              <a:ext uri="{FF2B5EF4-FFF2-40B4-BE49-F238E27FC236}">
                <a16:creationId xmlns:a16="http://schemas.microsoft.com/office/drawing/2014/main" id="{B25E5DD8-DEC8-40B9-8544-1DB8343E742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75776" y="492056"/>
            <a:ext cx="2438526" cy="2438526"/>
          </a:xfrm>
          <a:prstGeom prst="rect">
            <a:avLst/>
          </a:prstGeom>
          <a:noFill/>
          <a:ln>
            <a:noFill/>
          </a:ln>
        </p:spPr>
      </p:pic>
      <p:pic>
        <p:nvPicPr>
          <p:cNvPr id="20" name="图片 19">
            <a:extLst>
              <a:ext uri="{FF2B5EF4-FFF2-40B4-BE49-F238E27FC236}">
                <a16:creationId xmlns:a16="http://schemas.microsoft.com/office/drawing/2014/main" id="{47A0B429-38B0-4B58-9791-44F5DCEB07F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60466" y="492056"/>
            <a:ext cx="2438526" cy="2438526"/>
          </a:xfrm>
          <a:prstGeom prst="rect">
            <a:avLst/>
          </a:prstGeom>
          <a:noFill/>
          <a:ln>
            <a:noFill/>
          </a:ln>
        </p:spPr>
      </p:pic>
      <p:pic>
        <p:nvPicPr>
          <p:cNvPr id="22" name="图片 21">
            <a:extLst>
              <a:ext uri="{FF2B5EF4-FFF2-40B4-BE49-F238E27FC236}">
                <a16:creationId xmlns:a16="http://schemas.microsoft.com/office/drawing/2014/main" id="{D8B4AE8A-C851-4429-A4E8-62C2B428F9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51244" y="491626"/>
            <a:ext cx="2438526" cy="2438526"/>
          </a:xfrm>
          <a:prstGeom prst="rect">
            <a:avLst/>
          </a:prstGeom>
        </p:spPr>
      </p:pic>
      <p:pic>
        <p:nvPicPr>
          <p:cNvPr id="24" name="图片 23">
            <a:extLst>
              <a:ext uri="{FF2B5EF4-FFF2-40B4-BE49-F238E27FC236}">
                <a16:creationId xmlns:a16="http://schemas.microsoft.com/office/drawing/2014/main" id="{E58182C2-5B6B-4CE6-BA00-A99432AB867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75777" y="3486937"/>
            <a:ext cx="2438956" cy="2438956"/>
          </a:xfrm>
          <a:prstGeom prst="rect">
            <a:avLst/>
          </a:prstGeom>
        </p:spPr>
      </p:pic>
      <p:pic>
        <p:nvPicPr>
          <p:cNvPr id="26" name="图片 25">
            <a:extLst>
              <a:ext uri="{FF2B5EF4-FFF2-40B4-BE49-F238E27FC236}">
                <a16:creationId xmlns:a16="http://schemas.microsoft.com/office/drawing/2014/main" id="{F86665D8-8026-4664-A3B4-F5FE8C3A420B}"/>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751067" y="3416214"/>
            <a:ext cx="2438526" cy="2438526"/>
          </a:xfrm>
          <a:prstGeom prst="rect">
            <a:avLst/>
          </a:prstGeom>
          <a:noFill/>
          <a:ln>
            <a:noFill/>
          </a:ln>
        </p:spPr>
      </p:pic>
      <p:pic>
        <p:nvPicPr>
          <p:cNvPr id="28" name="图片 27">
            <a:extLst>
              <a:ext uri="{FF2B5EF4-FFF2-40B4-BE49-F238E27FC236}">
                <a16:creationId xmlns:a16="http://schemas.microsoft.com/office/drawing/2014/main" id="{A3BCDF06-D361-4400-B4EE-D918E9894F89}"/>
              </a:ext>
            </a:extLst>
          </p:cNvPr>
          <p:cNvPicPr/>
          <p:nvPr/>
        </p:nvPicPr>
        <p:blipFill>
          <a:blip r:embed="rId8">
            <a:extLst>
              <a:ext uri="{28A0092B-C50C-407E-A947-70E740481C1C}">
                <a14:useLocalDpi xmlns:a14="http://schemas.microsoft.com/office/drawing/2010/main" val="0"/>
              </a:ext>
            </a:extLst>
          </a:blip>
          <a:stretch>
            <a:fillRect/>
          </a:stretch>
        </p:blipFill>
        <p:spPr>
          <a:xfrm>
            <a:off x="8051244" y="3383677"/>
            <a:ext cx="2447925" cy="2447925"/>
          </a:xfrm>
          <a:prstGeom prst="rect">
            <a:avLst/>
          </a:prstGeom>
        </p:spPr>
      </p:pic>
      <p:sp>
        <p:nvSpPr>
          <p:cNvPr id="29" name="文本框 28">
            <a:extLst>
              <a:ext uri="{FF2B5EF4-FFF2-40B4-BE49-F238E27FC236}">
                <a16:creationId xmlns:a16="http://schemas.microsoft.com/office/drawing/2014/main" id="{E4F9157B-CF57-49C3-8893-B853C1FDA786}"/>
              </a:ext>
            </a:extLst>
          </p:cNvPr>
          <p:cNvSpPr txBox="1"/>
          <p:nvPr/>
        </p:nvSpPr>
        <p:spPr>
          <a:xfrm>
            <a:off x="4820224" y="2946710"/>
            <a:ext cx="6096000" cy="369332"/>
          </a:xfrm>
          <a:prstGeom prst="rect">
            <a:avLst/>
          </a:prstGeom>
          <a:noFill/>
        </p:spPr>
        <p:txBody>
          <a:bodyPr wrap="square">
            <a:spAutoFit/>
          </a:bodyPr>
          <a:lstStyle/>
          <a:p>
            <a:r>
              <a:rPr lang="en-US" altLang="zh-CN" sz="1800" kern="100" dirty="0">
                <a:effectLst/>
                <a:latin typeface="Times New Roman" panose="02020603050405020304" pitchFamily="18" charset="0"/>
                <a:ea typeface="宋体" panose="02010600030101010101" pitchFamily="2" charset="-122"/>
              </a:rPr>
              <a:t>(b)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光照不均的示意图</a:t>
            </a:r>
            <a:endParaRPr lang="zh-CN" altLang="en-US" dirty="0"/>
          </a:p>
        </p:txBody>
      </p:sp>
      <p:sp>
        <p:nvSpPr>
          <p:cNvPr id="30" name="文本框 29">
            <a:extLst>
              <a:ext uri="{FF2B5EF4-FFF2-40B4-BE49-F238E27FC236}">
                <a16:creationId xmlns:a16="http://schemas.microsoft.com/office/drawing/2014/main" id="{D64F5005-5F01-4BB4-A516-0B5564960E87}"/>
              </a:ext>
            </a:extLst>
          </p:cNvPr>
          <p:cNvSpPr txBox="1"/>
          <p:nvPr/>
        </p:nvSpPr>
        <p:spPr>
          <a:xfrm>
            <a:off x="666302" y="5920879"/>
            <a:ext cx="6096000" cy="369332"/>
          </a:xfrm>
          <a:prstGeom prst="rect">
            <a:avLst/>
          </a:prstGeom>
          <a:noFill/>
        </p:spPr>
        <p:txBody>
          <a:bodyPr wrap="square">
            <a:spAutoFit/>
          </a:bodyPr>
          <a:lstStyle/>
          <a:p>
            <a:r>
              <a:rPr lang="en-US" altLang="zh-CN" sz="1800" kern="100" dirty="0">
                <a:effectLst/>
                <a:latin typeface="Times New Roman" panose="02020603050405020304" pitchFamily="18" charset="0"/>
                <a:ea typeface="宋体" panose="02010600030101010101" pitchFamily="2" charset="-122"/>
              </a:rPr>
              <a:t>(d)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对</a:t>
            </a:r>
            <a:r>
              <a:rPr lang="en-US" altLang="zh-CN" sz="1800" kern="100" dirty="0">
                <a:effectLst/>
                <a:latin typeface="Times New Roman" panose="02020603050405020304" pitchFamily="18" charset="0"/>
                <a:ea typeface="宋体" panose="02010600030101010101" pitchFamily="2" charset="-122"/>
              </a:rPr>
              <a:t>(c)</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高斯平滑后得到的光照图像</a:t>
            </a:r>
            <a:endParaRPr lang="zh-CN" altLang="en-US" dirty="0"/>
          </a:p>
        </p:txBody>
      </p:sp>
      <p:sp>
        <p:nvSpPr>
          <p:cNvPr id="31" name="文本框 30">
            <a:extLst>
              <a:ext uri="{FF2B5EF4-FFF2-40B4-BE49-F238E27FC236}">
                <a16:creationId xmlns:a16="http://schemas.microsoft.com/office/drawing/2014/main" id="{26C9B88C-4683-4D95-8209-4D15EDEF6800}"/>
              </a:ext>
            </a:extLst>
          </p:cNvPr>
          <p:cNvSpPr txBox="1"/>
          <p:nvPr/>
        </p:nvSpPr>
        <p:spPr>
          <a:xfrm>
            <a:off x="4751067" y="5906246"/>
            <a:ext cx="6096000" cy="369332"/>
          </a:xfrm>
          <a:prstGeom prst="rect">
            <a:avLst/>
          </a:prstGeom>
          <a:noFill/>
        </p:spPr>
        <p:txBody>
          <a:bodyPr wrap="square">
            <a:spAutoFit/>
          </a:bodyPr>
          <a:lstStyle/>
          <a:p>
            <a:r>
              <a:rPr lang="en-US" altLang="zh-CN" sz="1800" kern="100" dirty="0">
                <a:effectLst/>
                <a:latin typeface="Times New Roman" panose="02020603050405020304" pitchFamily="18" charset="0"/>
                <a:ea typeface="宋体" panose="02010600030101010101" pitchFamily="2" charset="-122"/>
              </a:rPr>
              <a:t>(e)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光照图像的示意图</a:t>
            </a:r>
            <a:endParaRPr lang="zh-CN" altLang="en-US" dirty="0"/>
          </a:p>
        </p:txBody>
      </p:sp>
      <p:sp>
        <p:nvSpPr>
          <p:cNvPr id="32" name="文本框 31">
            <a:extLst>
              <a:ext uri="{FF2B5EF4-FFF2-40B4-BE49-F238E27FC236}">
                <a16:creationId xmlns:a16="http://schemas.microsoft.com/office/drawing/2014/main" id="{A40158C3-8CB6-41AE-931C-BED4B097BC84}"/>
              </a:ext>
            </a:extLst>
          </p:cNvPr>
          <p:cNvSpPr txBox="1"/>
          <p:nvPr/>
        </p:nvSpPr>
        <p:spPr>
          <a:xfrm>
            <a:off x="7868224" y="5906246"/>
            <a:ext cx="6096000" cy="369332"/>
          </a:xfrm>
          <a:prstGeom prst="rect">
            <a:avLst/>
          </a:prstGeom>
          <a:noFill/>
        </p:spPr>
        <p:txBody>
          <a:bodyPr wrap="square">
            <a:spAutoFit/>
          </a:bodyPr>
          <a:lstStyle/>
          <a:p>
            <a:r>
              <a:rPr lang="en-US" altLang="zh-CN" sz="1800" kern="100" dirty="0">
                <a:effectLst/>
                <a:latin typeface="Times New Roman" panose="02020603050405020304" pitchFamily="18" charset="0"/>
                <a:ea typeface="宋体" panose="02010600030101010101" pitchFamily="2" charset="-122"/>
              </a:rPr>
              <a:t>(f)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消除光照后的米粒图像</a:t>
            </a:r>
            <a:endParaRPr lang="zh-CN" altLang="en-US" dirty="0"/>
          </a:p>
        </p:txBody>
      </p:sp>
      <p:sp>
        <p:nvSpPr>
          <p:cNvPr id="2" name="文本框 1">
            <a:extLst>
              <a:ext uri="{FF2B5EF4-FFF2-40B4-BE49-F238E27FC236}">
                <a16:creationId xmlns:a16="http://schemas.microsoft.com/office/drawing/2014/main" id="{BA2803B1-EF22-4A87-B1C7-6EAA7ED1134B}"/>
              </a:ext>
            </a:extLst>
          </p:cNvPr>
          <p:cNvSpPr txBox="1"/>
          <p:nvPr/>
        </p:nvSpPr>
        <p:spPr>
          <a:xfrm>
            <a:off x="666302" y="6275788"/>
            <a:ext cx="6096000" cy="338554"/>
          </a:xfrm>
          <a:prstGeom prst="rect">
            <a:avLst/>
          </a:prstGeom>
          <a:noFill/>
        </p:spPr>
        <p:txBody>
          <a:bodyPr wrap="square">
            <a:spAutoFit/>
          </a:bodyPr>
          <a:lstStyle/>
          <a:p>
            <a:r>
              <a:rPr lang="en-US" altLang="zh-CN" sz="1600" b="1" kern="0" dirty="0">
                <a:solidFill>
                  <a:srgbClr val="FF0000"/>
                </a:solidFill>
                <a:latin typeface="华文仿宋" panose="02010600040101010101" pitchFamily="2" charset="-122"/>
                <a:ea typeface="华文仿宋" panose="02010600040101010101" pitchFamily="2" charset="-122"/>
              </a:rPr>
              <a:t>■PS</a:t>
            </a:r>
            <a:r>
              <a:rPr lang="zh-CN" altLang="en-US" sz="1600" b="1" kern="0" dirty="0">
                <a:solidFill>
                  <a:srgbClr val="FF0000"/>
                </a:solidFill>
                <a:latin typeface="华文仿宋" panose="02010600040101010101" pitchFamily="2" charset="-122"/>
                <a:ea typeface="华文仿宋" panose="02010600040101010101" pitchFamily="2" charset="-122"/>
              </a:rPr>
              <a:t>中讲解一下</a:t>
            </a:r>
            <a:endParaRPr lang="zh-CN" altLang="en-US" sz="1600" b="1" dirty="0">
              <a:solidFill>
                <a:srgbClr val="FF0000"/>
              </a:solidFill>
            </a:endParaRPr>
          </a:p>
        </p:txBody>
      </p:sp>
    </p:spTree>
    <p:extLst>
      <p:ext uri="{BB962C8B-B14F-4D97-AF65-F5344CB8AC3E}">
        <p14:creationId xmlns:p14="http://schemas.microsoft.com/office/powerpoint/2010/main" val="26371677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C44AE01C-D0E6-4AC0-BE53-A27D51AD7F49}"/>
              </a:ext>
            </a:extLst>
          </p:cNvPr>
          <p:cNvSpPr>
            <a:spLocks noGrp="1"/>
          </p:cNvSpPr>
          <p:nvPr>
            <p:ph type="sldNum" sz="quarter" idx="12"/>
          </p:nvPr>
        </p:nvSpPr>
        <p:spPr/>
        <p:txBody>
          <a:bodyPr/>
          <a:lstStyle/>
          <a:p>
            <a:fld id="{7D943200-7954-4F56-8B76-D6C91EDA9A35}" type="slidenum">
              <a:rPr lang="zh-CN" altLang="en-US" smtClean="0"/>
              <a:t>43</a:t>
            </a:fld>
            <a:endParaRPr lang="zh-CN" altLang="en-US"/>
          </a:p>
        </p:txBody>
      </p:sp>
      <p:sp>
        <p:nvSpPr>
          <p:cNvPr id="27" name="矩形 26">
            <a:extLst>
              <a:ext uri="{FF2B5EF4-FFF2-40B4-BE49-F238E27FC236}">
                <a16:creationId xmlns:a16="http://schemas.microsoft.com/office/drawing/2014/main" id="{0B9E4FDB-823A-418B-BFC9-260670CC71E4}"/>
              </a:ext>
            </a:extLst>
          </p:cNvPr>
          <p:cNvSpPr/>
          <p:nvPr/>
        </p:nvSpPr>
        <p:spPr>
          <a:xfrm>
            <a:off x="742648" y="5290314"/>
            <a:ext cx="10729912" cy="707886"/>
          </a:xfrm>
          <a:prstGeom prst="rect">
            <a:avLst/>
          </a:prstGeom>
        </p:spPr>
        <p:txBody>
          <a:bodyPr wrap="square">
            <a:spAutoFit/>
          </a:bodyPr>
          <a:lstStyle/>
          <a:p>
            <a:pPr indent="269875" algn="just"/>
            <a:r>
              <a:rPr lang="en-US" altLang="zh-CN" sz="2000" kern="0" dirty="0">
                <a:latin typeface="华文仿宋" panose="02010600040101010101" pitchFamily="2" charset="-122"/>
                <a:ea typeface="华文仿宋" panose="02010600040101010101" pitchFamily="2" charset="-122"/>
              </a:rPr>
              <a:t>    </a:t>
            </a:r>
            <a:r>
              <a:rPr lang="zh-CN" altLang="zh-CN" sz="2000" kern="0" dirty="0">
                <a:latin typeface="华文仿宋" panose="02010600040101010101" pitchFamily="2" charset="-122"/>
                <a:ea typeface="华文仿宋" panose="02010600040101010101" pitchFamily="2" charset="-122"/>
              </a:rPr>
              <a:t>图</a:t>
            </a:r>
            <a:r>
              <a:rPr lang="en-US" altLang="zh-CN" sz="2000" kern="0" dirty="0">
                <a:latin typeface="华文仿宋" panose="02010600040101010101" pitchFamily="2" charset="-122"/>
                <a:ea typeface="华文仿宋" panose="02010600040101010101" pitchFamily="2" charset="-122"/>
              </a:rPr>
              <a:t>5-20(f)</a:t>
            </a:r>
            <a:r>
              <a:rPr lang="zh-CN" altLang="zh-CN" sz="2000" kern="0" dirty="0">
                <a:latin typeface="华文仿宋" panose="02010600040101010101" pitchFamily="2" charset="-122"/>
                <a:ea typeface="华文仿宋" panose="02010600040101010101" pitchFamily="2" charset="-122"/>
              </a:rPr>
              <a:t>的直方图如图</a:t>
            </a:r>
            <a:r>
              <a:rPr lang="en-US" altLang="zh-CN" sz="2000" kern="0" dirty="0">
                <a:latin typeface="华文仿宋" panose="02010600040101010101" pitchFamily="2" charset="-122"/>
                <a:ea typeface="华文仿宋" panose="02010600040101010101" pitchFamily="2" charset="-122"/>
              </a:rPr>
              <a:t>5-20(g)</a:t>
            </a:r>
            <a:r>
              <a:rPr lang="zh-CN" altLang="zh-CN" sz="2000" kern="0" dirty="0">
                <a:latin typeface="华文仿宋" panose="02010600040101010101" pitchFamily="2" charset="-122"/>
                <a:ea typeface="华文仿宋" panose="02010600040101010101" pitchFamily="2" charset="-122"/>
              </a:rPr>
              <a:t>所示，竖线所示是其得到的</a:t>
            </a:r>
            <a:r>
              <a:rPr lang="en-US" altLang="zh-CN" sz="2000" kern="0" dirty="0">
                <a:latin typeface="华文仿宋" panose="02010600040101010101" pitchFamily="2" charset="-122"/>
                <a:ea typeface="华文仿宋" panose="02010600040101010101" pitchFamily="2" charset="-122"/>
              </a:rPr>
              <a:t>Otsu</a:t>
            </a:r>
            <a:r>
              <a:rPr lang="zh-CN" altLang="zh-CN" sz="2000" kern="0" dirty="0">
                <a:latin typeface="华文仿宋" panose="02010600040101010101" pitchFamily="2" charset="-122"/>
                <a:ea typeface="华文仿宋" panose="02010600040101010101" pitchFamily="2" charset="-122"/>
              </a:rPr>
              <a:t>阈值。对图</a:t>
            </a:r>
            <a:r>
              <a:rPr lang="en-US" altLang="zh-CN" sz="2000" kern="0" dirty="0">
                <a:latin typeface="华文仿宋" panose="02010600040101010101" pitchFamily="2" charset="-122"/>
                <a:ea typeface="华文仿宋" panose="02010600040101010101" pitchFamily="2" charset="-122"/>
              </a:rPr>
              <a:t>5-20(f)</a:t>
            </a:r>
            <a:r>
              <a:rPr lang="zh-CN" altLang="zh-CN" sz="2000" kern="0" dirty="0">
                <a:latin typeface="华文仿宋" panose="02010600040101010101" pitchFamily="2" charset="-122"/>
                <a:ea typeface="华文仿宋" panose="02010600040101010101" pitchFamily="2" charset="-122"/>
              </a:rPr>
              <a:t>采用</a:t>
            </a:r>
            <a:r>
              <a:rPr lang="en-US" altLang="zh-CN" sz="2000" kern="0" dirty="0">
                <a:latin typeface="华文仿宋" panose="02010600040101010101" pitchFamily="2" charset="-122"/>
                <a:ea typeface="华文仿宋" panose="02010600040101010101" pitchFamily="2" charset="-122"/>
              </a:rPr>
              <a:t>Otsu</a:t>
            </a:r>
            <a:r>
              <a:rPr lang="zh-CN" altLang="zh-CN" sz="2000" kern="0" dirty="0">
                <a:latin typeface="华文仿宋" panose="02010600040101010101" pitchFamily="2" charset="-122"/>
                <a:ea typeface="华文仿宋" panose="02010600040101010101" pitchFamily="2" charset="-122"/>
              </a:rPr>
              <a:t>阈值化的分割结果如图</a:t>
            </a:r>
            <a:r>
              <a:rPr lang="en-US" altLang="zh-CN" sz="2000" kern="0" dirty="0">
                <a:latin typeface="华文仿宋" panose="02010600040101010101" pitchFamily="2" charset="-122"/>
                <a:ea typeface="华文仿宋" panose="02010600040101010101" pitchFamily="2" charset="-122"/>
              </a:rPr>
              <a:t>5-20(h)</a:t>
            </a:r>
            <a:r>
              <a:rPr lang="zh-CN" altLang="zh-CN" sz="2000" kern="0" dirty="0">
                <a:latin typeface="华文仿宋" panose="02010600040101010101" pitchFamily="2" charset="-122"/>
                <a:ea typeface="华文仿宋" panose="02010600040101010101" pitchFamily="2" charset="-122"/>
              </a:rPr>
              <a:t>所示，可以看出分割结果明显优于图</a:t>
            </a:r>
            <a:r>
              <a:rPr lang="en-US" altLang="zh-CN" sz="2000" kern="0" dirty="0">
                <a:latin typeface="华文仿宋" panose="02010600040101010101" pitchFamily="2" charset="-122"/>
                <a:ea typeface="华文仿宋" panose="02010600040101010101" pitchFamily="2" charset="-122"/>
              </a:rPr>
              <a:t>5-3(b)</a:t>
            </a:r>
            <a:r>
              <a:rPr lang="zh-CN" altLang="zh-CN" sz="2000" kern="0" dirty="0">
                <a:latin typeface="华文仿宋" panose="02010600040101010101" pitchFamily="2" charset="-122"/>
                <a:ea typeface="华文仿宋" panose="02010600040101010101" pitchFamily="2" charset="-122"/>
              </a:rPr>
              <a:t>所示的全局阈值分割结果。</a:t>
            </a:r>
          </a:p>
        </p:txBody>
      </p:sp>
      <p:pic>
        <p:nvPicPr>
          <p:cNvPr id="20" name="图片 19">
            <a:extLst>
              <a:ext uri="{FF2B5EF4-FFF2-40B4-BE49-F238E27FC236}">
                <a16:creationId xmlns:a16="http://schemas.microsoft.com/office/drawing/2014/main" id="{A62AE27A-F708-4483-8FF1-2CDEC443842F}"/>
              </a:ext>
            </a:extLst>
          </p:cNvPr>
          <p:cNvPicPr/>
          <p:nvPr/>
        </p:nvPicPr>
        <p:blipFill>
          <a:blip r:embed="rId3">
            <a:extLst>
              <a:ext uri="{28A0092B-C50C-407E-A947-70E740481C1C}">
                <a14:useLocalDpi xmlns:a14="http://schemas.microsoft.com/office/drawing/2010/main" val="0"/>
              </a:ext>
            </a:extLst>
          </a:blip>
          <a:stretch>
            <a:fillRect/>
          </a:stretch>
        </p:blipFill>
        <p:spPr>
          <a:xfrm>
            <a:off x="1600200" y="635000"/>
            <a:ext cx="3855720" cy="3658110"/>
          </a:xfrm>
          <a:prstGeom prst="rect">
            <a:avLst/>
          </a:prstGeom>
        </p:spPr>
      </p:pic>
      <p:pic>
        <p:nvPicPr>
          <p:cNvPr id="22" name="图片 21">
            <a:extLst>
              <a:ext uri="{FF2B5EF4-FFF2-40B4-BE49-F238E27FC236}">
                <a16:creationId xmlns:a16="http://schemas.microsoft.com/office/drawing/2014/main" id="{84B61EBF-F324-47DF-8AC5-845FDBFAC3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4345" y="635000"/>
            <a:ext cx="3658110" cy="3658110"/>
          </a:xfrm>
          <a:prstGeom prst="rect">
            <a:avLst/>
          </a:prstGeom>
        </p:spPr>
      </p:pic>
      <p:sp>
        <p:nvSpPr>
          <p:cNvPr id="24" name="文本框 23">
            <a:extLst>
              <a:ext uri="{FF2B5EF4-FFF2-40B4-BE49-F238E27FC236}">
                <a16:creationId xmlns:a16="http://schemas.microsoft.com/office/drawing/2014/main" id="{91C0AA16-DF31-4954-99C9-58740C26D437}"/>
              </a:ext>
            </a:extLst>
          </p:cNvPr>
          <p:cNvSpPr txBox="1"/>
          <p:nvPr/>
        </p:nvSpPr>
        <p:spPr>
          <a:xfrm>
            <a:off x="1950720" y="4343483"/>
            <a:ext cx="6096000" cy="369332"/>
          </a:xfrm>
          <a:prstGeom prst="rect">
            <a:avLst/>
          </a:prstGeom>
          <a:noFill/>
        </p:spPr>
        <p:txBody>
          <a:bodyPr wrap="square">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rPr>
              <a:t>g)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米粒图像的直方图</a:t>
            </a:r>
            <a:endParaRPr lang="zh-CN" altLang="en-US" dirty="0"/>
          </a:p>
        </p:txBody>
      </p:sp>
      <p:sp>
        <p:nvSpPr>
          <p:cNvPr id="26" name="文本框 25">
            <a:extLst>
              <a:ext uri="{FF2B5EF4-FFF2-40B4-BE49-F238E27FC236}">
                <a16:creationId xmlns:a16="http://schemas.microsoft.com/office/drawing/2014/main" id="{419D30C3-A4F0-4738-8ED7-0610DDB51DD8}"/>
              </a:ext>
            </a:extLst>
          </p:cNvPr>
          <p:cNvSpPr txBox="1"/>
          <p:nvPr/>
        </p:nvSpPr>
        <p:spPr>
          <a:xfrm>
            <a:off x="7193280" y="4343483"/>
            <a:ext cx="6096000" cy="369332"/>
          </a:xfrm>
          <a:prstGeom prst="rect">
            <a:avLst/>
          </a:prstGeom>
          <a:noFill/>
        </p:spPr>
        <p:txBody>
          <a:bodyPr wrap="square">
            <a:spAutoFit/>
          </a:bodyPr>
          <a:lstStyle/>
          <a:p>
            <a:r>
              <a:rPr lang="en-US" altLang="zh-CN" sz="1800" kern="100" dirty="0">
                <a:effectLst/>
                <a:latin typeface="Times New Roman" panose="02020603050405020304" pitchFamily="18" charset="0"/>
                <a:ea typeface="宋体" panose="02010600030101010101" pitchFamily="2" charset="-122"/>
              </a:rPr>
              <a:t>(h)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米粒分割结果</a:t>
            </a:r>
            <a:endParaRPr lang="zh-CN" altLang="en-US" dirty="0"/>
          </a:p>
        </p:txBody>
      </p:sp>
      <p:sp>
        <p:nvSpPr>
          <p:cNvPr id="28" name="文本框 27">
            <a:extLst>
              <a:ext uri="{FF2B5EF4-FFF2-40B4-BE49-F238E27FC236}">
                <a16:creationId xmlns:a16="http://schemas.microsoft.com/office/drawing/2014/main" id="{2DA32B7F-F263-48E0-B5E3-CD10C6AC35E7}"/>
              </a:ext>
            </a:extLst>
          </p:cNvPr>
          <p:cNvSpPr txBox="1"/>
          <p:nvPr/>
        </p:nvSpPr>
        <p:spPr>
          <a:xfrm>
            <a:off x="2570480" y="4712815"/>
            <a:ext cx="6644640" cy="455253"/>
          </a:xfrm>
          <a:prstGeom prst="rect">
            <a:avLst/>
          </a:prstGeom>
          <a:noFill/>
        </p:spPr>
        <p:txBody>
          <a:bodyPr wrap="square">
            <a:spAutoFit/>
          </a:bodyPr>
          <a:lstStyle/>
          <a:p>
            <a:pPr algn="ctr">
              <a:lnSpc>
                <a:spcPct val="150000"/>
              </a:lnSpc>
            </a:pPr>
            <a:r>
              <a:rPr lang="zh-CN" altLang="zh-CN" sz="1800" kern="100" dirty="0">
                <a:effectLst/>
                <a:latin typeface="Times New Roman" panose="02020603050405020304" pitchFamily="18" charset="0"/>
                <a:ea typeface="宋体" panose="02010600030101010101" pitchFamily="2" charset="-122"/>
              </a:rPr>
              <a:t>图</a:t>
            </a:r>
            <a:r>
              <a:rPr lang="en-US" altLang="zh-CN" sz="1800" kern="100" dirty="0">
                <a:effectLst/>
                <a:latin typeface="Times New Roman" panose="02020603050405020304" pitchFamily="18" charset="0"/>
                <a:ea typeface="宋体" panose="02010600030101010101" pitchFamily="2" charset="-122"/>
              </a:rPr>
              <a:t>5-20 </a:t>
            </a:r>
            <a:r>
              <a:rPr lang="zh-CN" altLang="zh-CN" sz="1800" kern="100" dirty="0">
                <a:effectLst/>
                <a:latin typeface="Times New Roman" panose="02020603050405020304" pitchFamily="18" charset="0"/>
                <a:ea typeface="宋体" panose="02010600030101010101" pitchFamily="2" charset="-122"/>
              </a:rPr>
              <a:t>光照不均的米粒图像分割</a:t>
            </a:r>
          </a:p>
        </p:txBody>
      </p:sp>
    </p:spTree>
    <p:extLst>
      <p:ext uri="{BB962C8B-B14F-4D97-AF65-F5344CB8AC3E}">
        <p14:creationId xmlns:p14="http://schemas.microsoft.com/office/powerpoint/2010/main" val="26710205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712C53-7D61-4751-B88E-83061D555753}"/>
              </a:ext>
            </a:extLst>
          </p:cNvPr>
          <p:cNvSpPr>
            <a:spLocks noGrp="1"/>
          </p:cNvSpPr>
          <p:nvPr>
            <p:ph type="title"/>
          </p:nvPr>
        </p:nvSpPr>
        <p:spPr>
          <a:xfrm>
            <a:off x="623888" y="479425"/>
            <a:ext cx="9774238" cy="625475"/>
          </a:xfrm>
        </p:spPr>
        <p:txBody>
          <a:bodyPr>
            <a:noAutofit/>
          </a:bodyPr>
          <a:lstStyle/>
          <a:p>
            <a:pPr>
              <a:lnSpc>
                <a:spcPct val="150000"/>
              </a:lnSpc>
              <a:defRPr/>
            </a:pPr>
            <a:r>
              <a:rPr lang="en-US" altLang="zh-CN" sz="2800" b="1" dirty="0">
                <a:latin typeface="华文仿宋" panose="02010600040101010101" pitchFamily="2" charset="-122"/>
                <a:ea typeface="华文仿宋" panose="02010600040101010101" pitchFamily="2" charset="-122"/>
              </a:rPr>
              <a:t>5.8  </a:t>
            </a:r>
            <a:r>
              <a:rPr lang="zh-CN" altLang="en-US" sz="2800" b="1" dirty="0">
                <a:latin typeface="华文仿宋" panose="02010600040101010101" pitchFamily="2" charset="-122"/>
                <a:ea typeface="华文仿宋" panose="02010600040101010101" pitchFamily="2" charset="-122"/>
              </a:rPr>
              <a:t>本章小结</a:t>
            </a:r>
            <a:endParaRPr kumimoji="0" lang="en-US" altLang="zh-CN" sz="2800" b="1" dirty="0">
              <a:latin typeface="华文仿宋" panose="02010600040101010101" pitchFamily="2" charset="-122"/>
              <a:ea typeface="华文仿宋" panose="02010600040101010101" pitchFamily="2" charset="-122"/>
            </a:endParaRPr>
          </a:p>
        </p:txBody>
      </p:sp>
      <p:sp>
        <p:nvSpPr>
          <p:cNvPr id="5" name="灯片编号占位符 4">
            <a:extLst>
              <a:ext uri="{FF2B5EF4-FFF2-40B4-BE49-F238E27FC236}">
                <a16:creationId xmlns:a16="http://schemas.microsoft.com/office/drawing/2014/main" id="{C44AE01C-D0E6-4AC0-BE53-A27D51AD7F49}"/>
              </a:ext>
            </a:extLst>
          </p:cNvPr>
          <p:cNvSpPr>
            <a:spLocks noGrp="1"/>
          </p:cNvSpPr>
          <p:nvPr>
            <p:ph type="sldNum" sz="quarter" idx="12"/>
          </p:nvPr>
        </p:nvSpPr>
        <p:spPr/>
        <p:txBody>
          <a:bodyPr/>
          <a:lstStyle/>
          <a:p>
            <a:fld id="{7D943200-7954-4F56-8B76-D6C91EDA9A35}" type="slidenum">
              <a:rPr lang="zh-CN" altLang="en-US" smtClean="0"/>
              <a:t>44</a:t>
            </a:fld>
            <a:endParaRPr lang="zh-CN" altLang="en-US"/>
          </a:p>
        </p:txBody>
      </p:sp>
      <p:sp>
        <p:nvSpPr>
          <p:cNvPr id="3" name="矩形 2">
            <a:extLst>
              <a:ext uri="{FF2B5EF4-FFF2-40B4-BE49-F238E27FC236}">
                <a16:creationId xmlns:a16="http://schemas.microsoft.com/office/drawing/2014/main" id="{B360F5D6-A50B-46A3-9BEB-BBB05563E58E}"/>
              </a:ext>
            </a:extLst>
          </p:cNvPr>
          <p:cNvSpPr/>
          <p:nvPr/>
        </p:nvSpPr>
        <p:spPr>
          <a:xfrm>
            <a:off x="731044" y="1382286"/>
            <a:ext cx="10729912" cy="3447098"/>
          </a:xfrm>
          <a:prstGeom prst="rect">
            <a:avLst/>
          </a:prstGeom>
        </p:spPr>
        <p:txBody>
          <a:bodyPr wrap="square">
            <a:spAutoFit/>
          </a:bodyPr>
          <a:lstStyle/>
          <a:p>
            <a:pPr indent="269875" algn="just"/>
            <a:r>
              <a:rPr lang="en-US" altLang="zh-CN" sz="2000" kern="0" dirty="0">
                <a:latin typeface="华文仿宋" panose="02010600040101010101" pitchFamily="2" charset="-122"/>
                <a:ea typeface="华文仿宋" panose="02010600040101010101" pitchFamily="2" charset="-122"/>
              </a:rPr>
              <a:t>    </a:t>
            </a:r>
            <a:r>
              <a:rPr lang="zh-CN" altLang="zh-CN" sz="2000" kern="0" dirty="0">
                <a:solidFill>
                  <a:srgbClr val="FF0000"/>
                </a:solidFill>
                <a:latin typeface="华文仿宋" panose="02010600040101010101" pitchFamily="2" charset="-122"/>
                <a:ea typeface="华文仿宋" panose="02010600040101010101" pitchFamily="2" charset="-122"/>
              </a:rPr>
              <a:t>场景未知和参数适配</a:t>
            </a:r>
            <a:r>
              <a:rPr lang="zh-CN" altLang="zh-CN" sz="2000" kern="0" dirty="0">
                <a:latin typeface="华文仿宋" panose="02010600040101010101" pitchFamily="2" charset="-122"/>
                <a:ea typeface="华文仿宋" panose="02010600040101010101" pitchFamily="2" charset="-122"/>
              </a:rPr>
              <a:t>是影响图像分割算法通用性的两个主要原因。</a:t>
            </a:r>
            <a:endParaRPr lang="en-US" altLang="zh-CN" sz="2000" kern="0" dirty="0">
              <a:latin typeface="华文仿宋" panose="02010600040101010101" pitchFamily="2" charset="-122"/>
              <a:ea typeface="华文仿宋" panose="02010600040101010101" pitchFamily="2" charset="-122"/>
            </a:endParaRPr>
          </a:p>
          <a:p>
            <a:pPr indent="269875" algn="just"/>
            <a:r>
              <a:rPr lang="en-US" altLang="zh-CN" sz="2000" kern="0" dirty="0">
                <a:latin typeface="华文仿宋" panose="02010600040101010101" pitchFamily="2" charset="-122"/>
                <a:ea typeface="华文仿宋" panose="02010600040101010101" pitchFamily="2" charset="-122"/>
              </a:rPr>
              <a:t>    </a:t>
            </a:r>
          </a:p>
          <a:p>
            <a:pPr indent="269875" algn="just"/>
            <a:r>
              <a:rPr lang="en-US" altLang="zh-CN" sz="2000" kern="0" dirty="0">
                <a:latin typeface="华文仿宋" panose="02010600040101010101" pitchFamily="2" charset="-122"/>
                <a:ea typeface="华文仿宋" panose="02010600040101010101" pitchFamily="2" charset="-122"/>
              </a:rPr>
              <a:t>    </a:t>
            </a:r>
            <a:r>
              <a:rPr lang="zh-CN" altLang="zh-CN" sz="2000" kern="0" dirty="0">
                <a:solidFill>
                  <a:srgbClr val="FF0000"/>
                </a:solidFill>
                <a:latin typeface="华文仿宋" panose="02010600040101010101" pitchFamily="2" charset="-122"/>
                <a:ea typeface="华文仿宋" panose="02010600040101010101" pitchFamily="2" charset="-122"/>
              </a:rPr>
              <a:t>场景未知常表现为</a:t>
            </a:r>
            <a:r>
              <a:rPr lang="zh-CN" altLang="zh-CN" sz="2000" kern="0" dirty="0">
                <a:latin typeface="华文仿宋" panose="02010600040101010101" pitchFamily="2" charset="-122"/>
                <a:ea typeface="华文仿宋" panose="02010600040101010101" pitchFamily="2" charset="-122"/>
              </a:rPr>
              <a:t>：背景不是单一的，被检测目标分布在复杂的背景中；因目标距离摄像机的远近不同，同一目标像素的灰度值随其位置不同而不同；需要分割灰度值不同的多类目标，但不知道目标的种类数；目标仅在图像中占很小的比例而且和背景的灰度差异不大。</a:t>
            </a:r>
            <a:endParaRPr lang="en-US" altLang="zh-CN" sz="2000" kern="0" dirty="0">
              <a:latin typeface="华文仿宋" panose="02010600040101010101" pitchFamily="2" charset="-122"/>
              <a:ea typeface="华文仿宋" panose="02010600040101010101" pitchFamily="2" charset="-122"/>
            </a:endParaRPr>
          </a:p>
          <a:p>
            <a:pPr indent="269875" algn="just"/>
            <a:r>
              <a:rPr lang="en-US" altLang="zh-CN" sz="2000" kern="0" dirty="0">
                <a:latin typeface="华文仿宋" panose="02010600040101010101" pitchFamily="2" charset="-122"/>
                <a:ea typeface="华文仿宋" panose="02010600040101010101" pitchFamily="2" charset="-122"/>
              </a:rPr>
              <a:t>    </a:t>
            </a:r>
            <a:r>
              <a:rPr lang="zh-CN" altLang="zh-CN" sz="2000" kern="0" dirty="0">
                <a:solidFill>
                  <a:srgbClr val="FF0000"/>
                </a:solidFill>
                <a:latin typeface="华文仿宋" panose="02010600040101010101" pitchFamily="2" charset="-122"/>
                <a:ea typeface="华文仿宋" panose="02010600040101010101" pitchFamily="2" charset="-122"/>
              </a:rPr>
              <a:t>参数适配的难度常表现为</a:t>
            </a:r>
            <a:r>
              <a:rPr lang="zh-CN" altLang="zh-CN" sz="2000" kern="0" dirty="0">
                <a:latin typeface="华文仿宋" panose="02010600040101010101" pitchFamily="2" charset="-122"/>
                <a:ea typeface="华文仿宋" panose="02010600040101010101" pitchFamily="2" charset="-122"/>
              </a:rPr>
              <a:t>：需要预先设定的参数太多；参数的语义性差，不直观；参数对图像亮度和对比度有较强的依赖等。</a:t>
            </a:r>
          </a:p>
          <a:p>
            <a:pPr indent="269875" algn="just"/>
            <a:r>
              <a:rPr lang="en-US" altLang="zh-CN" sz="2000" kern="0" dirty="0">
                <a:latin typeface="华文仿宋" panose="02010600040101010101" pitchFamily="2" charset="-122"/>
                <a:ea typeface="华文仿宋" panose="02010600040101010101" pitchFamily="2" charset="-122"/>
              </a:rPr>
              <a:t>    </a:t>
            </a:r>
          </a:p>
          <a:p>
            <a:pPr indent="269875" algn="just"/>
            <a:r>
              <a:rPr lang="en-US" altLang="zh-CN" sz="2000" kern="0" dirty="0">
                <a:latin typeface="华文仿宋" panose="02010600040101010101" pitchFamily="2" charset="-122"/>
                <a:ea typeface="华文仿宋" panose="02010600040101010101" pitchFamily="2" charset="-122"/>
              </a:rPr>
              <a:t>    </a:t>
            </a:r>
            <a:r>
              <a:rPr lang="zh-CN" altLang="zh-CN" sz="2000" kern="0" dirty="0">
                <a:latin typeface="华文仿宋" panose="02010600040101010101" pitchFamily="2" charset="-122"/>
                <a:ea typeface="华文仿宋" panose="02010600040101010101" pitchFamily="2" charset="-122"/>
              </a:rPr>
              <a:t>图像分割是图像分析和计算机视觉中非常困难的问题，本章给出了一些方法和思路，希望它们能对解决实际问题提供一定的启发。近些年来随着机器学习的发展，对于已知场景，</a:t>
            </a:r>
            <a:r>
              <a:rPr lang="zh-CN" altLang="zh-CN" sz="2000" kern="0" dirty="0">
                <a:solidFill>
                  <a:srgbClr val="FF0000"/>
                </a:solidFill>
                <a:latin typeface="华文仿宋" panose="02010600040101010101" pitchFamily="2" charset="-122"/>
                <a:ea typeface="华文仿宋" panose="02010600040101010101" pitchFamily="2" charset="-122"/>
              </a:rPr>
              <a:t>语义分割</a:t>
            </a:r>
            <a:r>
              <a:rPr lang="zh-CN" altLang="zh-CN" sz="2000" kern="0" dirty="0">
                <a:latin typeface="华文仿宋" panose="02010600040101010101" pitchFamily="2" charset="-122"/>
                <a:ea typeface="华文仿宋" panose="02010600040101010101" pitchFamily="2" charset="-122"/>
              </a:rPr>
              <a:t>能够较好地解决一些问题。</a:t>
            </a:r>
          </a:p>
        </p:txBody>
      </p:sp>
    </p:spTree>
    <p:extLst>
      <p:ext uri="{BB962C8B-B14F-4D97-AF65-F5344CB8AC3E}">
        <p14:creationId xmlns:p14="http://schemas.microsoft.com/office/powerpoint/2010/main" val="573704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712C53-7D61-4751-B88E-83061D555753}"/>
              </a:ext>
            </a:extLst>
          </p:cNvPr>
          <p:cNvSpPr>
            <a:spLocks noGrp="1"/>
          </p:cNvSpPr>
          <p:nvPr>
            <p:ph type="title"/>
          </p:nvPr>
        </p:nvSpPr>
        <p:spPr>
          <a:xfrm>
            <a:off x="509588" y="376980"/>
            <a:ext cx="9774238" cy="625475"/>
          </a:xfrm>
        </p:spPr>
        <p:txBody>
          <a:bodyPr>
            <a:noAutofit/>
          </a:bodyPr>
          <a:lstStyle/>
          <a:p>
            <a:pPr marL="342900" indent="-342900" eaLnBrk="0" fontAlgn="base" hangingPunct="0">
              <a:lnSpc>
                <a:spcPct val="150000"/>
              </a:lnSpc>
              <a:spcBef>
                <a:spcPct val="20000"/>
              </a:spcBef>
              <a:spcAft>
                <a:spcPct val="0"/>
              </a:spcAft>
              <a:buChar char="•"/>
              <a:defRPr/>
            </a:pPr>
            <a:r>
              <a:rPr lang="zh-CN" altLang="zh-CN" sz="2800" b="1" dirty="0">
                <a:solidFill>
                  <a:srgbClr val="FF0000"/>
                </a:solidFill>
                <a:effectLst>
                  <a:outerShdw blurRad="38100" dist="38100" dir="2700000" algn="tl">
                    <a:srgbClr val="C0C0C0"/>
                  </a:outerShdw>
                </a:effectLst>
                <a:latin typeface="微软雅黑" pitchFamily="34" charset="-122"/>
                <a:ea typeface="微软雅黑" pitchFamily="34" charset="-122"/>
                <a:cs typeface="+mn-cs"/>
              </a:rPr>
              <a:t>作业与思考</a:t>
            </a: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1971C014-C075-40AE-AE87-149CFDD98CE9}"/>
                  </a:ext>
                </a:extLst>
              </p:cNvPr>
              <p:cNvSpPr/>
              <p:nvPr/>
            </p:nvSpPr>
            <p:spPr>
              <a:xfrm>
                <a:off x="623888" y="1053127"/>
                <a:ext cx="10729912" cy="1754326"/>
              </a:xfrm>
              <a:prstGeom prst="rect">
                <a:avLst/>
              </a:prstGeom>
            </p:spPr>
            <p:txBody>
              <a:bodyPr wrap="square">
                <a:spAutoFit/>
              </a:bodyPr>
              <a:lstStyle/>
              <a:p>
                <a:pPr marL="742950" lvl="1" indent="-285750" algn="just">
                  <a:buFont typeface="+mj-lt"/>
                  <a:buAutoNum type="arabicPeriod"/>
                </a:pP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在什么情况下，阈值可以取为直方图中两个最大波峰对应灰度值的均值？</a:t>
                </a:r>
              </a:p>
              <a:p>
                <a:pPr marL="742950" lvl="1" indent="-285750" algn="just">
                  <a:buFont typeface="+mj-lt"/>
                  <a:buAutoNum type="arabicPeriod"/>
                </a:pP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用</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C/C++</a:t>
                </a: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编程实现</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H0501Gry.bmp</a:t>
                </a: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的直方图求取、</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Otsu</a:t>
                </a: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阈值的求取和二值化。</a:t>
                </a:r>
              </a:p>
              <a:p>
                <a:pPr marL="742950" lvl="1" indent="-285750" algn="just">
                  <a:buFont typeface="+mj-lt"/>
                  <a:buAutoNum type="arabicPeriod"/>
                </a:pP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设题</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2</a:t>
                </a: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中得到的直方图为</a:t>
                </a:r>
                <a14:m>
                  <m:oMath xmlns:m="http://schemas.openxmlformats.org/officeDocument/2006/math">
                    <m:r>
                      <a:rPr lang="en-US" altLang="zh-CN" kern="100">
                        <a:latin typeface="Cambria Math" panose="02040503050406030204" pitchFamily="18" charset="0"/>
                      </a:rPr>
                      <m:t>𝐻</m:t>
                    </m:r>
                    <m:r>
                      <a:rPr lang="en-US" altLang="zh-CN" kern="100">
                        <a:latin typeface="Cambria Math" panose="02040503050406030204" pitchFamily="18" charset="0"/>
                      </a:rPr>
                      <m:t>1</m:t>
                    </m:r>
                  </m:oMath>
                </a14:m>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，得到的阈值为</a:t>
                </a:r>
                <a14:m>
                  <m:oMath xmlns:m="http://schemas.openxmlformats.org/officeDocument/2006/math">
                    <m:r>
                      <a:rPr lang="en-US" altLang="zh-CN" kern="100">
                        <a:latin typeface="Cambria Math" panose="02040503050406030204" pitchFamily="18" charset="0"/>
                      </a:rPr>
                      <m:t>𝑡</m:t>
                    </m:r>
                    <m:r>
                      <a:rPr lang="en-US" altLang="zh-CN" kern="100">
                        <a:latin typeface="Cambria Math" panose="02040503050406030204" pitchFamily="18" charset="0"/>
                      </a:rPr>
                      <m:t>1</m:t>
                    </m:r>
                  </m:oMath>
                </a14:m>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。用</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C/C++</a:t>
                </a: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编程实现对</a:t>
                </a:r>
                <a14:m>
                  <m:oMath xmlns:m="http://schemas.openxmlformats.org/officeDocument/2006/math">
                    <m:r>
                      <a:rPr lang="en-US" altLang="zh-CN" kern="100">
                        <a:latin typeface="Cambria Math" panose="02040503050406030204" pitchFamily="18" charset="0"/>
                      </a:rPr>
                      <m:t>𝐻</m:t>
                    </m:r>
                    <m:r>
                      <a:rPr lang="en-US" altLang="zh-CN" kern="100">
                        <a:latin typeface="Cambria Math" panose="02040503050406030204" pitchFamily="18" charset="0"/>
                      </a:rPr>
                      <m:t>1</m:t>
                    </m:r>
                  </m:oMath>
                </a14:m>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进行相邻</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5</a:t>
                </a: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个数据的平滑，得到</a:t>
                </a:r>
                <a14:m>
                  <m:oMath xmlns:m="http://schemas.openxmlformats.org/officeDocument/2006/math">
                    <m:r>
                      <a:rPr lang="en-US" altLang="zh-CN" kern="100">
                        <a:latin typeface="Cambria Math" panose="02040503050406030204" pitchFamily="18" charset="0"/>
                      </a:rPr>
                      <m:t>𝐻</m:t>
                    </m:r>
                    <m:r>
                      <a:rPr lang="en-US" altLang="zh-CN" kern="100">
                        <a:latin typeface="Cambria Math" panose="02040503050406030204" pitchFamily="18" charset="0"/>
                      </a:rPr>
                      <m:t>2</m:t>
                    </m:r>
                  </m:oMath>
                </a14:m>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，使用</a:t>
                </a:r>
                <a14:m>
                  <m:oMath xmlns:m="http://schemas.openxmlformats.org/officeDocument/2006/math">
                    <m:r>
                      <a:rPr lang="en-US" altLang="zh-CN" kern="100">
                        <a:latin typeface="Cambria Math" panose="02040503050406030204" pitchFamily="18" charset="0"/>
                      </a:rPr>
                      <m:t>𝐻</m:t>
                    </m:r>
                    <m:r>
                      <a:rPr lang="en-US" altLang="zh-CN" kern="100">
                        <a:latin typeface="Cambria Math" panose="02040503050406030204" pitchFamily="18" charset="0"/>
                      </a:rPr>
                      <m:t>2</m:t>
                    </m:r>
                  </m:oMath>
                </a14:m>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求取</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Otsu</a:t>
                </a: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阈值，得到</a:t>
                </a:r>
                <a14:m>
                  <m:oMath xmlns:m="http://schemas.openxmlformats.org/officeDocument/2006/math">
                    <m:r>
                      <a:rPr lang="en-US" altLang="zh-CN" kern="100">
                        <a:latin typeface="Cambria Math" panose="02040503050406030204" pitchFamily="18" charset="0"/>
                      </a:rPr>
                      <m:t>𝑡</m:t>
                    </m:r>
                    <m:r>
                      <a:rPr lang="en-US" altLang="zh-CN" kern="100">
                        <a:latin typeface="Cambria Math" panose="02040503050406030204" pitchFamily="18" charset="0"/>
                      </a:rPr>
                      <m:t>2</m:t>
                    </m:r>
                  </m:oMath>
                </a14:m>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，请问</a:t>
                </a:r>
                <a14:m>
                  <m:oMath xmlns:m="http://schemas.openxmlformats.org/officeDocument/2006/math">
                    <m:r>
                      <a:rPr lang="en-US" altLang="zh-CN" kern="100">
                        <a:latin typeface="Cambria Math" panose="02040503050406030204" pitchFamily="18" charset="0"/>
                      </a:rPr>
                      <m:t>𝑡</m:t>
                    </m:r>
                    <m:r>
                      <a:rPr lang="en-US" altLang="zh-CN" kern="100">
                        <a:latin typeface="Cambria Math" panose="02040503050406030204" pitchFamily="18" charset="0"/>
                      </a:rPr>
                      <m:t>2</m:t>
                    </m:r>
                  </m:oMath>
                </a14:m>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约等于</a:t>
                </a:r>
                <a14:m>
                  <m:oMath xmlns:m="http://schemas.openxmlformats.org/officeDocument/2006/math">
                    <m:r>
                      <a:rPr lang="en-US" altLang="zh-CN" kern="100">
                        <a:latin typeface="Cambria Math" panose="02040503050406030204" pitchFamily="18" charset="0"/>
                      </a:rPr>
                      <m:t>𝑡</m:t>
                    </m:r>
                    <m:r>
                      <a:rPr lang="en-US" altLang="zh-CN" kern="100">
                        <a:latin typeface="Cambria Math" panose="02040503050406030204" pitchFamily="18" charset="0"/>
                      </a:rPr>
                      <m:t>1</m:t>
                    </m:r>
                  </m:oMath>
                </a14:m>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吗？</a:t>
                </a:r>
              </a:p>
              <a:p>
                <a:pPr marL="742950" lvl="1" indent="-285750" algn="just">
                  <a:buFont typeface="+mj-lt"/>
                  <a:buAutoNum type="arabicPeriod"/>
                </a:pP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设题</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2</a:t>
                </a: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中得到的直方图为</a:t>
                </a:r>
                <a14:m>
                  <m:oMath xmlns:m="http://schemas.openxmlformats.org/officeDocument/2006/math">
                    <m:r>
                      <a:rPr lang="en-US" altLang="zh-CN" kern="100">
                        <a:latin typeface="Cambria Math" panose="02040503050406030204" pitchFamily="18" charset="0"/>
                      </a:rPr>
                      <m:t>𝐻</m:t>
                    </m:r>
                    <m:r>
                      <a:rPr lang="en-US" altLang="zh-CN" kern="100">
                        <a:latin typeface="Cambria Math" panose="02040503050406030204" pitchFamily="18" charset="0"/>
                      </a:rPr>
                      <m:t>1</m:t>
                    </m:r>
                  </m:oMath>
                </a14:m>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，得到的阈值为</a:t>
                </a:r>
                <a14:m>
                  <m:oMath xmlns:m="http://schemas.openxmlformats.org/officeDocument/2006/math">
                    <m:r>
                      <a:rPr lang="en-US" altLang="zh-CN" kern="100">
                        <a:latin typeface="Cambria Math" panose="02040503050406030204" pitchFamily="18" charset="0"/>
                      </a:rPr>
                      <m:t>𝑡</m:t>
                    </m:r>
                    <m:r>
                      <a:rPr lang="en-US" altLang="zh-CN" kern="100">
                        <a:latin typeface="Cambria Math" panose="02040503050406030204" pitchFamily="18" charset="0"/>
                      </a:rPr>
                      <m:t>1</m:t>
                    </m:r>
                  </m:oMath>
                </a14:m>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。用</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C/C++</a:t>
                </a: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编程实现将</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H0501Gry.bmp</a:t>
                </a: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中的灰度值除以</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4</a:t>
                </a: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后统计直方图，得到</a:t>
                </a:r>
                <a14:m>
                  <m:oMath xmlns:m="http://schemas.openxmlformats.org/officeDocument/2006/math">
                    <m:r>
                      <a:rPr lang="en-US" altLang="zh-CN" kern="100">
                        <a:latin typeface="Cambria Math" panose="02040503050406030204" pitchFamily="18" charset="0"/>
                      </a:rPr>
                      <m:t>𝐻</m:t>
                    </m:r>
                    <m:r>
                      <a:rPr lang="en-US" altLang="zh-CN" kern="100">
                        <a:latin typeface="Cambria Math" panose="02040503050406030204" pitchFamily="18" charset="0"/>
                      </a:rPr>
                      <m:t>2</m:t>
                    </m:r>
                  </m:oMath>
                </a14:m>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，使用</a:t>
                </a:r>
                <a14:m>
                  <m:oMath xmlns:m="http://schemas.openxmlformats.org/officeDocument/2006/math">
                    <m:r>
                      <a:rPr lang="en-US" altLang="zh-CN" kern="100">
                        <a:latin typeface="Cambria Math" panose="02040503050406030204" pitchFamily="18" charset="0"/>
                      </a:rPr>
                      <m:t>𝐻</m:t>
                    </m:r>
                    <m:r>
                      <a:rPr lang="en-US" altLang="zh-CN" kern="100">
                        <a:latin typeface="Cambria Math" panose="02040503050406030204" pitchFamily="18" charset="0"/>
                      </a:rPr>
                      <m:t>2</m:t>
                    </m:r>
                  </m:oMath>
                </a14:m>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求取</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Otsu</a:t>
                </a: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阈值，得到</a:t>
                </a:r>
                <a14:m>
                  <m:oMath xmlns:m="http://schemas.openxmlformats.org/officeDocument/2006/math">
                    <m:r>
                      <a:rPr lang="en-US" altLang="zh-CN" kern="100">
                        <a:latin typeface="Cambria Math" panose="02040503050406030204" pitchFamily="18" charset="0"/>
                      </a:rPr>
                      <m:t>𝑡</m:t>
                    </m:r>
                    <m:r>
                      <a:rPr lang="en-US" altLang="zh-CN" kern="100">
                        <a:latin typeface="Cambria Math" panose="02040503050406030204" pitchFamily="18" charset="0"/>
                      </a:rPr>
                      <m:t>2</m:t>
                    </m:r>
                  </m:oMath>
                </a14:m>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，请问</a:t>
                </a:r>
                <a14:m>
                  <m:oMath xmlns:m="http://schemas.openxmlformats.org/officeDocument/2006/math">
                    <m:r>
                      <a:rPr lang="en-US" altLang="zh-CN" kern="100">
                        <a:latin typeface="Cambria Math" panose="02040503050406030204" pitchFamily="18" charset="0"/>
                      </a:rPr>
                      <m:t>𝑡</m:t>
                    </m:r>
                    <m:r>
                      <a:rPr lang="en-US" altLang="zh-CN" kern="100">
                        <a:latin typeface="Cambria Math" panose="02040503050406030204" pitchFamily="18" charset="0"/>
                      </a:rPr>
                      <m:t>2</m:t>
                    </m:r>
                  </m:oMath>
                </a14:m>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约等于</a:t>
                </a:r>
                <a14:m>
                  <m:oMath xmlns:m="http://schemas.openxmlformats.org/officeDocument/2006/math">
                    <m:r>
                      <a:rPr lang="en-US" altLang="zh-CN" kern="100">
                        <a:latin typeface="Cambria Math" panose="02040503050406030204" pitchFamily="18" charset="0"/>
                      </a:rPr>
                      <m:t>𝑡</m:t>
                    </m:r>
                    <m:r>
                      <a:rPr lang="en-US" altLang="zh-CN" kern="100">
                        <a:latin typeface="Cambria Math" panose="02040503050406030204" pitchFamily="18" charset="0"/>
                      </a:rPr>
                      <m:t>1/4</m:t>
                    </m:r>
                  </m:oMath>
                </a14:m>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吗？</a:t>
                </a:r>
              </a:p>
            </p:txBody>
          </p:sp>
        </mc:Choice>
        <mc:Fallback xmlns="">
          <p:sp>
            <p:nvSpPr>
              <p:cNvPr id="4" name="矩形 3">
                <a:extLst>
                  <a:ext uri="{FF2B5EF4-FFF2-40B4-BE49-F238E27FC236}">
                    <a16:creationId xmlns:a16="http://schemas.microsoft.com/office/drawing/2014/main" id="{1971C014-C075-40AE-AE87-149CFDD98CE9}"/>
                  </a:ext>
                </a:extLst>
              </p:cNvPr>
              <p:cNvSpPr>
                <a:spLocks noRot="1" noChangeAspect="1" noMove="1" noResize="1" noEditPoints="1" noAdjustHandles="1" noChangeArrowheads="1" noChangeShapeType="1" noTextEdit="1"/>
              </p:cNvSpPr>
              <p:nvPr/>
            </p:nvSpPr>
            <p:spPr>
              <a:xfrm>
                <a:off x="623888" y="1053127"/>
                <a:ext cx="10729912" cy="1754326"/>
              </a:xfrm>
              <a:prstGeom prst="rect">
                <a:avLst/>
              </a:prstGeom>
              <a:blipFill>
                <a:blip r:embed="rId3"/>
                <a:stretch>
                  <a:fillRect t="-2778" r="-454" b="-4861"/>
                </a:stretch>
              </a:blipFill>
            </p:spPr>
            <p:txBody>
              <a:bodyPr/>
              <a:lstStyle/>
              <a:p>
                <a:r>
                  <a:rPr lang="zh-CN" altLang="en-US">
                    <a:noFill/>
                  </a:rPr>
                  <a:t> </a:t>
                </a:r>
              </a:p>
            </p:txBody>
          </p:sp>
        </mc:Fallback>
      </mc:AlternateContent>
      <p:sp>
        <p:nvSpPr>
          <p:cNvPr id="5" name="灯片编号占位符 4">
            <a:extLst>
              <a:ext uri="{FF2B5EF4-FFF2-40B4-BE49-F238E27FC236}">
                <a16:creationId xmlns:a16="http://schemas.microsoft.com/office/drawing/2014/main" id="{3DC4A130-AA80-4849-904C-2B6FFD0DEC1C}"/>
              </a:ext>
            </a:extLst>
          </p:cNvPr>
          <p:cNvSpPr>
            <a:spLocks noGrp="1"/>
          </p:cNvSpPr>
          <p:nvPr>
            <p:ph type="sldNum" sz="quarter" idx="12"/>
          </p:nvPr>
        </p:nvSpPr>
        <p:spPr/>
        <p:txBody>
          <a:bodyPr/>
          <a:lstStyle/>
          <a:p>
            <a:fld id="{7D943200-7954-4F56-8B76-D6C91EDA9A35}" type="slidenum">
              <a:rPr lang="zh-CN" altLang="en-US" smtClean="0"/>
              <a:t>45</a:t>
            </a:fld>
            <a:endParaRPr lang="zh-CN" altLang="en-US"/>
          </a:p>
        </p:txBody>
      </p:sp>
      <p:pic>
        <p:nvPicPr>
          <p:cNvPr id="6" name="图片 5">
            <a:extLst>
              <a:ext uri="{FF2B5EF4-FFF2-40B4-BE49-F238E27FC236}">
                <a16:creationId xmlns:a16="http://schemas.microsoft.com/office/drawing/2014/main" id="{0A752AF9-47AB-4B8A-A06B-6500D2CF30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0029" y="2861767"/>
            <a:ext cx="3251941" cy="3251941"/>
          </a:xfrm>
          <a:prstGeom prst="rect">
            <a:avLst/>
          </a:prstGeom>
        </p:spPr>
      </p:pic>
      <p:sp>
        <p:nvSpPr>
          <p:cNvPr id="7" name="文本框 6">
            <a:extLst>
              <a:ext uri="{FF2B5EF4-FFF2-40B4-BE49-F238E27FC236}">
                <a16:creationId xmlns:a16="http://schemas.microsoft.com/office/drawing/2014/main" id="{3DE25F65-E026-4B23-AF70-85DE765F194E}"/>
              </a:ext>
            </a:extLst>
          </p:cNvPr>
          <p:cNvSpPr txBox="1"/>
          <p:nvPr/>
        </p:nvSpPr>
        <p:spPr>
          <a:xfrm>
            <a:off x="5145985" y="6113708"/>
            <a:ext cx="6097656" cy="369332"/>
          </a:xfrm>
          <a:prstGeom prst="rect">
            <a:avLst/>
          </a:prstGeom>
          <a:noFill/>
        </p:spPr>
        <p:txBody>
          <a:bodyPr wrap="square">
            <a:spAutoFit/>
          </a:bodyPr>
          <a:lstStyle/>
          <a:p>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H0501Gry.bmp</a:t>
            </a:r>
            <a:endParaRPr lang="zh-CN" altLang="en-US" dirty="0"/>
          </a:p>
        </p:txBody>
      </p:sp>
    </p:spTree>
    <p:extLst>
      <p:ext uri="{BB962C8B-B14F-4D97-AF65-F5344CB8AC3E}">
        <p14:creationId xmlns:p14="http://schemas.microsoft.com/office/powerpoint/2010/main" val="20166650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971C014-C075-40AE-AE87-149CFDD98CE9}"/>
              </a:ext>
            </a:extLst>
          </p:cNvPr>
          <p:cNvSpPr/>
          <p:nvPr/>
        </p:nvSpPr>
        <p:spPr>
          <a:xfrm>
            <a:off x="623888" y="496535"/>
            <a:ext cx="10729912" cy="6186309"/>
          </a:xfrm>
          <a:prstGeom prst="rect">
            <a:avLst/>
          </a:prstGeom>
        </p:spPr>
        <p:txBody>
          <a:bodyPr wrap="square">
            <a:spAutoFit/>
          </a:bodyPr>
          <a:lstStyle/>
          <a:p>
            <a:pPr marL="800100" lvl="1" indent="-342900" algn="just">
              <a:buFont typeface="+mj-lt"/>
              <a:buAutoNum type="arabicPeriod" startAt="5"/>
            </a:pP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平板扫描器扫描了一张</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A4</a:t>
            </a: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纸（</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210mm</a:t>
            </a: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297mm</a:t>
            </a: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）的图像，该纸上有若干炭笔涂鸦的线条，该图像的</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32</a:t>
            </a: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个灰度级的直方图如下，请问涂鸦的总面积是多少平方毫米？</a:t>
            </a:r>
          </a:p>
          <a:p>
            <a:pPr lvl="1" algn="just"/>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     [0 0 278 1791 369 356 415 463 562 421 373 372 374 286 298 357 344 313 0 0 365 414 435 453 541 729 1394 15662 27054 7462 489 0]</a:t>
            </a:r>
          </a:p>
          <a:p>
            <a:pPr lvl="1" algn="just"/>
            <a:endParaRPr lang="en-US" altLang="zh-CN" kern="100" dirty="0">
              <a:latin typeface="Times New Roman" panose="02020603050405020304" pitchFamily="18" charset="0"/>
              <a:ea typeface="仿宋" panose="02010609060101010101" pitchFamily="49" charset="-122"/>
              <a:cs typeface="Times New Roman" panose="02020603050405020304" pitchFamily="18" charset="0"/>
            </a:endParaRPr>
          </a:p>
          <a:p>
            <a:pPr marL="800100" lvl="1" indent="-342900" algn="just">
              <a:buFont typeface="+mj-lt"/>
              <a:buAutoNum type="arabicPeriod" startAt="6"/>
            </a:pP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在</a:t>
            </a:r>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射击训练的视频靶中，摄像机通过拍摄靶子的图像来判定弹着点情况。由于靶纸在背板上张贴不平，在室外光线的照射下，靶子图像的背景并不均匀，很难通过全局图像分割来可靠地找出弹孔；再说还会存在两发子弹形成的弹孔基本重叠的情况。下面是靶子图像的同一个局部区域在连续</a:t>
            </a:r>
            <a:r>
              <a:rPr lang="en-US" altLang="zh-CN" sz="1800" kern="100" dirty="0">
                <a:effectLst/>
                <a:latin typeface="等线" panose="02010600030101010101" pitchFamily="2" charset="-122"/>
                <a:ea typeface="仿宋" panose="02010609060101010101" pitchFamily="49" charset="-122"/>
                <a:cs typeface="Times New Roman" panose="02020603050405020304" pitchFamily="18" charset="0"/>
              </a:rPr>
              <a:t>4</a:t>
            </a:r>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次拍摄中的</a:t>
            </a:r>
            <a:r>
              <a:rPr lang="en-US" altLang="zh-CN" sz="1800" kern="100" dirty="0">
                <a:effectLst/>
                <a:latin typeface="等线" panose="02010600030101010101" pitchFamily="2" charset="-122"/>
                <a:ea typeface="仿宋" panose="02010609060101010101" pitchFamily="49" charset="-122"/>
                <a:cs typeface="Times New Roman" panose="02020603050405020304" pitchFamily="18" charset="0"/>
              </a:rPr>
              <a:t>32</a:t>
            </a:r>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个灰度级直方图数据，</a:t>
            </a:r>
            <a:r>
              <a:rPr lang="zh-CN" altLang="zh-CN" kern="100" dirty="0">
                <a:latin typeface="等线" panose="02010600030101010101" pitchFamily="2" charset="-122"/>
                <a:ea typeface="仿宋" panose="02010609060101010101" pitchFamily="49" charset="-122"/>
                <a:cs typeface="Times New Roman" panose="02020603050405020304" pitchFamily="18" charset="0"/>
              </a:rPr>
              <a:t>请判定每次拍摄中是否有新子弹射中该区域</a:t>
            </a:r>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。假设灰度值越低越是弹孔</a:t>
            </a: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a:t>
            </a:r>
          </a:p>
          <a:p>
            <a:pPr lvl="1" indent="269875" algn="just"/>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a:t>
            </a: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第一帧</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a:t>
            </a:r>
            <a:endParaRPr lang="zh-CN" altLang="zh-CN" kern="100" dirty="0">
              <a:latin typeface="Times New Roman" panose="02020603050405020304" pitchFamily="18" charset="0"/>
              <a:ea typeface="仿宋" panose="02010609060101010101" pitchFamily="49" charset="-122"/>
              <a:cs typeface="Times New Roman" panose="02020603050405020304" pitchFamily="18" charset="0"/>
            </a:endParaRPr>
          </a:p>
          <a:p>
            <a:pPr marL="266700" lvl="1" indent="269875" algn="just"/>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[0 0 0 0 0 0 0 0 0 0 0 0 0 0 0 0 0 0 0 0 0 0 0 0 0 8 157 439 346 52 20 2]</a:t>
            </a:r>
            <a:endParaRPr lang="zh-CN" altLang="zh-CN" kern="100" dirty="0">
              <a:latin typeface="Times New Roman" panose="02020603050405020304" pitchFamily="18" charset="0"/>
              <a:ea typeface="仿宋" panose="02010609060101010101" pitchFamily="49" charset="-122"/>
              <a:cs typeface="Times New Roman" panose="02020603050405020304" pitchFamily="18" charset="0"/>
            </a:endParaRPr>
          </a:p>
          <a:p>
            <a:pPr lvl="1" indent="269875" algn="just"/>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a:t>
            </a: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第二帧</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a:t>
            </a:r>
            <a:endParaRPr lang="zh-CN" altLang="zh-CN" kern="100" dirty="0">
              <a:latin typeface="Times New Roman" panose="02020603050405020304" pitchFamily="18" charset="0"/>
              <a:ea typeface="仿宋" panose="02010609060101010101" pitchFamily="49" charset="-122"/>
              <a:cs typeface="Times New Roman" panose="02020603050405020304" pitchFamily="18" charset="0"/>
            </a:endParaRPr>
          </a:p>
          <a:p>
            <a:pPr lvl="1" indent="269875" algn="just"/>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[0 0 0 0 0 0 0 0 0 0 0 0 0 0 0 0 0 0 0 0 0 0 8 173 579 233 31 0 0 0 0 0]</a:t>
            </a:r>
            <a:endParaRPr lang="zh-CN" altLang="zh-CN" kern="100" dirty="0">
              <a:latin typeface="Times New Roman" panose="02020603050405020304" pitchFamily="18" charset="0"/>
              <a:ea typeface="仿宋" panose="02010609060101010101" pitchFamily="49" charset="-122"/>
              <a:cs typeface="Times New Roman" panose="02020603050405020304" pitchFamily="18" charset="0"/>
            </a:endParaRPr>
          </a:p>
          <a:p>
            <a:pPr lvl="1" indent="269875" algn="just"/>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a:t>
            </a: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第三帧</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a:t>
            </a:r>
            <a:endParaRPr lang="zh-CN" altLang="zh-CN" kern="100" dirty="0">
              <a:latin typeface="Times New Roman" panose="02020603050405020304" pitchFamily="18" charset="0"/>
              <a:ea typeface="仿宋" panose="02010609060101010101" pitchFamily="49" charset="-122"/>
              <a:cs typeface="Times New Roman" panose="02020603050405020304" pitchFamily="18" charset="0"/>
            </a:endParaRPr>
          </a:p>
          <a:p>
            <a:pPr marL="266700" lvl="1" indent="269875" algn="just"/>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[0 0 0 19 4 1 8 3 4 2 0 2 1 4 3 2 11 0 0 0 30 119 360 293 98 36 12 6 4 2 0 0]</a:t>
            </a:r>
            <a:endParaRPr lang="zh-CN" altLang="zh-CN" kern="100" dirty="0">
              <a:latin typeface="Times New Roman" panose="02020603050405020304" pitchFamily="18" charset="0"/>
              <a:ea typeface="仿宋" panose="02010609060101010101" pitchFamily="49" charset="-122"/>
              <a:cs typeface="Times New Roman" panose="02020603050405020304" pitchFamily="18" charset="0"/>
            </a:endParaRPr>
          </a:p>
          <a:p>
            <a:pPr lvl="1" indent="266700" algn="just"/>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a:t>
            </a: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第四帧</a:t>
            </a:r>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a:t>
            </a:r>
            <a:endParaRPr lang="zh-CN" altLang="zh-CN" kern="100" dirty="0">
              <a:latin typeface="Times New Roman" panose="02020603050405020304" pitchFamily="18" charset="0"/>
              <a:ea typeface="仿宋" panose="02010609060101010101" pitchFamily="49" charset="-122"/>
              <a:cs typeface="Times New Roman" panose="02020603050405020304" pitchFamily="18" charset="0"/>
            </a:endParaRPr>
          </a:p>
          <a:p>
            <a:pPr marL="400050" lvl="1" indent="-133350" algn="just"/>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    [ 0 0 0 5 15 24 19 9 16 19 14 22 52 113 309 207 123 29 10 16 9 6 1 0 0 0 3 2 0 1 0 0]</a:t>
            </a:r>
          </a:p>
          <a:p>
            <a:pPr marL="400050" lvl="1" indent="-133350" algn="just"/>
            <a:endParaRPr lang="zh-CN" altLang="zh-CN" kern="100" dirty="0">
              <a:latin typeface="Times New Roman" panose="02020603050405020304" pitchFamily="18" charset="0"/>
              <a:ea typeface="仿宋" panose="02010609060101010101" pitchFamily="49" charset="-122"/>
              <a:cs typeface="Times New Roman" panose="02020603050405020304" pitchFamily="18" charset="0"/>
            </a:endParaRPr>
          </a:p>
          <a:p>
            <a:pPr marL="800100" lvl="1" indent="-342900" algn="just">
              <a:buFont typeface="+mj-lt"/>
              <a:buAutoNum type="arabicPeriod" startAt="7"/>
            </a:pPr>
            <a:r>
              <a:rPr lang="zh-CN" altLang="zh-CN" kern="100" dirty="0">
                <a:latin typeface="Times New Roman" panose="02020603050405020304" pitchFamily="18" charset="0"/>
                <a:ea typeface="仿宋" panose="02010609060101010101" pitchFamily="49" charset="-122"/>
                <a:cs typeface="Times New Roman" panose="02020603050405020304" pitchFamily="18" charset="0"/>
              </a:rPr>
              <a:t>二维直方图、边缘强度反比加权直方图、边缘强度正比加权直方图、等量像素法直方图各有什么特点？各自适合在什么情况下使用？在什么情况下不宜使用？</a:t>
            </a:r>
          </a:p>
          <a:p>
            <a:pPr lvl="1" algn="just"/>
            <a:endParaRPr lang="zh-CN" altLang="zh-CN" kern="100"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5" name="灯片编号占位符 4">
            <a:extLst>
              <a:ext uri="{FF2B5EF4-FFF2-40B4-BE49-F238E27FC236}">
                <a16:creationId xmlns:a16="http://schemas.microsoft.com/office/drawing/2014/main" id="{3DC4A130-AA80-4849-904C-2B6FFD0DEC1C}"/>
              </a:ext>
            </a:extLst>
          </p:cNvPr>
          <p:cNvSpPr>
            <a:spLocks noGrp="1"/>
          </p:cNvSpPr>
          <p:nvPr>
            <p:ph type="sldNum" sz="quarter" idx="12"/>
          </p:nvPr>
        </p:nvSpPr>
        <p:spPr/>
        <p:txBody>
          <a:bodyPr/>
          <a:lstStyle/>
          <a:p>
            <a:fld id="{7D943200-7954-4F56-8B76-D6C91EDA9A35}" type="slidenum">
              <a:rPr lang="zh-CN" altLang="en-US" smtClean="0"/>
              <a:t>46</a:t>
            </a:fld>
            <a:endParaRPr lang="zh-CN" altLang="en-US"/>
          </a:p>
        </p:txBody>
      </p:sp>
    </p:spTree>
    <p:extLst>
      <p:ext uri="{BB962C8B-B14F-4D97-AF65-F5344CB8AC3E}">
        <p14:creationId xmlns:p14="http://schemas.microsoft.com/office/powerpoint/2010/main" val="40462696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971C014-C075-40AE-AE87-149CFDD98CE9}"/>
              </a:ext>
            </a:extLst>
          </p:cNvPr>
          <p:cNvSpPr/>
          <p:nvPr/>
        </p:nvSpPr>
        <p:spPr>
          <a:xfrm>
            <a:off x="623888" y="250487"/>
            <a:ext cx="10729912" cy="646331"/>
          </a:xfrm>
          <a:prstGeom prst="rect">
            <a:avLst/>
          </a:prstGeom>
        </p:spPr>
        <p:txBody>
          <a:bodyPr wrap="square">
            <a:spAutoFit/>
          </a:bodyPr>
          <a:lstStyle/>
          <a:p>
            <a:pPr marL="800100" lvl="1" indent="-342900" algn="just">
              <a:buFont typeface="+mj-lt"/>
              <a:buAutoNum type="arabicPeriod" startAt="8"/>
            </a:pPr>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用</a:t>
            </a:r>
            <a:r>
              <a:rPr lang="en-US" altLang="zh-CN" sz="1800" kern="100" dirty="0">
                <a:effectLst/>
                <a:latin typeface="等线" panose="02010600030101010101" pitchFamily="2" charset="-122"/>
                <a:ea typeface="仿宋" panose="02010609060101010101" pitchFamily="49" charset="-122"/>
                <a:cs typeface="Times New Roman" panose="02020603050405020304" pitchFamily="18" charset="0"/>
              </a:rPr>
              <a:t>C/C++</a:t>
            </a:r>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编程实现</a:t>
            </a:r>
            <a:r>
              <a:rPr lang="en-US" altLang="zh-CN" sz="1800" kern="100" dirty="0">
                <a:effectLst/>
                <a:latin typeface="等线" panose="02010600030101010101" pitchFamily="2" charset="-122"/>
                <a:ea typeface="仿宋" panose="02010609060101010101" pitchFamily="49" charset="-122"/>
                <a:cs typeface="Times New Roman" panose="02020603050405020304" pitchFamily="18" charset="0"/>
              </a:rPr>
              <a:t>H0502Gry.bmp</a:t>
            </a:r>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的环线和弹孔的分割，要求采用（</a:t>
            </a:r>
            <a:r>
              <a:rPr lang="en-US" altLang="zh-CN" sz="1800" kern="100" dirty="0">
                <a:effectLst/>
                <a:latin typeface="等线" panose="02010600030101010101" pitchFamily="2" charset="-122"/>
                <a:ea typeface="仿宋" panose="02010609060101010101" pitchFamily="49" charset="-122"/>
                <a:cs typeface="Times New Roman" panose="02020603050405020304" pitchFamily="18" charset="0"/>
              </a:rPr>
              <a:t>1</a:t>
            </a:r>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）光照估计</a:t>
            </a:r>
            <a:r>
              <a:rPr lang="en-US" altLang="zh-CN" sz="1800" kern="100" dirty="0">
                <a:effectLst/>
                <a:latin typeface="等线" panose="02010600030101010101" pitchFamily="2" charset="-122"/>
                <a:ea typeface="仿宋" panose="02010609060101010101" pitchFamily="49" charset="-122"/>
                <a:cs typeface="Times New Roman" panose="02020603050405020304" pitchFamily="18" charset="0"/>
              </a:rPr>
              <a:t>+</a:t>
            </a:r>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图像减法</a:t>
            </a:r>
            <a:r>
              <a:rPr lang="en-US" altLang="zh-CN" sz="1800" kern="100" dirty="0">
                <a:effectLst/>
                <a:latin typeface="等线" panose="02010600030101010101" pitchFamily="2" charset="-122"/>
                <a:ea typeface="仿宋" panose="02010609060101010101" pitchFamily="49" charset="-122"/>
                <a:cs typeface="Times New Roman" panose="02020603050405020304" pitchFamily="18" charset="0"/>
              </a:rPr>
              <a:t>+Otsu</a:t>
            </a:r>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阈值法，（</a:t>
            </a:r>
            <a:r>
              <a:rPr lang="en-US" altLang="zh-CN" sz="1800" kern="100" dirty="0">
                <a:effectLst/>
                <a:latin typeface="等线" panose="02010600030101010101" pitchFamily="2" charset="-122"/>
                <a:ea typeface="仿宋" panose="02010609060101010101" pitchFamily="49" charset="-122"/>
                <a:cs typeface="Times New Roman" panose="02020603050405020304" pitchFamily="18" charset="0"/>
              </a:rPr>
              <a:t>2</a:t>
            </a:r>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）多次分割法，（</a:t>
            </a:r>
            <a:r>
              <a:rPr lang="en-US" altLang="zh-CN" sz="1800" kern="100" dirty="0">
                <a:effectLst/>
                <a:latin typeface="等线" panose="02010600030101010101" pitchFamily="2" charset="-122"/>
                <a:ea typeface="仿宋" panose="02010609060101010101" pitchFamily="49" charset="-122"/>
                <a:cs typeface="Times New Roman" panose="02020603050405020304" pitchFamily="18" charset="0"/>
              </a:rPr>
              <a:t>3</a:t>
            </a:r>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）聚类分割法等</a:t>
            </a:r>
            <a:r>
              <a:rPr lang="en-US" altLang="zh-CN" sz="1800" kern="100" dirty="0">
                <a:effectLst/>
                <a:latin typeface="等线" panose="02010600030101010101" pitchFamily="2" charset="-122"/>
                <a:ea typeface="仿宋" panose="02010609060101010101" pitchFamily="49" charset="-122"/>
                <a:cs typeface="Times New Roman" panose="02020603050405020304" pitchFamily="18" charset="0"/>
              </a:rPr>
              <a:t>3</a:t>
            </a:r>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类方法，并对这</a:t>
            </a:r>
            <a:r>
              <a:rPr lang="en-US" altLang="zh-CN" sz="1800" kern="100" dirty="0">
                <a:effectLst/>
                <a:latin typeface="等线" panose="02010600030101010101" pitchFamily="2" charset="-122"/>
                <a:ea typeface="仿宋" panose="02010609060101010101" pitchFamily="49" charset="-122"/>
                <a:cs typeface="Times New Roman" panose="02020603050405020304" pitchFamily="18" charset="0"/>
              </a:rPr>
              <a:t>3</a:t>
            </a:r>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类方法的效果进行比较和分析。</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 name="灯片编号占位符 4">
            <a:extLst>
              <a:ext uri="{FF2B5EF4-FFF2-40B4-BE49-F238E27FC236}">
                <a16:creationId xmlns:a16="http://schemas.microsoft.com/office/drawing/2014/main" id="{3DC4A130-AA80-4849-904C-2B6FFD0DEC1C}"/>
              </a:ext>
            </a:extLst>
          </p:cNvPr>
          <p:cNvSpPr>
            <a:spLocks noGrp="1"/>
          </p:cNvSpPr>
          <p:nvPr>
            <p:ph type="sldNum" sz="quarter" idx="12"/>
          </p:nvPr>
        </p:nvSpPr>
        <p:spPr/>
        <p:txBody>
          <a:bodyPr/>
          <a:lstStyle/>
          <a:p>
            <a:fld id="{7D943200-7954-4F56-8B76-D6C91EDA9A35}" type="slidenum">
              <a:rPr lang="zh-CN" altLang="en-US" smtClean="0"/>
              <a:t>47</a:t>
            </a:fld>
            <a:endParaRPr lang="zh-CN" altLang="en-US"/>
          </a:p>
        </p:txBody>
      </p:sp>
      <p:pic>
        <p:nvPicPr>
          <p:cNvPr id="6" name="图片 5">
            <a:extLst>
              <a:ext uri="{FF2B5EF4-FFF2-40B4-BE49-F238E27FC236}">
                <a16:creationId xmlns:a16="http://schemas.microsoft.com/office/drawing/2014/main" id="{EDF99AFA-03D2-4D6E-B602-81854B2B7D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5305" y="1178305"/>
            <a:ext cx="4501390" cy="4501390"/>
          </a:xfrm>
          <a:prstGeom prst="rect">
            <a:avLst/>
          </a:prstGeom>
        </p:spPr>
      </p:pic>
      <p:sp>
        <p:nvSpPr>
          <p:cNvPr id="7" name="文本框 6">
            <a:extLst>
              <a:ext uri="{FF2B5EF4-FFF2-40B4-BE49-F238E27FC236}">
                <a16:creationId xmlns:a16="http://schemas.microsoft.com/office/drawing/2014/main" id="{627A310E-FA67-4F3E-AB0C-C225ABACE7ED}"/>
              </a:ext>
            </a:extLst>
          </p:cNvPr>
          <p:cNvSpPr txBox="1"/>
          <p:nvPr/>
        </p:nvSpPr>
        <p:spPr>
          <a:xfrm>
            <a:off x="5297867" y="5679695"/>
            <a:ext cx="6097656" cy="369332"/>
          </a:xfrm>
          <a:prstGeom prst="rect">
            <a:avLst/>
          </a:prstGeom>
          <a:noFill/>
        </p:spPr>
        <p:txBody>
          <a:bodyPr wrap="square">
            <a:spAutoFit/>
          </a:bodyPr>
          <a:lstStyle/>
          <a:p>
            <a:r>
              <a:rPr lang="en-US" altLang="zh-CN" kern="100" dirty="0">
                <a:latin typeface="Times New Roman" panose="02020603050405020304" pitchFamily="18" charset="0"/>
                <a:ea typeface="仿宋" panose="02010609060101010101" pitchFamily="49" charset="-122"/>
                <a:cs typeface="Times New Roman" panose="02020603050405020304" pitchFamily="18" charset="0"/>
              </a:rPr>
              <a:t>H0502Gry.bmp</a:t>
            </a:r>
            <a:endParaRPr lang="zh-CN" altLang="en-US" dirty="0"/>
          </a:p>
        </p:txBody>
      </p:sp>
    </p:spTree>
    <p:extLst>
      <p:ext uri="{BB962C8B-B14F-4D97-AF65-F5344CB8AC3E}">
        <p14:creationId xmlns:p14="http://schemas.microsoft.com/office/powerpoint/2010/main" val="10330356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1971C014-C075-40AE-AE87-149CFDD98CE9}"/>
                  </a:ext>
                </a:extLst>
              </p:cNvPr>
              <p:cNvSpPr/>
              <p:nvPr/>
            </p:nvSpPr>
            <p:spPr>
              <a:xfrm>
                <a:off x="623888" y="250487"/>
                <a:ext cx="10729912" cy="646331"/>
              </a:xfrm>
              <a:prstGeom prst="rect">
                <a:avLst/>
              </a:prstGeom>
            </p:spPr>
            <p:txBody>
              <a:bodyPr wrap="square">
                <a:spAutoFit/>
              </a:bodyPr>
              <a:lstStyle/>
              <a:p>
                <a:pPr marL="800100" lvl="1" indent="-342900" algn="just">
                  <a:buFont typeface="+mj-lt"/>
                  <a:buAutoNum type="arabicPeriod" startAt="9"/>
                </a:pPr>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用</a:t>
                </a:r>
                <a:r>
                  <a:rPr lang="en-US" altLang="zh-CN" sz="1800" kern="100" dirty="0">
                    <a:effectLst/>
                    <a:latin typeface="等线" panose="02010600030101010101" pitchFamily="2" charset="-122"/>
                    <a:ea typeface="仿宋" panose="02010609060101010101" pitchFamily="49" charset="-122"/>
                    <a:cs typeface="Times New Roman" panose="02020603050405020304" pitchFamily="18" charset="0"/>
                  </a:rPr>
                  <a:t>C/C++</a:t>
                </a:r>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编程实现</a:t>
                </a:r>
                <a:r>
                  <a:rPr lang="en-US" altLang="zh-CN" sz="1800" kern="100" dirty="0">
                    <a:effectLst/>
                    <a:latin typeface="等线" panose="02010600030101010101" pitchFamily="2" charset="-122"/>
                    <a:ea typeface="仿宋" panose="02010609060101010101" pitchFamily="49" charset="-122"/>
                    <a:cs typeface="Times New Roman" panose="02020603050405020304" pitchFamily="18" charset="0"/>
                  </a:rPr>
                  <a:t>H0501Gry.bmp</a:t>
                </a:r>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的</a:t>
                </a:r>
                <a14:m>
                  <m:oMath xmlns:m="http://schemas.openxmlformats.org/officeDocument/2006/math">
                    <m:r>
                      <a:rPr lang="en-US" altLang="zh-CN" sz="1800" i="1" kern="100">
                        <a:effectLst/>
                        <a:latin typeface="Cambria Math" panose="02040503050406030204" pitchFamily="18" charset="0"/>
                        <a:ea typeface="仿宋" panose="02010609060101010101" pitchFamily="49" charset="-122"/>
                        <a:cs typeface="Times New Roman" panose="02020603050405020304" pitchFamily="18" charset="0"/>
                      </a:rPr>
                      <m:t>𝑘</m:t>
                    </m:r>
                    <m:r>
                      <a:rPr lang="zh-CN" altLang="en-US" sz="1800" i="1" kern="100">
                        <a:effectLst/>
                        <a:latin typeface="Cambria Math" panose="02040503050406030204" pitchFamily="18" charset="0"/>
                        <a:ea typeface="微软雅黑" panose="020B0503020204020204" pitchFamily="34" charset="-122"/>
                        <a:cs typeface="微软雅黑" panose="020B0503020204020204" pitchFamily="34" charset="-122"/>
                      </a:rPr>
                      <m:t>−</m:t>
                    </m:r>
                  </m:oMath>
                </a14:m>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均值聚类，</a:t>
                </a:r>
                <a14:m>
                  <m:oMath xmlns:m="http://schemas.openxmlformats.org/officeDocument/2006/math">
                    <m:r>
                      <a:rPr lang="en-US" altLang="zh-CN" sz="1800" i="1" kern="100">
                        <a:effectLst/>
                        <a:latin typeface="Cambria Math" panose="02040503050406030204" pitchFamily="18" charset="0"/>
                        <a:ea typeface="仿宋" panose="02010609060101010101" pitchFamily="49" charset="-122"/>
                        <a:cs typeface="Times New Roman" panose="02020603050405020304" pitchFamily="18" charset="0"/>
                      </a:rPr>
                      <m:t>𝑘</m:t>
                    </m:r>
                    <m:r>
                      <a:rPr lang="en-US" altLang="zh-CN" sz="1800" kern="100">
                        <a:effectLst/>
                        <a:latin typeface="Cambria Math" panose="02040503050406030204" pitchFamily="18" charset="0"/>
                        <a:ea typeface="仿宋" panose="02010609060101010101" pitchFamily="49" charset="-122"/>
                        <a:cs typeface="Times New Roman" panose="02020603050405020304" pitchFamily="18" charset="0"/>
                      </a:rPr>
                      <m:t>=2</m:t>
                    </m:r>
                  </m:oMath>
                </a14:m>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；实现</a:t>
                </a:r>
                <a:r>
                  <a:rPr lang="en-US" altLang="zh-CN" sz="1800" kern="100" dirty="0">
                    <a:effectLst/>
                    <a:latin typeface="等线" panose="02010600030101010101" pitchFamily="2" charset="-122"/>
                    <a:ea typeface="仿宋" panose="02010609060101010101" pitchFamily="49" charset="-122"/>
                    <a:cs typeface="Times New Roman" panose="02020603050405020304" pitchFamily="18" charset="0"/>
                  </a:rPr>
                  <a:t>H0502Gry.bmp</a:t>
                </a:r>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的</a:t>
                </a:r>
                <a14:m>
                  <m:oMath xmlns:m="http://schemas.openxmlformats.org/officeDocument/2006/math">
                    <m:r>
                      <a:rPr lang="en-US" altLang="zh-CN" sz="1800" i="1" kern="100">
                        <a:effectLst/>
                        <a:latin typeface="Cambria Math" panose="02040503050406030204" pitchFamily="18" charset="0"/>
                        <a:ea typeface="仿宋" panose="02010609060101010101" pitchFamily="49" charset="-122"/>
                        <a:cs typeface="Times New Roman" panose="02020603050405020304" pitchFamily="18" charset="0"/>
                      </a:rPr>
                      <m:t>𝑘</m:t>
                    </m:r>
                    <m:r>
                      <a:rPr lang="zh-CN" altLang="en-US" sz="1800" i="1" kern="100">
                        <a:effectLst/>
                        <a:latin typeface="Cambria Math" panose="02040503050406030204" pitchFamily="18" charset="0"/>
                        <a:ea typeface="微软雅黑" panose="020B0503020204020204" pitchFamily="34" charset="-122"/>
                        <a:cs typeface="微软雅黑" panose="020B0503020204020204" pitchFamily="34" charset="-122"/>
                      </a:rPr>
                      <m:t>−</m:t>
                    </m:r>
                  </m:oMath>
                </a14:m>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均值聚类，</a:t>
                </a:r>
                <a14:m>
                  <m:oMath xmlns:m="http://schemas.openxmlformats.org/officeDocument/2006/math">
                    <m:r>
                      <a:rPr lang="en-US" altLang="zh-CN" sz="1800" i="1" kern="100">
                        <a:effectLst/>
                        <a:latin typeface="Cambria Math" panose="02040503050406030204" pitchFamily="18" charset="0"/>
                        <a:ea typeface="仿宋" panose="02010609060101010101" pitchFamily="49" charset="-122"/>
                        <a:cs typeface="Times New Roman" panose="02020603050405020304" pitchFamily="18" charset="0"/>
                      </a:rPr>
                      <m:t>𝑘</m:t>
                    </m:r>
                    <m:r>
                      <a:rPr lang="en-US" altLang="zh-CN" sz="1800" kern="100">
                        <a:effectLst/>
                        <a:latin typeface="Cambria Math" panose="02040503050406030204" pitchFamily="18" charset="0"/>
                        <a:ea typeface="仿宋" panose="02010609060101010101" pitchFamily="49" charset="-122"/>
                        <a:cs typeface="Times New Roman" panose="02020603050405020304" pitchFamily="18" charset="0"/>
                      </a:rPr>
                      <m:t>=3</m:t>
                    </m:r>
                  </m:oMath>
                </a14:m>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和</a:t>
                </a:r>
                <a14:m>
                  <m:oMath xmlns:m="http://schemas.openxmlformats.org/officeDocument/2006/math">
                    <m:r>
                      <a:rPr lang="en-US" altLang="zh-CN" sz="1800" i="1" kern="100">
                        <a:effectLst/>
                        <a:latin typeface="Cambria Math" panose="02040503050406030204" pitchFamily="18" charset="0"/>
                        <a:ea typeface="仿宋" panose="02010609060101010101" pitchFamily="49" charset="-122"/>
                        <a:cs typeface="Times New Roman" panose="02020603050405020304" pitchFamily="18" charset="0"/>
                      </a:rPr>
                      <m:t>𝑘</m:t>
                    </m:r>
                    <m:r>
                      <a:rPr lang="en-US" altLang="zh-CN" sz="1800" kern="100">
                        <a:effectLst/>
                        <a:latin typeface="Cambria Math" panose="02040503050406030204" pitchFamily="18" charset="0"/>
                        <a:ea typeface="仿宋" panose="02010609060101010101" pitchFamily="49" charset="-122"/>
                        <a:cs typeface="Times New Roman" panose="02020603050405020304" pitchFamily="18" charset="0"/>
                      </a:rPr>
                      <m:t>=</m:t>
                    </m:r>
                    <m:r>
                      <a:rPr lang="en-US" altLang="zh-CN" sz="1800" i="1" kern="100">
                        <a:effectLst/>
                        <a:latin typeface="Cambria Math" panose="02040503050406030204" pitchFamily="18" charset="0"/>
                        <a:ea typeface="仿宋" panose="02010609060101010101" pitchFamily="49" charset="-122"/>
                        <a:cs typeface="Times New Roman" panose="02020603050405020304" pitchFamily="18" charset="0"/>
                      </a:rPr>
                      <m:t>8</m:t>
                    </m:r>
                  </m:oMath>
                </a14:m>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；给出聚类分割后的图像，并进行分析。</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4" name="矩形 3">
                <a:extLst>
                  <a:ext uri="{FF2B5EF4-FFF2-40B4-BE49-F238E27FC236}">
                    <a16:creationId xmlns:a16="http://schemas.microsoft.com/office/drawing/2014/main" id="{1971C014-C075-40AE-AE87-149CFDD98CE9}"/>
                  </a:ext>
                </a:extLst>
              </p:cNvPr>
              <p:cNvSpPr>
                <a:spLocks noRot="1" noChangeAspect="1" noMove="1" noResize="1" noEditPoints="1" noAdjustHandles="1" noChangeArrowheads="1" noChangeShapeType="1" noTextEdit="1"/>
              </p:cNvSpPr>
              <p:nvPr/>
            </p:nvSpPr>
            <p:spPr>
              <a:xfrm>
                <a:off x="623888" y="250487"/>
                <a:ext cx="10729912" cy="646331"/>
              </a:xfrm>
              <a:prstGeom prst="rect">
                <a:avLst/>
              </a:prstGeom>
              <a:blipFill>
                <a:blip r:embed="rId3"/>
                <a:stretch>
                  <a:fillRect t="-7547" r="-454" b="-11321"/>
                </a:stretch>
              </a:blipFill>
            </p:spPr>
            <p:txBody>
              <a:bodyPr/>
              <a:lstStyle/>
              <a:p>
                <a:r>
                  <a:rPr lang="zh-CN" altLang="en-US">
                    <a:noFill/>
                  </a:rPr>
                  <a:t> </a:t>
                </a:r>
              </a:p>
            </p:txBody>
          </p:sp>
        </mc:Fallback>
      </mc:AlternateContent>
      <p:sp>
        <p:nvSpPr>
          <p:cNvPr id="5" name="灯片编号占位符 4">
            <a:extLst>
              <a:ext uri="{FF2B5EF4-FFF2-40B4-BE49-F238E27FC236}">
                <a16:creationId xmlns:a16="http://schemas.microsoft.com/office/drawing/2014/main" id="{3DC4A130-AA80-4849-904C-2B6FFD0DEC1C}"/>
              </a:ext>
            </a:extLst>
          </p:cNvPr>
          <p:cNvSpPr>
            <a:spLocks noGrp="1"/>
          </p:cNvSpPr>
          <p:nvPr>
            <p:ph type="sldNum" sz="quarter" idx="12"/>
          </p:nvPr>
        </p:nvSpPr>
        <p:spPr/>
        <p:txBody>
          <a:bodyPr/>
          <a:lstStyle/>
          <a:p>
            <a:fld id="{7D943200-7954-4F56-8B76-D6C91EDA9A35}" type="slidenum">
              <a:rPr lang="zh-CN" altLang="en-US" smtClean="0"/>
              <a:t>48</a:t>
            </a:fld>
            <a:endParaRPr lang="zh-CN" altLang="en-US"/>
          </a:p>
        </p:txBody>
      </p:sp>
    </p:spTree>
    <p:extLst>
      <p:ext uri="{BB962C8B-B14F-4D97-AF65-F5344CB8AC3E}">
        <p14:creationId xmlns:p14="http://schemas.microsoft.com/office/powerpoint/2010/main" val="122835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32EB6DF8-EF6A-40D1-8D53-DBA09378580D}"/>
              </a:ext>
            </a:extLst>
          </p:cNvPr>
          <p:cNvSpPr/>
          <p:nvPr/>
        </p:nvSpPr>
        <p:spPr>
          <a:xfrm>
            <a:off x="623888" y="412750"/>
            <a:ext cx="8156575" cy="461665"/>
          </a:xfrm>
          <a:prstGeom prst="rect">
            <a:avLst/>
          </a:prstGeom>
        </p:spPr>
        <p:txBody>
          <a:bodyPr wrap="square">
            <a:spAutoFit/>
          </a:bodyPr>
          <a:lstStyle/>
          <a:p>
            <a:pPr algn="just">
              <a:defRPr/>
            </a:pPr>
            <a:r>
              <a:rPr lang="en-US" altLang="zh-CN" sz="2400" b="1" dirty="0">
                <a:latin typeface="方正小标宋简体"/>
              </a:rPr>
              <a:t>5</a:t>
            </a:r>
            <a:r>
              <a:rPr lang="en-US" altLang="zh-CN" sz="2400" b="1" dirty="0">
                <a:effectLst/>
                <a:latin typeface="方正小标宋简体"/>
              </a:rPr>
              <a:t>.1.2  </a:t>
            </a:r>
            <a:r>
              <a:rPr lang="zh-CN" altLang="zh-CN" sz="2400" b="1" dirty="0">
                <a:latin typeface="方正小标宋简体"/>
              </a:rPr>
              <a:t>图像分割与边缘检测的区别</a:t>
            </a:r>
            <a:endParaRPr lang="zh-CN" altLang="zh-CN" sz="2400" kern="0" dirty="0">
              <a:solidFill>
                <a:schemeClr val="tx1"/>
              </a:solidFill>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1C60B3E1-5241-48D3-AF6C-29AC2F5324C2}"/>
                  </a:ext>
                </a:extLst>
              </p:cNvPr>
              <p:cNvSpPr/>
              <p:nvPr/>
            </p:nvSpPr>
            <p:spPr>
              <a:xfrm>
                <a:off x="623888" y="988189"/>
                <a:ext cx="10729912" cy="3785652"/>
              </a:xfrm>
              <a:prstGeom prst="rect">
                <a:avLst/>
              </a:prstGeom>
            </p:spPr>
            <p:txBody>
              <a:bodyPr wrap="square">
                <a:spAutoFit/>
              </a:bodyPr>
              <a:lstStyle/>
              <a:p>
                <a:pPr indent="269875" algn="just"/>
                <a:r>
                  <a:rPr lang="zh-CN" altLang="en-US" sz="2000" kern="0" dirty="0">
                    <a:latin typeface="华文仿宋" panose="02010600040101010101" pitchFamily="2" charset="-122"/>
                    <a:ea typeface="华文仿宋" panose="02010600040101010101" pitchFamily="2" charset="-122"/>
                  </a:rPr>
                  <a:t>（</a:t>
                </a:r>
                <a:r>
                  <a:rPr lang="en-US" altLang="zh-CN" sz="2000" kern="0" dirty="0">
                    <a:latin typeface="华文仿宋" panose="02010600040101010101" pitchFamily="2" charset="-122"/>
                    <a:ea typeface="华文仿宋" panose="02010600040101010101" pitchFamily="2" charset="-122"/>
                  </a:rPr>
                  <a:t>1</a:t>
                </a:r>
                <a:r>
                  <a:rPr lang="zh-CN" altLang="en-US" sz="2000" kern="0" dirty="0">
                    <a:latin typeface="华文仿宋" panose="02010600040101010101" pitchFamily="2" charset="-122"/>
                    <a:ea typeface="华文仿宋" panose="02010600040101010101" pitchFamily="2" charset="-122"/>
                  </a:rPr>
                  <a:t>）</a:t>
                </a:r>
                <a:r>
                  <a:rPr lang="zh-CN" altLang="zh-CN" sz="2000" kern="0" dirty="0">
                    <a:latin typeface="华文仿宋" panose="02010600040101010101" pitchFamily="2" charset="-122"/>
                    <a:ea typeface="华文仿宋" panose="02010600040101010101" pitchFamily="2" charset="-122"/>
                  </a:rPr>
                  <a:t>边缘检测不是图像分割。虽然边缘检测的最终结果也是二值图像，比如白色的像素是边缘点，黑色的像素是内部点；但是根据图像分割的定义，</a:t>
                </a:r>
                <a:r>
                  <a:rPr lang="zh-CN" altLang="zh-CN" sz="2000" kern="0" dirty="0">
                    <a:solidFill>
                      <a:srgbClr val="FF0000"/>
                    </a:solidFill>
                    <a:latin typeface="华文仿宋" panose="02010600040101010101" pitchFamily="2" charset="-122"/>
                    <a:ea typeface="华文仿宋" panose="02010600040101010101" pitchFamily="2" charset="-122"/>
                  </a:rPr>
                  <a:t>图像分割的结果是区域，而不是稀疏的边缘点，所以边缘检测不能被称为图像分割。</a:t>
                </a:r>
                <a:endParaRPr lang="en-US" altLang="zh-CN" sz="2000" kern="0" dirty="0">
                  <a:solidFill>
                    <a:srgbClr val="FF0000"/>
                  </a:solidFill>
                  <a:latin typeface="华文仿宋" panose="02010600040101010101" pitchFamily="2" charset="-122"/>
                  <a:ea typeface="华文仿宋" panose="02010600040101010101" pitchFamily="2" charset="-122"/>
                </a:endParaRPr>
              </a:p>
              <a:p>
                <a:pPr indent="269875" algn="just"/>
                <a:endParaRPr lang="zh-CN" altLang="zh-CN" sz="2000" kern="0" dirty="0">
                  <a:latin typeface="华文仿宋" panose="02010600040101010101" pitchFamily="2" charset="-122"/>
                  <a:ea typeface="华文仿宋" panose="02010600040101010101" pitchFamily="2" charset="-122"/>
                </a:endParaRPr>
              </a:p>
              <a:p>
                <a:pPr indent="269875" algn="just"/>
                <a:r>
                  <a:rPr lang="zh-CN" altLang="en-US" sz="2000" kern="0" dirty="0">
                    <a:latin typeface="华文仿宋" panose="02010600040101010101" pitchFamily="2" charset="-122"/>
                    <a:ea typeface="华文仿宋" panose="02010600040101010101" pitchFamily="2" charset="-122"/>
                  </a:rPr>
                  <a:t>（</a:t>
                </a:r>
                <a:r>
                  <a:rPr lang="en-US" altLang="zh-CN" sz="2000" kern="0" dirty="0">
                    <a:latin typeface="华文仿宋" panose="02010600040101010101" pitchFamily="2" charset="-122"/>
                    <a:ea typeface="华文仿宋" panose="02010600040101010101" pitchFamily="2" charset="-122"/>
                  </a:rPr>
                  <a:t>2</a:t>
                </a:r>
                <a:r>
                  <a:rPr lang="zh-CN" altLang="en-US" sz="2000" kern="0" dirty="0">
                    <a:latin typeface="华文仿宋" panose="02010600040101010101" pitchFamily="2" charset="-122"/>
                    <a:ea typeface="华文仿宋" panose="02010600040101010101" pitchFamily="2" charset="-122"/>
                  </a:rPr>
                  <a:t>）</a:t>
                </a:r>
                <a:r>
                  <a:rPr lang="zh-CN" altLang="zh-CN" sz="2000" kern="0" dirty="0">
                    <a:latin typeface="华文仿宋" panose="02010600040101010101" pitchFamily="2" charset="-122"/>
                    <a:ea typeface="华文仿宋" panose="02010600040101010101" pitchFamily="2" charset="-122"/>
                  </a:rPr>
                  <a:t>图像分割的结果是若干个区域，每个区域内部的像素是互相连通的，</a:t>
                </a:r>
                <a:r>
                  <a:rPr lang="zh-CN" altLang="zh-CN" sz="2000" kern="0" dirty="0">
                    <a:solidFill>
                      <a:srgbClr val="FF0000"/>
                    </a:solidFill>
                    <a:latin typeface="华文仿宋" panose="02010600040101010101" pitchFamily="2" charset="-122"/>
                    <a:ea typeface="华文仿宋" panose="02010600040101010101" pitchFamily="2" charset="-122"/>
                  </a:rPr>
                  <a:t>因此区域是有轮廓的。区域的轮廓肯定是闭合曲线，这非常有利于目标面积和目标形状参数的测量。</a:t>
                </a:r>
                <a:r>
                  <a:rPr lang="zh-CN" altLang="zh-CN" sz="2000" kern="0" dirty="0">
                    <a:latin typeface="华文仿宋" panose="02010600040101010101" pitchFamily="2" charset="-122"/>
                    <a:ea typeface="华文仿宋" panose="02010600040101010101" pitchFamily="2" charset="-122"/>
                  </a:rPr>
                  <a:t>相比之下</a:t>
                </a:r>
                <a:r>
                  <a:rPr lang="zh-CN" altLang="zh-CN" sz="2000" kern="0" dirty="0">
                    <a:solidFill>
                      <a:srgbClr val="FF0000"/>
                    </a:solidFill>
                    <a:latin typeface="华文仿宋" panose="02010600040101010101" pitchFamily="2" charset="-122"/>
                    <a:ea typeface="华文仿宋" panose="02010600040101010101" pitchFamily="2" charset="-122"/>
                  </a:rPr>
                  <a:t>边缘检测想要得到闭合曲线是非常难</a:t>
                </a:r>
                <a:r>
                  <a:rPr lang="zh-CN" altLang="zh-CN" sz="2000" kern="0" dirty="0">
                    <a:latin typeface="华文仿宋" panose="02010600040101010101" pitchFamily="2" charset="-122"/>
                    <a:ea typeface="华文仿宋" panose="02010600040101010101" pitchFamily="2" charset="-122"/>
                  </a:rPr>
                  <a:t>的，对于具体的应用而言，在无法确保任何情况下阈值都合理的前提下，就无法保证边缘点一一相连。虽然第四章</a:t>
                </a:r>
                <a:r>
                  <a:rPr lang="en-US" altLang="zh-CN" sz="2000" kern="0" dirty="0">
                    <a:latin typeface="华文仿宋" panose="02010600040101010101" pitchFamily="2" charset="-122"/>
                    <a:ea typeface="华文仿宋" panose="02010600040101010101" pitchFamily="2" charset="-122"/>
                  </a:rPr>
                  <a:t>4.5.1</a:t>
                </a:r>
                <a:r>
                  <a:rPr lang="zh-CN" altLang="zh-CN" sz="2000" kern="0" dirty="0">
                    <a:latin typeface="华文仿宋" panose="02010600040101010101" pitchFamily="2" charset="-122"/>
                    <a:ea typeface="华文仿宋" panose="02010600040101010101" pitchFamily="2" charset="-122"/>
                  </a:rPr>
                  <a:t>节对图</a:t>
                </a:r>
                <a:r>
                  <a:rPr lang="en-US" altLang="zh-CN" sz="2000" kern="0" dirty="0">
                    <a:latin typeface="华文仿宋" panose="02010600040101010101" pitchFamily="2" charset="-122"/>
                    <a:ea typeface="华文仿宋" panose="02010600040101010101" pitchFamily="2" charset="-122"/>
                  </a:rPr>
                  <a:t>4-31(a)</a:t>
                </a:r>
                <a:r>
                  <a:rPr lang="zh-CN" altLang="zh-CN" sz="2000" kern="0" dirty="0">
                    <a:latin typeface="华文仿宋" panose="02010600040101010101" pitchFamily="2" charset="-122"/>
                    <a:ea typeface="华文仿宋" panose="02010600040101010101" pitchFamily="2" charset="-122"/>
                  </a:rPr>
                  <a:t>，采用二阶微分算子和一阶微分算子相结合的方法，得到了米粒边缘的闭合曲线，但参数</a:t>
                </a:r>
                <a14:m>
                  <m:oMath xmlns:m="http://schemas.openxmlformats.org/officeDocument/2006/math">
                    <m:sSub>
                      <m:sSubPr>
                        <m:ctrlPr>
                          <a:rPr lang="zh-CN" altLang="zh-CN" sz="2000" i="1" kern="0">
                            <a:latin typeface="Cambria Math" panose="02040503050406030204" pitchFamily="18" charset="0"/>
                          </a:rPr>
                        </m:ctrlPr>
                      </m:sSubPr>
                      <m:e>
                        <m:r>
                          <a:rPr lang="en-US" altLang="zh-CN" sz="2000" kern="0">
                            <a:latin typeface="Cambria Math" panose="02040503050406030204" pitchFamily="18" charset="0"/>
                          </a:rPr>
                          <m:t>𝑎</m:t>
                        </m:r>
                      </m:e>
                      <m:sub>
                        <m:r>
                          <a:rPr lang="en-US" altLang="zh-CN" sz="2000" kern="0">
                            <a:latin typeface="Cambria Math" panose="02040503050406030204" pitchFamily="18" charset="0"/>
                          </a:rPr>
                          <m:t>0</m:t>
                        </m:r>
                      </m:sub>
                    </m:sSub>
                  </m:oMath>
                </a14:m>
                <a:r>
                  <a:rPr lang="zh-CN" altLang="zh-CN" sz="2000" kern="0" dirty="0">
                    <a:latin typeface="华文仿宋" panose="02010600040101010101" pitchFamily="2" charset="-122"/>
                    <a:ea typeface="华文仿宋" panose="02010600040101010101" pitchFamily="2" charset="-122"/>
                  </a:rPr>
                  <a:t>和</a:t>
                </a:r>
                <a14:m>
                  <m:oMath xmlns:m="http://schemas.openxmlformats.org/officeDocument/2006/math">
                    <m:r>
                      <a:rPr lang="en-US" altLang="zh-CN" sz="2000" kern="0">
                        <a:latin typeface="Cambria Math" panose="02040503050406030204" pitchFamily="18" charset="0"/>
                      </a:rPr>
                      <m:t>𝑡</m:t>
                    </m:r>
                  </m:oMath>
                </a14:m>
                <a:r>
                  <a:rPr lang="zh-CN" altLang="zh-CN" sz="2000" kern="0" dirty="0">
                    <a:latin typeface="华文仿宋" panose="02010600040101010101" pitchFamily="2" charset="-122"/>
                    <a:ea typeface="华文仿宋" panose="02010600040101010101" pitchFamily="2" charset="-122"/>
                  </a:rPr>
                  <a:t>是对于图</a:t>
                </a:r>
                <a:r>
                  <a:rPr lang="en-US" altLang="zh-CN" sz="2000" kern="0" dirty="0">
                    <a:latin typeface="华文仿宋" panose="02010600040101010101" pitchFamily="2" charset="-122"/>
                    <a:ea typeface="华文仿宋" panose="02010600040101010101" pitchFamily="2" charset="-122"/>
                  </a:rPr>
                  <a:t>4-31(a)</a:t>
                </a:r>
                <a:r>
                  <a:rPr lang="zh-CN" altLang="zh-CN" sz="2000" kern="0" dirty="0">
                    <a:latin typeface="华文仿宋" panose="02010600040101010101" pitchFamily="2" charset="-122"/>
                    <a:ea typeface="华文仿宋" panose="02010600040101010101" pitchFamily="2" charset="-122"/>
                  </a:rPr>
                  <a:t>精心设计的，如果把</a:t>
                </a:r>
                <a:r>
                  <a:rPr lang="en-US" altLang="zh-CN" sz="2000" kern="0" dirty="0">
                    <a:latin typeface="华文仿宋" panose="02010600040101010101" pitchFamily="2" charset="-122"/>
                    <a:ea typeface="华文仿宋" panose="02010600040101010101" pitchFamily="2" charset="-122"/>
                  </a:rPr>
                  <a:t>4-31(a)</a:t>
                </a:r>
                <a:r>
                  <a:rPr lang="zh-CN" altLang="zh-CN" sz="2000" kern="0" dirty="0">
                    <a:latin typeface="华文仿宋" panose="02010600040101010101" pitchFamily="2" charset="-122"/>
                    <a:ea typeface="华文仿宋" panose="02010600040101010101" pitchFamily="2" charset="-122"/>
                  </a:rPr>
                  <a:t>图更换成相同场景米粒的其他图像或者光照稍暗一些，就有可能无法保证边缘闭合了。</a:t>
                </a:r>
              </a:p>
              <a:p>
                <a:pPr indent="269875" algn="just"/>
                <a:endParaRPr lang="zh-CN" altLang="zh-CN" sz="2000" kern="0" dirty="0">
                  <a:latin typeface="华文仿宋" panose="02010600040101010101" pitchFamily="2" charset="-122"/>
                  <a:ea typeface="华文仿宋" panose="02010600040101010101" pitchFamily="2" charset="-122"/>
                </a:endParaRPr>
              </a:p>
            </p:txBody>
          </p:sp>
        </mc:Choice>
        <mc:Fallback xmlns="">
          <p:sp>
            <p:nvSpPr>
              <p:cNvPr id="3" name="矩形 2">
                <a:extLst>
                  <a:ext uri="{FF2B5EF4-FFF2-40B4-BE49-F238E27FC236}">
                    <a16:creationId xmlns:a16="http://schemas.microsoft.com/office/drawing/2014/main" id="{1C60B3E1-5241-48D3-AF6C-29AC2F5324C2}"/>
                  </a:ext>
                </a:extLst>
              </p:cNvPr>
              <p:cNvSpPr>
                <a:spLocks noRot="1" noChangeAspect="1" noMove="1" noResize="1" noEditPoints="1" noAdjustHandles="1" noChangeArrowheads="1" noChangeShapeType="1" noTextEdit="1"/>
              </p:cNvSpPr>
              <p:nvPr/>
            </p:nvSpPr>
            <p:spPr>
              <a:xfrm>
                <a:off x="623888" y="988189"/>
                <a:ext cx="10729912" cy="3785652"/>
              </a:xfrm>
              <a:prstGeom prst="rect">
                <a:avLst/>
              </a:prstGeom>
              <a:blipFill>
                <a:blip r:embed="rId3"/>
                <a:stretch>
                  <a:fillRect l="-568" t="-805" r="-568"/>
                </a:stretch>
              </a:blipFill>
            </p:spPr>
            <p:txBody>
              <a:bodyPr/>
              <a:lstStyle/>
              <a:p>
                <a:r>
                  <a:rPr lang="zh-CN" altLang="en-US">
                    <a:noFill/>
                  </a:rPr>
                  <a:t> </a:t>
                </a:r>
              </a:p>
            </p:txBody>
          </p:sp>
        </mc:Fallback>
      </mc:AlternateContent>
      <p:sp>
        <p:nvSpPr>
          <p:cNvPr id="5" name="灯片编号占位符 4">
            <a:extLst>
              <a:ext uri="{FF2B5EF4-FFF2-40B4-BE49-F238E27FC236}">
                <a16:creationId xmlns:a16="http://schemas.microsoft.com/office/drawing/2014/main" id="{C44AE01C-D0E6-4AC0-BE53-A27D51AD7F49}"/>
              </a:ext>
            </a:extLst>
          </p:cNvPr>
          <p:cNvSpPr>
            <a:spLocks noGrp="1"/>
          </p:cNvSpPr>
          <p:nvPr>
            <p:ph type="sldNum" sz="quarter" idx="12"/>
          </p:nvPr>
        </p:nvSpPr>
        <p:spPr/>
        <p:txBody>
          <a:bodyPr/>
          <a:lstStyle/>
          <a:p>
            <a:fld id="{7D943200-7954-4F56-8B76-D6C91EDA9A35}" type="slidenum">
              <a:rPr lang="zh-CN" altLang="en-US" smtClean="0"/>
              <a:t>5</a:t>
            </a:fld>
            <a:endParaRPr lang="zh-CN" altLang="en-US"/>
          </a:p>
        </p:txBody>
      </p:sp>
    </p:spTree>
    <p:extLst>
      <p:ext uri="{BB962C8B-B14F-4D97-AF65-F5344CB8AC3E}">
        <p14:creationId xmlns:p14="http://schemas.microsoft.com/office/powerpoint/2010/main" val="484268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32EB6DF8-EF6A-40D1-8D53-DBA09378580D}"/>
              </a:ext>
            </a:extLst>
          </p:cNvPr>
          <p:cNvSpPr/>
          <p:nvPr/>
        </p:nvSpPr>
        <p:spPr>
          <a:xfrm>
            <a:off x="623888" y="412750"/>
            <a:ext cx="8156575" cy="461665"/>
          </a:xfrm>
          <a:prstGeom prst="rect">
            <a:avLst/>
          </a:prstGeom>
        </p:spPr>
        <p:txBody>
          <a:bodyPr wrap="square">
            <a:spAutoFit/>
          </a:bodyPr>
          <a:lstStyle/>
          <a:p>
            <a:pPr algn="just">
              <a:defRPr/>
            </a:pPr>
            <a:r>
              <a:rPr lang="en-US" altLang="zh-CN" sz="2400" b="1" dirty="0">
                <a:latin typeface="方正小标宋简体"/>
              </a:rPr>
              <a:t>5</a:t>
            </a:r>
            <a:r>
              <a:rPr lang="en-US" altLang="zh-CN" sz="2400" b="1" dirty="0">
                <a:effectLst/>
                <a:latin typeface="方正小标宋简体"/>
              </a:rPr>
              <a:t>.1.3  </a:t>
            </a:r>
            <a:r>
              <a:rPr lang="zh-CN" altLang="zh-CN" sz="2400" b="1" dirty="0">
                <a:latin typeface="方正小标宋简体"/>
              </a:rPr>
              <a:t>阈值化</a:t>
            </a:r>
            <a:endParaRPr lang="zh-CN" altLang="zh-CN" sz="2400" kern="0" dirty="0">
              <a:solidFill>
                <a:schemeClr val="tx1"/>
              </a:solidFill>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1C60B3E1-5241-48D3-AF6C-29AC2F5324C2}"/>
                  </a:ext>
                </a:extLst>
              </p:cNvPr>
              <p:cNvSpPr/>
              <p:nvPr/>
            </p:nvSpPr>
            <p:spPr>
              <a:xfrm>
                <a:off x="623888" y="988189"/>
                <a:ext cx="10729912" cy="3619837"/>
              </a:xfrm>
              <a:prstGeom prst="rect">
                <a:avLst/>
              </a:prstGeom>
            </p:spPr>
            <p:txBody>
              <a:bodyPr wrap="square">
                <a:spAutoFit/>
              </a:bodyPr>
              <a:lstStyle/>
              <a:p>
                <a:pPr indent="269875" algn="just"/>
                <a:r>
                  <a:rPr lang="en-US" altLang="zh-CN" sz="2000" kern="0" dirty="0">
                    <a:solidFill>
                      <a:schemeClr val="tx1"/>
                    </a:solidFill>
                    <a:latin typeface="华文仿宋" panose="02010600040101010101" pitchFamily="2" charset="-122"/>
                    <a:ea typeface="华文仿宋" panose="02010600040101010101" pitchFamily="2" charset="-122"/>
                  </a:rPr>
                  <a:t>    </a:t>
                </a:r>
                <a:r>
                  <a:rPr lang="zh-CN" altLang="zh-CN" sz="2000" kern="0" dirty="0">
                    <a:solidFill>
                      <a:srgbClr val="FF0000"/>
                    </a:solidFill>
                    <a:latin typeface="华文仿宋" panose="02010600040101010101" pitchFamily="2" charset="-122"/>
                    <a:ea typeface="华文仿宋" panose="02010600040101010101" pitchFamily="2" charset="-122"/>
                  </a:rPr>
                  <a:t>阈值化（</a:t>
                </a:r>
                <a:r>
                  <a:rPr lang="en-US" altLang="zh-CN" sz="2000" kern="0" dirty="0">
                    <a:solidFill>
                      <a:srgbClr val="FF0000"/>
                    </a:solidFill>
                    <a:latin typeface="华文仿宋" panose="02010600040101010101" pitchFamily="2" charset="-122"/>
                    <a:ea typeface="华文仿宋" panose="02010600040101010101" pitchFamily="2" charset="-122"/>
                  </a:rPr>
                  <a:t>Thresholding</a:t>
                </a:r>
                <a:r>
                  <a:rPr lang="zh-CN" altLang="zh-CN" sz="2000" kern="0" dirty="0">
                    <a:solidFill>
                      <a:srgbClr val="FF0000"/>
                    </a:solidFill>
                    <a:latin typeface="华文仿宋" panose="02010600040101010101" pitchFamily="2" charset="-122"/>
                    <a:ea typeface="华文仿宋" panose="02010600040101010101" pitchFamily="2" charset="-122"/>
                  </a:rPr>
                  <a:t>）</a:t>
                </a:r>
                <a:r>
                  <a:rPr lang="zh-CN" altLang="zh-CN" sz="2000" kern="0" dirty="0">
                    <a:solidFill>
                      <a:schemeClr val="tx1"/>
                    </a:solidFill>
                    <a:latin typeface="华文仿宋" panose="02010600040101010101" pitchFamily="2" charset="-122"/>
                    <a:ea typeface="华文仿宋" panose="02010600040101010101" pitchFamily="2" charset="-122"/>
                  </a:rPr>
                  <a:t>是经典的图像分割方法。把</a:t>
                </a:r>
                <a:r>
                  <a:rPr lang="zh-CN" altLang="zh-CN" sz="2000" kern="0" dirty="0">
                    <a:solidFill>
                      <a:srgbClr val="FF0000"/>
                    </a:solidFill>
                    <a:latin typeface="华文仿宋" panose="02010600040101010101" pitchFamily="2" charset="-122"/>
                    <a:ea typeface="华文仿宋" panose="02010600040101010101" pitchFamily="2" charset="-122"/>
                  </a:rPr>
                  <a:t>阈值（</a:t>
                </a:r>
                <a:r>
                  <a:rPr lang="en-US" altLang="zh-CN" sz="2000" kern="0" dirty="0">
                    <a:solidFill>
                      <a:srgbClr val="FF0000"/>
                    </a:solidFill>
                    <a:latin typeface="华文仿宋" panose="02010600040101010101" pitchFamily="2" charset="-122"/>
                    <a:ea typeface="华文仿宋" panose="02010600040101010101" pitchFamily="2" charset="-122"/>
                  </a:rPr>
                  <a:t>Threshold</a:t>
                </a:r>
                <a:r>
                  <a:rPr lang="zh-CN" altLang="zh-CN" sz="2000" kern="0" dirty="0">
                    <a:solidFill>
                      <a:srgbClr val="FF0000"/>
                    </a:solidFill>
                    <a:latin typeface="华文仿宋" panose="02010600040101010101" pitchFamily="2" charset="-122"/>
                    <a:ea typeface="华文仿宋" panose="02010600040101010101" pitchFamily="2" charset="-122"/>
                  </a:rPr>
                  <a:t>）</a:t>
                </a:r>
                <a:r>
                  <a:rPr lang="zh-CN" altLang="zh-CN" sz="2000" kern="0" dirty="0">
                    <a:solidFill>
                      <a:schemeClr val="tx1"/>
                    </a:solidFill>
                    <a:latin typeface="华文仿宋" panose="02010600040101010101" pitchFamily="2" charset="-122"/>
                    <a:ea typeface="华文仿宋" panose="02010600040101010101" pitchFamily="2" charset="-122"/>
                  </a:rPr>
                  <a:t>作为区分目标像素与背景像素的灰度门限，灰度值大于或等于阈值的像素属于物体，而其它的像素属于背景，如式（</a:t>
                </a:r>
                <a:r>
                  <a:rPr lang="en-US" altLang="zh-CN" sz="2000" kern="0" dirty="0">
                    <a:solidFill>
                      <a:schemeClr val="tx1"/>
                    </a:solidFill>
                    <a:latin typeface="华文仿宋" panose="02010600040101010101" pitchFamily="2" charset="-122"/>
                    <a:ea typeface="华文仿宋" panose="02010600040101010101" pitchFamily="2" charset="-122"/>
                  </a:rPr>
                  <a:t>5-1</a:t>
                </a:r>
                <a:r>
                  <a:rPr lang="zh-CN" altLang="zh-CN" sz="2000" kern="0" dirty="0">
                    <a:solidFill>
                      <a:schemeClr val="tx1"/>
                    </a:solidFill>
                    <a:latin typeface="华文仿宋" panose="02010600040101010101" pitchFamily="2" charset="-122"/>
                    <a:ea typeface="华文仿宋" panose="02010600040101010101" pitchFamily="2" charset="-122"/>
                  </a:rPr>
                  <a:t>）所示。使用这种方法，可以有效地分割目标与背景之间存在明显灰度差别的图像，且实现过程非常简单，计算量极低。</a:t>
                </a:r>
              </a:p>
              <a:p>
                <a:pPr indent="269875" algn="ctr"/>
                <a14:m>
                  <m:oMath xmlns:m="http://schemas.openxmlformats.org/officeDocument/2006/math">
                    <m:r>
                      <a:rPr lang="en-US" altLang="zh-CN" sz="2000" kern="0">
                        <a:solidFill>
                          <a:schemeClr val="tx1"/>
                        </a:solidFill>
                        <a:latin typeface="Cambria Math" panose="02040503050406030204" pitchFamily="18" charset="0"/>
                      </a:rPr>
                      <m:t>𝐺</m:t>
                    </m:r>
                    <m:d>
                      <m:dPr>
                        <m:ctrlPr>
                          <a:rPr lang="zh-CN" altLang="zh-CN" sz="2000" i="1" kern="0">
                            <a:solidFill>
                              <a:schemeClr val="tx1"/>
                            </a:solidFill>
                            <a:latin typeface="Cambria Math" panose="02040503050406030204" pitchFamily="18" charset="0"/>
                          </a:rPr>
                        </m:ctrlPr>
                      </m:dPr>
                      <m:e>
                        <m:r>
                          <a:rPr lang="en-US" altLang="zh-CN" sz="2000" kern="0">
                            <a:solidFill>
                              <a:schemeClr val="tx1"/>
                            </a:solidFill>
                            <a:latin typeface="Cambria Math" panose="02040503050406030204" pitchFamily="18" charset="0"/>
                          </a:rPr>
                          <m:t>𝑥</m:t>
                        </m:r>
                        <m:r>
                          <a:rPr lang="en-US" altLang="zh-CN" sz="2000" kern="0">
                            <a:solidFill>
                              <a:schemeClr val="tx1"/>
                            </a:solidFill>
                            <a:latin typeface="Cambria Math" panose="02040503050406030204" pitchFamily="18" charset="0"/>
                          </a:rPr>
                          <m:t>,</m:t>
                        </m:r>
                        <m:r>
                          <a:rPr lang="en-US" altLang="zh-CN" sz="2000" kern="0">
                            <a:solidFill>
                              <a:schemeClr val="tx1"/>
                            </a:solidFill>
                            <a:latin typeface="Cambria Math" panose="02040503050406030204" pitchFamily="18" charset="0"/>
                          </a:rPr>
                          <m:t>𝑦</m:t>
                        </m:r>
                      </m:e>
                    </m:d>
                    <m:r>
                      <a:rPr lang="en-US" altLang="zh-CN" sz="2000" kern="0">
                        <a:solidFill>
                          <a:schemeClr val="tx1"/>
                        </a:solidFill>
                        <a:latin typeface="Cambria Math" panose="02040503050406030204" pitchFamily="18" charset="0"/>
                      </a:rPr>
                      <m:t>=</m:t>
                    </m:r>
                    <m:d>
                      <m:dPr>
                        <m:begChr m:val="{"/>
                        <m:endChr m:val=""/>
                        <m:ctrlPr>
                          <a:rPr lang="zh-CN" altLang="zh-CN" sz="2000" i="1" kern="0">
                            <a:solidFill>
                              <a:schemeClr val="tx1"/>
                            </a:solidFill>
                            <a:latin typeface="Cambria Math" panose="02040503050406030204" pitchFamily="18" charset="0"/>
                          </a:rPr>
                        </m:ctrlPr>
                      </m:dPr>
                      <m:e>
                        <m:eqArr>
                          <m:eqArrPr>
                            <m:ctrlPr>
                              <a:rPr lang="zh-CN" altLang="zh-CN" sz="2000" i="1" kern="0">
                                <a:solidFill>
                                  <a:schemeClr val="tx1"/>
                                </a:solidFill>
                                <a:latin typeface="Cambria Math" panose="02040503050406030204" pitchFamily="18" charset="0"/>
                              </a:rPr>
                            </m:ctrlPr>
                          </m:eqArrPr>
                          <m:e>
                            <m:r>
                              <a:rPr lang="en-US" altLang="zh-CN" sz="2000" kern="0">
                                <a:solidFill>
                                  <a:schemeClr val="tx1"/>
                                </a:solidFill>
                                <a:latin typeface="Cambria Math" panose="02040503050406030204" pitchFamily="18" charset="0"/>
                              </a:rPr>
                              <m:t>1,  &amp;</m:t>
                            </m:r>
                            <m:r>
                              <a:rPr lang="en-US" altLang="zh-CN" sz="2000" kern="0">
                                <a:solidFill>
                                  <a:schemeClr val="tx1"/>
                                </a:solidFill>
                                <a:latin typeface="Cambria Math" panose="02040503050406030204" pitchFamily="18" charset="0"/>
                              </a:rPr>
                              <m:t>𝑖𝑓</m:t>
                            </m:r>
                            <m:r>
                              <a:rPr lang="en-US" altLang="zh-CN" sz="2000" kern="0">
                                <a:solidFill>
                                  <a:schemeClr val="tx1"/>
                                </a:solidFill>
                                <a:latin typeface="Cambria Math" panose="02040503050406030204" pitchFamily="18" charset="0"/>
                              </a:rPr>
                              <m:t> </m:t>
                            </m:r>
                            <m:r>
                              <a:rPr lang="en-US" altLang="zh-CN" sz="2000" kern="0">
                                <a:solidFill>
                                  <a:schemeClr val="tx1"/>
                                </a:solidFill>
                                <a:latin typeface="Cambria Math" panose="02040503050406030204" pitchFamily="18" charset="0"/>
                              </a:rPr>
                              <m:t>𝑔</m:t>
                            </m:r>
                            <m:r>
                              <a:rPr lang="en-US" altLang="zh-CN" sz="2000" kern="0">
                                <a:solidFill>
                                  <a:schemeClr val="tx1"/>
                                </a:solidFill>
                                <a:latin typeface="Cambria Math" panose="02040503050406030204" pitchFamily="18" charset="0"/>
                              </a:rPr>
                              <m:t>(</m:t>
                            </m:r>
                            <m:r>
                              <a:rPr lang="en-US" altLang="zh-CN" sz="2000" kern="0">
                                <a:solidFill>
                                  <a:schemeClr val="tx1"/>
                                </a:solidFill>
                                <a:latin typeface="Cambria Math" panose="02040503050406030204" pitchFamily="18" charset="0"/>
                              </a:rPr>
                              <m:t>𝑥</m:t>
                            </m:r>
                            <m:r>
                              <a:rPr lang="en-US" altLang="zh-CN" sz="2000" kern="0">
                                <a:solidFill>
                                  <a:schemeClr val="tx1"/>
                                </a:solidFill>
                                <a:latin typeface="Cambria Math" panose="02040503050406030204" pitchFamily="18" charset="0"/>
                              </a:rPr>
                              <m:t>,</m:t>
                            </m:r>
                            <m:r>
                              <a:rPr lang="en-US" altLang="zh-CN" sz="2000" kern="0">
                                <a:solidFill>
                                  <a:schemeClr val="tx1"/>
                                </a:solidFill>
                                <a:latin typeface="Cambria Math" panose="02040503050406030204" pitchFamily="18" charset="0"/>
                              </a:rPr>
                              <m:t>𝑦</m:t>
                            </m:r>
                            <m:r>
                              <a:rPr lang="en-US" altLang="zh-CN" sz="2000" kern="0">
                                <a:solidFill>
                                  <a:schemeClr val="tx1"/>
                                </a:solidFill>
                                <a:latin typeface="Cambria Math" panose="02040503050406030204" pitchFamily="18" charset="0"/>
                              </a:rPr>
                              <m:t>)≥</m:t>
                            </m:r>
                            <m:r>
                              <a:rPr lang="en-US" altLang="zh-CN" sz="2000" kern="0">
                                <a:solidFill>
                                  <a:schemeClr val="tx1"/>
                                </a:solidFill>
                                <a:latin typeface="Cambria Math" panose="02040503050406030204" pitchFamily="18" charset="0"/>
                              </a:rPr>
                              <m:t>𝑇h𝑟𝑒𝑠h𝑜𝑙𝑑</m:t>
                            </m:r>
                          </m:e>
                          <m:e>
                            <m:r>
                              <a:rPr lang="en-US" altLang="zh-CN" sz="2000" kern="0">
                                <a:solidFill>
                                  <a:schemeClr val="tx1"/>
                                </a:solidFill>
                                <a:latin typeface="Cambria Math" panose="02040503050406030204" pitchFamily="18" charset="0"/>
                              </a:rPr>
                              <m:t>0,  &amp;</m:t>
                            </m:r>
                            <m:r>
                              <a:rPr lang="en-US" altLang="zh-CN" sz="2000" kern="0">
                                <a:solidFill>
                                  <a:schemeClr val="tx1"/>
                                </a:solidFill>
                                <a:latin typeface="Cambria Math" panose="02040503050406030204" pitchFamily="18" charset="0"/>
                              </a:rPr>
                              <m:t>𝑜𝑡h𝑒𝑟𝑤𝑖𝑠𝑒</m:t>
                            </m:r>
                          </m:e>
                        </m:eqArr>
                      </m:e>
                    </m:d>
                  </m:oMath>
                </a14:m>
                <a:r>
                  <a:rPr lang="en-US" altLang="zh-CN" sz="2000" kern="0" dirty="0">
                    <a:solidFill>
                      <a:schemeClr val="tx1"/>
                    </a:solidFill>
                    <a:latin typeface="华文仿宋" panose="02010600040101010101" pitchFamily="2" charset="-122"/>
                    <a:ea typeface="华文仿宋" panose="02010600040101010101" pitchFamily="2" charset="-122"/>
                  </a:rPr>
                  <a:t>                   (5-1)</a:t>
                </a:r>
                <a:endParaRPr lang="zh-CN" altLang="zh-CN" sz="2000" kern="0" dirty="0">
                  <a:solidFill>
                    <a:schemeClr val="tx1"/>
                  </a:solidFill>
                  <a:latin typeface="华文仿宋" panose="02010600040101010101" pitchFamily="2" charset="-122"/>
                  <a:ea typeface="华文仿宋" panose="02010600040101010101" pitchFamily="2" charset="-122"/>
                </a:endParaRPr>
              </a:p>
              <a:p>
                <a:pPr indent="269875" algn="just"/>
                <a:endParaRPr lang="en-US" altLang="zh-CN" sz="2000" kern="0" dirty="0">
                  <a:solidFill>
                    <a:schemeClr val="tx1"/>
                  </a:solidFill>
                  <a:latin typeface="华文仿宋" panose="02010600040101010101" pitchFamily="2" charset="-122"/>
                  <a:ea typeface="华文仿宋" panose="02010600040101010101" pitchFamily="2" charset="-122"/>
                </a:endParaRPr>
              </a:p>
              <a:p>
                <a:pPr indent="269875" algn="just"/>
                <a:r>
                  <a:rPr lang="zh-CN" altLang="zh-CN" sz="2000" kern="0" dirty="0">
                    <a:solidFill>
                      <a:schemeClr val="tx1"/>
                    </a:solidFill>
                    <a:latin typeface="华文仿宋" panose="02010600040101010101" pitchFamily="2" charset="-122"/>
                    <a:ea typeface="华文仿宋" panose="02010600040101010101" pitchFamily="2" charset="-122"/>
                  </a:rPr>
                  <a:t>在计算机中灰度值</a:t>
                </a:r>
                <a:r>
                  <a:rPr lang="en-US" altLang="zh-CN" sz="2000" kern="0" dirty="0">
                    <a:solidFill>
                      <a:schemeClr val="tx1"/>
                    </a:solidFill>
                    <a:latin typeface="华文仿宋" panose="02010600040101010101" pitchFamily="2" charset="-122"/>
                    <a:ea typeface="华文仿宋" panose="02010600040101010101" pitchFamily="2" charset="-122"/>
                  </a:rPr>
                  <a:t>0</a:t>
                </a:r>
                <a:r>
                  <a:rPr lang="zh-CN" altLang="zh-CN" sz="2000" kern="0" dirty="0">
                    <a:solidFill>
                      <a:schemeClr val="tx1"/>
                    </a:solidFill>
                    <a:latin typeface="华文仿宋" panose="02010600040101010101" pitchFamily="2" charset="-122"/>
                    <a:ea typeface="华文仿宋" panose="02010600040101010101" pitchFamily="2" charset="-122"/>
                  </a:rPr>
                  <a:t>和</a:t>
                </a:r>
                <a:r>
                  <a:rPr lang="en-US" altLang="zh-CN" sz="2000" kern="0" dirty="0">
                    <a:solidFill>
                      <a:schemeClr val="tx1"/>
                    </a:solidFill>
                    <a:latin typeface="华文仿宋" panose="02010600040101010101" pitchFamily="2" charset="-122"/>
                    <a:ea typeface="华文仿宋" panose="02010600040101010101" pitchFamily="2" charset="-122"/>
                  </a:rPr>
                  <a:t>1</a:t>
                </a:r>
                <a:r>
                  <a:rPr lang="zh-CN" altLang="zh-CN" sz="2000" kern="0" dirty="0">
                    <a:solidFill>
                      <a:schemeClr val="tx1"/>
                    </a:solidFill>
                    <a:latin typeface="华文仿宋" panose="02010600040101010101" pitchFamily="2" charset="-122"/>
                    <a:ea typeface="华文仿宋" panose="02010600040101010101" pitchFamily="2" charset="-122"/>
                  </a:rPr>
                  <a:t>都会显示成黑色，为了方便观察，一般采用下式</a:t>
                </a:r>
                <a:r>
                  <a:rPr lang="en-US" altLang="zh-CN" sz="2000" kern="0" dirty="0">
                    <a:solidFill>
                      <a:schemeClr val="tx1"/>
                    </a:solidFill>
                    <a:latin typeface="华文仿宋" panose="02010600040101010101" pitchFamily="2" charset="-122"/>
                    <a:ea typeface="华文仿宋" panose="02010600040101010101" pitchFamily="2" charset="-122"/>
                  </a:rPr>
                  <a:t>(5-2)</a:t>
                </a:r>
                <a:r>
                  <a:rPr lang="zh-CN" altLang="zh-CN" sz="2000" kern="0" dirty="0">
                    <a:solidFill>
                      <a:schemeClr val="tx1"/>
                    </a:solidFill>
                    <a:latin typeface="华文仿宋" panose="02010600040101010101" pitchFamily="2" charset="-122"/>
                    <a:ea typeface="华文仿宋" panose="02010600040101010101" pitchFamily="2" charset="-122"/>
                  </a:rPr>
                  <a:t>的做法：</a:t>
                </a:r>
              </a:p>
              <a:p>
                <a:pPr indent="269875" algn="ctr"/>
                <a14:m>
                  <m:oMath xmlns:m="http://schemas.openxmlformats.org/officeDocument/2006/math">
                    <m:r>
                      <a:rPr lang="en-US" altLang="zh-CN" sz="2000" kern="0">
                        <a:solidFill>
                          <a:schemeClr val="tx1"/>
                        </a:solidFill>
                        <a:latin typeface="Cambria Math" panose="02040503050406030204" pitchFamily="18" charset="0"/>
                      </a:rPr>
                      <m:t>𝐺</m:t>
                    </m:r>
                    <m:d>
                      <m:dPr>
                        <m:ctrlPr>
                          <a:rPr lang="zh-CN" altLang="zh-CN" sz="2000" i="1" kern="0">
                            <a:solidFill>
                              <a:schemeClr val="tx1"/>
                            </a:solidFill>
                            <a:latin typeface="Cambria Math" panose="02040503050406030204" pitchFamily="18" charset="0"/>
                          </a:rPr>
                        </m:ctrlPr>
                      </m:dPr>
                      <m:e>
                        <m:r>
                          <a:rPr lang="en-US" altLang="zh-CN" sz="2000" kern="0">
                            <a:solidFill>
                              <a:schemeClr val="tx1"/>
                            </a:solidFill>
                            <a:latin typeface="Cambria Math" panose="02040503050406030204" pitchFamily="18" charset="0"/>
                          </a:rPr>
                          <m:t>𝑥</m:t>
                        </m:r>
                        <m:r>
                          <a:rPr lang="en-US" altLang="zh-CN" sz="2000" kern="0">
                            <a:solidFill>
                              <a:schemeClr val="tx1"/>
                            </a:solidFill>
                            <a:latin typeface="Cambria Math" panose="02040503050406030204" pitchFamily="18" charset="0"/>
                          </a:rPr>
                          <m:t>,</m:t>
                        </m:r>
                        <m:r>
                          <a:rPr lang="en-US" altLang="zh-CN" sz="2000" kern="0">
                            <a:solidFill>
                              <a:schemeClr val="tx1"/>
                            </a:solidFill>
                            <a:latin typeface="Cambria Math" panose="02040503050406030204" pitchFamily="18" charset="0"/>
                          </a:rPr>
                          <m:t>𝑦</m:t>
                        </m:r>
                      </m:e>
                    </m:d>
                    <m:r>
                      <a:rPr lang="en-US" altLang="zh-CN" sz="2000" kern="0">
                        <a:solidFill>
                          <a:schemeClr val="tx1"/>
                        </a:solidFill>
                        <a:latin typeface="Cambria Math" panose="02040503050406030204" pitchFamily="18" charset="0"/>
                      </a:rPr>
                      <m:t>=</m:t>
                    </m:r>
                    <m:d>
                      <m:dPr>
                        <m:begChr m:val="{"/>
                        <m:endChr m:val=""/>
                        <m:ctrlPr>
                          <a:rPr lang="zh-CN" altLang="zh-CN" sz="2000" i="1" kern="0">
                            <a:solidFill>
                              <a:schemeClr val="tx1"/>
                            </a:solidFill>
                            <a:latin typeface="Cambria Math" panose="02040503050406030204" pitchFamily="18" charset="0"/>
                          </a:rPr>
                        </m:ctrlPr>
                      </m:dPr>
                      <m:e>
                        <m:eqArr>
                          <m:eqArrPr>
                            <m:ctrlPr>
                              <a:rPr lang="zh-CN" altLang="zh-CN" sz="2000" i="1" kern="0">
                                <a:solidFill>
                                  <a:schemeClr val="tx1"/>
                                </a:solidFill>
                                <a:latin typeface="Cambria Math" panose="02040503050406030204" pitchFamily="18" charset="0"/>
                              </a:rPr>
                            </m:ctrlPr>
                          </m:eqArrPr>
                          <m:e>
                            <m:r>
                              <a:rPr lang="en-US" altLang="zh-CN" sz="2000" kern="0">
                                <a:solidFill>
                                  <a:schemeClr val="tx1"/>
                                </a:solidFill>
                                <a:latin typeface="Cambria Math" panose="02040503050406030204" pitchFamily="18" charset="0"/>
                              </a:rPr>
                              <m:t>255,  &amp;</m:t>
                            </m:r>
                            <m:r>
                              <a:rPr lang="en-US" altLang="zh-CN" sz="2000" kern="0">
                                <a:solidFill>
                                  <a:schemeClr val="tx1"/>
                                </a:solidFill>
                                <a:latin typeface="Cambria Math" panose="02040503050406030204" pitchFamily="18" charset="0"/>
                              </a:rPr>
                              <m:t>𝑖𝑓</m:t>
                            </m:r>
                            <m:r>
                              <a:rPr lang="en-US" altLang="zh-CN" sz="2000" kern="0">
                                <a:solidFill>
                                  <a:schemeClr val="tx1"/>
                                </a:solidFill>
                                <a:latin typeface="Cambria Math" panose="02040503050406030204" pitchFamily="18" charset="0"/>
                              </a:rPr>
                              <m:t> </m:t>
                            </m:r>
                            <m:r>
                              <a:rPr lang="en-US" altLang="zh-CN" sz="2000" kern="0">
                                <a:solidFill>
                                  <a:schemeClr val="tx1"/>
                                </a:solidFill>
                                <a:latin typeface="Cambria Math" panose="02040503050406030204" pitchFamily="18" charset="0"/>
                              </a:rPr>
                              <m:t>𝑔</m:t>
                            </m:r>
                            <m:r>
                              <a:rPr lang="en-US" altLang="zh-CN" sz="2000" kern="0">
                                <a:solidFill>
                                  <a:schemeClr val="tx1"/>
                                </a:solidFill>
                                <a:latin typeface="Cambria Math" panose="02040503050406030204" pitchFamily="18" charset="0"/>
                              </a:rPr>
                              <m:t>(</m:t>
                            </m:r>
                            <m:r>
                              <a:rPr lang="en-US" altLang="zh-CN" sz="2000" kern="0">
                                <a:solidFill>
                                  <a:schemeClr val="tx1"/>
                                </a:solidFill>
                                <a:latin typeface="Cambria Math" panose="02040503050406030204" pitchFamily="18" charset="0"/>
                              </a:rPr>
                              <m:t>𝑥</m:t>
                            </m:r>
                            <m:r>
                              <a:rPr lang="en-US" altLang="zh-CN" sz="2000" kern="0">
                                <a:solidFill>
                                  <a:schemeClr val="tx1"/>
                                </a:solidFill>
                                <a:latin typeface="Cambria Math" panose="02040503050406030204" pitchFamily="18" charset="0"/>
                              </a:rPr>
                              <m:t>,</m:t>
                            </m:r>
                            <m:r>
                              <a:rPr lang="en-US" altLang="zh-CN" sz="2000" kern="0">
                                <a:solidFill>
                                  <a:schemeClr val="tx1"/>
                                </a:solidFill>
                                <a:latin typeface="Cambria Math" panose="02040503050406030204" pitchFamily="18" charset="0"/>
                              </a:rPr>
                              <m:t>𝑦</m:t>
                            </m:r>
                            <m:r>
                              <a:rPr lang="en-US" altLang="zh-CN" sz="2000" kern="0">
                                <a:solidFill>
                                  <a:schemeClr val="tx1"/>
                                </a:solidFill>
                                <a:latin typeface="Cambria Math" panose="02040503050406030204" pitchFamily="18" charset="0"/>
                              </a:rPr>
                              <m:t>)≥</m:t>
                            </m:r>
                            <m:r>
                              <a:rPr lang="en-US" altLang="zh-CN" sz="2000" kern="0">
                                <a:solidFill>
                                  <a:schemeClr val="tx1"/>
                                </a:solidFill>
                                <a:latin typeface="Cambria Math" panose="02040503050406030204" pitchFamily="18" charset="0"/>
                              </a:rPr>
                              <m:t>𝑇h𝑟𝑒𝑠h𝑜𝑙𝑑</m:t>
                            </m:r>
                          </m:e>
                          <m:e>
                            <m:r>
                              <a:rPr lang="en-US" altLang="zh-CN" sz="2000" kern="0">
                                <a:solidFill>
                                  <a:schemeClr val="tx1"/>
                                </a:solidFill>
                                <a:latin typeface="Cambria Math" panose="02040503050406030204" pitchFamily="18" charset="0"/>
                              </a:rPr>
                              <m:t>0,  &amp;</m:t>
                            </m:r>
                            <m:r>
                              <a:rPr lang="en-US" altLang="zh-CN" sz="2000" kern="0">
                                <a:solidFill>
                                  <a:schemeClr val="tx1"/>
                                </a:solidFill>
                                <a:latin typeface="Cambria Math" panose="02040503050406030204" pitchFamily="18" charset="0"/>
                              </a:rPr>
                              <m:t>𝑜𝑡h𝑒𝑟𝑤𝑖𝑠𝑒</m:t>
                            </m:r>
                          </m:e>
                        </m:eqArr>
                      </m:e>
                    </m:d>
                  </m:oMath>
                </a14:m>
                <a:r>
                  <a:rPr lang="en-US" altLang="zh-CN" sz="2000" kern="0" dirty="0">
                    <a:solidFill>
                      <a:schemeClr val="tx1"/>
                    </a:solidFill>
                    <a:latin typeface="华文仿宋" panose="02010600040101010101" pitchFamily="2" charset="-122"/>
                    <a:ea typeface="华文仿宋" panose="02010600040101010101" pitchFamily="2" charset="-122"/>
                  </a:rPr>
                  <a:t>                 (5-2)</a:t>
                </a:r>
                <a:endParaRPr lang="zh-CN" altLang="zh-CN" sz="2000" kern="0" dirty="0">
                  <a:solidFill>
                    <a:schemeClr val="tx1"/>
                  </a:solidFill>
                  <a:latin typeface="华文仿宋" panose="02010600040101010101" pitchFamily="2" charset="-122"/>
                  <a:ea typeface="华文仿宋" panose="02010600040101010101" pitchFamily="2" charset="-122"/>
                </a:endParaRPr>
              </a:p>
              <a:p>
                <a:pPr indent="269875" algn="just"/>
                <a:endParaRPr lang="en-US" altLang="zh-CN" sz="2000" kern="0" dirty="0">
                  <a:solidFill>
                    <a:schemeClr val="tx1"/>
                  </a:solidFill>
                  <a:latin typeface="华文仿宋" panose="02010600040101010101" pitchFamily="2" charset="-122"/>
                  <a:ea typeface="华文仿宋" panose="02010600040101010101" pitchFamily="2" charset="-122"/>
                </a:endParaRPr>
              </a:p>
            </p:txBody>
          </p:sp>
        </mc:Choice>
        <mc:Fallback xmlns="">
          <p:sp>
            <p:nvSpPr>
              <p:cNvPr id="3" name="矩形 2">
                <a:extLst>
                  <a:ext uri="{FF2B5EF4-FFF2-40B4-BE49-F238E27FC236}">
                    <a16:creationId xmlns:a16="http://schemas.microsoft.com/office/drawing/2014/main" id="{1C60B3E1-5241-48D3-AF6C-29AC2F5324C2}"/>
                  </a:ext>
                </a:extLst>
              </p:cNvPr>
              <p:cNvSpPr>
                <a:spLocks noRot="1" noChangeAspect="1" noMove="1" noResize="1" noEditPoints="1" noAdjustHandles="1" noChangeArrowheads="1" noChangeShapeType="1" noTextEdit="1"/>
              </p:cNvSpPr>
              <p:nvPr/>
            </p:nvSpPr>
            <p:spPr>
              <a:xfrm>
                <a:off x="623888" y="988189"/>
                <a:ext cx="10729912" cy="3619837"/>
              </a:xfrm>
              <a:prstGeom prst="rect">
                <a:avLst/>
              </a:prstGeom>
              <a:blipFill>
                <a:blip r:embed="rId3"/>
                <a:stretch>
                  <a:fillRect l="-568" t="-842" r="-568"/>
                </a:stretch>
              </a:blipFill>
            </p:spPr>
            <p:txBody>
              <a:bodyPr/>
              <a:lstStyle/>
              <a:p>
                <a:r>
                  <a:rPr lang="zh-CN" altLang="en-US">
                    <a:noFill/>
                  </a:rPr>
                  <a:t> </a:t>
                </a:r>
              </a:p>
            </p:txBody>
          </p:sp>
        </mc:Fallback>
      </mc:AlternateContent>
      <p:sp>
        <p:nvSpPr>
          <p:cNvPr id="5" name="灯片编号占位符 4">
            <a:extLst>
              <a:ext uri="{FF2B5EF4-FFF2-40B4-BE49-F238E27FC236}">
                <a16:creationId xmlns:a16="http://schemas.microsoft.com/office/drawing/2014/main" id="{C44AE01C-D0E6-4AC0-BE53-A27D51AD7F49}"/>
              </a:ext>
            </a:extLst>
          </p:cNvPr>
          <p:cNvSpPr>
            <a:spLocks noGrp="1"/>
          </p:cNvSpPr>
          <p:nvPr>
            <p:ph type="sldNum" sz="quarter" idx="12"/>
          </p:nvPr>
        </p:nvSpPr>
        <p:spPr/>
        <p:txBody>
          <a:bodyPr/>
          <a:lstStyle/>
          <a:p>
            <a:fld id="{7D943200-7954-4F56-8B76-D6C91EDA9A35}" type="slidenum">
              <a:rPr lang="zh-CN" altLang="en-US" smtClean="0"/>
              <a:t>6</a:t>
            </a:fld>
            <a:endParaRPr lang="zh-CN" altLang="en-US"/>
          </a:p>
        </p:txBody>
      </p:sp>
    </p:spTree>
    <p:extLst>
      <p:ext uri="{BB962C8B-B14F-4D97-AF65-F5344CB8AC3E}">
        <p14:creationId xmlns:p14="http://schemas.microsoft.com/office/powerpoint/2010/main" val="511505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C60B3E1-5241-48D3-AF6C-29AC2F5324C2}"/>
              </a:ext>
            </a:extLst>
          </p:cNvPr>
          <p:cNvSpPr/>
          <p:nvPr/>
        </p:nvSpPr>
        <p:spPr>
          <a:xfrm>
            <a:off x="731044" y="567525"/>
            <a:ext cx="10729912" cy="400110"/>
          </a:xfrm>
          <a:prstGeom prst="rect">
            <a:avLst/>
          </a:prstGeom>
        </p:spPr>
        <p:txBody>
          <a:bodyPr wrap="square">
            <a:spAutoFit/>
          </a:bodyPr>
          <a:lstStyle/>
          <a:p>
            <a:pPr indent="269875" algn="just"/>
            <a:r>
              <a:rPr lang="zh-CN" altLang="zh-CN" sz="2000" kern="0" dirty="0">
                <a:solidFill>
                  <a:schemeClr val="tx1"/>
                </a:solidFill>
                <a:latin typeface="华文仿宋" panose="02010600040101010101" pitchFamily="2" charset="-122"/>
                <a:ea typeface="华文仿宋" panose="02010600040101010101" pitchFamily="2" charset="-122"/>
              </a:rPr>
              <a:t>把图像分割成两种灰度值的过程，</a:t>
            </a:r>
            <a:r>
              <a:rPr lang="zh-CN" altLang="en-US" sz="2000" kern="0" dirty="0">
                <a:solidFill>
                  <a:schemeClr val="tx1"/>
                </a:solidFill>
                <a:latin typeface="华文仿宋" panose="02010600040101010101" pitchFamily="2" charset="-122"/>
                <a:ea typeface="华文仿宋" panose="02010600040101010101" pitchFamily="2" charset="-122"/>
              </a:rPr>
              <a:t>常被</a:t>
            </a:r>
            <a:r>
              <a:rPr lang="zh-CN" altLang="zh-CN" sz="2000" kern="0" dirty="0">
                <a:solidFill>
                  <a:schemeClr val="tx1"/>
                </a:solidFill>
                <a:latin typeface="华文仿宋" panose="02010600040101010101" pitchFamily="2" charset="-122"/>
                <a:ea typeface="华文仿宋" panose="02010600040101010101" pitchFamily="2" charset="-122"/>
              </a:rPr>
              <a:t>称为</a:t>
            </a:r>
            <a:r>
              <a:rPr lang="zh-CN" altLang="zh-CN" sz="2000" kern="0" dirty="0">
                <a:solidFill>
                  <a:srgbClr val="FF0000"/>
                </a:solidFill>
                <a:latin typeface="华文仿宋" panose="02010600040101010101" pitchFamily="2" charset="-122"/>
                <a:ea typeface="华文仿宋" panose="02010600040101010101" pitchFamily="2" charset="-122"/>
              </a:rPr>
              <a:t>二值化</a:t>
            </a:r>
            <a:r>
              <a:rPr lang="en-US" altLang="zh-CN" sz="2000" kern="0" dirty="0">
                <a:solidFill>
                  <a:srgbClr val="FF0000"/>
                </a:solidFill>
                <a:latin typeface="华文仿宋" panose="02010600040101010101" pitchFamily="2" charset="-122"/>
                <a:ea typeface="华文仿宋" panose="02010600040101010101" pitchFamily="2" charset="-122"/>
              </a:rPr>
              <a:t>(Image Binarization)</a:t>
            </a:r>
            <a:r>
              <a:rPr lang="zh-CN" altLang="zh-CN" sz="2000" kern="0" dirty="0">
                <a:latin typeface="华文仿宋" panose="02010600040101010101" pitchFamily="2" charset="-122"/>
                <a:ea typeface="华文仿宋" panose="02010600040101010101" pitchFamily="2" charset="-122"/>
              </a:rPr>
              <a:t>。</a:t>
            </a:r>
            <a:endParaRPr lang="en-US" altLang="zh-CN" sz="2000" kern="0" dirty="0">
              <a:latin typeface="华文仿宋" panose="02010600040101010101" pitchFamily="2" charset="-122"/>
              <a:ea typeface="华文仿宋" panose="02010600040101010101" pitchFamily="2" charset="-122"/>
            </a:endParaRPr>
          </a:p>
        </p:txBody>
      </p:sp>
      <p:sp>
        <p:nvSpPr>
          <p:cNvPr id="5" name="灯片编号占位符 4">
            <a:extLst>
              <a:ext uri="{FF2B5EF4-FFF2-40B4-BE49-F238E27FC236}">
                <a16:creationId xmlns:a16="http://schemas.microsoft.com/office/drawing/2014/main" id="{C44AE01C-D0E6-4AC0-BE53-A27D51AD7F49}"/>
              </a:ext>
            </a:extLst>
          </p:cNvPr>
          <p:cNvSpPr>
            <a:spLocks noGrp="1"/>
          </p:cNvSpPr>
          <p:nvPr>
            <p:ph type="sldNum" sz="quarter" idx="12"/>
          </p:nvPr>
        </p:nvSpPr>
        <p:spPr/>
        <p:txBody>
          <a:bodyPr/>
          <a:lstStyle/>
          <a:p>
            <a:fld id="{7D943200-7954-4F56-8B76-D6C91EDA9A35}" type="slidenum">
              <a:rPr lang="zh-CN" altLang="en-US" smtClean="0"/>
              <a:t>7</a:t>
            </a:fld>
            <a:endParaRPr lang="zh-CN" altLang="en-US"/>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1CE4DE92-4977-44AD-AC9B-8B18CA86CB04}"/>
                  </a:ext>
                </a:extLst>
              </p:cNvPr>
              <p:cNvSpPr/>
              <p:nvPr/>
            </p:nvSpPr>
            <p:spPr>
              <a:xfrm>
                <a:off x="731044" y="3602627"/>
                <a:ext cx="10729912" cy="2317750"/>
              </a:xfrm>
              <a:prstGeom prst="rect">
                <a:avLst/>
              </a:prstGeom>
            </p:spPr>
            <p:txBody>
              <a:bodyPr wrap="square">
                <a:spAutoFit/>
              </a:bodyPr>
              <a:lstStyle/>
              <a:p>
                <a:pPr indent="269875" algn="just"/>
                <a:r>
                  <a:rPr lang="en-US" altLang="zh-CN" sz="2000" kern="0" dirty="0">
                    <a:latin typeface="华文仿宋" panose="02010600040101010101" pitchFamily="2" charset="-122"/>
                    <a:ea typeface="华文仿宋" panose="02010600040101010101" pitchFamily="2" charset="-122"/>
                  </a:rPr>
                  <a:t>    </a:t>
                </a:r>
                <a:r>
                  <a:rPr lang="zh-CN" altLang="zh-CN" sz="2000" kern="0" dirty="0">
                    <a:latin typeface="华文仿宋" panose="02010600040101010101" pitchFamily="2" charset="-122"/>
                    <a:ea typeface="华文仿宋" panose="02010600040101010101" pitchFamily="2" charset="-122"/>
                  </a:rPr>
                  <a:t>阈值有时候也被用来屏蔽掉图像中背景部分而保留目标部分的灰度信息，如式</a:t>
                </a:r>
                <a:r>
                  <a:rPr lang="en-US" altLang="zh-CN" sz="2000" kern="0" dirty="0">
                    <a:latin typeface="华文仿宋" panose="02010600040101010101" pitchFamily="2" charset="-122"/>
                    <a:ea typeface="华文仿宋" panose="02010600040101010101" pitchFamily="2" charset="-122"/>
                  </a:rPr>
                  <a:t>(5-3)</a:t>
                </a:r>
                <a:r>
                  <a:rPr lang="zh-CN" altLang="zh-CN" sz="2000" kern="0" dirty="0">
                    <a:latin typeface="华文仿宋" panose="02010600040101010101" pitchFamily="2" charset="-122"/>
                    <a:ea typeface="华文仿宋" panose="02010600040101010101" pitchFamily="2" charset="-122"/>
                  </a:rPr>
                  <a:t>所示，这种分割方法称为</a:t>
                </a:r>
                <a:r>
                  <a:rPr lang="zh-CN" altLang="zh-CN" sz="2000" kern="0" dirty="0">
                    <a:solidFill>
                      <a:srgbClr val="FF0000"/>
                    </a:solidFill>
                    <a:latin typeface="华文仿宋" panose="02010600040101010101" pitchFamily="2" charset="-122"/>
                    <a:ea typeface="华文仿宋" panose="02010600040101010101" pitchFamily="2" charset="-122"/>
                  </a:rPr>
                  <a:t>半调阈值化（</a:t>
                </a:r>
                <a:r>
                  <a:rPr lang="en-US" altLang="zh-CN" sz="2000" kern="0" dirty="0">
                    <a:solidFill>
                      <a:srgbClr val="FF0000"/>
                    </a:solidFill>
                    <a:latin typeface="华文仿宋" panose="02010600040101010101" pitchFamily="2" charset="-122"/>
                    <a:ea typeface="华文仿宋" panose="02010600040101010101" pitchFamily="2" charset="-122"/>
                  </a:rPr>
                  <a:t>Semi-thresholding</a:t>
                </a:r>
                <a:r>
                  <a:rPr lang="zh-CN" altLang="zh-CN" sz="2000" kern="0" dirty="0">
                    <a:solidFill>
                      <a:srgbClr val="FF0000"/>
                    </a:solidFill>
                    <a:latin typeface="华文仿宋" panose="02010600040101010101" pitchFamily="2" charset="-122"/>
                    <a:ea typeface="华文仿宋" panose="02010600040101010101" pitchFamily="2" charset="-122"/>
                  </a:rPr>
                  <a:t>）</a:t>
                </a:r>
                <a:r>
                  <a:rPr lang="zh-CN" altLang="zh-CN" sz="2000" kern="0" dirty="0">
                    <a:latin typeface="华文仿宋" panose="02010600040101010101" pitchFamily="2" charset="-122"/>
                    <a:ea typeface="华文仿宋" panose="02010600040101010101" pitchFamily="2" charset="-122"/>
                  </a:rPr>
                  <a:t>。</a:t>
                </a:r>
              </a:p>
              <a:p>
                <a:pPr indent="269875" algn="ctr"/>
                <a14:m>
                  <m:oMath xmlns:m="http://schemas.openxmlformats.org/officeDocument/2006/math">
                    <m:r>
                      <a:rPr lang="en-US" altLang="zh-CN" sz="2000" kern="0">
                        <a:latin typeface="Cambria Math" panose="02040503050406030204" pitchFamily="18" charset="0"/>
                      </a:rPr>
                      <m:t>𝐺</m:t>
                    </m:r>
                    <m:d>
                      <m:dPr>
                        <m:ctrlPr>
                          <a:rPr lang="zh-CN" altLang="zh-CN" sz="2000" i="1" kern="0">
                            <a:latin typeface="Cambria Math" panose="02040503050406030204" pitchFamily="18" charset="0"/>
                          </a:rPr>
                        </m:ctrlPr>
                      </m:dPr>
                      <m:e>
                        <m:r>
                          <a:rPr lang="en-US" altLang="zh-CN" sz="2000" kern="0">
                            <a:latin typeface="Cambria Math" panose="02040503050406030204" pitchFamily="18" charset="0"/>
                          </a:rPr>
                          <m:t>𝑥</m:t>
                        </m:r>
                        <m:r>
                          <a:rPr lang="en-US" altLang="zh-CN" sz="2000" kern="0">
                            <a:latin typeface="Cambria Math" panose="02040503050406030204" pitchFamily="18" charset="0"/>
                          </a:rPr>
                          <m:t>,</m:t>
                        </m:r>
                        <m:r>
                          <a:rPr lang="en-US" altLang="zh-CN" sz="2000" kern="0">
                            <a:latin typeface="Cambria Math" panose="02040503050406030204" pitchFamily="18" charset="0"/>
                          </a:rPr>
                          <m:t>𝑦</m:t>
                        </m:r>
                      </m:e>
                    </m:d>
                    <m:r>
                      <a:rPr lang="en-US" altLang="zh-CN" sz="2000" kern="0">
                        <a:latin typeface="Cambria Math" panose="02040503050406030204" pitchFamily="18" charset="0"/>
                      </a:rPr>
                      <m:t>=</m:t>
                    </m:r>
                    <m:d>
                      <m:dPr>
                        <m:begChr m:val="{"/>
                        <m:endChr m:val=""/>
                        <m:ctrlPr>
                          <a:rPr lang="zh-CN" altLang="zh-CN" sz="2000" i="1" kern="0">
                            <a:latin typeface="Cambria Math" panose="02040503050406030204" pitchFamily="18" charset="0"/>
                          </a:rPr>
                        </m:ctrlPr>
                      </m:dPr>
                      <m:e>
                        <m:eqArr>
                          <m:eqArrPr>
                            <m:ctrlPr>
                              <a:rPr lang="zh-CN" altLang="zh-CN" sz="2000" i="1" kern="0">
                                <a:latin typeface="Cambria Math" panose="02040503050406030204" pitchFamily="18" charset="0"/>
                              </a:rPr>
                            </m:ctrlPr>
                          </m:eqArrPr>
                          <m:e>
                            <m:r>
                              <a:rPr lang="en-US" altLang="zh-CN" sz="2000" kern="0">
                                <a:latin typeface="Cambria Math" panose="02040503050406030204" pitchFamily="18" charset="0"/>
                              </a:rPr>
                              <m:t>𝑔</m:t>
                            </m:r>
                            <m:r>
                              <a:rPr lang="en-US" altLang="zh-CN" sz="2000" kern="0">
                                <a:latin typeface="Cambria Math" panose="02040503050406030204" pitchFamily="18" charset="0"/>
                              </a:rPr>
                              <m:t>(</m:t>
                            </m:r>
                            <m:r>
                              <a:rPr lang="en-US" altLang="zh-CN" sz="2000" kern="0">
                                <a:latin typeface="Cambria Math" panose="02040503050406030204" pitchFamily="18" charset="0"/>
                              </a:rPr>
                              <m:t>𝑥</m:t>
                            </m:r>
                            <m:r>
                              <a:rPr lang="en-US" altLang="zh-CN" sz="2000" kern="0">
                                <a:latin typeface="Cambria Math" panose="02040503050406030204" pitchFamily="18" charset="0"/>
                              </a:rPr>
                              <m:t>,</m:t>
                            </m:r>
                            <m:r>
                              <a:rPr lang="en-US" altLang="zh-CN" sz="2000" kern="0">
                                <a:latin typeface="Cambria Math" panose="02040503050406030204" pitchFamily="18" charset="0"/>
                              </a:rPr>
                              <m:t>𝑦</m:t>
                            </m:r>
                            <m:r>
                              <a:rPr lang="en-US" altLang="zh-CN" sz="2000" kern="0">
                                <a:latin typeface="Cambria Math" panose="02040503050406030204" pitchFamily="18" charset="0"/>
                              </a:rPr>
                              <m:t>),  &amp;</m:t>
                            </m:r>
                            <m:r>
                              <a:rPr lang="en-US" altLang="zh-CN" sz="2000" kern="0">
                                <a:latin typeface="Cambria Math" panose="02040503050406030204" pitchFamily="18" charset="0"/>
                              </a:rPr>
                              <m:t>𝑖𝑓</m:t>
                            </m:r>
                            <m:r>
                              <a:rPr lang="en-US" altLang="zh-CN" sz="2000" kern="0">
                                <a:latin typeface="Cambria Math" panose="02040503050406030204" pitchFamily="18" charset="0"/>
                              </a:rPr>
                              <m:t> </m:t>
                            </m:r>
                            <m:r>
                              <a:rPr lang="en-US" altLang="zh-CN" sz="2000" kern="0">
                                <a:latin typeface="Cambria Math" panose="02040503050406030204" pitchFamily="18" charset="0"/>
                              </a:rPr>
                              <m:t>𝑔</m:t>
                            </m:r>
                            <m:r>
                              <a:rPr lang="en-US" altLang="zh-CN" sz="2000" kern="0">
                                <a:latin typeface="Cambria Math" panose="02040503050406030204" pitchFamily="18" charset="0"/>
                              </a:rPr>
                              <m:t>(</m:t>
                            </m:r>
                            <m:r>
                              <a:rPr lang="en-US" altLang="zh-CN" sz="2000" kern="0">
                                <a:latin typeface="Cambria Math" panose="02040503050406030204" pitchFamily="18" charset="0"/>
                              </a:rPr>
                              <m:t>𝑥</m:t>
                            </m:r>
                            <m:r>
                              <a:rPr lang="en-US" altLang="zh-CN" sz="2000" kern="0">
                                <a:latin typeface="Cambria Math" panose="02040503050406030204" pitchFamily="18" charset="0"/>
                              </a:rPr>
                              <m:t>,</m:t>
                            </m:r>
                            <m:r>
                              <a:rPr lang="en-US" altLang="zh-CN" sz="2000" kern="0">
                                <a:latin typeface="Cambria Math" panose="02040503050406030204" pitchFamily="18" charset="0"/>
                              </a:rPr>
                              <m:t>𝑦</m:t>
                            </m:r>
                            <m:r>
                              <a:rPr lang="en-US" altLang="zh-CN" sz="2000" kern="0">
                                <a:latin typeface="Cambria Math" panose="02040503050406030204" pitchFamily="18" charset="0"/>
                              </a:rPr>
                              <m:t>)≥</m:t>
                            </m:r>
                            <m:r>
                              <a:rPr lang="en-US" altLang="zh-CN" sz="2000" kern="0">
                                <a:latin typeface="Cambria Math" panose="02040503050406030204" pitchFamily="18" charset="0"/>
                              </a:rPr>
                              <m:t>𝑇h𝑟𝑒𝑠h𝑜𝑙𝑑</m:t>
                            </m:r>
                          </m:e>
                          <m:e>
                            <m:r>
                              <a:rPr lang="en-US" altLang="zh-CN" sz="2000" kern="0">
                                <a:latin typeface="Cambria Math" panose="02040503050406030204" pitchFamily="18" charset="0"/>
                              </a:rPr>
                              <m:t>0,  &amp;</m:t>
                            </m:r>
                            <m:r>
                              <a:rPr lang="en-US" altLang="zh-CN" sz="2000" kern="0">
                                <a:latin typeface="Cambria Math" panose="02040503050406030204" pitchFamily="18" charset="0"/>
                              </a:rPr>
                              <m:t>𝑜𝑡h𝑒𝑟𝑤𝑖𝑠𝑒</m:t>
                            </m:r>
                          </m:e>
                        </m:eqArr>
                      </m:e>
                    </m:d>
                  </m:oMath>
                </a14:m>
                <a:r>
                  <a:rPr lang="en-US" altLang="zh-CN" sz="2000" kern="0" dirty="0">
                    <a:latin typeface="华文仿宋" panose="02010600040101010101" pitchFamily="2" charset="-122"/>
                    <a:ea typeface="华文仿宋" panose="02010600040101010101" pitchFamily="2" charset="-122"/>
                  </a:rPr>
                  <a:t>              (5-3)</a:t>
                </a:r>
                <a:endParaRPr lang="zh-CN" altLang="zh-CN" sz="2000" kern="0" dirty="0">
                  <a:latin typeface="华文仿宋" panose="02010600040101010101" pitchFamily="2" charset="-122"/>
                  <a:ea typeface="华文仿宋" panose="02010600040101010101" pitchFamily="2" charset="-122"/>
                </a:endParaRPr>
              </a:p>
              <a:p>
                <a:pPr indent="269875" algn="just"/>
                <a:r>
                  <a:rPr lang="en-US" altLang="zh-CN" sz="2000" kern="0" dirty="0">
                    <a:latin typeface="华文仿宋" panose="02010600040101010101" pitchFamily="2" charset="-122"/>
                    <a:ea typeface="华文仿宋" panose="02010600040101010101" pitchFamily="2" charset="-122"/>
                  </a:rPr>
                  <a:t>   </a:t>
                </a:r>
              </a:p>
              <a:p>
                <a:pPr indent="269875" algn="just"/>
                <a:r>
                  <a:rPr lang="en-US" altLang="zh-CN" sz="2000" kern="0" dirty="0">
                    <a:latin typeface="华文仿宋" panose="02010600040101010101" pitchFamily="2" charset="-122"/>
                    <a:ea typeface="华文仿宋" panose="02010600040101010101" pitchFamily="2" charset="-122"/>
                  </a:rPr>
                  <a:t>   </a:t>
                </a:r>
                <a:r>
                  <a:rPr lang="zh-CN" altLang="zh-CN" sz="2000" kern="0" dirty="0">
                    <a:latin typeface="华文仿宋" panose="02010600040101010101" pitchFamily="2" charset="-122"/>
                    <a:ea typeface="华文仿宋" panose="02010600040101010101" pitchFamily="2" charset="-122"/>
                  </a:rPr>
                  <a:t>有时也采用</a:t>
                </a:r>
                <a:r>
                  <a:rPr lang="zh-CN" altLang="zh-CN" sz="2000" kern="0" dirty="0">
                    <a:solidFill>
                      <a:srgbClr val="FF0000"/>
                    </a:solidFill>
                    <a:latin typeface="华文仿宋" panose="02010600040101010101" pitchFamily="2" charset="-122"/>
                    <a:ea typeface="华文仿宋" panose="02010600040101010101" pitchFamily="2" charset="-122"/>
                  </a:rPr>
                  <a:t>多阈值</a:t>
                </a:r>
                <a:r>
                  <a:rPr lang="zh-CN" altLang="en-US" sz="2000" kern="0" dirty="0">
                    <a:solidFill>
                      <a:srgbClr val="FF0000"/>
                    </a:solidFill>
                    <a:latin typeface="华文仿宋" panose="02010600040101010101" pitchFamily="2" charset="-122"/>
                    <a:ea typeface="华文仿宋" panose="02010600040101010101" pitchFamily="2" charset="-122"/>
                  </a:rPr>
                  <a:t>化</a:t>
                </a:r>
                <a:r>
                  <a:rPr lang="zh-CN" altLang="zh-CN" sz="2000" kern="0" dirty="0">
                    <a:solidFill>
                      <a:srgbClr val="FF0000"/>
                    </a:solidFill>
                    <a:latin typeface="华文仿宋" panose="02010600040101010101" pitchFamily="2" charset="-122"/>
                    <a:ea typeface="华文仿宋" panose="02010600040101010101" pitchFamily="2" charset="-122"/>
                  </a:rPr>
                  <a:t>（</a:t>
                </a:r>
                <a:r>
                  <a:rPr lang="en-US" altLang="zh-CN" sz="2000" kern="0" dirty="0">
                    <a:solidFill>
                      <a:srgbClr val="FF0000"/>
                    </a:solidFill>
                    <a:latin typeface="华文仿宋" panose="02010600040101010101" pitchFamily="2" charset="-122"/>
                    <a:ea typeface="华文仿宋" panose="02010600040101010101" pitchFamily="2" charset="-122"/>
                  </a:rPr>
                  <a:t>Multi-thresholding</a:t>
                </a:r>
                <a:r>
                  <a:rPr lang="zh-CN" altLang="zh-CN" sz="2000" kern="0" dirty="0">
                    <a:solidFill>
                      <a:srgbClr val="FF0000"/>
                    </a:solidFill>
                    <a:latin typeface="华文仿宋" panose="02010600040101010101" pitchFamily="2" charset="-122"/>
                    <a:ea typeface="华文仿宋" panose="02010600040101010101" pitchFamily="2" charset="-122"/>
                  </a:rPr>
                  <a:t>）</a:t>
                </a:r>
                <a:r>
                  <a:rPr lang="zh-CN" altLang="zh-CN" sz="2000" kern="0" dirty="0">
                    <a:latin typeface="华文仿宋" panose="02010600040101010101" pitchFamily="2" charset="-122"/>
                    <a:ea typeface="华文仿宋" panose="02010600040101010101" pitchFamily="2" charset="-122"/>
                  </a:rPr>
                  <a:t>将图像的灰度范围划分成有限的灰度种类，其处理后的结果不再是二值的，而是一个非常有限的灰度种类组成的图像。</a:t>
                </a:r>
              </a:p>
            </p:txBody>
          </p:sp>
        </mc:Choice>
        <mc:Fallback xmlns="">
          <p:sp>
            <p:nvSpPr>
              <p:cNvPr id="7" name="矩形 6">
                <a:extLst>
                  <a:ext uri="{FF2B5EF4-FFF2-40B4-BE49-F238E27FC236}">
                    <a16:creationId xmlns:a16="http://schemas.microsoft.com/office/drawing/2014/main" id="{1CE4DE92-4977-44AD-AC9B-8B18CA86CB04}"/>
                  </a:ext>
                </a:extLst>
              </p:cNvPr>
              <p:cNvSpPr>
                <a:spLocks noRot="1" noChangeAspect="1" noMove="1" noResize="1" noEditPoints="1" noAdjustHandles="1" noChangeArrowheads="1" noChangeShapeType="1" noTextEdit="1"/>
              </p:cNvSpPr>
              <p:nvPr/>
            </p:nvSpPr>
            <p:spPr>
              <a:xfrm>
                <a:off x="731044" y="3602627"/>
                <a:ext cx="10729912" cy="2317750"/>
              </a:xfrm>
              <a:prstGeom prst="rect">
                <a:avLst/>
              </a:prstGeom>
              <a:blipFill>
                <a:blip r:embed="rId3"/>
                <a:stretch>
                  <a:fillRect l="-625" t="-1579" r="-568" b="-3947"/>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90CD0C2E-B439-47C0-B94A-A280C347692F}"/>
              </a:ext>
            </a:extLst>
          </p:cNvPr>
          <p:cNvPicPr>
            <a:picLocks noChangeAspect="1"/>
          </p:cNvPicPr>
          <p:nvPr/>
        </p:nvPicPr>
        <p:blipFill>
          <a:blip r:embed="rId4"/>
          <a:stretch>
            <a:fillRect/>
          </a:stretch>
        </p:blipFill>
        <p:spPr>
          <a:xfrm>
            <a:off x="1901125" y="967635"/>
            <a:ext cx="8389749" cy="2215952"/>
          </a:xfrm>
          <a:prstGeom prst="rect">
            <a:avLst/>
          </a:prstGeom>
        </p:spPr>
      </p:pic>
    </p:spTree>
    <p:extLst>
      <p:ext uri="{BB962C8B-B14F-4D97-AF65-F5344CB8AC3E}">
        <p14:creationId xmlns:p14="http://schemas.microsoft.com/office/powerpoint/2010/main" val="4286603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712C53-7D61-4751-B88E-83061D555753}"/>
              </a:ext>
            </a:extLst>
          </p:cNvPr>
          <p:cNvSpPr>
            <a:spLocks noGrp="1"/>
          </p:cNvSpPr>
          <p:nvPr>
            <p:ph type="title"/>
          </p:nvPr>
        </p:nvSpPr>
        <p:spPr>
          <a:xfrm>
            <a:off x="623888" y="479425"/>
            <a:ext cx="9774238" cy="625475"/>
          </a:xfrm>
        </p:spPr>
        <p:txBody>
          <a:bodyPr>
            <a:noAutofit/>
          </a:bodyPr>
          <a:lstStyle/>
          <a:p>
            <a:pPr>
              <a:lnSpc>
                <a:spcPct val="150000"/>
              </a:lnSpc>
              <a:defRPr/>
            </a:pPr>
            <a:r>
              <a:rPr lang="en-US" altLang="zh-CN" sz="2800" b="1" dirty="0">
                <a:latin typeface="华文仿宋" panose="02010600040101010101" pitchFamily="2" charset="-122"/>
                <a:ea typeface="华文仿宋" panose="02010600040101010101" pitchFamily="2" charset="-122"/>
              </a:rPr>
              <a:t>5.2  </a:t>
            </a:r>
            <a:r>
              <a:rPr lang="zh-CN" altLang="zh-CN" sz="2800" b="1" dirty="0">
                <a:latin typeface="华文仿宋" panose="02010600040101010101" pitchFamily="2" charset="-122"/>
                <a:ea typeface="华文仿宋" panose="02010600040101010101" pitchFamily="2" charset="-122"/>
              </a:rPr>
              <a:t>基于直方图的阈值选取</a:t>
            </a:r>
            <a:endParaRPr kumimoji="0" lang="en-US" altLang="zh-CN" sz="2800" b="1" dirty="0">
              <a:latin typeface="华文仿宋" panose="02010600040101010101" pitchFamily="2" charset="-122"/>
              <a:ea typeface="华文仿宋" panose="02010600040101010101" pitchFamily="2" charset="-122"/>
            </a:endParaRPr>
          </a:p>
        </p:txBody>
      </p:sp>
      <p:sp>
        <p:nvSpPr>
          <p:cNvPr id="3" name="矩形 2">
            <a:extLst>
              <a:ext uri="{FF2B5EF4-FFF2-40B4-BE49-F238E27FC236}">
                <a16:creationId xmlns:a16="http://schemas.microsoft.com/office/drawing/2014/main" id="{1C60B3E1-5241-48D3-AF6C-29AC2F5324C2}"/>
              </a:ext>
            </a:extLst>
          </p:cNvPr>
          <p:cNvSpPr/>
          <p:nvPr/>
        </p:nvSpPr>
        <p:spPr>
          <a:xfrm>
            <a:off x="623888" y="1339195"/>
            <a:ext cx="10729912" cy="3477875"/>
          </a:xfrm>
          <a:prstGeom prst="rect">
            <a:avLst/>
          </a:prstGeom>
        </p:spPr>
        <p:txBody>
          <a:bodyPr wrap="square">
            <a:spAutoFit/>
          </a:bodyPr>
          <a:lstStyle/>
          <a:p>
            <a:pPr indent="269875" algn="just"/>
            <a:r>
              <a:rPr lang="en-US" altLang="zh-CN" sz="2000" kern="0" dirty="0">
                <a:latin typeface="华文仿宋" panose="02010600040101010101" pitchFamily="2" charset="-122"/>
                <a:ea typeface="华文仿宋" panose="02010600040101010101" pitchFamily="2" charset="-122"/>
              </a:rPr>
              <a:t>    </a:t>
            </a:r>
            <a:r>
              <a:rPr lang="zh-CN" altLang="zh-CN" sz="2000" kern="0" dirty="0">
                <a:latin typeface="华文仿宋" panose="02010600040101010101" pitchFamily="2" charset="-122"/>
                <a:ea typeface="华文仿宋" panose="02010600040101010101" pitchFamily="2" charset="-122"/>
              </a:rPr>
              <a:t>第二章中介绍了直方图的特点，比如从直方图中很容易看出图像中有几类目标和各类的灰度特征，这意味着可以通过直方图数据来选择合适的阈值。下面</a:t>
            </a:r>
            <a:r>
              <a:rPr lang="zh-CN" altLang="en-US" sz="2000" kern="0" dirty="0">
                <a:latin typeface="华文仿宋" panose="02010600040101010101" pitchFamily="2" charset="-122"/>
                <a:ea typeface="华文仿宋" panose="02010600040101010101" pitchFamily="2" charset="-122"/>
              </a:rPr>
              <a:t>重点</a:t>
            </a:r>
            <a:r>
              <a:rPr lang="zh-CN" altLang="zh-CN" sz="2000" kern="0" dirty="0">
                <a:latin typeface="华文仿宋" panose="02010600040101010101" pitchFamily="2" charset="-122"/>
                <a:ea typeface="华文仿宋" panose="02010600040101010101" pitchFamily="2" charset="-122"/>
              </a:rPr>
              <a:t>讲述两个典型的基于直方图的阈值选取方法，一个是</a:t>
            </a:r>
            <a:r>
              <a:rPr lang="zh-CN" altLang="zh-CN" sz="2000" kern="0" dirty="0">
                <a:solidFill>
                  <a:srgbClr val="FF0000"/>
                </a:solidFill>
                <a:latin typeface="华文仿宋" panose="02010600040101010101" pitchFamily="2" charset="-122"/>
                <a:ea typeface="华文仿宋" panose="02010600040101010101" pitchFamily="2" charset="-122"/>
              </a:rPr>
              <a:t>基于解析描述的最小误差法求解阈值</a:t>
            </a:r>
            <a:r>
              <a:rPr lang="zh-CN" altLang="zh-CN" sz="2000" kern="0" dirty="0">
                <a:latin typeface="华文仿宋" panose="02010600040101010101" pitchFamily="2" charset="-122"/>
                <a:ea typeface="华文仿宋" panose="02010600040101010101" pitchFamily="2" charset="-122"/>
              </a:rPr>
              <a:t>，一个是</a:t>
            </a:r>
            <a:r>
              <a:rPr lang="zh-CN" altLang="zh-CN" sz="2000" kern="0" dirty="0">
                <a:solidFill>
                  <a:srgbClr val="FF0000"/>
                </a:solidFill>
                <a:latin typeface="华文仿宋" panose="02010600040101010101" pitchFamily="2" charset="-122"/>
                <a:ea typeface="华文仿宋" panose="02010600040101010101" pitchFamily="2" charset="-122"/>
              </a:rPr>
              <a:t>基于阈值枚举的最大差距法选取阈值</a:t>
            </a:r>
            <a:r>
              <a:rPr lang="zh-CN" altLang="zh-CN" sz="2000" kern="0" dirty="0">
                <a:latin typeface="华文仿宋" panose="02010600040101010101" pitchFamily="2" charset="-122"/>
                <a:ea typeface="华文仿宋" panose="02010600040101010101" pitchFamily="2" charset="-122"/>
              </a:rPr>
              <a:t>。</a:t>
            </a:r>
          </a:p>
          <a:p>
            <a:pPr indent="269875" algn="just"/>
            <a:r>
              <a:rPr lang="en-US" altLang="zh-CN" sz="2000" kern="0" dirty="0">
                <a:latin typeface="华文仿宋" panose="02010600040101010101" pitchFamily="2" charset="-122"/>
                <a:ea typeface="华文仿宋" panose="02010600040101010101" pitchFamily="2" charset="-122"/>
              </a:rPr>
              <a:t>    </a:t>
            </a:r>
          </a:p>
          <a:p>
            <a:pPr indent="269875" algn="just"/>
            <a:r>
              <a:rPr lang="en-US" altLang="zh-CN" sz="2000" kern="0" dirty="0">
                <a:latin typeface="华文仿宋" panose="02010600040101010101" pitchFamily="2" charset="-122"/>
                <a:ea typeface="华文仿宋" panose="02010600040101010101" pitchFamily="2" charset="-122"/>
              </a:rPr>
              <a:t>    </a:t>
            </a:r>
            <a:r>
              <a:rPr lang="zh-CN" altLang="zh-CN" sz="2000" kern="0" dirty="0">
                <a:latin typeface="华文仿宋" panose="02010600040101010101" pitchFamily="2" charset="-122"/>
                <a:ea typeface="华文仿宋" panose="02010600040101010101" pitchFamily="2" charset="-122"/>
              </a:rPr>
              <a:t>另外，还有很多基于直方图选取阈值的方法，比如直方图峰谷分析法、以及从直方图峰谷分析法引申来的最大熵阈值选取法等，由于它们缺乏一定的理论基础，实用性也较差，因此不再讲述。</a:t>
            </a:r>
          </a:p>
          <a:p>
            <a:r>
              <a:rPr lang="en-US" altLang="zh-CN" sz="2000" kern="0" dirty="0">
                <a:latin typeface="华文仿宋" panose="02010600040101010101" pitchFamily="2" charset="-122"/>
                <a:ea typeface="华文仿宋" panose="02010600040101010101" pitchFamily="2" charset="-122"/>
              </a:rPr>
              <a:t>        </a:t>
            </a:r>
          </a:p>
          <a:p>
            <a:r>
              <a:rPr lang="en-US" altLang="zh-CN" sz="2000" kern="0" dirty="0">
                <a:latin typeface="华文仿宋" panose="02010600040101010101" pitchFamily="2" charset="-122"/>
                <a:ea typeface="华文仿宋" panose="02010600040101010101" pitchFamily="2" charset="-122"/>
              </a:rPr>
              <a:t>        </a:t>
            </a:r>
            <a:r>
              <a:rPr lang="zh-CN" altLang="zh-CN" sz="2000" kern="0" dirty="0">
                <a:latin typeface="华文仿宋" panose="02010600040101010101" pitchFamily="2" charset="-122"/>
                <a:ea typeface="华文仿宋" panose="02010600040101010101" pitchFamily="2" charset="-122"/>
              </a:rPr>
              <a:t>需要注意的是，在基于直方图来选取阈值是阈值选取的主要方法中，</a:t>
            </a:r>
            <a:r>
              <a:rPr lang="zh-CN" altLang="zh-CN" sz="2000" kern="0" dirty="0">
                <a:solidFill>
                  <a:srgbClr val="FF0000"/>
                </a:solidFill>
                <a:latin typeface="华文仿宋" panose="02010600040101010101" pitchFamily="2" charset="-122"/>
                <a:ea typeface="华文仿宋" panose="02010600040101010101" pitchFamily="2" charset="-122"/>
              </a:rPr>
              <a:t>直方图并不一定限于灰度值的直方图，也可以是其他物理量的直方图</a:t>
            </a:r>
            <a:r>
              <a:rPr lang="zh-CN" altLang="zh-CN" sz="2000" kern="0" dirty="0">
                <a:latin typeface="华文仿宋" panose="02010600040101010101" pitchFamily="2" charset="-122"/>
                <a:ea typeface="华文仿宋" panose="02010600040101010101" pitchFamily="2" charset="-122"/>
              </a:rPr>
              <a:t>。</a:t>
            </a:r>
          </a:p>
        </p:txBody>
      </p:sp>
      <p:sp>
        <p:nvSpPr>
          <p:cNvPr id="5" name="灯片编号占位符 4">
            <a:extLst>
              <a:ext uri="{FF2B5EF4-FFF2-40B4-BE49-F238E27FC236}">
                <a16:creationId xmlns:a16="http://schemas.microsoft.com/office/drawing/2014/main" id="{C44AE01C-D0E6-4AC0-BE53-A27D51AD7F49}"/>
              </a:ext>
            </a:extLst>
          </p:cNvPr>
          <p:cNvSpPr>
            <a:spLocks noGrp="1"/>
          </p:cNvSpPr>
          <p:nvPr>
            <p:ph type="sldNum" sz="quarter" idx="12"/>
          </p:nvPr>
        </p:nvSpPr>
        <p:spPr/>
        <p:txBody>
          <a:bodyPr/>
          <a:lstStyle/>
          <a:p>
            <a:fld id="{7D943200-7954-4F56-8B76-D6C91EDA9A35}" type="slidenum">
              <a:rPr lang="zh-CN" altLang="en-US" smtClean="0"/>
              <a:t>8</a:t>
            </a:fld>
            <a:endParaRPr lang="zh-CN" altLang="en-US"/>
          </a:p>
        </p:txBody>
      </p:sp>
    </p:spTree>
    <p:extLst>
      <p:ext uri="{BB962C8B-B14F-4D97-AF65-F5344CB8AC3E}">
        <p14:creationId xmlns:p14="http://schemas.microsoft.com/office/powerpoint/2010/main" val="1861672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32EB6DF8-EF6A-40D1-8D53-DBA09378580D}"/>
              </a:ext>
            </a:extLst>
          </p:cNvPr>
          <p:cNvSpPr/>
          <p:nvPr/>
        </p:nvSpPr>
        <p:spPr>
          <a:xfrm>
            <a:off x="623888" y="479425"/>
            <a:ext cx="8156575" cy="461665"/>
          </a:xfrm>
          <a:prstGeom prst="rect">
            <a:avLst/>
          </a:prstGeom>
        </p:spPr>
        <p:txBody>
          <a:bodyPr wrap="square">
            <a:spAutoFit/>
          </a:bodyPr>
          <a:lstStyle/>
          <a:p>
            <a:pPr algn="just">
              <a:defRPr/>
            </a:pPr>
            <a:r>
              <a:rPr lang="en-US" altLang="zh-CN" sz="2400" b="1" dirty="0">
                <a:effectLst/>
                <a:latin typeface="方正小标宋简体"/>
              </a:rPr>
              <a:t>5.2.1  </a:t>
            </a:r>
            <a:r>
              <a:rPr lang="zh-CN" altLang="zh-CN" sz="2400" b="1" dirty="0">
                <a:latin typeface="方正小标宋简体"/>
              </a:rPr>
              <a:t>最小误差法</a:t>
            </a:r>
            <a:endParaRPr lang="zh-CN" altLang="zh-CN" sz="2400" kern="0" dirty="0">
              <a:solidFill>
                <a:schemeClr val="tx1"/>
              </a:solidFill>
              <a:latin typeface="黑体" panose="02010609060101010101" pitchFamily="49" charset="-122"/>
              <a:ea typeface="黑体" panose="02010609060101010101" pitchFamily="49" charset="-122"/>
            </a:endParaRPr>
          </a:p>
        </p:txBody>
      </p:sp>
      <p:sp>
        <p:nvSpPr>
          <p:cNvPr id="3" name="矩形 2">
            <a:extLst>
              <a:ext uri="{FF2B5EF4-FFF2-40B4-BE49-F238E27FC236}">
                <a16:creationId xmlns:a16="http://schemas.microsoft.com/office/drawing/2014/main" id="{1C60B3E1-5241-48D3-AF6C-29AC2F5324C2}"/>
              </a:ext>
            </a:extLst>
          </p:cNvPr>
          <p:cNvSpPr/>
          <p:nvPr/>
        </p:nvSpPr>
        <p:spPr>
          <a:xfrm>
            <a:off x="623888" y="1210969"/>
            <a:ext cx="10729912" cy="1323439"/>
          </a:xfrm>
          <a:prstGeom prst="rect">
            <a:avLst/>
          </a:prstGeom>
        </p:spPr>
        <p:txBody>
          <a:bodyPr wrap="square">
            <a:spAutoFit/>
          </a:bodyPr>
          <a:lstStyle/>
          <a:p>
            <a:pPr indent="269875" algn="just"/>
            <a:r>
              <a:rPr lang="en-US" altLang="zh-CN" sz="2000" kern="0" dirty="0">
                <a:latin typeface="华文仿宋" panose="02010600040101010101" pitchFamily="2" charset="-122"/>
                <a:ea typeface="华文仿宋" panose="02010600040101010101" pitchFamily="2" charset="-122"/>
              </a:rPr>
              <a:t>    </a:t>
            </a:r>
            <a:r>
              <a:rPr lang="zh-CN" altLang="zh-CN" sz="2000" kern="0" dirty="0">
                <a:solidFill>
                  <a:srgbClr val="FF0000"/>
                </a:solidFill>
                <a:latin typeface="华文仿宋" panose="02010600040101010101" pitchFamily="2" charset="-122"/>
                <a:ea typeface="华文仿宋" panose="02010600040101010101" pitchFamily="2" charset="-122"/>
              </a:rPr>
              <a:t>最小误差法（</a:t>
            </a:r>
            <a:r>
              <a:rPr lang="en-US" altLang="zh-CN" sz="2000" kern="0" dirty="0">
                <a:solidFill>
                  <a:srgbClr val="FF0000"/>
                </a:solidFill>
                <a:latin typeface="华文仿宋" panose="02010600040101010101" pitchFamily="2" charset="-122"/>
                <a:ea typeface="华文仿宋" panose="02010600040101010101" pitchFamily="2" charset="-122"/>
              </a:rPr>
              <a:t>Minimum Error Thresholding</a:t>
            </a:r>
            <a:r>
              <a:rPr lang="zh-CN" altLang="zh-CN" sz="2000" kern="0" dirty="0">
                <a:solidFill>
                  <a:srgbClr val="FF0000"/>
                </a:solidFill>
                <a:latin typeface="华文仿宋" panose="02010600040101010101" pitchFamily="2" charset="-122"/>
                <a:ea typeface="华文仿宋" panose="02010600040101010101" pitchFamily="2" charset="-122"/>
              </a:rPr>
              <a:t>）</a:t>
            </a:r>
            <a:r>
              <a:rPr lang="zh-CN" altLang="zh-CN" sz="2000" kern="0" dirty="0">
                <a:latin typeface="华文仿宋" panose="02010600040101010101" pitchFamily="2" charset="-122"/>
                <a:ea typeface="华文仿宋" panose="02010600040101010101" pitchFamily="2" charset="-122"/>
              </a:rPr>
              <a:t>源于</a:t>
            </a:r>
            <a:r>
              <a:rPr lang="en-US" altLang="zh-CN" sz="2000" kern="0" dirty="0">
                <a:latin typeface="华文仿宋" panose="02010600040101010101" pitchFamily="2" charset="-122"/>
                <a:ea typeface="华文仿宋" panose="02010600040101010101" pitchFamily="2" charset="-122"/>
              </a:rPr>
              <a:t>Bayes</a:t>
            </a:r>
            <a:r>
              <a:rPr lang="zh-CN" altLang="zh-CN" sz="2000" kern="0" dirty="0">
                <a:latin typeface="华文仿宋" panose="02010600040101010101" pitchFamily="2" charset="-122"/>
                <a:ea typeface="华文仿宋" panose="02010600040101010101" pitchFamily="2" charset="-122"/>
              </a:rPr>
              <a:t>最小误差分类方法。假设目标灰度和背景灰度是独立分布的随机变量，并且各自的概率密度（直方图）服从一定的正态分布（高斯分布），由目标和背景组成的图像的灰度密度分布服从混合正态分布，分别如下图</a:t>
            </a:r>
            <a:r>
              <a:rPr lang="en-US" altLang="zh-CN" sz="2000" kern="0" dirty="0">
                <a:latin typeface="华文仿宋" panose="02010600040101010101" pitchFamily="2" charset="-122"/>
                <a:ea typeface="华文仿宋" panose="02010600040101010101" pitchFamily="2" charset="-122"/>
              </a:rPr>
              <a:t>5-2(a)</a:t>
            </a:r>
            <a:r>
              <a:rPr lang="zh-CN" altLang="zh-CN" sz="2000" kern="0" dirty="0">
                <a:latin typeface="华文仿宋" panose="02010600040101010101" pitchFamily="2" charset="-122"/>
                <a:ea typeface="华文仿宋" panose="02010600040101010101" pitchFamily="2" charset="-122"/>
              </a:rPr>
              <a:t>蓝色、图</a:t>
            </a:r>
            <a:r>
              <a:rPr lang="en-US" altLang="zh-CN" sz="2000" kern="0" dirty="0">
                <a:latin typeface="华文仿宋" panose="02010600040101010101" pitchFamily="2" charset="-122"/>
                <a:ea typeface="华文仿宋" panose="02010600040101010101" pitchFamily="2" charset="-122"/>
              </a:rPr>
              <a:t>5-2(b)</a:t>
            </a:r>
            <a:r>
              <a:rPr lang="zh-CN" altLang="zh-CN" sz="2000" kern="0" dirty="0">
                <a:latin typeface="华文仿宋" panose="02010600040101010101" pitchFamily="2" charset="-122"/>
                <a:ea typeface="华文仿宋" panose="02010600040101010101" pitchFamily="2" charset="-122"/>
              </a:rPr>
              <a:t>红色和图</a:t>
            </a:r>
            <a:r>
              <a:rPr lang="en-US" altLang="zh-CN" sz="2000" kern="0" dirty="0">
                <a:latin typeface="华文仿宋" panose="02010600040101010101" pitchFamily="2" charset="-122"/>
                <a:ea typeface="华文仿宋" panose="02010600040101010101" pitchFamily="2" charset="-122"/>
              </a:rPr>
              <a:t>5-2(c)</a:t>
            </a:r>
            <a:r>
              <a:rPr lang="zh-CN" altLang="zh-CN" sz="2000" kern="0" dirty="0">
                <a:latin typeface="华文仿宋" panose="02010600040101010101" pitchFamily="2" charset="-122"/>
                <a:ea typeface="华文仿宋" panose="02010600040101010101" pitchFamily="2" charset="-122"/>
              </a:rPr>
              <a:t>中绿色所示。</a:t>
            </a:r>
          </a:p>
        </p:txBody>
      </p:sp>
      <p:sp>
        <p:nvSpPr>
          <p:cNvPr id="5" name="灯片编号占位符 4">
            <a:extLst>
              <a:ext uri="{FF2B5EF4-FFF2-40B4-BE49-F238E27FC236}">
                <a16:creationId xmlns:a16="http://schemas.microsoft.com/office/drawing/2014/main" id="{C44AE01C-D0E6-4AC0-BE53-A27D51AD7F49}"/>
              </a:ext>
            </a:extLst>
          </p:cNvPr>
          <p:cNvSpPr>
            <a:spLocks noGrp="1"/>
          </p:cNvSpPr>
          <p:nvPr>
            <p:ph type="sldNum" sz="quarter" idx="12"/>
          </p:nvPr>
        </p:nvSpPr>
        <p:spPr/>
        <p:txBody>
          <a:bodyPr/>
          <a:lstStyle/>
          <a:p>
            <a:fld id="{7D943200-7954-4F56-8B76-D6C91EDA9A35}" type="slidenum">
              <a:rPr lang="zh-CN" altLang="en-US" smtClean="0"/>
              <a:t>9</a:t>
            </a:fld>
            <a:endParaRPr lang="zh-CN" altLang="en-US"/>
          </a:p>
        </p:txBody>
      </p:sp>
      <p:pic>
        <p:nvPicPr>
          <p:cNvPr id="10" name="图片 9">
            <a:extLst>
              <a:ext uri="{FF2B5EF4-FFF2-40B4-BE49-F238E27FC236}">
                <a16:creationId xmlns:a16="http://schemas.microsoft.com/office/drawing/2014/main" id="{C5D6A54B-5C6F-4BE7-B8EA-BCFB1FC3AA5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6762" y="2511107"/>
            <a:ext cx="3467100" cy="2600325"/>
          </a:xfrm>
          <a:prstGeom prst="rect">
            <a:avLst/>
          </a:prstGeom>
          <a:noFill/>
          <a:ln>
            <a:noFill/>
          </a:ln>
        </p:spPr>
      </p:pic>
      <p:pic>
        <p:nvPicPr>
          <p:cNvPr id="11" name="图片 10">
            <a:extLst>
              <a:ext uri="{FF2B5EF4-FFF2-40B4-BE49-F238E27FC236}">
                <a16:creationId xmlns:a16="http://schemas.microsoft.com/office/drawing/2014/main" id="{2B98866B-1057-4A02-AAE7-4B7F2AFCDA2D}"/>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38600" y="2511106"/>
            <a:ext cx="3467100" cy="2600325"/>
          </a:xfrm>
          <a:prstGeom prst="rect">
            <a:avLst/>
          </a:prstGeom>
          <a:noFill/>
          <a:ln>
            <a:noFill/>
          </a:ln>
        </p:spPr>
      </p:pic>
      <p:pic>
        <p:nvPicPr>
          <p:cNvPr id="12" name="图片 11">
            <a:extLst>
              <a:ext uri="{FF2B5EF4-FFF2-40B4-BE49-F238E27FC236}">
                <a16:creationId xmlns:a16="http://schemas.microsoft.com/office/drawing/2014/main" id="{4BDFF114-CC26-4308-98CF-39F1BF8F6840}"/>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46658" y="2411298"/>
            <a:ext cx="3467100" cy="2600325"/>
          </a:xfrm>
          <a:prstGeom prst="rect">
            <a:avLst/>
          </a:prstGeom>
          <a:noFill/>
          <a:ln>
            <a:noFill/>
          </a:ln>
        </p:spPr>
      </p:pic>
      <p:sp>
        <p:nvSpPr>
          <p:cNvPr id="13" name="文本框 12">
            <a:extLst>
              <a:ext uri="{FF2B5EF4-FFF2-40B4-BE49-F238E27FC236}">
                <a16:creationId xmlns:a16="http://schemas.microsoft.com/office/drawing/2014/main" id="{2B5CF2E3-D50F-4FC5-BEC3-0BB8DE2D80F8}"/>
              </a:ext>
            </a:extLst>
          </p:cNvPr>
          <p:cNvSpPr txBox="1"/>
          <p:nvPr/>
        </p:nvSpPr>
        <p:spPr>
          <a:xfrm>
            <a:off x="1185862" y="5111431"/>
            <a:ext cx="6096000" cy="369332"/>
          </a:xfrm>
          <a:prstGeom prst="rect">
            <a:avLst/>
          </a:prstGeom>
          <a:noFill/>
        </p:spPr>
        <p:txBody>
          <a:bodyPr wrap="square">
            <a:spAutoFit/>
          </a:bodyPr>
          <a:lstStyle/>
          <a:p>
            <a:r>
              <a:rPr lang="en-US" altLang="zh-CN" sz="1800" kern="100" dirty="0">
                <a:effectLst/>
                <a:latin typeface="Times New Roman" panose="02020603050405020304" pitchFamily="18" charset="0"/>
                <a:ea typeface="宋体" panose="02010600030101010101" pitchFamily="2" charset="-122"/>
              </a:rPr>
              <a:t>(a)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背景像素的灰度直方图</a:t>
            </a:r>
            <a:endParaRPr lang="zh-CN" altLang="en-US" dirty="0"/>
          </a:p>
        </p:txBody>
      </p:sp>
      <p:sp>
        <p:nvSpPr>
          <p:cNvPr id="16" name="文本框 15">
            <a:extLst>
              <a:ext uri="{FF2B5EF4-FFF2-40B4-BE49-F238E27FC236}">
                <a16:creationId xmlns:a16="http://schemas.microsoft.com/office/drawing/2014/main" id="{F117000D-F900-48FC-9095-0BD8C96E0893}"/>
              </a:ext>
            </a:extLst>
          </p:cNvPr>
          <p:cNvSpPr txBox="1"/>
          <p:nvPr/>
        </p:nvSpPr>
        <p:spPr>
          <a:xfrm>
            <a:off x="4498658" y="5111431"/>
            <a:ext cx="6096000" cy="369332"/>
          </a:xfrm>
          <a:prstGeom prst="rect">
            <a:avLst/>
          </a:prstGeom>
          <a:noFill/>
        </p:spPr>
        <p:txBody>
          <a:bodyPr wrap="square">
            <a:spAutoFit/>
          </a:bodyPr>
          <a:lstStyle/>
          <a:p>
            <a:r>
              <a:rPr lang="en-US" altLang="zh-CN" sz="1800" kern="100" dirty="0">
                <a:effectLst/>
                <a:latin typeface="Times New Roman" panose="02020603050405020304" pitchFamily="18" charset="0"/>
                <a:ea typeface="宋体" panose="02010600030101010101" pitchFamily="2" charset="-122"/>
              </a:rPr>
              <a:t>(b)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目标像素的灰度直方图</a:t>
            </a:r>
            <a:endParaRPr lang="zh-CN" altLang="en-US" dirty="0"/>
          </a:p>
        </p:txBody>
      </p:sp>
      <p:sp>
        <p:nvSpPr>
          <p:cNvPr id="18" name="文本框 17">
            <a:extLst>
              <a:ext uri="{FF2B5EF4-FFF2-40B4-BE49-F238E27FC236}">
                <a16:creationId xmlns:a16="http://schemas.microsoft.com/office/drawing/2014/main" id="{63CA1E37-8664-45AB-A5B9-377ACA57A3F7}"/>
              </a:ext>
            </a:extLst>
          </p:cNvPr>
          <p:cNvSpPr txBox="1"/>
          <p:nvPr/>
        </p:nvSpPr>
        <p:spPr>
          <a:xfrm>
            <a:off x="7958138" y="5111431"/>
            <a:ext cx="6096000" cy="369332"/>
          </a:xfrm>
          <a:prstGeom prst="rect">
            <a:avLst/>
          </a:prstGeom>
          <a:noFill/>
        </p:spPr>
        <p:txBody>
          <a:bodyPr wrap="square">
            <a:spAutoFit/>
          </a:bodyPr>
          <a:lstStyle/>
          <a:p>
            <a:r>
              <a:rPr lang="en-US" altLang="zh-CN" sz="1800" kern="100" dirty="0">
                <a:effectLst/>
                <a:latin typeface="Times New Roman" panose="02020603050405020304" pitchFamily="18" charset="0"/>
                <a:ea typeface="宋体" panose="02010600030101010101" pitchFamily="2" charset="-122"/>
              </a:rPr>
              <a:t>(c)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既有背景又有目标的直方图</a:t>
            </a:r>
            <a:endParaRPr lang="zh-CN" altLang="en-US" dirty="0"/>
          </a:p>
        </p:txBody>
      </p:sp>
      <p:sp>
        <p:nvSpPr>
          <p:cNvPr id="19" name="文本框 18">
            <a:extLst>
              <a:ext uri="{FF2B5EF4-FFF2-40B4-BE49-F238E27FC236}">
                <a16:creationId xmlns:a16="http://schemas.microsoft.com/office/drawing/2014/main" id="{AE3B4740-1430-4CAD-AC5D-3EFCC91B78F3}"/>
              </a:ext>
            </a:extLst>
          </p:cNvPr>
          <p:cNvSpPr txBox="1"/>
          <p:nvPr/>
        </p:nvSpPr>
        <p:spPr>
          <a:xfrm>
            <a:off x="4853940" y="5733890"/>
            <a:ext cx="7025640" cy="369332"/>
          </a:xfrm>
          <a:prstGeom prst="rect">
            <a:avLst/>
          </a:prstGeom>
          <a:noFill/>
        </p:spPr>
        <p:txBody>
          <a:bodyPr wrap="square">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图</a:t>
            </a:r>
            <a:r>
              <a:rPr lang="en-US" altLang="zh-CN" sz="1800" kern="100" dirty="0">
                <a:effectLst/>
                <a:latin typeface="Times New Roman" panose="02020603050405020304" pitchFamily="18" charset="0"/>
                <a:ea typeface="宋体" panose="02010600030101010101" pitchFamily="2" charset="-122"/>
              </a:rPr>
              <a:t>5-2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概率密度函数</a:t>
            </a:r>
            <a:endParaRPr lang="zh-CN" altLang="en-US" dirty="0"/>
          </a:p>
        </p:txBody>
      </p:sp>
    </p:spTree>
    <p:extLst>
      <p:ext uri="{BB962C8B-B14F-4D97-AF65-F5344CB8AC3E}">
        <p14:creationId xmlns:p14="http://schemas.microsoft.com/office/powerpoint/2010/main" val="95510970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4458</TotalTime>
  <Words>8594</Words>
  <Application>Microsoft Office PowerPoint</Application>
  <PresentationFormat>宽屏</PresentationFormat>
  <Paragraphs>430</Paragraphs>
  <Slides>48</Slides>
  <Notes>46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48</vt:i4>
      </vt:variant>
    </vt:vector>
  </HeadingPairs>
  <TitlesOfParts>
    <vt:vector size="61" baseType="lpstr">
      <vt:lpstr>MS Gothic</vt:lpstr>
      <vt:lpstr>等线</vt:lpstr>
      <vt:lpstr>等线 Light</vt:lpstr>
      <vt:lpstr>方正小标宋简体</vt:lpstr>
      <vt:lpstr>仿宋</vt:lpstr>
      <vt:lpstr>黑体</vt:lpstr>
      <vt:lpstr>华文仿宋</vt:lpstr>
      <vt:lpstr>宋体</vt:lpstr>
      <vt:lpstr>微软雅黑</vt:lpstr>
      <vt:lpstr>Arial</vt:lpstr>
      <vt:lpstr>Cambria Math</vt:lpstr>
      <vt:lpstr>Times New Roman</vt:lpstr>
      <vt:lpstr>Office 主题​​</vt:lpstr>
      <vt:lpstr>PowerPoint 演示文稿</vt:lpstr>
      <vt:lpstr>PowerPoint 演示文稿</vt:lpstr>
      <vt:lpstr>5.1  基本概念</vt:lpstr>
      <vt:lpstr>PowerPoint 演示文稿</vt:lpstr>
      <vt:lpstr>PowerPoint 演示文稿</vt:lpstr>
      <vt:lpstr>PowerPoint 演示文稿</vt:lpstr>
      <vt:lpstr>PowerPoint 演示文稿</vt:lpstr>
      <vt:lpstr>5.2  基于直方图的阈值选取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5.3  面向阈值选取的直方图构造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5.4  聚类分割</vt:lpstr>
      <vt:lpstr>PowerPoint 演示文稿</vt:lpstr>
      <vt:lpstr>PowerPoint 演示文稿</vt:lpstr>
      <vt:lpstr>5.5  区域增长与分裂合并算法</vt:lpstr>
      <vt:lpstr>PowerPoint 演示文稿</vt:lpstr>
      <vt:lpstr>PowerPoint 演示文稿</vt:lpstr>
      <vt:lpstr>5.6  基于某种稳定性的图像分割</vt:lpstr>
      <vt:lpstr>PowerPoint 演示文稿</vt:lpstr>
      <vt:lpstr>5.7  灵活应用-光照不均的消除与图像分割</vt:lpstr>
      <vt:lpstr>PowerPoint 演示文稿</vt:lpstr>
      <vt:lpstr>PowerPoint 演示文稿</vt:lpstr>
      <vt:lpstr>PowerPoint 演示文稿</vt:lpstr>
      <vt:lpstr>PowerPoint 演示文稿</vt:lpstr>
      <vt:lpstr>PowerPoint 演示文稿</vt:lpstr>
      <vt:lpstr>5.8  本章小结</vt:lpstr>
      <vt:lpstr>作业与思考</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ren_ming_wu@163.com</dc:creator>
  <cp:lastModifiedBy>xyqmo</cp:lastModifiedBy>
  <cp:revision>774</cp:revision>
  <dcterms:created xsi:type="dcterms:W3CDTF">2020-09-13T04:05:35Z</dcterms:created>
  <dcterms:modified xsi:type="dcterms:W3CDTF">2022-08-28T11:04:25Z</dcterms:modified>
</cp:coreProperties>
</file>