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3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logue Session" id="{F02F4181-5E89-4607-A06F-815929E12344}">
          <p14:sldIdLst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Chew" initials="DC(" lastIdx="26" clrIdx="0">
    <p:extLst>
      <p:ext uri="{19B8F6BF-5375-455C-9EA6-DF929625EA0E}">
        <p15:presenceInfo xmlns:p15="http://schemas.microsoft.com/office/powerpoint/2012/main" userId="Denise Chew" providerId="None"/>
      </p:ext>
    </p:extLst>
  </p:cmAuthor>
  <p:cmAuthor id="2" name="Joanne Koh (MLAW)" initials="MLAWJK" lastIdx="26" clrIdx="1">
    <p:extLst>
      <p:ext uri="{19B8F6BF-5375-455C-9EA6-DF929625EA0E}">
        <p15:presenceInfo xmlns:p15="http://schemas.microsoft.com/office/powerpoint/2012/main" userId="Joanne Koh (MLAW)" providerId="None"/>
      </p:ext>
    </p:extLst>
  </p:cmAuthor>
  <p:cmAuthor id="3" name="Lay May LEOW (MLAW)" initials="LML(" lastIdx="1" clrIdx="2">
    <p:extLst>
      <p:ext uri="{19B8F6BF-5375-455C-9EA6-DF929625EA0E}">
        <p15:presenceInfo xmlns:p15="http://schemas.microsoft.com/office/powerpoint/2012/main" userId="Lay May LEOW (MLAW)" providerId="None"/>
      </p:ext>
    </p:extLst>
  </p:cmAuthor>
  <p:cmAuthor id="4" name="Paramjit SINGH (MLAW)" initials="PSH" lastIdx="7" clrIdx="3">
    <p:extLst>
      <p:ext uri="{19B8F6BF-5375-455C-9EA6-DF929625EA0E}">
        <p15:presenceInfo xmlns:p15="http://schemas.microsoft.com/office/powerpoint/2012/main" userId="Paramjit SINGH (MLAW)" providerId="None"/>
      </p:ext>
    </p:extLst>
  </p:cmAuthor>
  <p:cmAuthor id="5" name="Author" initials="IWT" lastIdx="1" clrIdx="4">
    <p:extLst>
      <p:ext uri="{19B8F6BF-5375-455C-9EA6-DF929625EA0E}">
        <p15:presenceInfo xmlns:p15="http://schemas.microsoft.com/office/powerpoint/2012/main" userId="Author" providerId="None"/>
      </p:ext>
    </p:extLst>
  </p:cmAuthor>
  <p:cmAuthor id="6" name="Ian Wern TAN (MLAW)" initials="IWT" lastIdx="3" clrIdx="5">
    <p:extLst>
      <p:ext uri="{19B8F6BF-5375-455C-9EA6-DF929625EA0E}">
        <p15:presenceInfo xmlns:p15="http://schemas.microsoft.com/office/powerpoint/2012/main" userId="Ian Wern TAN (MLAW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FFA46F"/>
    <a:srgbClr val="F2E1C9"/>
    <a:srgbClr val="FFCC99"/>
    <a:srgbClr val="FFCCCC"/>
    <a:srgbClr val="008000"/>
    <a:srgbClr val="339933"/>
    <a:srgbClr val="FF9999"/>
    <a:srgbClr val="FFFF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9234" autoAdjust="0"/>
  </p:normalViewPr>
  <p:slideViewPr>
    <p:cSldViewPr snapToGrid="0">
      <p:cViewPr varScale="1">
        <p:scale>
          <a:sx n="56" d="100"/>
          <a:sy n="56" d="100"/>
        </p:scale>
        <p:origin x="10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7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1A1AC95-08BA-4679-85A2-C43047374746}" type="slidenum">
              <a:rPr lang="en-SG" smtClean="0"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159762C-4A3B-48AE-A4ED-13058D36EECA}" type="datetimeFigureOut">
              <a:rPr lang="en-SG" smtClean="0"/>
              <a:t>28/5/2020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95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B73B8D4-C66C-4DC7-8D15-B93992B9CAF1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31DC608-3D51-45AA-B7FD-E61387E3DD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C608-3D51-45AA-B7FD-E61387E3DDF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25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F4B6-BDC4-490D-A6F0-0EC7925F0AD2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486400" cy="329184"/>
          </a:xfrm>
        </p:spPr>
        <p:txBody>
          <a:bodyPr/>
          <a:lstStyle>
            <a:lvl1pPr marL="0" algn="ctr" defTabSz="914400" rtl="0" eaLnBrk="1" latinLnBrk="0" hangingPunct="1">
              <a:defRPr lang="en-US" sz="1000" i="0" kern="1200" smtClean="0">
                <a:solidFill>
                  <a:srgbClr val="AD010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971-903D-4579-8AC7-C36D595179A4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95C-4380-4D22-9FD2-CB696580F2FF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6780107" cy="36831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1816"/>
            <a:ext cx="2235200" cy="329184"/>
          </a:xfrm>
        </p:spPr>
        <p:txBody>
          <a:bodyPr/>
          <a:lstStyle/>
          <a:p>
            <a:fld id="{C1EF3431-1545-4730-AF40-2DF66F6D1D75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4000" y="6477000"/>
            <a:ext cx="6604000" cy="329184"/>
          </a:xfrm>
        </p:spPr>
        <p:txBody>
          <a:bodyPr/>
          <a:lstStyle>
            <a:lvl1pPr algn="l">
              <a:defRPr sz="1000" i="0">
                <a:solidFill>
                  <a:srgbClr val="AD0101"/>
                </a:solidFill>
              </a:defRPr>
            </a:lvl1pPr>
          </a:lstStyle>
          <a:p>
            <a:pPr algn="ctr"/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4001-BF86-42BF-A02A-D23C311A2D06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18288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6BC-4A4B-498C-BF09-285A644454DC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BDA9-4B2A-4B69-B792-48A6E158EF46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8610-B29B-499E-B896-998D9DC07809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89D-98AB-423E-BA3D-14D3F14128CF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29B7-8D85-4787-BEA0-E25870DD0AFD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022-F486-462E-8E48-DA6E8853E584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06798D-0BD4-4B1F-A7CA-751DBBC2A0FD}" type="datetime1">
              <a:rPr lang="en-US" smtClean="0"/>
              <a:t>28-May-20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893" y="2524"/>
            <a:ext cx="6780107" cy="368317"/>
          </a:xfrm>
        </p:spPr>
        <p:txBody>
          <a:bodyPr/>
          <a:lstStyle/>
          <a:p>
            <a:r>
              <a:rPr lang="en-US" sz="2400" dirty="0"/>
              <a:t>Overview of Renewal Application Process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AD0101"/>
                </a:solidFill>
              </a:rPr>
              <a:pPr/>
              <a:t>1</a:t>
            </a:fld>
            <a:endParaRPr lang="en-US" dirty="0">
              <a:solidFill>
                <a:srgbClr val="AD010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2800" y="1541847"/>
            <a:ext cx="8142896" cy="469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0" y="2756867"/>
            <a:ext cx="12192000" cy="1692728"/>
          </a:xfrm>
          <a:prstGeom prst="rightArrow">
            <a:avLst>
              <a:gd name="adj1" fmla="val 50000"/>
              <a:gd name="adj2" fmla="val 406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grpSp>
        <p:nvGrpSpPr>
          <p:cNvPr id="7" name="Group 6"/>
          <p:cNvGrpSpPr/>
          <p:nvPr/>
        </p:nvGrpSpPr>
        <p:grpSpPr>
          <a:xfrm>
            <a:off x="2565606" y="877972"/>
            <a:ext cx="2017429" cy="5338815"/>
            <a:chOff x="2465294" y="1817006"/>
            <a:chExt cx="2718547" cy="2381613"/>
          </a:xfrm>
        </p:grpSpPr>
        <p:sp>
          <p:nvSpPr>
            <p:cNvPr id="9" name="Flowchart: Process 8"/>
            <p:cNvSpPr/>
            <p:nvPr/>
          </p:nvSpPr>
          <p:spPr>
            <a:xfrm>
              <a:off x="2465294" y="1817006"/>
              <a:ext cx="2718547" cy="2381613"/>
            </a:xfrm>
            <a:prstGeom prst="flowChartProcess">
              <a:avLst/>
            </a:prstGeom>
            <a:solidFill>
              <a:srgbClr val="F2E1C9"/>
            </a:solidFill>
            <a:ln w="28575">
              <a:solidFill>
                <a:srgbClr val="AD010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u="sng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b="1" u="sng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Step 2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Submit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your application</a:t>
              </a:r>
            </a:p>
            <a:p>
              <a:endParaRPr lang="en-SG" sz="11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30398" y="2540434"/>
              <a:ext cx="2378631" cy="15210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0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In GoBusiness:</a:t>
              </a:r>
            </a:p>
            <a:p>
              <a:endParaRPr lang="en-US" sz="1600" dirty="0">
                <a:solidFill>
                  <a:srgbClr val="AD0101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Complete and submit the application form</a:t>
              </a:r>
              <a:r>
                <a:rPr lang="en-US" sz="1600" i="1" dirty="0">
                  <a:solidFill>
                    <a:schemeClr val="tx1"/>
                  </a:solidFill>
                  <a:cs typeface="Arial" panose="020B0604020202020204" pitchFamily="34" charset="0"/>
                </a:rPr>
                <a:t>;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Choose registration period (1, 2 or 3 years) and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Pay </a:t>
              </a:r>
              <a:r>
                <a:rPr lang="en-US" sz="1600" b="1" dirty="0">
                  <a:solidFill>
                    <a:schemeClr val="tx1"/>
                  </a:solidFill>
                  <a:cs typeface="Arial" panose="020B0604020202020204" pitchFamily="34" charset="0"/>
                </a:rPr>
                <a:t>S$140 application fee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2588" y="896310"/>
            <a:ext cx="2017429" cy="5338814"/>
            <a:chOff x="2465294" y="1817006"/>
            <a:chExt cx="2718547" cy="2381613"/>
          </a:xfrm>
        </p:grpSpPr>
        <p:sp>
          <p:nvSpPr>
            <p:cNvPr id="12" name="Flowchart: Process 11"/>
            <p:cNvSpPr/>
            <p:nvPr/>
          </p:nvSpPr>
          <p:spPr>
            <a:xfrm>
              <a:off x="2465294" y="1817006"/>
              <a:ext cx="2718547" cy="2381613"/>
            </a:xfrm>
            <a:prstGeom prst="flowChartProcess">
              <a:avLst/>
            </a:prstGeom>
            <a:solidFill>
              <a:srgbClr val="F2E1C9"/>
            </a:solidFill>
            <a:ln w="28575">
              <a:solidFill>
                <a:srgbClr val="AD010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u="sng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b="1" u="sng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Step 3</a:t>
              </a:r>
              <a:endParaRPr lang="en-SG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Registrar Processes Your Application</a:t>
              </a:r>
            </a:p>
            <a:p>
              <a:pPr algn="ctr"/>
              <a:endParaRPr lang="en-US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  </a:t>
              </a:r>
              <a:endParaRPr lang="en-SG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0398" y="2540434"/>
              <a:ext cx="2378631" cy="1521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03A3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The Registrar </a:t>
              </a:r>
              <a:r>
                <a:rPr lang="en-US" sz="1600" dirty="0">
                  <a:solidFill>
                    <a:srgbClr val="AD0101"/>
                  </a:solidFill>
                  <a:cs typeface="Arial" panose="020B0604020202020204" pitchFamily="34" charset="0"/>
                </a:rPr>
                <a:t>may contact you for any clarifications</a:t>
              </a:r>
              <a:r>
                <a:rPr lang="en-US" sz="1600" b="1" dirty="0">
                  <a:solidFill>
                    <a:srgbClr val="AD0101"/>
                  </a:solidFill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through your email address. </a:t>
              </a:r>
            </a:p>
            <a:p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If satisfied that you are a </a:t>
              </a:r>
              <a:r>
                <a:rPr lang="en-US" sz="1600" dirty="0">
                  <a:solidFill>
                    <a:srgbClr val="AD0101"/>
                  </a:solidFill>
                  <a:cs typeface="Arial" panose="020B0604020202020204" pitchFamily="34" charset="0"/>
                </a:rPr>
                <a:t>fit and proper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 person, the Registrar will give </a:t>
              </a:r>
              <a:r>
                <a:rPr lang="en-US" sz="1600" dirty="0">
                  <a:solidFill>
                    <a:srgbClr val="AD0101"/>
                  </a:solidFill>
                  <a:cs typeface="Arial" panose="020B0604020202020204" pitchFamily="34" charset="0"/>
                </a:rPr>
                <a:t>in-principle approval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0033" y="871067"/>
            <a:ext cx="2017429" cy="5338814"/>
            <a:chOff x="2465294" y="1817006"/>
            <a:chExt cx="2718547" cy="2381613"/>
          </a:xfrm>
        </p:grpSpPr>
        <p:sp>
          <p:nvSpPr>
            <p:cNvPr id="15" name="Flowchart: Process 14"/>
            <p:cNvSpPr/>
            <p:nvPr/>
          </p:nvSpPr>
          <p:spPr>
            <a:xfrm>
              <a:off x="2465294" y="1817006"/>
              <a:ext cx="2718547" cy="2381613"/>
            </a:xfrm>
            <a:prstGeom prst="flowChartProcess">
              <a:avLst/>
            </a:prstGeom>
            <a:solidFill>
              <a:srgbClr val="F2E1C9"/>
            </a:solidFill>
            <a:ln w="28575">
              <a:solidFill>
                <a:srgbClr val="AD010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sz="2400" b="1" u="sng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b="1" u="sng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Step 4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Pay Renewal  fee  </a:t>
              </a:r>
              <a:endParaRPr lang="en-SG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0398" y="2540434"/>
              <a:ext cx="2378631" cy="1521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0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You must </a:t>
              </a:r>
              <a:r>
                <a:rPr lang="en-US" sz="1600" dirty="0">
                  <a:solidFill>
                    <a:srgbClr val="AD0101"/>
                  </a:solidFill>
                  <a:cs typeface="Arial" panose="020B0604020202020204" pitchFamily="34" charset="0"/>
                </a:rPr>
                <a:t>pay a registration fee of </a:t>
              </a:r>
              <a:r>
                <a:rPr lang="en-US" sz="1600" b="1" u="sng" dirty="0">
                  <a:solidFill>
                    <a:srgbClr val="AD0101"/>
                  </a:solidFill>
                  <a:cs typeface="Arial" panose="020B0604020202020204" pitchFamily="34" charset="0"/>
                </a:rPr>
                <a:t>S$300: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	         </a:t>
              </a:r>
            </a:p>
            <a:p>
              <a:pPr marL="171450" indent="-1714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per place of business </a:t>
              </a:r>
            </a:p>
            <a:p>
              <a:pPr marL="171450" indent="-1714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per year of registration</a:t>
              </a:r>
            </a:p>
            <a:p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Within 30 days after receiving in-principle approval from the Registrar.</a:t>
              </a:r>
            </a:p>
            <a:p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87450" y="871067"/>
            <a:ext cx="2017429" cy="5338814"/>
            <a:chOff x="2465294" y="1817006"/>
            <a:chExt cx="2718547" cy="2381613"/>
          </a:xfrm>
        </p:grpSpPr>
        <p:sp>
          <p:nvSpPr>
            <p:cNvPr id="18" name="Flowchart: Process 17"/>
            <p:cNvSpPr/>
            <p:nvPr/>
          </p:nvSpPr>
          <p:spPr>
            <a:xfrm>
              <a:off x="2465294" y="1817006"/>
              <a:ext cx="2718547" cy="2381613"/>
            </a:xfrm>
            <a:prstGeom prst="flowChartProcess">
              <a:avLst/>
            </a:prstGeom>
            <a:solidFill>
              <a:srgbClr val="F2E1C9"/>
            </a:solidFill>
            <a:ln w="28575">
              <a:solidFill>
                <a:srgbClr val="AD010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sz="2000" b="1" u="sng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b="1" u="sng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Step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Registrar Issues Your Certificate</a:t>
              </a:r>
              <a:endParaRPr lang="en-SG" sz="11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30398" y="2540434"/>
              <a:ext cx="2378631" cy="1521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0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After the Registrar receives your payment of the registration fees, the Registrar will send you an approval email  notification with your </a:t>
              </a:r>
              <a:r>
                <a:rPr lang="en-US" sz="1600" b="1" dirty="0">
                  <a:solidFill>
                    <a:srgbClr val="AD0101"/>
                  </a:solidFill>
                  <a:cs typeface="Arial" panose="020B0604020202020204" pitchFamily="34" charset="0"/>
                </a:rPr>
                <a:t>Certificate of Registration</a:t>
              </a:r>
              <a:r>
                <a:rPr lang="en-US" sz="1600" b="1" dirty="0">
                  <a:solidFill>
                    <a:srgbClr val="7D0101"/>
                  </a:solidFill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5679" y="871065"/>
            <a:ext cx="2017429" cy="5338815"/>
            <a:chOff x="2465294" y="1817006"/>
            <a:chExt cx="2718547" cy="2381613"/>
          </a:xfrm>
        </p:grpSpPr>
        <p:sp>
          <p:nvSpPr>
            <p:cNvPr id="21" name="Flowchart: Process 20"/>
            <p:cNvSpPr/>
            <p:nvPr/>
          </p:nvSpPr>
          <p:spPr>
            <a:xfrm>
              <a:off x="2465294" y="1817006"/>
              <a:ext cx="2718547" cy="2381613"/>
            </a:xfrm>
            <a:prstGeom prst="flowChartProcess">
              <a:avLst/>
            </a:prstGeom>
            <a:solidFill>
              <a:srgbClr val="F2E1C9"/>
            </a:solidFill>
            <a:ln w="28575">
              <a:solidFill>
                <a:srgbClr val="AD010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u="sng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b="1" u="sng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Step 1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Renewal Opens</a:t>
              </a:r>
            </a:p>
            <a:p>
              <a:endParaRPr lang="en-SG" sz="11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398" y="2540434"/>
              <a:ext cx="2378631" cy="15210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0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You </a:t>
              </a:r>
              <a:r>
                <a:rPr lang="en-US" sz="1600">
                  <a:solidFill>
                    <a:schemeClr val="tx1"/>
                  </a:solidFill>
                  <a:cs typeface="Arial" panose="020B0604020202020204" pitchFamily="34" charset="0"/>
                </a:rPr>
                <a:t>can submit 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your renewal application from </a:t>
              </a:r>
              <a:r>
                <a:rPr lang="en-US" sz="1600" dirty="0">
                  <a:solidFill>
                    <a:schemeClr val="accent1"/>
                  </a:solidFill>
                  <a:cs typeface="Arial" panose="020B0604020202020204" pitchFamily="34" charset="0"/>
                </a:rPr>
                <a:t>3  months before your registration expiry 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up till </a:t>
              </a:r>
              <a:r>
                <a:rPr lang="en-US" sz="1600" dirty="0">
                  <a:solidFill>
                    <a:schemeClr val="accent1"/>
                  </a:solidFill>
                  <a:cs typeface="Arial" panose="020B0604020202020204" pitchFamily="34" charset="0"/>
                </a:rPr>
                <a:t>1 month* before your registration expiry </a:t>
              </a:r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cs typeface="Arial" panose="020B0604020202020204" pitchFamily="34" charset="0"/>
                </a:rPr>
                <a:t>* It takes about 4 weeks to process the application</a:t>
              </a:r>
            </a:p>
            <a:p>
              <a:endParaRPr lang="en-US" sz="16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4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8921</TotalTime>
  <Words>162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Clarity</vt:lpstr>
      <vt:lpstr>Overview of Renewal Application Process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Engagements_201903</dc:title>
  <dc:creator>Evelyn Ang (MLAW)</dc:creator>
  <cp:lastModifiedBy>Corinne ONG (MLAW)</cp:lastModifiedBy>
  <cp:revision>690</cp:revision>
  <cp:lastPrinted>2018-10-01T09:39:16Z</cp:lastPrinted>
  <dcterms:created xsi:type="dcterms:W3CDTF">2018-09-03T09:42:05Z</dcterms:created>
  <dcterms:modified xsi:type="dcterms:W3CDTF">2020-05-28T08:21:51Z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CHUA_Jia_Leng@mlaw.gov.sg</vt:lpwstr>
  </property>
  <property fmtid="{D5CDD505-2E9C-101B-9397-08002B2CF9AE}" pid="5" name="MSIP_Label_3f9331f7-95a2-472a-92bc-d73219eb516b_SetDate">
    <vt:lpwstr>2020-02-24T07:38:50.6554918Z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bfc2e601-522d-451c-971e-65ea301f584a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CHUA_Jia_Leng@mlaw.gov.sg</vt:lpwstr>
  </property>
  <property fmtid="{D5CDD505-2E9C-101B-9397-08002B2CF9AE}" pid="13" name="MSIP_Label_4f288355-fb4c-44cd-b9ca-40cfc2aee5f8_SetDate">
    <vt:lpwstr>2020-02-24T07:38:50.6554918Z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bfc2e601-522d-451c-971e-65ea301f584a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