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946db185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946db18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946db185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946db185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946db185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946db185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946db185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946db185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946db185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946db185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afa776bf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afa776b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b4e01d50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b4e01d50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946db185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946db185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946db185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946db185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946db185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946db185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afa776b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afa776b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ad10df6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ad10df6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a38fdd1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a38fdd1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a6818cc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a6818cc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bf7e7a5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bf7e7a5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946db18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946db18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946db18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946db18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946db18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946db18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ad600aa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ad600aa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alphavantage.c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Do Events hosted by Phone Companies impact their stock values?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Ruchiraprakan Pamonpon(21229058) </a:t>
            </a:r>
            <a:endParaRPr sz="2400"/>
          </a:p>
          <a:p>
            <a:pPr indent="0" lvl="0" marL="0" rtl="0" algn="ctr">
              <a:spcBef>
                <a:spcPts val="0"/>
              </a:spcBef>
              <a:spcAft>
                <a:spcPts val="0"/>
              </a:spcAft>
              <a:buNone/>
            </a:pPr>
            <a:r>
              <a:rPr lang="en" sz="2400"/>
              <a:t>Jason Sebastian (21224520)</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Apple Launch Events do not increase its stock value.</a:t>
            </a:r>
            <a:endParaRPr/>
          </a:p>
          <a:p>
            <a:pPr indent="-342900" lvl="0" marL="457200" rtl="0" algn="l">
              <a:spcBef>
                <a:spcPts val="0"/>
              </a:spcBef>
              <a:spcAft>
                <a:spcPts val="0"/>
              </a:spcAft>
              <a:buSzPts val="1800"/>
              <a:buChar char="●"/>
            </a:pPr>
            <a:r>
              <a:rPr lang="en"/>
              <a:t>They tend to show a slight increase, but none too significant to prove it is because of the event.</a:t>
            </a:r>
            <a:endParaRPr/>
          </a:p>
          <a:p>
            <a:pPr indent="-342900" lvl="0" marL="457200" rtl="0" algn="l">
              <a:spcBef>
                <a:spcPts val="0"/>
              </a:spcBef>
              <a:spcAft>
                <a:spcPts val="0"/>
              </a:spcAft>
              <a:buSzPts val="1800"/>
              <a:buChar char="●"/>
            </a:pPr>
            <a:r>
              <a:rPr lang="en"/>
              <a:t>Research has been made</a:t>
            </a:r>
            <a:r>
              <a:rPr lang="en"/>
              <a:t> th</a:t>
            </a:r>
            <a:r>
              <a:rPr lang="en"/>
              <a:t>at User Generated Content (UGC) has affected the expectations of the launches and can affect the stock prices </a:t>
            </a:r>
            <a:r>
              <a:rPr lang="en"/>
              <a:t>(van Dieijen et al., 2020).</a:t>
            </a:r>
            <a:endParaRPr/>
          </a:p>
        </p:txBody>
      </p:sp>
      <p:pic>
        <p:nvPicPr>
          <p:cNvPr id="111" name="Google Shape;111;p22"/>
          <p:cNvPicPr preferRelativeResize="0"/>
          <p:nvPr/>
        </p:nvPicPr>
        <p:blipFill>
          <a:blip r:embed="rId3">
            <a:alphaModFix/>
          </a:blip>
          <a:stretch>
            <a:fillRect/>
          </a:stretch>
        </p:blipFill>
        <p:spPr>
          <a:xfrm>
            <a:off x="0" y="4441361"/>
            <a:ext cx="9143999" cy="7021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Hypothesis 2: Samsung</a:t>
            </a:r>
            <a:r>
              <a:rPr lang="en" sz="1800"/>
              <a:t>’s</a:t>
            </a:r>
            <a:r>
              <a:rPr lang="en" sz="1800"/>
              <a:t> </a:t>
            </a:r>
            <a:r>
              <a:rPr lang="en" sz="1800"/>
              <a:t>launch</a:t>
            </a:r>
            <a:r>
              <a:rPr lang="en" sz="1800"/>
              <a:t> events also show an increase in stock value</a:t>
            </a:r>
            <a:endParaRPr sz="1800"/>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Null Hypothesis: Samsung’s launch events do not affect their stock value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https://colab.research.google.com/drive/1gHL4sI7HpGu30-xiqAgSdsdDHN4j3yBG?usp=sharing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Problem on using AlphaVantage API (Late 2018 stock price)</a:t>
            </a:r>
            <a:endParaRPr sz="2420"/>
          </a:p>
        </p:txBody>
      </p:sp>
      <p:pic>
        <p:nvPicPr>
          <p:cNvPr id="123" name="Google Shape;123;p24"/>
          <p:cNvPicPr preferRelativeResize="0"/>
          <p:nvPr/>
        </p:nvPicPr>
        <p:blipFill>
          <a:blip r:embed="rId3">
            <a:alphaModFix/>
          </a:blip>
          <a:stretch>
            <a:fillRect/>
          </a:stretch>
        </p:blipFill>
        <p:spPr>
          <a:xfrm>
            <a:off x="1191325" y="1121300"/>
            <a:ext cx="6404991" cy="3820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00"/>
              <a:t>Visual 1: Average stock closing price of samsung by month</a:t>
            </a:r>
            <a:endParaRPr sz="2300"/>
          </a:p>
        </p:txBody>
      </p:sp>
      <p:pic>
        <p:nvPicPr>
          <p:cNvPr id="129" name="Google Shape;129;p25"/>
          <p:cNvPicPr preferRelativeResize="0"/>
          <p:nvPr/>
        </p:nvPicPr>
        <p:blipFill>
          <a:blip r:embed="rId3">
            <a:alphaModFix/>
          </a:blip>
          <a:stretch>
            <a:fillRect/>
          </a:stretch>
        </p:blipFill>
        <p:spPr>
          <a:xfrm>
            <a:off x="1170450" y="1096075"/>
            <a:ext cx="6404991" cy="3820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Visual 2: </a:t>
            </a:r>
            <a:r>
              <a:rPr lang="en" sz="2300"/>
              <a:t>Average stock closing price of samsung by month including Samsung Galaxy S release date within the time frame</a:t>
            </a:r>
            <a:endParaRPr sz="2300"/>
          </a:p>
        </p:txBody>
      </p:sp>
      <p:pic>
        <p:nvPicPr>
          <p:cNvPr id="135" name="Google Shape;135;p26"/>
          <p:cNvPicPr preferRelativeResize="0"/>
          <p:nvPr/>
        </p:nvPicPr>
        <p:blipFill>
          <a:blip r:embed="rId3">
            <a:alphaModFix/>
          </a:blip>
          <a:stretch>
            <a:fillRect/>
          </a:stretch>
        </p:blipFill>
        <p:spPr>
          <a:xfrm>
            <a:off x="652175" y="1285500"/>
            <a:ext cx="7700234"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Samsung stock price trend </a:t>
            </a:r>
            <a:r>
              <a:rPr i="1" lang="en"/>
              <a:t>before </a:t>
            </a:r>
            <a:r>
              <a:rPr lang="en"/>
              <a:t>and </a:t>
            </a:r>
            <a:r>
              <a:rPr i="1" lang="en"/>
              <a:t>after</a:t>
            </a:r>
            <a:r>
              <a:rPr lang="en"/>
              <a:t> Phone release</a:t>
            </a:r>
            <a:endParaRPr/>
          </a:p>
        </p:txBody>
      </p:sp>
      <p:pic>
        <p:nvPicPr>
          <p:cNvPr id="141" name="Google Shape;141;p27"/>
          <p:cNvPicPr preferRelativeResize="0"/>
          <p:nvPr/>
        </p:nvPicPr>
        <p:blipFill>
          <a:blip r:embed="rId3">
            <a:alphaModFix/>
          </a:blip>
          <a:stretch>
            <a:fillRect/>
          </a:stretch>
        </p:blipFill>
        <p:spPr>
          <a:xfrm>
            <a:off x="1369500" y="1142425"/>
            <a:ext cx="6404991" cy="3820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idx="1" type="body"/>
          </p:nvPr>
        </p:nvSpPr>
        <p:spPr>
          <a:xfrm>
            <a:off x="191625" y="53350"/>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2150"/>
              <a:t>Statistics for Galaxy S6 Release (Date: 2015-04-10):</a:t>
            </a:r>
            <a:endParaRPr sz="2150"/>
          </a:p>
          <a:p>
            <a:pPr indent="0" lvl="0" marL="0" rtl="0" algn="l">
              <a:lnSpc>
                <a:spcPct val="95000"/>
              </a:lnSpc>
              <a:spcBef>
                <a:spcPts val="1200"/>
              </a:spcBef>
              <a:spcAft>
                <a:spcPts val="0"/>
              </a:spcAft>
              <a:buClr>
                <a:schemeClr val="dk1"/>
              </a:buClr>
              <a:buSzPts val="275"/>
              <a:buFont typeface="Arial"/>
              <a:buNone/>
            </a:pPr>
            <a:r>
              <a:rPr lang="en" sz="2150"/>
              <a:t>Before Release (7 days):</a:t>
            </a:r>
            <a:endParaRPr sz="2150"/>
          </a:p>
          <a:p>
            <a:pPr indent="0" lvl="0" marL="0" rtl="0" algn="l">
              <a:lnSpc>
                <a:spcPct val="95000"/>
              </a:lnSpc>
              <a:spcBef>
                <a:spcPts val="1200"/>
              </a:spcBef>
              <a:spcAft>
                <a:spcPts val="0"/>
              </a:spcAft>
              <a:buClr>
                <a:schemeClr val="dk1"/>
              </a:buClr>
              <a:buSzPts val="275"/>
              <a:buFont typeface="Arial"/>
              <a:buNone/>
            </a:pPr>
            <a:r>
              <a:rPr lang="en" sz="2150"/>
              <a:t> Mean = 1207.14, Std = 22.28, Min = 1200.00, Max = 1275.00</a:t>
            </a:r>
            <a:endParaRPr sz="2150"/>
          </a:p>
          <a:p>
            <a:pPr indent="0" lvl="0" marL="0" rtl="0" algn="l">
              <a:lnSpc>
                <a:spcPct val="95000"/>
              </a:lnSpc>
              <a:spcBef>
                <a:spcPts val="1200"/>
              </a:spcBef>
              <a:spcAft>
                <a:spcPts val="0"/>
              </a:spcAft>
              <a:buClr>
                <a:schemeClr val="dk1"/>
              </a:buClr>
              <a:buSzPts val="275"/>
              <a:buFont typeface="Arial"/>
              <a:buNone/>
            </a:pPr>
            <a:r>
              <a:rPr lang="en" sz="2150"/>
              <a:t>After Release (7 days):</a:t>
            </a:r>
            <a:endParaRPr sz="2150"/>
          </a:p>
          <a:p>
            <a:pPr indent="0" lvl="0" marL="0" rtl="0" algn="l">
              <a:lnSpc>
                <a:spcPct val="95000"/>
              </a:lnSpc>
              <a:spcBef>
                <a:spcPts val="1200"/>
              </a:spcBef>
              <a:spcAft>
                <a:spcPts val="0"/>
              </a:spcAft>
              <a:buClr>
                <a:schemeClr val="dk1"/>
              </a:buClr>
              <a:buSzPts val="275"/>
              <a:buFont typeface="Arial"/>
              <a:buNone/>
            </a:pPr>
            <a:r>
              <a:rPr lang="en" sz="2150"/>
              <a:t> Mean = 1247.09, Std = 57.16, Min = 1150.00, Max = 1286.85</a:t>
            </a:r>
            <a:endParaRPr sz="2150"/>
          </a:p>
          <a:p>
            <a:pPr indent="0" lvl="0" marL="0" rtl="0" algn="l">
              <a:lnSpc>
                <a:spcPct val="95000"/>
              </a:lnSpc>
              <a:spcBef>
                <a:spcPts val="1200"/>
              </a:spcBef>
              <a:spcAft>
                <a:spcPts val="0"/>
              </a:spcAft>
              <a:buClr>
                <a:schemeClr val="dk1"/>
              </a:buClr>
              <a:buSzPts val="275"/>
              <a:buFont typeface="Arial"/>
              <a:buNone/>
            </a:pPr>
            <a:r>
              <a:rPr lang="en" sz="2150"/>
              <a:t>Statistics for Galaxy S7 Release (Date: 2016-03-11):</a:t>
            </a:r>
            <a:endParaRPr sz="2150"/>
          </a:p>
          <a:p>
            <a:pPr indent="0" lvl="0" marL="0" rtl="0" algn="l">
              <a:lnSpc>
                <a:spcPct val="95000"/>
              </a:lnSpc>
              <a:spcBef>
                <a:spcPts val="1200"/>
              </a:spcBef>
              <a:spcAft>
                <a:spcPts val="0"/>
              </a:spcAft>
              <a:buClr>
                <a:schemeClr val="dk1"/>
              </a:buClr>
              <a:buSzPts val="275"/>
              <a:buFont typeface="Arial"/>
              <a:buNone/>
            </a:pPr>
            <a:r>
              <a:rPr lang="en" sz="2150"/>
              <a:t>Before Release (7 days):</a:t>
            </a:r>
            <a:endParaRPr sz="2150"/>
          </a:p>
          <a:p>
            <a:pPr indent="0" lvl="0" marL="0" rtl="0" algn="l">
              <a:lnSpc>
                <a:spcPct val="95000"/>
              </a:lnSpc>
              <a:spcBef>
                <a:spcPts val="1200"/>
              </a:spcBef>
              <a:spcAft>
                <a:spcPts val="0"/>
              </a:spcAft>
              <a:buClr>
                <a:schemeClr val="dk1"/>
              </a:buClr>
              <a:buSzPts val="275"/>
              <a:buFont typeface="Arial"/>
              <a:buNone/>
            </a:pPr>
            <a:r>
              <a:rPr lang="en" sz="2150"/>
              <a:t> Mean = 1015.48, Std = 12.29, Min = 1000.00, Max = 1025.00</a:t>
            </a:r>
            <a:endParaRPr sz="2150"/>
          </a:p>
          <a:p>
            <a:pPr indent="0" lvl="0" marL="0" rtl="0" algn="l">
              <a:lnSpc>
                <a:spcPct val="95000"/>
              </a:lnSpc>
              <a:spcBef>
                <a:spcPts val="1200"/>
              </a:spcBef>
              <a:spcAft>
                <a:spcPts val="0"/>
              </a:spcAft>
              <a:buClr>
                <a:schemeClr val="dk1"/>
              </a:buClr>
              <a:buSzPts val="275"/>
              <a:buFont typeface="Arial"/>
              <a:buNone/>
            </a:pPr>
            <a:r>
              <a:rPr lang="en" sz="2150"/>
              <a:t>After Release (7 days):</a:t>
            </a:r>
            <a:endParaRPr sz="2150"/>
          </a:p>
          <a:p>
            <a:pPr indent="0" lvl="0" marL="0" rtl="0" algn="l">
              <a:lnSpc>
                <a:spcPct val="95000"/>
              </a:lnSpc>
              <a:spcBef>
                <a:spcPts val="1200"/>
              </a:spcBef>
              <a:spcAft>
                <a:spcPts val="0"/>
              </a:spcAft>
              <a:buClr>
                <a:schemeClr val="dk1"/>
              </a:buClr>
              <a:buSzPts val="275"/>
              <a:buFont typeface="Arial"/>
              <a:buNone/>
            </a:pPr>
            <a:r>
              <a:rPr lang="en" sz="2150"/>
              <a:t> Mean = 1025.61, Std = 25.30, Min = 1000.00, Max = 1050.00</a:t>
            </a:r>
            <a:endParaRPr sz="2150"/>
          </a:p>
          <a:p>
            <a:pPr indent="0" lvl="0" marL="0" rtl="0" algn="l">
              <a:lnSpc>
                <a:spcPct val="95000"/>
              </a:lnSpc>
              <a:spcBef>
                <a:spcPts val="1200"/>
              </a:spcBef>
              <a:spcAft>
                <a:spcPts val="1200"/>
              </a:spcAft>
              <a:buSzPts val="275"/>
              <a:buNone/>
            </a:pPr>
            <a:r>
              <a:t/>
            </a:r>
            <a:endParaRPr sz="12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T-statistic: -1.2196288330976426, P-value: 0.3469131822463817</a:t>
            </a:r>
            <a:endParaRPr/>
          </a:p>
          <a:p>
            <a:pPr indent="0" lvl="0" marL="0" rtl="0" algn="l">
              <a:spcBef>
                <a:spcPts val="1200"/>
              </a:spcBef>
              <a:spcAft>
                <a:spcPts val="0"/>
              </a:spcAft>
              <a:buClr>
                <a:schemeClr val="dk1"/>
              </a:buClr>
              <a:buSzPts val="1100"/>
              <a:buFont typeface="Arial"/>
              <a:buNone/>
            </a:pPr>
            <a:r>
              <a:rPr lang="en"/>
              <a:t>Fail to reject the null hypothesis: No significant increase in stock prices after the release.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53" name="Google Shape;153;p29"/>
          <p:cNvPicPr preferRelativeResize="0"/>
          <p:nvPr/>
        </p:nvPicPr>
        <p:blipFill>
          <a:blip r:embed="rId3">
            <a:alphaModFix/>
          </a:blip>
          <a:stretch>
            <a:fillRect/>
          </a:stretch>
        </p:blipFill>
        <p:spPr>
          <a:xfrm>
            <a:off x="180550" y="4568875"/>
            <a:ext cx="8149749" cy="491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a:t>
            </a:r>
            <a:endParaRPr/>
          </a:p>
        </p:txBody>
      </p:sp>
      <p:sp>
        <p:nvSpPr>
          <p:cNvPr id="159" name="Google Shape;159;p30"/>
          <p:cNvSpPr txBox="1"/>
          <p:nvPr>
            <p:ph idx="1" type="body"/>
          </p:nvPr>
        </p:nvSpPr>
        <p:spPr>
          <a:xfrm>
            <a:off x="311700" y="1152475"/>
            <a:ext cx="8520600" cy="392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the Galaxy S8 was introduced in March, Samsung noticed a minor gain in stock prices as investors put their trust in the likelihood that buyers will upgrade their existing Samsung phone.</a:t>
            </a:r>
            <a:endParaRPr/>
          </a:p>
          <a:p>
            <a:pPr indent="0" lvl="0" marL="0" rtl="0" algn="l">
              <a:spcBef>
                <a:spcPts val="1200"/>
              </a:spcBef>
              <a:spcAft>
                <a:spcPts val="0"/>
              </a:spcAft>
              <a:buClr>
                <a:schemeClr val="dk1"/>
              </a:buClr>
              <a:buSzPts val="1100"/>
              <a:buFont typeface="Arial"/>
              <a:buNone/>
            </a:pPr>
            <a:r>
              <a:rPr lang="en"/>
              <a:t>With the release of the Galaxy Note 8, Samsung's second announcement of the year, profits and losses were distributed across cellular carriers and merchants, indicating that Wall Street was uninterested in the bigger, more potent Samsung smartphone.</a:t>
            </a:r>
            <a:endParaRPr/>
          </a:p>
          <a:p>
            <a:pPr indent="0" lvl="0" marL="0" rtl="0" algn="l">
              <a:spcBef>
                <a:spcPts val="1200"/>
              </a:spcBef>
              <a:spcAft>
                <a:spcPts val="0"/>
              </a:spcAft>
              <a:buClr>
                <a:schemeClr val="dk1"/>
              </a:buClr>
              <a:buSzPts val="1100"/>
              <a:buFont typeface="Arial"/>
              <a:buNone/>
            </a:pPr>
            <a:r>
              <a:rPr lang="en"/>
              <a:t>Apple was one of the few exceptions, with its shares rising by 0.5 percent on the debut of the Galaxy Note 8 (Gonzalez, 2017).</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phone company’s launch events do not result in an increase in stock value.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External factors can be the reason why it fluctuates during the launch events.</a:t>
            </a:r>
            <a:endParaRPr/>
          </a:p>
          <a:p>
            <a:pPr indent="0" lvl="0" marL="457200" rtl="0" algn="l">
              <a:spcBef>
                <a:spcPts val="1200"/>
              </a:spcBef>
              <a:spcAft>
                <a:spcPts val="1200"/>
              </a:spcAft>
              <a:buNone/>
            </a:pPr>
            <a:r>
              <a:rPr lang="en"/>
              <a:t>Competition does not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phones got gradually more popular since the release of Iphone. People started getting used to smartphone as another part of their activity. Recent technology is proceeding in a much faster time than the 90s and there is a hype over a new phone release yearly from various phones company. We want to know how new features, consumer expectations, and market trends influence investor behavior and stock performance.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71" name="Google Shape;171;p32"/>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457200" lvl="0" marL="457200" rtl="0" algn="l">
              <a:lnSpc>
                <a:spcPct val="150000"/>
              </a:lnSpc>
              <a:spcBef>
                <a:spcPts val="1200"/>
              </a:spcBef>
              <a:spcAft>
                <a:spcPts val="0"/>
              </a:spcAft>
              <a:buClr>
                <a:schemeClr val="dk1"/>
              </a:buClr>
              <a:buSzPts val="1100"/>
              <a:buFont typeface="Arial"/>
              <a:buNone/>
            </a:pPr>
            <a:r>
              <a:t/>
            </a:r>
            <a:endParaRPr sz="1000">
              <a:solidFill>
                <a:schemeClr val="dk1"/>
              </a:solidFill>
            </a:endParaRPr>
          </a:p>
          <a:p>
            <a:pPr indent="-457200" lvl="0" marL="457200" rtl="0" algn="l">
              <a:lnSpc>
                <a:spcPct val="150000"/>
              </a:lnSpc>
              <a:spcBef>
                <a:spcPts val="1200"/>
              </a:spcBef>
              <a:spcAft>
                <a:spcPts val="0"/>
              </a:spcAft>
              <a:buClr>
                <a:schemeClr val="dk1"/>
              </a:buClr>
              <a:buSzPts val="1100"/>
              <a:buFont typeface="Arial"/>
              <a:buNone/>
            </a:pPr>
            <a:r>
              <a:rPr lang="en" sz="1000">
                <a:solidFill>
                  <a:schemeClr val="dk1"/>
                </a:solidFill>
              </a:rPr>
              <a:t>Gonzalez, O. (2017, October 27). </a:t>
            </a:r>
            <a:r>
              <a:rPr i="1" lang="en" sz="1000">
                <a:solidFill>
                  <a:schemeClr val="dk1"/>
                </a:solidFill>
              </a:rPr>
              <a:t>The iphone effect: How every new smartphone affects the stock market</a:t>
            </a:r>
            <a:r>
              <a:rPr lang="en" sz="1000">
                <a:solidFill>
                  <a:schemeClr val="dk1"/>
                </a:solidFill>
              </a:rPr>
              <a:t>. NBCNews.com. https://www.nbcnews.com/tech/tech-news/iphone-effect-how-every-new-smartphone-affects-stock-market-n815021 </a:t>
            </a:r>
            <a:endParaRPr sz="1000">
              <a:solidFill>
                <a:schemeClr val="dk1"/>
              </a:solidFill>
            </a:endParaRPr>
          </a:p>
          <a:p>
            <a:pPr indent="-457200" lvl="0" marL="457200" rtl="0" algn="l">
              <a:lnSpc>
                <a:spcPct val="150000"/>
              </a:lnSpc>
              <a:spcBef>
                <a:spcPts val="1200"/>
              </a:spcBef>
              <a:spcAft>
                <a:spcPts val="0"/>
              </a:spcAft>
              <a:buClr>
                <a:schemeClr val="dk1"/>
              </a:buClr>
              <a:buSzPts val="1100"/>
              <a:buFont typeface="Arial"/>
              <a:buNone/>
            </a:pPr>
            <a:r>
              <a:rPr lang="en" sz="1000">
                <a:solidFill>
                  <a:schemeClr val="dk1"/>
                </a:solidFill>
              </a:rPr>
              <a:t>van Dieijen, M., Borah, A., Tellis, G. J., &amp; Franses, P. H. (2020). Big Data Analysis of volatility spillovers of brands across social media and stock markets. </a:t>
            </a:r>
            <a:r>
              <a:rPr i="1" lang="en" sz="1000">
                <a:solidFill>
                  <a:schemeClr val="dk1"/>
                </a:solidFill>
              </a:rPr>
              <a:t>Industrial Marketing Management</a:t>
            </a:r>
            <a:r>
              <a:rPr lang="en" sz="1000">
                <a:solidFill>
                  <a:schemeClr val="dk1"/>
                </a:solidFill>
              </a:rPr>
              <a:t>, </a:t>
            </a:r>
            <a:r>
              <a:rPr i="1" lang="en" sz="1000">
                <a:solidFill>
                  <a:schemeClr val="dk1"/>
                </a:solidFill>
              </a:rPr>
              <a:t>88</a:t>
            </a:r>
            <a:r>
              <a:rPr lang="en" sz="1000">
                <a:solidFill>
                  <a:schemeClr val="dk1"/>
                </a:solidFill>
              </a:rPr>
              <a:t>, 465–484. https://doi.org/10.1016/j.indmarman.2018.12.006 </a:t>
            </a:r>
            <a:endParaRPr sz="1000">
              <a:solidFill>
                <a:schemeClr val="dk1"/>
              </a:solidFill>
            </a:endParaRPr>
          </a:p>
          <a:p>
            <a:pPr indent="-457200" lvl="0" marL="457200" rtl="0" algn="l">
              <a:lnSpc>
                <a:spcPct val="150000"/>
              </a:lnSpc>
              <a:spcBef>
                <a:spcPts val="1200"/>
              </a:spcBef>
              <a:spcAft>
                <a:spcPts val="0"/>
              </a:spcAft>
              <a:buClr>
                <a:schemeClr val="dk1"/>
              </a:buClr>
              <a:buSzPts val="1100"/>
              <a:buFont typeface="Arial"/>
              <a:buNone/>
            </a:pPr>
            <a:r>
              <a:rPr lang="en" sz="1000">
                <a:solidFill>
                  <a:schemeClr val="dk1"/>
                </a:solidFill>
              </a:rPr>
              <a:t>Garcia, A. (2021, June 16). Cristiano Ronaldo snub sees Coca-Cola market value fall by $4bn - ESPN. </a:t>
            </a:r>
            <a:r>
              <a:rPr i="1" lang="en" sz="1000">
                <a:solidFill>
                  <a:schemeClr val="dk1"/>
                </a:solidFill>
              </a:rPr>
              <a:t>ESPN.com</a:t>
            </a:r>
            <a:r>
              <a:rPr lang="en" sz="1000">
                <a:solidFill>
                  <a:schemeClr val="dk1"/>
                </a:solidFill>
              </a:rPr>
              <a:t>. https://www.espn.com/soccer/story/_/id/37618171/cristiano-ronaldo-snub-sees-coca-cola-share-price-fall-4bn</a:t>
            </a:r>
            <a:endParaRPr sz="1000">
              <a:solidFill>
                <a:schemeClr val="dk1"/>
              </a:solidFill>
            </a:endParaRPr>
          </a:p>
          <a:p>
            <a:pPr indent="-457200" lvl="0" marL="457200" rtl="0" algn="l">
              <a:spcBef>
                <a:spcPts val="1200"/>
              </a:spcBef>
              <a:spcAft>
                <a:spcPts val="0"/>
              </a:spcAft>
              <a:buClr>
                <a:schemeClr val="dk1"/>
              </a:buClr>
              <a:buSzPts val="1100"/>
              <a:buFont typeface="Arial"/>
              <a:buNone/>
            </a:pPr>
            <a:r>
              <a:t/>
            </a:r>
            <a:endParaRPr sz="1000">
              <a:solidFill>
                <a:schemeClr val="dk1"/>
              </a:solidFill>
            </a:endParaRPr>
          </a:p>
          <a:p>
            <a:pPr indent="-457200" lvl="0" marL="457200" rtl="0" algn="l">
              <a:spcBef>
                <a:spcPts val="1200"/>
              </a:spcBef>
              <a:spcAft>
                <a:spcPts val="0"/>
              </a:spcAft>
              <a:buClr>
                <a:schemeClr val="dk1"/>
              </a:buClr>
              <a:buSzPts val="1100"/>
              <a:buFont typeface="Arial"/>
              <a:buNone/>
            </a:pPr>
            <a:r>
              <a:t/>
            </a:r>
            <a:endParaRPr sz="1000">
              <a:solidFill>
                <a:schemeClr val="dk1"/>
              </a:solidFill>
            </a:endParaRPr>
          </a:p>
          <a:p>
            <a:pPr indent="-457200" lvl="0" marL="457200" rtl="0" algn="l">
              <a:spcBef>
                <a:spcPts val="1200"/>
              </a:spcBef>
              <a:spcAft>
                <a:spcPts val="1200"/>
              </a:spcAft>
              <a:buNone/>
            </a:pPr>
            <a:r>
              <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AlphaVantage API</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https://www.alphavantage.co/</a:t>
            </a:r>
            <a:endParaRPr/>
          </a:p>
          <a:p>
            <a:pPr indent="0" lvl="0" marL="0" rtl="0" algn="l">
              <a:spcBef>
                <a:spcPts val="1200"/>
              </a:spcBef>
              <a:spcAft>
                <a:spcPts val="1200"/>
              </a:spcAft>
              <a:buNone/>
            </a:pPr>
            <a:r>
              <a:rPr lang="en"/>
              <a:t>AlphaVantage is a well-known API providing historical and real-time market data on stocks, foreign exchange (FX), cryptocurrencies, and other financial assets. Developers, analysts, and traders use it extensively to do algorithmic trading, automate trading systems, conduct market research, and incorporate financial data into their applications.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output from Alphavantage API</a:t>
            </a:r>
            <a:endParaRPr/>
          </a:p>
        </p:txBody>
      </p:sp>
      <p:pic>
        <p:nvPicPr>
          <p:cNvPr id="73" name="Google Shape;73;p16"/>
          <p:cNvPicPr preferRelativeResize="0"/>
          <p:nvPr/>
        </p:nvPicPr>
        <p:blipFill>
          <a:blip r:embed="rId3">
            <a:alphaModFix/>
          </a:blip>
          <a:stretch>
            <a:fillRect/>
          </a:stretch>
        </p:blipFill>
        <p:spPr>
          <a:xfrm>
            <a:off x="311700" y="1158200"/>
            <a:ext cx="7908125" cy="3877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2140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As the Portugal captain sat down to chat with the media in Budapest on Monday before of his country's Group F opener against Hungary, he was clearly concerned to see two bottles of the fizzy soft drink in front of him.</a:t>
            </a:r>
            <a:endParaRPr/>
          </a:p>
          <a:p>
            <a:pPr indent="0" lvl="0" marL="0" rtl="0" algn="l">
              <a:spcBef>
                <a:spcPts val="1200"/>
              </a:spcBef>
              <a:spcAft>
                <a:spcPts val="0"/>
              </a:spcAft>
              <a:buClr>
                <a:schemeClr val="dk1"/>
              </a:buClr>
              <a:buSzPts val="1100"/>
              <a:buFont typeface="Arial"/>
              <a:buNone/>
            </a:pPr>
            <a:r>
              <a:rPr lang="en"/>
              <a:t>With Ronaldo's activities, Coca-Cola's share price dropped by 1.6% to $55.22. Market value decreased by $4 billion, from $242 billion to $238 billion.(Garcia, 2021)</a:t>
            </a:r>
            <a:endParaRPr/>
          </a:p>
          <a:p>
            <a:pPr indent="0" lvl="0" marL="0" rtl="0" algn="l">
              <a:spcBef>
                <a:spcPts val="1200"/>
              </a:spcBef>
              <a:spcAft>
                <a:spcPts val="1200"/>
              </a:spcAft>
              <a:buNone/>
            </a:pPr>
            <a:r>
              <a:t/>
            </a:r>
            <a:endParaRPr/>
          </a:p>
        </p:txBody>
      </p:sp>
      <p:pic>
        <p:nvPicPr>
          <p:cNvPr id="79" name="Google Shape;79;p17"/>
          <p:cNvPicPr preferRelativeResize="0"/>
          <p:nvPr/>
        </p:nvPicPr>
        <p:blipFill>
          <a:blip r:embed="rId3">
            <a:alphaModFix/>
          </a:blip>
          <a:stretch>
            <a:fillRect/>
          </a:stretch>
        </p:blipFill>
        <p:spPr>
          <a:xfrm>
            <a:off x="1641625" y="2246900"/>
            <a:ext cx="5575150" cy="278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Hypothesis 1: Every time Apple does a phone launch, their stock value rises</a:t>
            </a:r>
            <a:endParaRPr sz="18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Null Hypothesis: Apple launch events do not affect their stock value.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Apple’s Launch Dates</a:t>
            </a:r>
            <a:endParaRPr/>
          </a:p>
        </p:txBody>
      </p:sp>
      <p:sp>
        <p:nvSpPr>
          <p:cNvPr id="91" name="Google Shape;91;p19"/>
          <p:cNvSpPr txBox="1"/>
          <p:nvPr>
            <p:ph idx="1" type="body"/>
          </p:nvPr>
        </p:nvSpPr>
        <p:spPr>
          <a:xfrm>
            <a:off x="7226550" y="250800"/>
            <a:ext cx="1666500" cy="349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rPr lang="en"/>
              <a:t>https://infonewt.com/apple-release-patterns</a:t>
            </a:r>
            <a:endParaRPr/>
          </a:p>
        </p:txBody>
      </p:sp>
      <p:pic>
        <p:nvPicPr>
          <p:cNvPr id="92" name="Google Shape;92;p19"/>
          <p:cNvPicPr preferRelativeResize="0"/>
          <p:nvPr/>
        </p:nvPicPr>
        <p:blipFill>
          <a:blip r:embed="rId3">
            <a:alphaModFix/>
          </a:blip>
          <a:stretch>
            <a:fillRect/>
          </a:stretch>
        </p:blipFill>
        <p:spPr>
          <a:xfrm>
            <a:off x="788675" y="600600"/>
            <a:ext cx="7566648" cy="4330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1: </a:t>
            </a:r>
            <a:endParaRPr/>
          </a:p>
        </p:txBody>
      </p:sp>
      <p:pic>
        <p:nvPicPr>
          <p:cNvPr id="98" name="Google Shape;98;p20"/>
          <p:cNvPicPr preferRelativeResize="0"/>
          <p:nvPr/>
        </p:nvPicPr>
        <p:blipFill>
          <a:blip r:embed="rId3">
            <a:alphaModFix/>
          </a:blip>
          <a:stretch>
            <a:fillRect/>
          </a:stretch>
        </p:blipFill>
        <p:spPr>
          <a:xfrm>
            <a:off x="152400" y="725100"/>
            <a:ext cx="8481315" cy="426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2: </a:t>
            </a:r>
            <a:endParaRPr/>
          </a:p>
        </p:txBody>
      </p:sp>
      <p:pic>
        <p:nvPicPr>
          <p:cNvPr id="104" name="Google Shape;104;p21"/>
          <p:cNvPicPr preferRelativeResize="0"/>
          <p:nvPr/>
        </p:nvPicPr>
        <p:blipFill>
          <a:blip r:embed="rId3">
            <a:alphaModFix/>
          </a:blip>
          <a:stretch>
            <a:fillRect/>
          </a:stretch>
        </p:blipFill>
        <p:spPr>
          <a:xfrm>
            <a:off x="1116750" y="572700"/>
            <a:ext cx="6910503" cy="426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