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B8FB442-969D-415D-8370-99CC5B5072B6}">
  <a:tblStyle styleId="{AB8FB442-969D-415D-8370-99CC5B5072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1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9185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0b948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0b948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is hyper parameter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0b948fc7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0b948fc7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is hyper parameter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0b948fc7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0b948fc7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is hyper parameter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0b948fc7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0b948fc7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is hyper parameter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0b948fc7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0b948fc7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is hyper parameter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0b948fc7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0b948fc7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is hyper parameter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0b948fc7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0b948fc7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is hyper parameter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08af878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08af878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08af878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08af878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08af878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08af878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08af878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08af878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0b948fc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0b948fc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535e238a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535e238a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Balance: that’s why we have to consider O, others and I-misc separately in method 1 and select the same top k tokens for each label in method 2. Following this maybe we can tell how we got method 1+ naturally.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b948fc7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0b948fc7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535e238a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535e238a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08af878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08af878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85%, 50% are hyper-parameters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08af878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08af878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is hyper parameter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RU_SIG_UNB_PMS186_100K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750" y="278606"/>
            <a:ext cx="279082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 rot="5400000">
            <a:off x="2871750" y="-1271550"/>
            <a:ext cx="3400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 rot="5400000">
            <a:off x="5614950" y="1471650"/>
            <a:ext cx="4086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1423950" y="-509550"/>
            <a:ext cx="40863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3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3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RU_LOGOTYPE_PMS186.ep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7350" y="107156"/>
            <a:ext cx="1072754" cy="2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5F5F5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4876800" y="73819"/>
            <a:ext cx="41910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419100"/>
            <a:ext cx="9144000" cy="48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Completion and Interpolation</a:t>
            </a:r>
            <a:endParaRPr sz="32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 sz="1800"/>
              <a:t>Jiawei Wu(jw1308)</a:t>
            </a:r>
            <a:endParaRPr sz="1800"/>
          </a:p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 sz="1100"/>
              <a:t>jiawei.wu1@rutgers.edu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Setup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282000" y="3707250"/>
            <a:ext cx="2580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Table 3: </a:t>
            </a:r>
            <a:r>
              <a:rPr lang="en" sz="1300">
                <a:solidFill>
                  <a:schemeClr val="dk1"/>
                </a:solidFill>
              </a:rPr>
              <a:t>Parameters description.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All parameters are stored in </a:t>
            </a:r>
            <a:r>
              <a:rPr lang="en" sz="1900" i="1"/>
              <a:t>configure.txt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225" y="1905600"/>
            <a:ext cx="3487555" cy="18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219288" y="4137475"/>
            <a:ext cx="2705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Table 4: </a:t>
            </a:r>
            <a:r>
              <a:rPr lang="en" sz="1300">
                <a:solidFill>
                  <a:schemeClr val="dk1"/>
                </a:solidFill>
              </a:rPr>
              <a:t>Arguments description.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38" y="2377350"/>
            <a:ext cx="5646127" cy="1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875" y="1258588"/>
            <a:ext cx="71342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1287938" y="3400875"/>
            <a:ext cx="2962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Table 5: </a:t>
            </a:r>
            <a:r>
              <a:rPr lang="en" sz="1300">
                <a:solidFill>
                  <a:schemeClr val="dk1"/>
                </a:solidFill>
              </a:rPr>
              <a:t>RMSE of regression tasks</a:t>
            </a:r>
            <a:endParaRPr sz="13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00" y="1326025"/>
            <a:ext cx="3120075" cy="21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767" y="2475238"/>
            <a:ext cx="2795184" cy="1001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4382363" y="3400875"/>
            <a:ext cx="3120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Table 6: </a:t>
            </a:r>
            <a:r>
              <a:rPr lang="en" sz="1300">
                <a:solidFill>
                  <a:schemeClr val="dk1"/>
                </a:solidFill>
              </a:rPr>
              <a:t>Accuracy of classification tasks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Valuable Features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573300" y="2893475"/>
            <a:ext cx="1997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Fig 3: </a:t>
            </a:r>
            <a:r>
              <a:rPr lang="en" sz="1300">
                <a:solidFill>
                  <a:schemeClr val="dk1"/>
                </a:solidFill>
              </a:rPr>
              <a:t>Valuable features.</a:t>
            </a:r>
            <a:endParaRPr sz="1300"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457200" y="3433825"/>
            <a:ext cx="8229600" cy="160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 i="1"/>
              <a:t>u</a:t>
            </a:r>
            <a:r>
              <a:rPr lang="en" sz="1700"/>
              <a:t>, </a:t>
            </a:r>
            <a:r>
              <a:rPr lang="en" sz="1700" i="1"/>
              <a:t>g</a:t>
            </a:r>
            <a:r>
              <a:rPr lang="en" sz="1700"/>
              <a:t>, </a:t>
            </a:r>
            <a:r>
              <a:rPr lang="en" sz="1700" i="1"/>
              <a:t>r</a:t>
            </a:r>
            <a:r>
              <a:rPr lang="en" sz="1700"/>
              <a:t>, </a:t>
            </a:r>
            <a:r>
              <a:rPr lang="en" sz="1700" i="1"/>
              <a:t>i</a:t>
            </a:r>
            <a:r>
              <a:rPr lang="en" sz="1700"/>
              <a:t>, </a:t>
            </a:r>
            <a:r>
              <a:rPr lang="en" sz="1700" i="1"/>
              <a:t>z</a:t>
            </a:r>
            <a:r>
              <a:rPr lang="en" sz="1700"/>
              <a:t> represent the response of the 5 bands of the telescope.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 i="1"/>
              <a:t>run</a:t>
            </a:r>
            <a:r>
              <a:rPr lang="en" sz="1700"/>
              <a:t>, </a:t>
            </a:r>
            <a:r>
              <a:rPr lang="en" sz="1700" i="1"/>
              <a:t>rerun</a:t>
            </a:r>
            <a:r>
              <a:rPr lang="en" sz="1700"/>
              <a:t> and </a:t>
            </a:r>
            <a:r>
              <a:rPr lang="en" sz="1700" i="1"/>
              <a:t>camcol</a:t>
            </a:r>
            <a:r>
              <a:rPr lang="en" sz="1700"/>
              <a:t> are features providing information describing a field within an image taken.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 i="1"/>
              <a:t>redshift</a:t>
            </a:r>
            <a:r>
              <a:rPr lang="en" sz="1700"/>
              <a:t> is related to a physical phenomenon, which can also have an influence on the experiment.</a:t>
            </a:r>
            <a:endParaRPr sz="17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75" y="1098275"/>
            <a:ext cx="3828933" cy="1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8" y="1098275"/>
            <a:ext cx="3748532" cy="18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Invaluable Features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457200" y="3281125"/>
            <a:ext cx="8229600" cy="183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These features can be useless information such as id or time. For example, </a:t>
            </a:r>
            <a:r>
              <a:rPr lang="en" sz="1700" i="1"/>
              <a:t>filed</a:t>
            </a:r>
            <a:r>
              <a:rPr lang="en" sz="1700"/>
              <a:t>, </a:t>
            </a:r>
            <a:r>
              <a:rPr lang="en" sz="1700" i="1"/>
              <a:t>fibered</a:t>
            </a:r>
            <a:r>
              <a:rPr lang="en" sz="1700"/>
              <a:t>, </a:t>
            </a:r>
            <a:r>
              <a:rPr lang="en" sz="1700" i="1"/>
              <a:t>plate</a:t>
            </a:r>
            <a:r>
              <a:rPr lang="en" sz="1700"/>
              <a:t> are id information and </a:t>
            </a:r>
            <a:r>
              <a:rPr lang="en" sz="1700" i="1"/>
              <a:t>mjid</a:t>
            </a:r>
            <a:r>
              <a:rPr lang="en" sz="1700"/>
              <a:t> is time information.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The features </a:t>
            </a:r>
            <a:r>
              <a:rPr lang="en" sz="1700" i="1"/>
              <a:t>ra </a:t>
            </a:r>
            <a:r>
              <a:rPr lang="en" sz="1700"/>
              <a:t>and </a:t>
            </a:r>
            <a:r>
              <a:rPr lang="en" sz="1700" i="1"/>
              <a:t>dec </a:t>
            </a:r>
            <a:r>
              <a:rPr lang="en" sz="1700"/>
              <a:t>are not strictly related to the experiment as they only provide coordinate information while the aim of this dataset is to classify whether an object is a galaxy, star, or quasar.</a:t>
            </a:r>
            <a:endParaRPr sz="1700"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00" y="1023100"/>
            <a:ext cx="3797590" cy="18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3573300" y="2817275"/>
            <a:ext cx="2278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Fig 3: </a:t>
            </a:r>
            <a:r>
              <a:rPr lang="en" sz="1300">
                <a:solidFill>
                  <a:schemeClr val="dk1"/>
                </a:solidFill>
              </a:rPr>
              <a:t>Invaluable features.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457200" y="1165338"/>
            <a:ext cx="8229600" cy="290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tool is easy to use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Easy to execute and change parameters.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Highly extendable.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The tool is powerful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Good performance.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Can handle multiple missing features.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Is able to pick the best model for users.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Work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457200" y="1317738"/>
            <a:ext cx="8229600" cy="290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Add more machine learning algorithms to the support list.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Generate suitable parameters for the users automatically.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Extend the model by trying to generate new rows.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457200" y="1060550"/>
            <a:ext cx="8229600" cy="34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E. Fix, Discriminatory analysis: nonparametric discrimination, consistency properties. USAF school of Aviation Medicine, 1985, vol. 1.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J. R. Quinlan, “Induction of decision trees,” MACH. LEARN, vol. 1, pp. 81–106, 1986.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Tin Kam Ho, “Random decision forests,” in Proceedings of 3rd International Conference on Document Analysis and Recognition, vol. 1, 1995, pp. 278–282 vol.1.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H. L. Seal, “Studies in the history of probability and statistics. xv the historical development of the gauss linear model,” Biometrika, vol. 54, no. 1-2, pp. 1–24, 1967.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A. E. Hoerl and R. W. Kennard, “Ridge regression: Biased estimation for nonorthogonal problems,” Technometrics, vol. 12, no. 1, pp. 55–67, 1970.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R. Tibshirani, “Regression shrinkage and selection via the lasso,” Journal of the Royal Statistical Society: Series B (Methodological), vol. 58, no. 1, pp. 267–288, 1996.</a:t>
            </a:r>
            <a:endParaRPr sz="1400"/>
          </a:p>
        </p:txBody>
      </p:sp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 idx="4294967295"/>
          </p:nvPr>
        </p:nvSpPr>
        <p:spPr>
          <a:xfrm>
            <a:off x="457200" y="1295400"/>
            <a:ext cx="8229600" cy="120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your attention!</a:t>
            </a:r>
            <a:endParaRPr sz="3600"/>
          </a:p>
        </p:txBody>
      </p:sp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936000" y="1000594"/>
            <a:ext cx="72720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Real-World Dataset can be dirty and contains empty values.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Take </a:t>
            </a:r>
            <a:r>
              <a:rPr lang="en" sz="1800" i="1">
                <a:solidFill>
                  <a:srgbClr val="595959"/>
                </a:solidFill>
              </a:rPr>
              <a:t>titanic.csv</a:t>
            </a:r>
            <a:r>
              <a:rPr lang="en" sz="1800">
                <a:solidFill>
                  <a:srgbClr val="595959"/>
                </a:solidFill>
              </a:rPr>
              <a:t> for example: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2062213" y="2110525"/>
          <a:ext cx="5019575" cy="792420"/>
        </p:xfrm>
        <a:graphic>
          <a:graphicData uri="http://schemas.openxmlformats.org/drawingml/2006/table">
            <a:tbl>
              <a:tblPr>
                <a:noFill/>
                <a:tableStyleId>{AB8FB442-969D-415D-8370-99CC5B5072B6}</a:tableStyleId>
              </a:tblPr>
              <a:tblGrid>
                <a:gridCol w="1485650"/>
                <a:gridCol w="1081825"/>
                <a:gridCol w="1153950"/>
                <a:gridCol w="1298150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Cabin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Embarked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#Empty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936000" y="3382303"/>
            <a:ext cx="72720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Traditional ways to deal with missing value: 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Drop all the columns with missing values.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Drop row containing missing values.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Set the values to some value (zero, the mean, the median, etc.).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28413" y="2847875"/>
            <a:ext cx="28872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Table 1: Missing Value in titanic.csv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03450" y="1856413"/>
            <a:ext cx="7937100" cy="203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Use various machine learning algorithms to predict the missing value.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The model is capable of handling both categorical and numerical variables.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When there are multiple missing features, the model deals with them by generating task priority and using the generated data for new prediction.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225" y="1295999"/>
            <a:ext cx="4505050" cy="20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76900" y="1624950"/>
            <a:ext cx="4793700" cy="219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>
                <a:solidFill>
                  <a:srgbClr val="595959"/>
                </a:solidFill>
              </a:rPr>
              <a:t>Data Preprocessing: </a:t>
            </a:r>
            <a:endParaRPr sz="18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800">
                <a:solidFill>
                  <a:srgbClr val="595959"/>
                </a:solidFill>
              </a:rPr>
              <a:t>Categorizing Features</a:t>
            </a:r>
            <a:endParaRPr sz="18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800">
                <a:solidFill>
                  <a:srgbClr val="595959"/>
                </a:solidFill>
              </a:rPr>
              <a:t>Normalization/Encoding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>
                <a:solidFill>
                  <a:srgbClr val="595959"/>
                </a:solidFill>
              </a:rPr>
              <a:t>Missing Data Imputing: </a:t>
            </a:r>
            <a:endParaRPr sz="18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800">
                <a:solidFill>
                  <a:srgbClr val="595959"/>
                </a:solidFill>
              </a:rPr>
              <a:t>Pick machine learning algorithm</a:t>
            </a:r>
            <a:endParaRPr sz="18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800">
                <a:solidFill>
                  <a:srgbClr val="595959"/>
                </a:solidFill>
              </a:rPr>
              <a:t>Train/Predict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499798" y="3361925"/>
            <a:ext cx="2337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Fig1: Workflow of the model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Categorizing Features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532500" y="1074025"/>
            <a:ext cx="8079000" cy="152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>
                <a:solidFill>
                  <a:srgbClr val="595959"/>
                </a:solidFill>
              </a:rPr>
              <a:t>Discrete features are only having less or equal to </a:t>
            </a:r>
            <a:r>
              <a:rPr lang="en" sz="1800" i="1">
                <a:solidFill>
                  <a:srgbClr val="595959"/>
                </a:solidFill>
              </a:rPr>
              <a:t>k</a:t>
            </a:r>
            <a:r>
              <a:rPr lang="en" sz="1800">
                <a:solidFill>
                  <a:srgbClr val="595959"/>
                </a:solidFill>
              </a:rPr>
              <a:t> distinct values, where </a:t>
            </a:r>
            <a:r>
              <a:rPr lang="en" sz="1800" i="1">
                <a:solidFill>
                  <a:srgbClr val="595959"/>
                </a:solidFill>
              </a:rPr>
              <a:t>k</a:t>
            </a:r>
            <a:r>
              <a:rPr lang="en" sz="1800">
                <a:solidFill>
                  <a:srgbClr val="595959"/>
                </a:solidFill>
              </a:rPr>
              <a:t> is a positive integer set by the user.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>
                <a:solidFill>
                  <a:srgbClr val="595959"/>
                </a:solidFill>
              </a:rPr>
              <a:t>String features can only be considered as Categorical features. Non-categorical string features are not supported currently.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393875" y="4483425"/>
            <a:ext cx="2277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Fig 2: Categorizing Features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038" y="2481325"/>
            <a:ext cx="3611925" cy="2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Handling Non-Missing Features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57199" y="1279528"/>
            <a:ext cx="7881401" cy="146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 dirty="0">
                <a:solidFill>
                  <a:srgbClr val="595959"/>
                </a:solidFill>
              </a:rPr>
              <a:t>Continuous Number: Mean normalization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 dirty="0">
                <a:solidFill>
                  <a:srgbClr val="595959"/>
                </a:solidFill>
              </a:rPr>
              <a:t>String: One-hot encoding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595959"/>
                </a:solidFill>
              </a:rPr>
              <a:t>After this step, features can be directly fed into machine learning </a:t>
            </a:r>
            <a:r>
              <a:rPr lang="en" sz="1800" dirty="0" smtClean="0">
                <a:solidFill>
                  <a:srgbClr val="595959"/>
                </a:solidFill>
              </a:rPr>
              <a:t>algorithms.</a:t>
            </a:r>
            <a:endParaRPr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Handling Missing Features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457200" y="1171375"/>
            <a:ext cx="8297400" cy="340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For features of discrete values, we need to train a classifier.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For features of continuous values, we need to train a regressor.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If there are multiple missing features, we assign classification tasks a higher priority than the regression task basing on two reasons: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Regression models would be more precise if there are more features, as we are hoping to minimize the mean square error.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After we finish the classification task of string features, we will be having more features as we are encoding this feature to an array for the next step.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 Imputing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89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Classification tasks: </a:t>
            </a:r>
            <a:endParaRPr sz="18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800">
                <a:solidFill>
                  <a:srgbClr val="595959"/>
                </a:solidFill>
              </a:rPr>
              <a:t>KNN, Decision Tree, Random Forest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Regression tasks: 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Naive Regression, Ridge Regression, Lasso Regression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Basic Completion: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>
                <a:solidFill>
                  <a:srgbClr val="595959"/>
                </a:solidFill>
              </a:rPr>
              <a:t>Discrete features: fill missing value with the mode of the feature.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en" sz="1800">
                <a:solidFill>
                  <a:srgbClr val="595959"/>
                </a:solidFill>
              </a:rPr>
              <a:t>Continuous features: fill missing value with the mean of the feature.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Best Model: Iterate through all methods and pick the best (highest accuracy or smallest RMSE)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6027513" y="4250250"/>
            <a:ext cx="2291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Table 2: </a:t>
            </a:r>
            <a:r>
              <a:rPr lang="en" sz="1300">
                <a:solidFill>
                  <a:schemeClr val="dk1"/>
                </a:solidFill>
              </a:rPr>
              <a:t>Dataset description.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Sloan Digital Sky Survey DR14: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10,000 observations of space taken by the SDSS.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3 discrete integer features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1 string features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14 continuous features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275" y="2413925"/>
            <a:ext cx="3454181" cy="18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0" y="4820400"/>
            <a:ext cx="5293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https://www.kaggle.com/lucidlenn/sloan-digital-sky-survey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_template_UNB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全屏显示(16:9)</PresentationFormat>
  <Paragraphs>126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RU_template_UNB</vt:lpstr>
      <vt:lpstr>Data Completion and Interpolation</vt:lpstr>
      <vt:lpstr>Problem</vt:lpstr>
      <vt:lpstr>Model Description</vt:lpstr>
      <vt:lpstr>Model Description</vt:lpstr>
      <vt:lpstr>Categorizing Features</vt:lpstr>
      <vt:lpstr>Handling Non-Missing Features</vt:lpstr>
      <vt:lpstr>Handling Missing Features</vt:lpstr>
      <vt:lpstr>Missing Data Imputing</vt:lpstr>
      <vt:lpstr>Datasets</vt:lpstr>
      <vt:lpstr>Parameters Setup</vt:lpstr>
      <vt:lpstr>Executing</vt:lpstr>
      <vt:lpstr>Result</vt:lpstr>
      <vt:lpstr>Valuable Features</vt:lpstr>
      <vt:lpstr>Invaluable Features</vt:lpstr>
      <vt:lpstr>Conclusion</vt:lpstr>
      <vt:lpstr>Feature Work</vt:lpstr>
      <vt:lpstr>Reference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Completion and Interpolation</dc:title>
  <cp:lastModifiedBy>Jason Woo</cp:lastModifiedBy>
  <cp:revision>1</cp:revision>
  <dcterms:modified xsi:type="dcterms:W3CDTF">2021-03-02T04:03:15Z</dcterms:modified>
</cp:coreProperties>
</file>