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97" r:id="rId4"/>
    <p:sldId id="261" r:id="rId5"/>
    <p:sldId id="259" r:id="rId6"/>
    <p:sldId id="262" r:id="rId7"/>
    <p:sldId id="263" r:id="rId8"/>
    <p:sldId id="260" r:id="rId9"/>
    <p:sldId id="264" r:id="rId10"/>
    <p:sldId id="265" r:id="rId11"/>
    <p:sldId id="269" r:id="rId12"/>
    <p:sldId id="272" r:id="rId13"/>
    <p:sldId id="285" r:id="rId14"/>
    <p:sldId id="273" r:id="rId15"/>
    <p:sldId id="276" r:id="rId16"/>
    <p:sldId id="277" r:id="rId17"/>
    <p:sldId id="278" r:id="rId18"/>
    <p:sldId id="279" r:id="rId19"/>
    <p:sldId id="280" r:id="rId20"/>
    <p:sldId id="281" r:id="rId21"/>
    <p:sldId id="282" r:id="rId22"/>
    <p:sldId id="298" r:id="rId23"/>
    <p:sldId id="283" r:id="rId24"/>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陈 志杰" initials="陈"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94660"/>
  </p:normalViewPr>
  <p:slideViewPr>
    <p:cSldViewPr snapToGrid="0">
      <p:cViewPr varScale="1">
        <p:scale>
          <a:sx n="67" d="100"/>
          <a:sy n="67" d="100"/>
        </p:scale>
        <p:origin x="6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2.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3F2FAA4-BDD4-4637-8B0E-F7BB7A72FD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E501A3-1E6E-4870-8D25-1121577EF46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3F2FAA4-BDD4-4637-8B0E-F7BB7A72FD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E501A3-1E6E-4870-8D25-1121577EF46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3F2FAA4-BDD4-4637-8B0E-F7BB7A72FD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E501A3-1E6E-4870-8D25-1121577EF46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3F2FAA4-BDD4-4637-8B0E-F7BB7A72FD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E501A3-1E6E-4870-8D25-1121577EF46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3F2FAA4-BDD4-4637-8B0E-F7BB7A72FD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E501A3-1E6E-4870-8D25-1121577EF46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3F2FAA4-BDD4-4637-8B0E-F7BB7A72FD1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E501A3-1E6E-4870-8D25-1121577EF46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3F2FAA4-BDD4-4637-8B0E-F7BB7A72FD1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6E501A3-1E6E-4870-8D25-1121577EF46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3F2FAA4-BDD4-4637-8B0E-F7BB7A72FD1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6E501A3-1E6E-4870-8D25-1121577EF46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3F2FAA4-BDD4-4637-8B0E-F7BB7A72FD1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6E501A3-1E6E-4870-8D25-1121577EF46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3F2FAA4-BDD4-4637-8B0E-F7BB7A72FD1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E501A3-1E6E-4870-8D25-1121577EF46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3F2FAA4-BDD4-4637-8B0E-F7BB7A72FD1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E501A3-1E6E-4870-8D25-1121577EF46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2FAA4-BDD4-4637-8B0E-F7BB7A72FD1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E501A3-1E6E-4870-8D25-1121577EF46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21.xml"/><Relationship Id="rId1" Type="http://schemas.openxmlformats.org/officeDocument/2006/relationships/image" Target="../media/image14.emf"/></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21.xml"/><Relationship Id="rId1" Type="http://schemas.openxmlformats.org/officeDocument/2006/relationships/image" Target="../media/image15.emf"/></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slide" Target="slide21.xml"/><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1.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21.xml"/><Relationship Id="rId2" Type="http://schemas.openxmlformats.org/officeDocument/2006/relationships/image" Target="../media/image18.png"/><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21.xml"/><Relationship Id="rId2" Type="http://schemas.openxmlformats.org/officeDocument/2006/relationships/image" Target="../media/image20.png"/><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21.xml"/><Relationship Id="rId2" Type="http://schemas.openxmlformats.org/officeDocument/2006/relationships/image" Target="../media/image22.png"/><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21.xml"/><Relationship Id="rId2" Type="http://schemas.openxmlformats.org/officeDocument/2006/relationships/image" Target="../media/image24.emf"/><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21.xml"/><Relationship Id="rId2" Type="http://schemas.openxmlformats.org/officeDocument/2006/relationships/image" Target="../media/image26.png"/><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21.xml"/><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21.xml"/><Relationship Id="rId2" Type="http://schemas.openxmlformats.org/officeDocument/2006/relationships/image" Target="../media/image1.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21.xml"/><Relationship Id="rId1" Type="http://schemas.openxmlformats.org/officeDocument/2006/relationships/image" Target="../media/image28.png"/></Relationships>
</file>

<file path=ppt/slides/_rels/slide21.xml.rels><?xml version="1.0" encoding="UTF-8" standalone="yes"?>
<Relationships xmlns="http://schemas.openxmlformats.org/package/2006/relationships"><Relationship Id="rId9" Type="http://schemas.openxmlformats.org/officeDocument/2006/relationships/slide" Target="slide13.xml"/><Relationship Id="rId8" Type="http://schemas.openxmlformats.org/officeDocument/2006/relationships/slide" Target="slide12.xml"/><Relationship Id="rId7" Type="http://schemas.openxmlformats.org/officeDocument/2006/relationships/slide" Target="slide10.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5.xml"/><Relationship Id="rId3" Type="http://schemas.openxmlformats.org/officeDocument/2006/relationships/slide" Target="slide4.xml"/><Relationship Id="rId2" Type="http://schemas.openxmlformats.org/officeDocument/2006/relationships/slide" Target="slide3.xml"/><Relationship Id="rId13" Type="http://schemas.openxmlformats.org/officeDocument/2006/relationships/slideLayout" Target="../slideLayouts/slideLayout2.xml"/><Relationship Id="rId12" Type="http://schemas.openxmlformats.org/officeDocument/2006/relationships/slide" Target="slide20.xml"/><Relationship Id="rId11" Type="http://schemas.openxmlformats.org/officeDocument/2006/relationships/slide" Target="slide19.xml"/><Relationship Id="rId10" Type="http://schemas.openxmlformats.org/officeDocument/2006/relationships/slide" Target="slide14.xml"/><Relationship Id="rId1" Type="http://schemas.openxmlformats.org/officeDocument/2006/relationships/slide" Target="sl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1.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slide" Target="slide21.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slide" Target="slide21.xml"/><Relationship Id="rId7" Type="http://schemas.openxmlformats.org/officeDocument/2006/relationships/image" Target="../media/image7.png"/><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21.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21.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053339" y="2075913"/>
            <a:ext cx="8085322" cy="1015663"/>
          </a:xfrm>
          <a:prstGeom prst="rect">
            <a:avLst/>
          </a:prstGeom>
          <a:noFill/>
        </p:spPr>
        <p:txBody>
          <a:bodyPr wrap="square" rtlCol="0">
            <a:spAutoFit/>
          </a:bodyPr>
          <a:lstStyle/>
          <a:p>
            <a:pPr algn="ctr"/>
            <a:r>
              <a:rPr lang="zh-CN" altLang="en-US" sz="6000" b="1" dirty="0">
                <a:latin typeface="宋体" panose="02010600030101010101" pitchFamily="2" charset="-122"/>
                <a:ea typeface="宋体" panose="02010600030101010101" pitchFamily="2" charset="-122"/>
              </a:rPr>
              <a:t>疫情传播与阻击</a:t>
            </a:r>
            <a:endParaRPr lang="en-US" altLang="zh-CN" sz="6000" b="1" dirty="0">
              <a:latin typeface="宋体" panose="02010600030101010101" pitchFamily="2" charset="-122"/>
              <a:ea typeface="宋体" panose="02010600030101010101" pitchFamily="2" charset="-122"/>
            </a:endParaRPr>
          </a:p>
        </p:txBody>
      </p:sp>
      <p:sp>
        <p:nvSpPr>
          <p:cNvPr id="8" name="文本框 6"/>
          <p:cNvSpPr txBox="1"/>
          <p:nvPr/>
        </p:nvSpPr>
        <p:spPr>
          <a:xfrm>
            <a:off x="2053339" y="3766425"/>
            <a:ext cx="8085322" cy="1938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dirty="0">
                <a:latin typeface="Book Antiqua" panose="02040602050305030304" pitchFamily="18" charset="0"/>
                <a:ea typeface="宋体" panose="02010600030101010101" pitchFamily="2" charset="-122"/>
                <a:cs typeface="Book Antiqua" panose="02040602050305030304" pitchFamily="18" charset="0"/>
              </a:rPr>
              <a:t>IMMC22067984</a:t>
            </a:r>
            <a:endParaRPr lang="en-US" altLang="zh-CN" sz="2400" b="1" dirty="0">
              <a:latin typeface="Book Antiqua" panose="02040602050305030304" pitchFamily="18" charset="0"/>
              <a:ea typeface="宋体" panose="02010600030101010101" pitchFamily="2" charset="-122"/>
            </a:endParaRPr>
          </a:p>
          <a:p>
            <a:pPr algn="ctr"/>
            <a:r>
              <a:rPr lang="zh-CN" altLang="en-US" sz="2400" dirty="0">
                <a:latin typeface="宋体" panose="02010600030101010101" pitchFamily="2" charset="-122"/>
                <a:ea typeface="宋体" panose="02010600030101010101" pitchFamily="2" charset="-122"/>
              </a:rPr>
              <a:t>上海市实验学校</a:t>
            </a:r>
            <a:endParaRPr lang="en-US" altLang="zh-CN" sz="2400" dirty="0">
              <a:latin typeface="宋体" panose="02010600030101010101" pitchFamily="2" charset="-122"/>
              <a:ea typeface="宋体" panose="02010600030101010101" pitchFamily="2" charset="-122"/>
            </a:endParaRPr>
          </a:p>
          <a:p>
            <a:pPr algn="ctr"/>
            <a:r>
              <a:rPr lang="zh-CN" altLang="en-US" sz="2400" dirty="0">
                <a:latin typeface="宋体" panose="02010600030101010101" pitchFamily="2" charset="-122"/>
                <a:ea typeface="宋体" panose="02010600030101010101" pitchFamily="2" charset="-122"/>
              </a:rPr>
              <a:t>王可欣 陈嘉熙 陈志杰 应宇轩</a:t>
            </a:r>
            <a:endParaRPr lang="zh-CN" altLang="en-US" sz="2400" dirty="0">
              <a:latin typeface="宋体" panose="02010600030101010101" pitchFamily="2" charset="-122"/>
              <a:ea typeface="宋体" panose="02010600030101010101" pitchFamily="2" charset="-122"/>
            </a:endParaRPr>
          </a:p>
          <a:p>
            <a:pPr algn="ctr"/>
            <a:r>
              <a:rPr lang="zh-CN" altLang="en-US" sz="2400" dirty="0">
                <a:latin typeface="宋体" panose="02010600030101010101" pitchFamily="2" charset="-122"/>
                <a:ea typeface="宋体" panose="02010600030101010101" pitchFamily="2" charset="-122"/>
              </a:rPr>
              <a:t>指导老师：陈珺珺、金一鸣</a:t>
            </a:r>
            <a:endParaRPr lang="zh-CN" altLang="en-US" sz="2400" dirty="0">
              <a:latin typeface="宋体" panose="02010600030101010101" pitchFamily="2" charset="-122"/>
              <a:ea typeface="宋体" panose="02010600030101010101" pitchFamily="2" charset="-122"/>
            </a:endParaRPr>
          </a:p>
          <a:p>
            <a:pPr algn="ctr"/>
            <a:r>
              <a:rPr lang="en-US" altLang="zh-CN" sz="2400" dirty="0">
                <a:latin typeface="Book Antiqua" panose="02040602050305030304" pitchFamily="18" charset="0"/>
                <a:ea typeface="宋体" panose="02010600030101010101" pitchFamily="2" charset="-122"/>
                <a:cs typeface="Book Antiqua" panose="02040602050305030304" pitchFamily="18" charset="0"/>
              </a:rPr>
              <a:t>2022.5.20</a:t>
            </a:r>
            <a:endParaRPr lang="en-US" altLang="zh-CN" sz="2400" dirty="0">
              <a:latin typeface="Book Antiqua" panose="02040602050305030304" pitchFamily="18" charset="0"/>
              <a:ea typeface="宋体" panose="02010600030101010101" pitchFamily="2" charset="-122"/>
              <a:cs typeface="Book Antiqua" panose="0204060205030503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100" y="596900"/>
            <a:ext cx="9618339" cy="707886"/>
          </a:xfrm>
          <a:prstGeom prst="rect">
            <a:avLst/>
          </a:prstGeom>
          <a:noFill/>
        </p:spPr>
        <p:txBody>
          <a:bodyPr wrap="none" rtlCol="0">
            <a:spAutoFit/>
          </a:bodyPr>
          <a:lstStyle/>
          <a:p>
            <a:r>
              <a:rPr lang="zh-CN" altLang="en-US" sz="4000" b="1" dirty="0">
                <a:latin typeface="宋体" panose="02010600030101010101" pitchFamily="2" charset="-122"/>
                <a:ea typeface="宋体" panose="02010600030101010101" pitchFamily="2" charset="-122"/>
              </a:rPr>
              <a:t>模型测试</a:t>
            </a:r>
            <a:r>
              <a:rPr lang="en-US" altLang="zh-CN" sz="4000" b="1" dirty="0">
                <a:latin typeface="宋体" panose="02010600030101010101" pitchFamily="2" charset="-122"/>
                <a:ea typeface="宋体" panose="02010600030101010101" pitchFamily="2" charset="-122"/>
              </a:rPr>
              <a:t>-</a:t>
            </a:r>
            <a:r>
              <a:rPr lang="zh-CN" altLang="en-US" sz="4000" b="1" dirty="0">
                <a:latin typeface="宋体" panose="02010600030101010101" pitchFamily="2" charset="-122"/>
                <a:ea typeface="宋体" panose="02010600030101010101" pitchFamily="2" charset="-122"/>
              </a:rPr>
              <a:t>分析预测数据与实际数据的偏离</a:t>
            </a:r>
            <a:endParaRPr lang="zh-CN" altLang="en-US" sz="4000" b="1" dirty="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656590" y="1353185"/>
            <a:ext cx="10005060" cy="4481195"/>
          </a:xfrm>
          <a:prstGeom prst="rect">
            <a:avLst/>
          </a:prstGeom>
        </p:spPr>
      </p:pic>
      <p:sp>
        <p:nvSpPr>
          <p:cNvPr id="9" name="文本框 8"/>
          <p:cNvSpPr txBox="1"/>
          <p:nvPr/>
        </p:nvSpPr>
        <p:spPr>
          <a:xfrm>
            <a:off x="2451254" y="5835669"/>
            <a:ext cx="6549852" cy="338554"/>
          </a:xfrm>
          <a:prstGeom prst="rect">
            <a:avLst/>
          </a:prstGeom>
          <a:noFill/>
        </p:spPr>
        <p:txBody>
          <a:bodyPr wrap="square">
            <a:spAutoFit/>
          </a:bodyPr>
          <a:lstStyle/>
          <a:p>
            <a:pPr algn="ctr"/>
            <a:r>
              <a:rPr lang="zh-CN" altLang="en-US" sz="1600" dirty="0">
                <a:latin typeface="宋体" panose="02010600030101010101" pitchFamily="2" charset="-122"/>
                <a:ea typeface="宋体" panose="02010600030101010101" pitchFamily="2" charset="-122"/>
              </a:rPr>
              <a:t>上海地区本轮疫情实际每日新增确诊与预测每日新增</a:t>
            </a:r>
            <a:endParaRPr lang="zh-CN" altLang="en-US" sz="1600" dirty="0">
              <a:latin typeface="宋体" panose="02010600030101010101" pitchFamily="2" charset="-122"/>
              <a:ea typeface="宋体" panose="02010600030101010101" pitchFamily="2" charset="-122"/>
            </a:endParaRPr>
          </a:p>
        </p:txBody>
      </p:sp>
      <p:sp>
        <p:nvSpPr>
          <p:cNvPr id="7" name="文本框 6"/>
          <p:cNvSpPr txBox="1"/>
          <p:nvPr/>
        </p:nvSpPr>
        <p:spPr>
          <a:xfrm>
            <a:off x="10248900" y="6460093"/>
            <a:ext cx="2028825" cy="369332"/>
          </a:xfrm>
          <a:prstGeom prst="rect">
            <a:avLst/>
          </a:prstGeom>
          <a:noFill/>
        </p:spPr>
        <p:txBody>
          <a:bodyPr wrap="square">
            <a:spAutoFit/>
          </a:bodyPr>
          <a:lstStyle/>
          <a:p>
            <a:pPr algn="ctr"/>
            <a:r>
              <a:rPr lang="en-US" altLang="zh-CN" sz="1800" b="1" dirty="0">
                <a:latin typeface="Book Antiqua" panose="02040602050305030304" pitchFamily="18" charset="0"/>
                <a:ea typeface="宋体" panose="02010600030101010101" pitchFamily="2" charset="-122"/>
                <a:hlinkClick r:id="rId2" action="ppaction://hlinksldjump">
                  <a:extLst>
                    <a:ext uri="{DAF060AB-1E55-43B9-8AAB-6FB025537F2F}">
                      <wpsdc:hlinkClr xmlns:wpsdc="http://www.wps.cn/officeDocument/2017/drawingmlCustomData" val="000000"/>
                      <wpsdc:folHlinkClr xmlns:wpsdc="http://www.wps.cn/officeDocument/2017/drawingmlCustomData" val="000000"/>
                      <wpsdc:hlinkUnderline xmlns:wpsdc="http://www.wps.cn/officeDocument/2017/drawingmlCustomData" val="0"/>
                    </a:ext>
                  </a:extLst>
                </a:hlinkClick>
              </a:rPr>
              <a:t>IMMC22067984</a:t>
            </a:r>
            <a:endParaRPr lang="en-US" altLang="zh-CN" sz="1800" b="1" dirty="0">
              <a:latin typeface="Book Antiqua" panose="0204060205030503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100" y="596900"/>
            <a:ext cx="9961381" cy="707886"/>
          </a:xfrm>
          <a:prstGeom prst="rect">
            <a:avLst/>
          </a:prstGeom>
          <a:noFill/>
        </p:spPr>
        <p:txBody>
          <a:bodyPr wrap="none" rtlCol="0">
            <a:spAutoFit/>
          </a:bodyPr>
          <a:lstStyle/>
          <a:p>
            <a:r>
              <a:rPr lang="zh-CN" altLang="en-US" sz="4000" b="1" dirty="0">
                <a:solidFill>
                  <a:schemeClr val="tx1"/>
                </a:solidFill>
                <a:latin typeface="宋体" panose="02010600030101010101" pitchFamily="2" charset="-122"/>
                <a:ea typeface="宋体" panose="02010600030101010101" pitchFamily="2" charset="-122"/>
              </a:rPr>
              <a:t>模型测试</a:t>
            </a:r>
            <a:r>
              <a:rPr lang="en-US" altLang="zh-CN" sz="4000" b="1" dirty="0">
                <a:latin typeface="宋体" panose="02010600030101010101" pitchFamily="2" charset="-122"/>
                <a:ea typeface="宋体" panose="02010600030101010101" pitchFamily="2" charset="-122"/>
              </a:rPr>
              <a:t>-</a:t>
            </a:r>
            <a:r>
              <a:rPr lang="zh-CN" altLang="en-US" sz="4000" b="1" dirty="0">
                <a:latin typeface="宋体" panose="02010600030101010101" pitchFamily="2" charset="-122"/>
                <a:ea typeface="宋体" panose="02010600030101010101" pitchFamily="2" charset="-122"/>
              </a:rPr>
              <a:t>分析预测数据与实际数据的偏离</a:t>
            </a:r>
            <a:endParaRPr lang="zh-CN" altLang="en-US" sz="4000" b="1" dirty="0">
              <a:latin typeface="宋体" panose="02010600030101010101" pitchFamily="2" charset="-122"/>
              <a:ea typeface="宋体" panose="02010600030101010101" pitchFamily="2" charset="-122"/>
            </a:endParaRPr>
          </a:p>
        </p:txBody>
      </p:sp>
      <p:grpSp>
        <p:nvGrpSpPr>
          <p:cNvPr id="2" name="组合 1"/>
          <p:cNvGrpSpPr/>
          <p:nvPr/>
        </p:nvGrpSpPr>
        <p:grpSpPr>
          <a:xfrm>
            <a:off x="1166495" y="1247775"/>
            <a:ext cx="9507220" cy="5080519"/>
            <a:chOff x="2577927" y="1529733"/>
            <a:chExt cx="6556548" cy="3197317"/>
          </a:xfrm>
        </p:grpSpPr>
        <p:pic>
          <p:nvPicPr>
            <p:cNvPr id="9" name="图片 8"/>
            <p:cNvPicPr>
              <a:picLocks noChangeAspect="1"/>
            </p:cNvPicPr>
            <p:nvPr/>
          </p:nvPicPr>
          <p:blipFill>
            <a:blip r:embed="rId1"/>
            <a:stretch>
              <a:fillRect/>
            </a:stretch>
          </p:blipFill>
          <p:spPr>
            <a:xfrm>
              <a:off x="2584623" y="1529733"/>
              <a:ext cx="6549852" cy="2990218"/>
            </a:xfrm>
            <a:prstGeom prst="rect">
              <a:avLst/>
            </a:prstGeom>
          </p:spPr>
        </p:pic>
        <p:sp>
          <p:nvSpPr>
            <p:cNvPr id="12" name="文本框 11"/>
            <p:cNvSpPr txBox="1"/>
            <p:nvPr/>
          </p:nvSpPr>
          <p:spPr>
            <a:xfrm>
              <a:off x="2577927" y="4514850"/>
              <a:ext cx="6556548" cy="212200"/>
            </a:xfrm>
            <a:prstGeom prst="rect">
              <a:avLst/>
            </a:prstGeom>
            <a:noFill/>
          </p:spPr>
          <p:txBody>
            <a:bodyPr wrap="square">
              <a:spAutoFit/>
            </a:bodyPr>
            <a:lstStyle/>
            <a:p>
              <a:pPr algn="ctr"/>
              <a:r>
                <a:rPr lang="zh-CN" altLang="en-US" sz="1600" dirty="0">
                  <a:latin typeface="宋体" panose="02010600030101010101" pitchFamily="2" charset="-122"/>
                  <a:ea typeface="宋体" panose="02010600030101010101" pitchFamily="2" charset="-122"/>
                </a:rPr>
                <a:t>吉林省最新一轮疫情实际每日新增与预测每日新增</a:t>
              </a:r>
              <a:endParaRPr lang="zh-CN" altLang="en-US" sz="1600" dirty="0">
                <a:latin typeface="宋体" panose="02010600030101010101" pitchFamily="2" charset="-122"/>
                <a:ea typeface="宋体" panose="02010600030101010101" pitchFamily="2" charset="-122"/>
              </a:endParaRPr>
            </a:p>
          </p:txBody>
        </p:sp>
      </p:grpSp>
      <p:sp>
        <p:nvSpPr>
          <p:cNvPr id="7" name="文本框 6"/>
          <p:cNvSpPr txBox="1"/>
          <p:nvPr/>
        </p:nvSpPr>
        <p:spPr>
          <a:xfrm>
            <a:off x="10248900" y="6460093"/>
            <a:ext cx="2028825" cy="369332"/>
          </a:xfrm>
          <a:prstGeom prst="rect">
            <a:avLst/>
          </a:prstGeom>
          <a:noFill/>
        </p:spPr>
        <p:txBody>
          <a:bodyPr wrap="square">
            <a:spAutoFit/>
          </a:bodyPr>
          <a:lstStyle/>
          <a:p>
            <a:pPr algn="ctr"/>
            <a:r>
              <a:rPr lang="en-US" altLang="zh-CN" sz="1800" b="1" dirty="0">
                <a:latin typeface="Book Antiqua" panose="02040602050305030304" pitchFamily="18" charset="0"/>
                <a:ea typeface="宋体" panose="02010600030101010101" pitchFamily="2" charset="-122"/>
                <a:hlinkClick r:id="rId2" action="ppaction://hlinksldjump">
                  <a:extLst>
                    <a:ext uri="{DAF060AB-1E55-43B9-8AAB-6FB025537F2F}">
                      <wpsdc:hlinkClr xmlns:wpsdc="http://www.wps.cn/officeDocument/2017/drawingmlCustomData" val="000000"/>
                      <wpsdc:folHlinkClr xmlns:wpsdc="http://www.wps.cn/officeDocument/2017/drawingmlCustomData" val="000000"/>
                      <wpsdc:hlinkUnderline xmlns:wpsdc="http://www.wps.cn/officeDocument/2017/drawingmlCustomData" val="0"/>
                    </a:ext>
                  </a:extLst>
                </a:hlinkClick>
              </a:rPr>
              <a:t>IMMC22067984</a:t>
            </a:r>
            <a:endParaRPr lang="en-US" altLang="zh-CN" sz="1800" b="1" dirty="0">
              <a:latin typeface="Book Antiqua" panose="0204060205030503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100" y="596900"/>
            <a:ext cx="8675773" cy="707886"/>
          </a:xfrm>
          <a:prstGeom prst="rect">
            <a:avLst/>
          </a:prstGeom>
          <a:noFill/>
        </p:spPr>
        <p:txBody>
          <a:bodyPr wrap="none" rtlCol="0">
            <a:spAutoFit/>
          </a:bodyPr>
          <a:lstStyle/>
          <a:p>
            <a:r>
              <a:rPr lang="zh-CN" altLang="en-US" sz="4000" b="1" dirty="0">
                <a:latin typeface="宋体" panose="02010600030101010101" pitchFamily="2" charset="-122"/>
                <a:ea typeface="宋体" panose="02010600030101010101" pitchFamily="2" charset="-122"/>
              </a:rPr>
              <a:t>模型测试</a:t>
            </a:r>
            <a:r>
              <a:rPr lang="en-US" altLang="zh-CN" sz="4000" b="1" dirty="0">
                <a:latin typeface="宋体" panose="02010600030101010101" pitchFamily="2" charset="-122"/>
                <a:ea typeface="宋体" panose="02010600030101010101" pitchFamily="2" charset="-122"/>
              </a:rPr>
              <a:t>-</a:t>
            </a:r>
            <a:r>
              <a:rPr lang="zh-CN" altLang="en-US" sz="4000" b="1" dirty="0">
                <a:latin typeface="宋体" panose="02010600030101010101" pitchFamily="2" charset="-122"/>
                <a:ea typeface="宋体" panose="02010600030101010101" pitchFamily="2" charset="-122"/>
              </a:rPr>
              <a:t>分析不同地区疫情传播差异</a:t>
            </a:r>
            <a:endParaRPr lang="zh-CN" altLang="en-US" sz="4000" b="1"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graphicFrame>
            <p:nvGraphicFramePr>
              <p:cNvPr id="7" name="表格 23"/>
              <p:cNvGraphicFramePr>
                <a:graphicFrameLocks noGrp="1"/>
              </p:cNvGraphicFramePr>
              <p:nvPr/>
            </p:nvGraphicFramePr>
            <p:xfrm>
              <a:off x="8430685" y="2656855"/>
              <a:ext cx="3085040" cy="1112520"/>
            </p:xfrm>
            <a:graphic>
              <a:graphicData uri="http://schemas.openxmlformats.org/drawingml/2006/table">
                <a:tbl>
                  <a:tblPr>
                    <a:effectLst/>
                    <a:tableStyleId>{5C22544A-7EE6-4342-B048-85BDC9FD1C3A}</a:tableStyleId>
                  </a:tblPr>
                  <a:tblGrid>
                    <a:gridCol w="865715"/>
                    <a:gridCol w="1123950"/>
                    <a:gridCol w="1095375"/>
                  </a:tblGrid>
                  <a:tr h="370840">
                    <a:tc>
                      <a:txBody>
                        <a:bodyPr/>
                        <a:lstStyle/>
                        <a:p>
                          <a:pPr marL="0" algn="ctr" defTabSz="1440180" rtl="0" eaLnBrk="1" latinLnBrk="0" hangingPunct="1"/>
                          <a:r>
                            <a:rPr lang="zh-CN" altLang="en-US" sz="18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地区</a:t>
                          </a:r>
                          <a:endParaRPr lang="zh-CN" altLang="en-US" sz="18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440180" rtl="0" eaLnBrk="1" latinLnBrk="0" hangingPunct="1"/>
                          <a14:m>
                            <m:oMathPara xmlns:m="http://schemas.openxmlformats.org/officeDocument/2006/math">
                              <m:oMathParaPr>
                                <m:jc m:val="center"/>
                              </m:oMathParaPr>
                              <m:oMath xmlns:m="http://schemas.openxmlformats.org/officeDocument/2006/math">
                                <m:sSub>
                                  <m:sSubPr>
                                    <m:ctrlPr>
                                      <a:rPr lang="en-US" altLang="zh-CN" sz="1800" i="1" kern="1200" smtClean="0">
                                        <a:solidFill>
                                          <a:schemeClr val="tx1"/>
                                        </a:solidFill>
                                        <a:latin typeface="Cambria Math" panose="02040503050406030204" pitchFamily="18" charset="0"/>
                                        <a:ea typeface="宋体" panose="02010600030101010101" pitchFamily="2" charset="-122"/>
                                        <a:cs typeface="+mn-cs"/>
                                      </a:rPr>
                                    </m:ctrlPr>
                                  </m:sSubPr>
                                  <m:e>
                                    <m:r>
                                      <a:rPr lang="en-US" altLang="zh-CN" sz="1800" kern="1200" smtClean="0">
                                        <a:solidFill>
                                          <a:schemeClr val="tx1"/>
                                        </a:solidFill>
                                        <a:latin typeface="Cambria Math" panose="02040503050406030204" pitchFamily="18" charset="0"/>
                                        <a:ea typeface="宋体" panose="02010600030101010101" pitchFamily="2" charset="-122"/>
                                        <a:cs typeface="+mn-cs"/>
                                      </a:rPr>
                                      <m:t>𝑟</m:t>
                                    </m:r>
                                  </m:e>
                                  <m:sub>
                                    <m:r>
                                      <a:rPr lang="en-US" altLang="zh-CN" sz="1800" kern="1200" smtClean="0">
                                        <a:solidFill>
                                          <a:schemeClr val="tx1"/>
                                        </a:solidFill>
                                        <a:latin typeface="Cambria Math" panose="02040503050406030204" pitchFamily="18" charset="0"/>
                                        <a:ea typeface="宋体" panose="02010600030101010101" pitchFamily="2" charset="-122"/>
                                        <a:cs typeface="+mn-cs"/>
                                      </a:rPr>
                                      <m:t>1</m:t>
                                    </m:r>
                                  </m:sub>
                                </m:sSub>
                              </m:oMath>
                            </m:oMathPara>
                          </a14:m>
                          <a:endParaRPr lang="zh-CN" altLang="en-US" sz="18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440180" rtl="0" eaLnBrk="1" latinLnBrk="0" hangingPunct="1"/>
                          <a14:m>
                            <m:oMathPara xmlns:m="http://schemas.openxmlformats.org/officeDocument/2006/math">
                              <m:oMathParaPr>
                                <m:jc m:val="centerGroup"/>
                              </m:oMathParaPr>
                              <m:oMath xmlns:m="http://schemas.openxmlformats.org/officeDocument/2006/math">
                                <m:sSub>
                                  <m:sSubPr>
                                    <m:ctrlPr>
                                      <a:rPr lang="en-US" altLang="zh-CN" sz="1800" i="1" kern="1200" smtClean="0">
                                        <a:solidFill>
                                          <a:schemeClr val="tx1"/>
                                        </a:solidFill>
                                        <a:latin typeface="Cambria Math" panose="02040503050406030204" pitchFamily="18" charset="0"/>
                                        <a:ea typeface="宋体" panose="02010600030101010101" pitchFamily="2" charset="-122"/>
                                        <a:cs typeface="+mn-cs"/>
                                      </a:rPr>
                                    </m:ctrlPr>
                                  </m:sSubPr>
                                  <m:e>
                                    <m:r>
                                      <a:rPr lang="en-US" altLang="zh-CN" sz="1800" kern="1200" smtClean="0">
                                        <a:solidFill>
                                          <a:schemeClr val="tx1"/>
                                        </a:solidFill>
                                        <a:latin typeface="Cambria Math" panose="02040503050406030204" pitchFamily="18" charset="0"/>
                                        <a:ea typeface="宋体" panose="02010600030101010101" pitchFamily="2" charset="-122"/>
                                        <a:cs typeface="+mn-cs"/>
                                      </a:rPr>
                                      <m:t>𝑟</m:t>
                                    </m:r>
                                  </m:e>
                                  <m:sub>
                                    <m:r>
                                      <a:rPr lang="en-US" altLang="zh-CN" sz="1800" kern="1200" smtClean="0">
                                        <a:solidFill>
                                          <a:schemeClr val="tx1"/>
                                        </a:solidFill>
                                        <a:latin typeface="Cambria Math" panose="02040503050406030204" pitchFamily="18" charset="0"/>
                                        <a:ea typeface="宋体" panose="02010600030101010101" pitchFamily="2" charset="-122"/>
                                        <a:cs typeface="+mn-cs"/>
                                      </a:rPr>
                                      <m:t>2</m:t>
                                    </m:r>
                                  </m:sub>
                                </m:sSub>
                              </m:oMath>
                            </m:oMathPara>
                          </a14:m>
                          <a:endParaRPr lang="zh-CN" altLang="en-US" sz="18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algn="ctr" defTabSz="1440180" rtl="0" eaLnBrk="1" latinLnBrk="0" hangingPunct="1"/>
                          <a:r>
                            <a:rPr lang="zh-CN" altLang="en-US" sz="18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上海</a:t>
                          </a:r>
                          <a:endParaRPr lang="zh-CN" altLang="en-US" sz="18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1440180" rtl="0" eaLnBrk="1" latinLnBrk="0" hangingPunct="1"/>
                          <a:r>
                            <a:rPr lang="en-US" altLang="zh-CN" sz="18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0.470600</a:t>
                          </a:r>
                          <a:endParaRPr lang="zh-CN" altLang="en-US" sz="18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1440180" rtl="0" eaLnBrk="1" latinLnBrk="0" hangingPunct="1"/>
                          <a:r>
                            <a:rPr lang="en-US" altLang="zh-CN" sz="18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0.288459</a:t>
                          </a:r>
                          <a:endParaRPr lang="zh-CN" altLang="en-US" sz="18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70840">
                    <a:tc>
                      <a:txBody>
                        <a:bodyPr/>
                        <a:lstStyle/>
                        <a:p>
                          <a:pPr marL="0" algn="ctr" defTabSz="1440180" rtl="0" eaLnBrk="1" latinLnBrk="0" hangingPunct="1"/>
                          <a:r>
                            <a:rPr lang="zh-CN" altLang="en-US" sz="18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吉林</a:t>
                          </a:r>
                          <a:endParaRPr lang="zh-CN" altLang="en-US" sz="18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440180" rtl="0" eaLnBrk="1" latinLnBrk="0" hangingPunct="1"/>
                          <a:r>
                            <a:rPr lang="en-US" altLang="zh-CN" sz="18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0.924258</a:t>
                          </a:r>
                          <a:endParaRPr lang="zh-CN" altLang="en-US" sz="18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440180" rtl="0" eaLnBrk="1" latinLnBrk="0" hangingPunct="1"/>
                          <a:r>
                            <a:rPr lang="en-US" altLang="zh-CN" sz="18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0.292421</a:t>
                          </a:r>
                          <a:endParaRPr lang="zh-CN" altLang="en-US" sz="18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mc:Choice>
        <mc:Fallback xmlns="">
          <p:graphicFrame>
            <p:nvGraphicFramePr>
              <p:cNvPr id="7" name="表格 23"/>
              <p:cNvGraphicFramePr>
                <a:graphicFrameLocks noGrp="1"/>
              </p:cNvGraphicFramePr>
              <p:nvPr/>
            </p:nvGraphicFramePr>
            <p:xfrm>
              <a:off x="8430685" y="2656855"/>
              <a:ext cx="3085040" cy="1112520"/>
            </p:xfrm>
            <a:graphic>
              <a:graphicData uri="http://schemas.openxmlformats.org/drawingml/2006/table">
                <a:tbl>
                  <a:tblPr>
                    <a:effectLst/>
                    <a:tableStyleId>{5C22544A-7EE6-4342-B048-85BDC9FD1C3A}</a:tableStyleId>
                  </a:tblPr>
                  <a:tblGrid>
                    <a:gridCol w="865715"/>
                    <a:gridCol w="1123950"/>
                    <a:gridCol w="1095375"/>
                  </a:tblGrid>
                  <a:tr h="370840">
                    <a:tc>
                      <a:txBody>
                        <a:bodyPr/>
                        <a:lstStyle/>
                        <a:p>
                          <a:pPr marL="0" algn="ctr" defTabSz="1440180" rtl="0" eaLnBrk="1" latinLnBrk="0" hangingPunct="1"/>
                          <a:r>
                            <a:rPr lang="zh-CN" altLang="en-US" sz="18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地区</a:t>
                          </a:r>
                          <a:endParaRPr lang="zh-CN" altLang="en-US" sz="18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
                        </a:blipFill>
                      </a:tcPr>
                    </a:tc>
                    <a:tc>
                      <a:txBody>
                        <a:bodyPr/>
                        <a:lstStyle/>
                        <a:p>
                          <a:endParaRPr lang="zh-CN"/>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
                        </a:blipFill>
                      </a:tcPr>
                    </a:tc>
                  </a:tr>
                  <a:tr h="370840">
                    <a:tc>
                      <a:txBody>
                        <a:bodyPr/>
                        <a:lstStyle/>
                        <a:p>
                          <a:pPr marL="0" algn="ctr" defTabSz="1440180" rtl="0" eaLnBrk="1" latinLnBrk="0" hangingPunct="1"/>
                          <a:r>
                            <a:rPr lang="zh-CN" altLang="en-US" sz="18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上海</a:t>
                          </a:r>
                          <a:endParaRPr lang="zh-CN" altLang="en-US" sz="18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1440180" rtl="0" eaLnBrk="1" latinLnBrk="0" hangingPunct="1"/>
                          <a:r>
                            <a:rPr lang="en-US" altLang="zh-CN" sz="18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0.470600</a:t>
                          </a:r>
                          <a:endParaRPr lang="zh-CN" altLang="en-US" sz="18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1440180" rtl="0" eaLnBrk="1" latinLnBrk="0" hangingPunct="1"/>
                          <a:r>
                            <a:rPr lang="en-US" altLang="zh-CN" sz="18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0.288459</a:t>
                          </a:r>
                          <a:endParaRPr lang="zh-CN" altLang="en-US" sz="18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70840">
                    <a:tc>
                      <a:txBody>
                        <a:bodyPr/>
                        <a:lstStyle/>
                        <a:p>
                          <a:pPr marL="0" algn="ctr" defTabSz="1440180" rtl="0" eaLnBrk="1" latinLnBrk="0" hangingPunct="1"/>
                          <a:r>
                            <a:rPr lang="zh-CN" altLang="en-US" sz="18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吉林</a:t>
                          </a:r>
                          <a:endParaRPr lang="zh-CN" altLang="en-US" sz="18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440180" rtl="0" eaLnBrk="1" latinLnBrk="0" hangingPunct="1"/>
                          <a:r>
                            <a:rPr lang="en-US" altLang="zh-CN" sz="18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0.924258</a:t>
                          </a:r>
                          <a:endParaRPr lang="zh-CN" altLang="en-US" sz="18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440180" rtl="0" eaLnBrk="1" latinLnBrk="0" hangingPunct="1"/>
                          <a:r>
                            <a:rPr lang="en-US" altLang="zh-CN" sz="18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0.292421</a:t>
                          </a:r>
                          <a:endParaRPr lang="zh-CN" altLang="en-US" sz="18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mc:Fallback>
      </mc:AlternateContent>
      <p:grpSp>
        <p:nvGrpSpPr>
          <p:cNvPr id="10" name="组合 9"/>
          <p:cNvGrpSpPr/>
          <p:nvPr/>
        </p:nvGrpSpPr>
        <p:grpSpPr>
          <a:xfrm>
            <a:off x="4946649" y="2083617"/>
            <a:ext cx="3105151" cy="1992803"/>
            <a:chOff x="2505864" y="1490283"/>
            <a:chExt cx="6556548" cy="3272335"/>
          </a:xfrm>
        </p:grpSpPr>
        <p:pic>
          <p:nvPicPr>
            <p:cNvPr id="11" name="图片 10"/>
            <p:cNvPicPr>
              <a:picLocks noChangeAspect="1"/>
            </p:cNvPicPr>
            <p:nvPr/>
          </p:nvPicPr>
          <p:blipFill>
            <a:blip r:embed="rId2"/>
            <a:stretch>
              <a:fillRect/>
            </a:stretch>
          </p:blipFill>
          <p:spPr>
            <a:xfrm>
              <a:off x="2505864" y="1490283"/>
              <a:ext cx="6549852" cy="2933781"/>
            </a:xfrm>
            <a:prstGeom prst="rect">
              <a:avLst/>
            </a:prstGeom>
          </p:spPr>
        </p:pic>
        <p:sp>
          <p:nvSpPr>
            <p:cNvPr id="12" name="文本框 11"/>
            <p:cNvSpPr txBox="1"/>
            <p:nvPr/>
          </p:nvSpPr>
          <p:spPr>
            <a:xfrm>
              <a:off x="2505864" y="4424064"/>
              <a:ext cx="6556548" cy="338554"/>
            </a:xfrm>
            <a:prstGeom prst="rect">
              <a:avLst/>
            </a:prstGeom>
            <a:noFill/>
          </p:spPr>
          <p:txBody>
            <a:bodyPr wrap="square">
              <a:spAutoFit/>
            </a:bodyPr>
            <a:lstStyle/>
            <a:p>
              <a:pPr algn="ctr"/>
              <a:r>
                <a:rPr lang="zh-CN" altLang="en-US" sz="1600" dirty="0">
                  <a:latin typeface="宋体" panose="02010600030101010101" pitchFamily="2" charset="-122"/>
                  <a:ea typeface="宋体" panose="02010600030101010101" pitchFamily="2" charset="-122"/>
                </a:rPr>
                <a:t>上海地区本轮疫情实际每日新增确诊与预测每日新增</a:t>
              </a:r>
              <a:endParaRPr lang="zh-CN" altLang="en-US" sz="1600" dirty="0">
                <a:latin typeface="宋体" panose="02010600030101010101" pitchFamily="2" charset="-122"/>
                <a:ea typeface="宋体" panose="02010600030101010101" pitchFamily="2" charset="-122"/>
              </a:endParaRPr>
            </a:p>
          </p:txBody>
        </p:sp>
      </p:grpSp>
      <p:grpSp>
        <p:nvGrpSpPr>
          <p:cNvPr id="13" name="组合 12"/>
          <p:cNvGrpSpPr/>
          <p:nvPr/>
        </p:nvGrpSpPr>
        <p:grpSpPr>
          <a:xfrm>
            <a:off x="800100" y="2083617"/>
            <a:ext cx="3926418" cy="1990395"/>
            <a:chOff x="2577927" y="1529733"/>
            <a:chExt cx="6556548" cy="3323671"/>
          </a:xfrm>
        </p:grpSpPr>
        <p:pic>
          <p:nvPicPr>
            <p:cNvPr id="14" name="图片 13"/>
            <p:cNvPicPr>
              <a:picLocks noChangeAspect="1"/>
            </p:cNvPicPr>
            <p:nvPr/>
          </p:nvPicPr>
          <p:blipFill>
            <a:blip r:embed="rId3"/>
            <a:stretch>
              <a:fillRect/>
            </a:stretch>
          </p:blipFill>
          <p:spPr>
            <a:xfrm>
              <a:off x="2584623" y="1529733"/>
              <a:ext cx="6549852" cy="2990218"/>
            </a:xfrm>
            <a:prstGeom prst="rect">
              <a:avLst/>
            </a:prstGeom>
          </p:spPr>
        </p:pic>
        <p:sp>
          <p:nvSpPr>
            <p:cNvPr id="15" name="文本框 14"/>
            <p:cNvSpPr txBox="1"/>
            <p:nvPr/>
          </p:nvSpPr>
          <p:spPr>
            <a:xfrm>
              <a:off x="2577927" y="4514850"/>
              <a:ext cx="6556548" cy="338554"/>
            </a:xfrm>
            <a:prstGeom prst="rect">
              <a:avLst/>
            </a:prstGeom>
            <a:noFill/>
          </p:spPr>
          <p:txBody>
            <a:bodyPr wrap="square">
              <a:spAutoFit/>
            </a:bodyPr>
            <a:lstStyle/>
            <a:p>
              <a:pPr algn="ctr"/>
              <a:r>
                <a:rPr lang="zh-CN" altLang="en-US" sz="1600" dirty="0">
                  <a:latin typeface="宋体" panose="02010600030101010101" pitchFamily="2" charset="-122"/>
                  <a:ea typeface="宋体" panose="02010600030101010101" pitchFamily="2" charset="-122"/>
                </a:rPr>
                <a:t>吉林省最新一轮疫情实际每日新增与预测每日新增</a:t>
              </a:r>
              <a:endParaRPr lang="zh-CN" altLang="en-US" sz="1600" dirty="0">
                <a:latin typeface="宋体" panose="02010600030101010101" pitchFamily="2" charset="-122"/>
                <a:ea typeface="宋体" panose="02010600030101010101" pitchFamily="2" charset="-122"/>
              </a:endParaRPr>
            </a:p>
          </p:txBody>
        </p:sp>
      </p:grpSp>
      <p:sp>
        <p:nvSpPr>
          <p:cNvPr id="2" name="文本框 1"/>
          <p:cNvSpPr txBox="1"/>
          <p:nvPr/>
        </p:nvSpPr>
        <p:spPr>
          <a:xfrm>
            <a:off x="10248900" y="6460093"/>
            <a:ext cx="2028825" cy="369332"/>
          </a:xfrm>
          <a:prstGeom prst="rect">
            <a:avLst/>
          </a:prstGeom>
          <a:noFill/>
        </p:spPr>
        <p:txBody>
          <a:bodyPr wrap="square">
            <a:spAutoFit/>
          </a:bodyPr>
          <a:lstStyle/>
          <a:p>
            <a:pPr algn="ctr"/>
            <a:r>
              <a:rPr lang="en-US" altLang="zh-CN" sz="1800" b="1" dirty="0">
                <a:latin typeface="Book Antiqua" panose="02040602050305030304" pitchFamily="18" charset="0"/>
                <a:ea typeface="宋体" panose="02010600030101010101" pitchFamily="2" charset="-122"/>
                <a:hlinkClick r:id="rId4" action="ppaction://hlinksldjump">
                  <a:extLst>
                    <a:ext uri="{DAF060AB-1E55-43B9-8AAB-6FB025537F2F}">
                      <wpsdc:hlinkClr xmlns:wpsdc="http://www.wps.cn/officeDocument/2017/drawingmlCustomData" val="000000"/>
                      <wpsdc:folHlinkClr xmlns:wpsdc="http://www.wps.cn/officeDocument/2017/drawingmlCustomData" val="000000"/>
                      <wpsdc:hlinkUnderline xmlns:wpsdc="http://www.wps.cn/officeDocument/2017/drawingmlCustomData" val="0"/>
                    </a:ext>
                  </a:extLst>
                </a:hlinkClick>
              </a:rPr>
              <a:t>IMMC22067984</a:t>
            </a:r>
            <a:endParaRPr lang="en-US" altLang="zh-CN" sz="1800" b="1" dirty="0">
              <a:latin typeface="Book Antiqua" panose="0204060205030503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100" y="596900"/>
            <a:ext cx="7388561" cy="707886"/>
          </a:xfrm>
          <a:prstGeom prst="rect">
            <a:avLst/>
          </a:prstGeom>
          <a:noFill/>
        </p:spPr>
        <p:txBody>
          <a:bodyPr wrap="none" rtlCol="0">
            <a:spAutoFit/>
          </a:bodyPr>
          <a:lstStyle/>
          <a:p>
            <a:r>
              <a:rPr lang="zh-CN" altLang="en-US" sz="4000" b="1" dirty="0">
                <a:solidFill>
                  <a:schemeClr val="tx1"/>
                </a:solidFill>
                <a:latin typeface="宋体" panose="02010600030101010101" pitchFamily="2" charset="-122"/>
                <a:ea typeface="宋体" panose="02010600030101010101" pitchFamily="2" charset="-122"/>
              </a:rPr>
              <a:t>模型应用</a:t>
            </a:r>
            <a:r>
              <a:rPr lang="en-US" altLang="zh-CN" sz="4000" b="1" dirty="0">
                <a:latin typeface="宋体" panose="02010600030101010101" pitchFamily="2" charset="-122"/>
                <a:ea typeface="宋体" panose="02010600030101010101" pitchFamily="2" charset="-122"/>
              </a:rPr>
              <a:t>-</a:t>
            </a:r>
            <a:r>
              <a:rPr lang="zh-CN" altLang="en-US" sz="4000" b="1" dirty="0">
                <a:latin typeface="宋体" panose="02010600030101010101" pitchFamily="2" charset="-122"/>
                <a:ea typeface="宋体" panose="02010600030101010101" pitchFamily="2" charset="-122"/>
              </a:rPr>
              <a:t>阻断疫情传播的策略</a:t>
            </a:r>
            <a:endParaRPr lang="zh-CN" altLang="en-US" sz="4000" b="1" dirty="0">
              <a:latin typeface="宋体" panose="02010600030101010101" pitchFamily="2" charset="-122"/>
              <a:ea typeface="宋体" panose="02010600030101010101" pitchFamily="2" charset="-122"/>
            </a:endParaRPr>
          </a:p>
        </p:txBody>
      </p:sp>
      <p:sp>
        <p:nvSpPr>
          <p:cNvPr id="8" name="文本框 7"/>
          <p:cNvSpPr txBox="1"/>
          <p:nvPr/>
        </p:nvSpPr>
        <p:spPr>
          <a:xfrm>
            <a:off x="892598" y="1828662"/>
            <a:ext cx="10343092" cy="1476375"/>
          </a:xfrm>
          <a:prstGeom prst="rect">
            <a:avLst/>
          </a:prstGeom>
          <a:noFill/>
        </p:spPr>
        <p:txBody>
          <a:bodyPr wrap="square">
            <a:spAutoFit/>
          </a:bodyPr>
          <a:lstStyle/>
          <a:p>
            <a:pPr marL="285750" lvl="1" indent="-285750">
              <a:lnSpc>
                <a:spcPct val="150000"/>
              </a:lnSpc>
              <a:buFont typeface="Wingdings" panose="05000000000000000000" pitchFamily="2" charset="2"/>
              <a:buChar char="Ø"/>
            </a:pPr>
            <a:r>
              <a:rPr lang="zh-CN" altLang="en-US" sz="2000" b="1" dirty="0">
                <a:solidFill>
                  <a:schemeClr val="tx1"/>
                </a:solidFill>
                <a:latin typeface="宋体" panose="02010600030101010101" pitchFamily="2" charset="-122"/>
                <a:ea typeface="宋体" panose="02010600030101010101" pitchFamily="2" charset="-122"/>
              </a:rPr>
              <a:t>全员疫苗</a:t>
            </a:r>
            <a:endParaRPr lang="zh-CN" altLang="en-US" sz="2000" b="1" dirty="0">
              <a:solidFill>
                <a:schemeClr val="tx1"/>
              </a:solidFill>
              <a:latin typeface="宋体" panose="02010600030101010101" pitchFamily="2" charset="-122"/>
              <a:ea typeface="宋体" panose="02010600030101010101" pitchFamily="2" charset="-122"/>
            </a:endParaRPr>
          </a:p>
          <a:p>
            <a:pPr marL="285750" lvl="1" indent="-285750">
              <a:lnSpc>
                <a:spcPct val="150000"/>
              </a:lnSpc>
              <a:buFont typeface="Wingdings" panose="05000000000000000000" pitchFamily="2" charset="2"/>
              <a:buChar char="Ø"/>
            </a:pPr>
            <a:r>
              <a:rPr lang="zh-CN" altLang="en-US" sz="2000" b="1" dirty="0">
                <a:latin typeface="宋体" panose="02010600030101010101" pitchFamily="2" charset="-122"/>
                <a:ea typeface="宋体" panose="02010600030101010101" pitchFamily="2" charset="-122"/>
              </a:rPr>
              <a:t>隔离管控</a:t>
            </a:r>
            <a:endParaRPr lang="zh-CN" altLang="en-US" sz="2000" b="1" dirty="0">
              <a:latin typeface="宋体" panose="02010600030101010101" pitchFamily="2" charset="-122"/>
              <a:ea typeface="宋体" panose="02010600030101010101" pitchFamily="2" charset="-122"/>
            </a:endParaRPr>
          </a:p>
          <a:p>
            <a:pPr marL="285750" lvl="1" indent="-285750">
              <a:lnSpc>
                <a:spcPct val="150000"/>
              </a:lnSpc>
              <a:buFont typeface="Wingdings" panose="05000000000000000000" pitchFamily="2" charset="2"/>
              <a:buChar char="Ø"/>
            </a:pPr>
            <a:r>
              <a:rPr lang="zh-CN" altLang="en-US" sz="2000" b="1" dirty="0">
                <a:latin typeface="宋体" panose="02010600030101010101" pitchFamily="2" charset="-122"/>
                <a:ea typeface="宋体" panose="02010600030101010101" pitchFamily="2" charset="-122"/>
              </a:rPr>
              <a:t>使用特效药</a:t>
            </a:r>
            <a:endParaRPr lang="zh-CN" altLang="en-US" sz="2000" b="1" dirty="0">
              <a:latin typeface="宋体" panose="02010600030101010101" pitchFamily="2" charset="-122"/>
              <a:ea typeface="宋体" panose="02010600030101010101" pitchFamily="2" charset="-122"/>
            </a:endParaRPr>
          </a:p>
        </p:txBody>
      </p:sp>
      <p:sp>
        <p:nvSpPr>
          <p:cNvPr id="2" name="文本框 1"/>
          <p:cNvSpPr txBox="1"/>
          <p:nvPr/>
        </p:nvSpPr>
        <p:spPr>
          <a:xfrm>
            <a:off x="10248900" y="6460093"/>
            <a:ext cx="2028825" cy="369332"/>
          </a:xfrm>
          <a:prstGeom prst="rect">
            <a:avLst/>
          </a:prstGeom>
          <a:noFill/>
        </p:spPr>
        <p:txBody>
          <a:bodyPr wrap="square">
            <a:spAutoFit/>
          </a:bodyPr>
          <a:lstStyle/>
          <a:p>
            <a:pPr algn="ctr"/>
            <a:r>
              <a:rPr lang="en-US" altLang="zh-CN" sz="1800" b="1" dirty="0">
                <a:latin typeface="Book Antiqua" panose="02040602050305030304" pitchFamily="18" charset="0"/>
                <a:ea typeface="宋体" panose="02010600030101010101" pitchFamily="2" charset="-122"/>
                <a:hlinkClick r:id="rId1" action="ppaction://hlinksldjump">
                  <a:extLst>
                    <a:ext uri="{DAF060AB-1E55-43B9-8AAB-6FB025537F2F}">
                      <wpsdc:hlinkClr xmlns:wpsdc="http://www.wps.cn/officeDocument/2017/drawingmlCustomData" val="000000"/>
                      <wpsdc:folHlinkClr xmlns:wpsdc="http://www.wps.cn/officeDocument/2017/drawingmlCustomData" val="000000"/>
                      <wpsdc:hlinkUnderline xmlns:wpsdc="http://www.wps.cn/officeDocument/2017/drawingmlCustomData" val="0"/>
                    </a:ext>
                  </a:extLst>
                </a:hlinkClick>
              </a:rPr>
              <a:t>IMMC22067984</a:t>
            </a:r>
            <a:endParaRPr lang="en-US" altLang="zh-CN" sz="1800" b="1" dirty="0">
              <a:latin typeface="Book Antiqua" panose="0204060205030503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100" y="596900"/>
            <a:ext cx="7132081" cy="707886"/>
          </a:xfrm>
          <a:prstGeom prst="rect">
            <a:avLst/>
          </a:prstGeom>
          <a:noFill/>
        </p:spPr>
        <p:txBody>
          <a:bodyPr wrap="none" rtlCol="0">
            <a:spAutoFit/>
          </a:bodyPr>
          <a:lstStyle/>
          <a:p>
            <a:r>
              <a:rPr lang="zh-CN" altLang="en-US" sz="4000" b="1" dirty="0">
                <a:solidFill>
                  <a:schemeClr val="tx1"/>
                </a:solidFill>
                <a:latin typeface="宋体" panose="02010600030101010101" pitchFamily="2" charset="-122"/>
                <a:ea typeface="宋体" panose="02010600030101010101" pitchFamily="2" charset="-122"/>
              </a:rPr>
              <a:t>模型应用</a:t>
            </a:r>
            <a:r>
              <a:rPr lang="en-US" altLang="zh-CN" sz="4000" b="1" dirty="0">
                <a:latin typeface="宋体" panose="02010600030101010101" pitchFamily="2" charset="-122"/>
                <a:ea typeface="宋体" panose="02010600030101010101" pitchFamily="2" charset="-122"/>
              </a:rPr>
              <a:t>-</a:t>
            </a:r>
            <a:r>
              <a:rPr lang="zh-CN" altLang="en-US" sz="4000" b="1" dirty="0">
                <a:latin typeface="宋体" panose="02010600030101010101" pitchFamily="2" charset="-122"/>
                <a:ea typeface="宋体" panose="02010600030101010101" pitchFamily="2" charset="-122"/>
              </a:rPr>
              <a:t>阻击策略的影响因素</a:t>
            </a:r>
            <a:endParaRPr lang="zh-CN" altLang="en-US" sz="4000" b="1"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8" name="文本框 7"/>
              <p:cNvSpPr txBox="1"/>
              <p:nvPr/>
            </p:nvSpPr>
            <p:spPr>
              <a:xfrm>
                <a:off x="1020233" y="1901687"/>
                <a:ext cx="7647517" cy="1907540"/>
              </a:xfrm>
              <a:prstGeom prst="rect">
                <a:avLst/>
              </a:prstGeom>
              <a:noFill/>
            </p:spPr>
            <p:txBody>
              <a:bodyPr wrap="square">
                <a:spAutoFit/>
              </a:bodyPr>
              <a:lstStyle/>
              <a:p>
                <a:pPr marL="285750" lvl="1" indent="-285750">
                  <a:lnSpc>
                    <a:spcPct val="150000"/>
                  </a:lnSpc>
                  <a:buFont typeface="Wingdings" panose="05000000000000000000" pitchFamily="2" charset="2"/>
                  <a:buChar char="Ø"/>
                </a:pPr>
                <a:r>
                  <a:rPr lang="zh-CN" altLang="en-US" sz="2000" b="1" dirty="0">
                    <a:solidFill>
                      <a:schemeClr val="tx1"/>
                    </a:solidFill>
                    <a:latin typeface="宋体" panose="02010600030101010101" pitchFamily="2" charset="-122"/>
                    <a:ea typeface="宋体" panose="02010600030101010101" pitchFamily="2" charset="-122"/>
                  </a:rPr>
                  <a:t>核酸检测频率</a:t>
                </a:r>
                <a:endParaRPr lang="en-US" altLang="zh-CN" sz="2000" b="1" dirty="0">
                  <a:solidFill>
                    <a:schemeClr val="tx1"/>
                  </a:solidFill>
                  <a:latin typeface="宋体" panose="02010600030101010101" pitchFamily="2" charset="-122"/>
                  <a:ea typeface="宋体" panose="02010600030101010101" pitchFamily="2" charset="-122"/>
                </a:endParaRPr>
              </a:p>
              <a:p>
                <a:pPr marL="431800" lvl="1">
                  <a:lnSpc>
                    <a:spcPct val="150000"/>
                  </a:lnSpc>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ea typeface="宋体" panose="02010600030101010101" pitchFamily="2" charset="-122"/>
                        </a:rPr>
                        <m:t> </m:t>
                      </m:r>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𝑇</m:t>
                          </m:r>
                        </m:e>
                        <m:sub>
                          <m:r>
                            <a:rPr lang="en-US" altLang="zh-CN" sz="2000" b="0" i="1" smtClean="0">
                              <a:latin typeface="Cambria Math" panose="02040503050406030204" pitchFamily="18" charset="0"/>
                              <a:ea typeface="宋体" panose="02010600030101010101" pitchFamily="2" charset="-122"/>
                            </a:rPr>
                            <m:t>𝑡</m:t>
                          </m:r>
                        </m:sub>
                      </m:sSub>
                      <m:r>
                        <a:rPr lang="en-US" altLang="zh-CN" sz="2000" b="0" i="1" smtClean="0">
                          <a:latin typeface="Cambria Math" panose="02040503050406030204" pitchFamily="18" charset="0"/>
                          <a:ea typeface="宋体" panose="02010600030101010101" pitchFamily="2" charset="-122"/>
                        </a:rPr>
                        <m:t>=</m:t>
                      </m:r>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𝑇</m:t>
                          </m:r>
                        </m:e>
                        <m:sub>
                          <m:r>
                            <a:rPr lang="en-US" altLang="zh-CN" sz="2000" b="0" i="1" smtClean="0">
                              <a:latin typeface="Cambria Math" panose="02040503050406030204" pitchFamily="18" charset="0"/>
                              <a:ea typeface="宋体" panose="02010600030101010101" pitchFamily="2" charset="-122"/>
                            </a:rPr>
                            <m:t>0</m:t>
                          </m:r>
                        </m:sub>
                      </m:sSub>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𝜖</m:t>
                      </m:r>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𝑇</m:t>
                          </m:r>
                        </m:e>
                        <m:sub>
                          <m:r>
                            <a:rPr lang="en-US" altLang="zh-CN" sz="2000" b="0" i="1" smtClean="0">
                              <a:latin typeface="Cambria Math" panose="02040503050406030204" pitchFamily="18" charset="0"/>
                              <a:ea typeface="宋体" panose="02010600030101010101" pitchFamily="2" charset="-122"/>
                            </a:rPr>
                            <m:t>𝑓</m:t>
                          </m:r>
                        </m:sub>
                      </m:sSub>
                      <m:r>
                        <a:rPr lang="en-US" altLang="zh-CN" sz="2000" b="0" i="1" smtClean="0">
                          <a:latin typeface="Cambria Math" panose="02040503050406030204" pitchFamily="18" charset="0"/>
                          <a:ea typeface="宋体" panose="02010600030101010101" pitchFamily="2" charset="-122"/>
                        </a:rPr>
                        <m:t>, </m:t>
                      </m:r>
                      <m:r>
                        <a:rPr lang="en-US" altLang="zh-CN" sz="2000" b="0" i="1" smtClean="0">
                          <a:latin typeface="Cambria Math" panose="02040503050406030204" pitchFamily="18" charset="0"/>
                          <a:ea typeface="宋体" panose="02010600030101010101" pitchFamily="2" charset="-122"/>
                        </a:rPr>
                        <m:t>𝜖</m:t>
                      </m:r>
                      <m:r>
                        <a:rPr lang="zh-CN" altLang="en-US" sz="2000" i="1">
                          <a:latin typeface="Cambria Math" panose="02040503050406030204" pitchFamily="18" charset="0"/>
                          <a:ea typeface="宋体" panose="02010600030101010101" pitchFamily="2" charset="-122"/>
                        </a:rPr>
                        <m:t>为</m:t>
                      </m:r>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0</m:t>
                      </m:r>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1</m:t>
                      </m:r>
                      <m:r>
                        <a:rPr lang="en-US" altLang="zh-CN" sz="2000" b="0" i="1" smtClean="0">
                          <a:latin typeface="Cambria Math" panose="02040503050406030204" pitchFamily="18" charset="0"/>
                          <a:ea typeface="宋体" panose="02010600030101010101" pitchFamily="2" charset="-122"/>
                        </a:rPr>
                        <m:t>)</m:t>
                      </m:r>
                      <m:r>
                        <a:rPr lang="zh-CN" altLang="en-US" sz="2000" i="1">
                          <a:latin typeface="Cambria Math" panose="02040503050406030204" pitchFamily="18" charset="0"/>
                          <a:ea typeface="宋体" panose="02010600030101010101" pitchFamily="2" charset="-122"/>
                        </a:rPr>
                        <m:t>上的</m:t>
                      </m:r>
                      <m:r>
                        <a:rPr lang="zh-CN" altLang="en-US" sz="2000" i="1" smtClean="0">
                          <a:latin typeface="Cambria Math" panose="02040503050406030204" pitchFamily="18" charset="0"/>
                          <a:ea typeface="宋体" panose="02010600030101010101" pitchFamily="2" charset="-122"/>
                        </a:rPr>
                        <m:t>随机数</m:t>
                      </m:r>
                    </m:oMath>
                  </m:oMathPara>
                </a14:m>
                <a:endParaRPr lang="en-US" altLang="zh-CN" sz="2000" dirty="0">
                  <a:latin typeface="宋体" panose="02010600030101010101" pitchFamily="2" charset="-122"/>
                  <a:ea typeface="宋体" panose="02010600030101010101" pitchFamily="2" charset="-122"/>
                </a:endParaRPr>
              </a:p>
              <a:p>
                <a:pPr marL="431800" lvl="1">
                  <a:lnSpc>
                    <a:spcPct val="150000"/>
                  </a:lnSpc>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𝑇</m:t>
                          </m:r>
                        </m:e>
                        <m:sub>
                          <m:r>
                            <a:rPr lang="en-US" altLang="zh-CN" sz="2000" b="0" i="1" smtClean="0">
                              <a:latin typeface="Cambria Math" panose="02040503050406030204" pitchFamily="18" charset="0"/>
                              <a:ea typeface="宋体" panose="02010600030101010101" pitchFamily="2" charset="-122"/>
                            </a:rPr>
                            <m:t>𝑡</m:t>
                          </m:r>
                        </m:sub>
                      </m:sSub>
                      <m:r>
                        <a:rPr lang="en-US" altLang="zh-CN" sz="2000" b="0" i="1" smtClean="0">
                          <a:latin typeface="Cambria Math" panose="02040503050406030204" pitchFamily="18" charset="0"/>
                          <a:ea typeface="宋体" panose="02010600030101010101" pitchFamily="2" charset="-122"/>
                        </a:rPr>
                        <m:t>=</m:t>
                      </m:r>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𝑇</m:t>
                          </m:r>
                        </m:e>
                        <m:sub>
                          <m:r>
                            <a:rPr lang="en-US" altLang="zh-CN" sz="2000" b="0" i="1" smtClean="0">
                              <a:latin typeface="Cambria Math" panose="02040503050406030204" pitchFamily="18" charset="0"/>
                              <a:ea typeface="宋体" panose="02010600030101010101" pitchFamily="2" charset="-122"/>
                            </a:rPr>
                            <m:t>0</m:t>
                          </m:r>
                        </m:sub>
                      </m:sSub>
                      <m:r>
                        <a:rPr lang="en-US" altLang="zh-CN" sz="2000" b="0" i="1" smtClean="0">
                          <a:latin typeface="Cambria Math" panose="02040503050406030204" pitchFamily="18" charset="0"/>
                          <a:ea typeface="宋体" panose="02010600030101010101" pitchFamily="2" charset="-122"/>
                        </a:rPr>
                        <m:t>+</m:t>
                      </m:r>
                      <m:f>
                        <m:fPr>
                          <m:ctrlPr>
                            <a:rPr lang="en-US" altLang="zh-CN" sz="2000" b="0" i="1" smtClean="0">
                              <a:latin typeface="Cambria Math" panose="02040503050406030204" pitchFamily="18" charset="0"/>
                              <a:ea typeface="宋体" panose="02010600030101010101" pitchFamily="2" charset="-122"/>
                            </a:rPr>
                          </m:ctrlPr>
                        </m:fPr>
                        <m:num>
                          <m:r>
                            <a:rPr lang="en-US" altLang="zh-CN" sz="2000" b="0" i="1" smtClean="0">
                              <a:latin typeface="Cambria Math" panose="02040503050406030204" pitchFamily="18" charset="0"/>
                              <a:ea typeface="宋体" panose="02010600030101010101" pitchFamily="2" charset="-122"/>
                            </a:rPr>
                            <m:t>1</m:t>
                          </m:r>
                        </m:num>
                        <m:den>
                          <m:r>
                            <a:rPr lang="en-US" altLang="zh-CN" sz="2000" b="0" i="1" smtClean="0">
                              <a:latin typeface="Cambria Math" panose="02040503050406030204" pitchFamily="18" charset="0"/>
                              <a:ea typeface="宋体" panose="02010600030101010101" pitchFamily="2" charset="-122"/>
                            </a:rPr>
                            <m:t>2</m:t>
                          </m:r>
                        </m:den>
                      </m:f>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𝑇</m:t>
                          </m:r>
                        </m:e>
                        <m:sub>
                          <m:r>
                            <a:rPr lang="en-US" altLang="zh-CN" sz="2000" b="0" i="1" smtClean="0">
                              <a:latin typeface="Cambria Math" panose="02040503050406030204" pitchFamily="18" charset="0"/>
                              <a:ea typeface="宋体" panose="02010600030101010101" pitchFamily="2" charset="-122"/>
                            </a:rPr>
                            <m:t>𝑓</m:t>
                          </m:r>
                        </m:sub>
                      </m:sSub>
                    </m:oMath>
                  </m:oMathPara>
                </a14:m>
                <a:endParaRPr lang="en-US" altLang="zh-CN" sz="2000" b="0" i="1" dirty="0" smtClean="0">
                  <a:latin typeface="Cambria Math" panose="02040503050406030204" pitchFamily="18" charset="0"/>
                  <a:ea typeface="宋体" panose="02010600030101010101" pitchFamily="2" charset="-122"/>
                </a:endParaRPr>
              </a:p>
            </p:txBody>
          </p:sp>
        </mc:Choice>
        <mc:Fallback>
          <p:sp>
            <p:nvSpPr>
              <p:cNvPr id="8" name="文本框 7"/>
              <p:cNvSpPr txBox="1">
                <a:spLocks noRot="1" noChangeAspect="1" noMove="1" noResize="1" noEditPoints="1" noAdjustHandles="1" noChangeArrowheads="1" noChangeShapeType="1" noTextEdit="1"/>
              </p:cNvSpPr>
              <p:nvPr/>
            </p:nvSpPr>
            <p:spPr>
              <a:xfrm>
                <a:off x="1020233" y="1901687"/>
                <a:ext cx="7647517" cy="1907540"/>
              </a:xfrm>
              <a:prstGeom prst="rect">
                <a:avLst/>
              </a:prstGeom>
              <a:blipFill rotWithShape="1">
                <a:blip r:embed="rId1"/>
                <a:stretch>
                  <a:fillRect l="-6" t="-26" b="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2" name="表格 11"/>
              <p:cNvGraphicFramePr>
                <a:graphicFrameLocks noGrp="1"/>
              </p:cNvGraphicFramePr>
              <p:nvPr/>
            </p:nvGraphicFramePr>
            <p:xfrm>
              <a:off x="8730634" y="2462493"/>
              <a:ext cx="3086100" cy="1899920"/>
            </p:xfrm>
            <a:graphic>
              <a:graphicData uri="http://schemas.openxmlformats.org/drawingml/2006/table">
                <a:tbl>
                  <a:tblPr>
                    <a:tableStyleId>{2D5ABB26-0587-4C30-8999-92F81FD0307C}</a:tableStyleId>
                  </a:tblPr>
                  <a:tblGrid>
                    <a:gridCol w="1003916"/>
                    <a:gridCol w="2082184"/>
                  </a:tblGrid>
                  <a:tr h="370840">
                    <a:tc>
                      <a:txBody>
                        <a:bodyPr/>
                        <a:lstStyle/>
                        <a:p>
                          <a:r>
                            <a:rPr lang="zh-CN" altLang="en-US" sz="1600" kern="1200" dirty="0">
                              <a:solidFill>
                                <a:schemeClr val="tx1"/>
                              </a:solidFill>
                              <a:latin typeface="宋体" panose="02010600030101010101" pitchFamily="2" charset="-122"/>
                              <a:ea typeface="宋体" panose="02010600030101010101" pitchFamily="2" charset="-122"/>
                              <a:cs typeface="+mn-cs"/>
                            </a:rPr>
                            <a:t>变量</a:t>
                          </a:r>
                          <a:endParaRPr lang="en-US" altLang="zh-CN" sz="160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40180" rtl="0" eaLnBrk="1" fontAlgn="auto" latinLnBrk="0" hangingPunct="1">
                            <a:lnSpc>
                              <a:spcPct val="100000"/>
                            </a:lnSpc>
                            <a:spcBef>
                              <a:spcPts val="0"/>
                            </a:spcBef>
                            <a:spcAft>
                              <a:spcPts val="0"/>
                            </a:spcAft>
                            <a:buClrTx/>
                            <a:buSzTx/>
                            <a:buFontTx/>
                            <a:buNone/>
                            <a:defRPr/>
                          </a:pPr>
                          <a:r>
                            <a:rPr lang="zh-CN" altLang="en-US" sz="1600" kern="1200" dirty="0">
                              <a:solidFill>
                                <a:schemeClr val="tx1"/>
                              </a:solidFill>
                              <a:latin typeface="宋体" panose="02010600030101010101" pitchFamily="2" charset="-122"/>
                              <a:ea typeface="宋体" panose="02010600030101010101" pitchFamily="2" charset="-122"/>
                              <a:cs typeface="+mn-cs"/>
                            </a:rPr>
                            <a:t>含义</a:t>
                          </a:r>
                          <a:endParaRPr lang="en-US" altLang="zh-CN" sz="1600" kern="1200" dirty="0">
                            <a:solidFill>
                              <a:schemeClr val="tx1"/>
                            </a:solidFill>
                            <a:latin typeface="宋体" panose="02010600030101010101" pitchFamily="2" charset="-122"/>
                            <a:ea typeface="宋体" panose="02010600030101010101" pitchFamily="2" charset="-122"/>
                            <a:cs typeface="+mn-cs"/>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14:m>
                            <m:oMathPara xmlns:m="http://schemas.openxmlformats.org/officeDocument/2006/math">
                              <m:oMathParaPr>
                                <m:jc m:val="centerGroup"/>
                              </m:oMathParaPr>
                              <m:oMath xmlns:m="http://schemas.openxmlformats.org/officeDocument/2006/math">
                                <m:sSub>
                                  <m:sSubPr>
                                    <m:ctrlPr>
                                      <a:rPr lang="en-US" altLang="zh-CN" sz="1600" b="0" i="1" kern="1200" smtClean="0">
                                        <a:solidFill>
                                          <a:schemeClr val="tx1"/>
                                        </a:solidFill>
                                        <a:latin typeface="Cambria Math" panose="02040503050406030204" pitchFamily="18" charset="0"/>
                                        <a:ea typeface="宋体" panose="02010600030101010101" pitchFamily="2" charset="-122"/>
                                        <a:cs typeface="+mn-cs"/>
                                      </a:rPr>
                                    </m:ctrlPr>
                                  </m:sSubPr>
                                  <m:e>
                                    <m:r>
                                      <a:rPr lang="en-US" altLang="zh-CN" sz="1600" b="0" i="1" kern="1200" smtClean="0">
                                        <a:solidFill>
                                          <a:schemeClr val="tx1"/>
                                        </a:solidFill>
                                        <a:latin typeface="Cambria Math" panose="02040503050406030204" pitchFamily="18" charset="0"/>
                                        <a:ea typeface="宋体" panose="02010600030101010101" pitchFamily="2" charset="-122"/>
                                        <a:cs typeface="+mn-cs"/>
                                      </a:rPr>
                                      <m:t>𝑇</m:t>
                                    </m:r>
                                  </m:e>
                                  <m:sub>
                                    <m:r>
                                      <a:rPr lang="en-US" altLang="zh-CN" sz="1600" b="0" i="1" kern="1200" smtClean="0">
                                        <a:solidFill>
                                          <a:schemeClr val="tx1"/>
                                        </a:solidFill>
                                        <a:latin typeface="Cambria Math" panose="02040503050406030204" pitchFamily="18" charset="0"/>
                                        <a:ea typeface="宋体" panose="02010600030101010101" pitchFamily="2" charset="-122"/>
                                        <a:cs typeface="+mn-cs"/>
                                      </a:rPr>
                                      <m:t>𝑡</m:t>
                                    </m:r>
                                  </m:sub>
                                </m:sSub>
                              </m:oMath>
                            </m:oMathPara>
                          </a14:m>
                          <a:endParaRPr lang="en-US" altLang="zh-CN" sz="160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600" kern="1200" dirty="0">
                              <a:solidFill>
                                <a:schemeClr val="tx1"/>
                              </a:solidFill>
                              <a:latin typeface="宋体" panose="02010600030101010101" pitchFamily="2" charset="-122"/>
                              <a:ea typeface="宋体" panose="02010600030101010101" pitchFamily="2" charset="-122"/>
                              <a:cs typeface="+mn-cs"/>
                            </a:rPr>
                            <a:t>该地区患者从感染到收治的时间</a:t>
                          </a:r>
                          <a:endParaRPr lang="zh-CN" altLang="en-US" sz="1600" kern="1200" dirty="0">
                            <a:solidFill>
                              <a:schemeClr val="tx1"/>
                            </a:solidFill>
                            <a:latin typeface="宋体" panose="02010600030101010101" pitchFamily="2" charset="-122"/>
                            <a:ea typeface="宋体" panose="02010600030101010101" pitchFamily="2" charset="-122"/>
                            <a:cs typeface="+mn-cs"/>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14:m>
                            <m:oMathPara xmlns:m="http://schemas.openxmlformats.org/officeDocument/2006/math">
                              <m:oMathParaPr>
                                <m:jc m:val="centerGroup"/>
                              </m:oMathParaPr>
                              <m:oMath xmlns:m="http://schemas.openxmlformats.org/officeDocument/2006/math">
                                <m:sSub>
                                  <m:sSubPr>
                                    <m:ctrlPr>
                                      <a:rPr lang="en-US" altLang="zh-CN" sz="1600" b="0" i="1" kern="1200" smtClean="0">
                                        <a:solidFill>
                                          <a:schemeClr val="tx1"/>
                                        </a:solidFill>
                                        <a:latin typeface="Cambria Math" panose="02040503050406030204" pitchFamily="18" charset="0"/>
                                        <a:ea typeface="宋体" panose="02010600030101010101" pitchFamily="2" charset="-122"/>
                                        <a:cs typeface="+mn-cs"/>
                                      </a:rPr>
                                    </m:ctrlPr>
                                  </m:sSubPr>
                                  <m:e>
                                    <m:r>
                                      <a:rPr lang="en-US" altLang="zh-CN" sz="1600" b="0" i="1" kern="1200" smtClean="0">
                                        <a:solidFill>
                                          <a:schemeClr val="tx1"/>
                                        </a:solidFill>
                                        <a:latin typeface="Cambria Math" panose="02040503050406030204" pitchFamily="18" charset="0"/>
                                        <a:ea typeface="宋体" panose="02010600030101010101" pitchFamily="2" charset="-122"/>
                                        <a:cs typeface="+mn-cs"/>
                                      </a:rPr>
                                      <m:t>𝑇</m:t>
                                    </m:r>
                                  </m:e>
                                  <m:sub>
                                    <m:r>
                                      <a:rPr lang="en-US" altLang="zh-CN" sz="1600" b="0" i="1" kern="1200" smtClean="0">
                                        <a:solidFill>
                                          <a:schemeClr val="tx1"/>
                                        </a:solidFill>
                                        <a:latin typeface="Cambria Math" panose="02040503050406030204" pitchFamily="18" charset="0"/>
                                        <a:ea typeface="宋体" panose="02010600030101010101" pitchFamily="2" charset="-122"/>
                                        <a:cs typeface="+mn-cs"/>
                                      </a:rPr>
                                      <m:t>𝑓</m:t>
                                    </m:r>
                                  </m:sub>
                                </m:sSub>
                              </m:oMath>
                            </m:oMathPara>
                          </a14:m>
                          <a:endParaRPr lang="zh-CN" altLang="en-US" sz="160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600" kern="1200" dirty="0">
                              <a:solidFill>
                                <a:schemeClr val="tx1"/>
                              </a:solidFill>
                              <a:latin typeface="宋体" panose="02010600030101010101" pitchFamily="2" charset="-122"/>
                              <a:ea typeface="宋体" panose="02010600030101010101" pitchFamily="2" charset="-122"/>
                              <a:cs typeface="+mn-cs"/>
                            </a:rPr>
                            <a:t>平均两次核酸检测间隔天数</a:t>
                          </a:r>
                          <a:endParaRPr lang="zh-CN" altLang="en-US" sz="1600" kern="1200" dirty="0">
                            <a:solidFill>
                              <a:schemeClr val="tx1"/>
                            </a:solidFill>
                            <a:latin typeface="宋体" panose="02010600030101010101" pitchFamily="2" charset="-122"/>
                            <a:ea typeface="宋体" panose="02010600030101010101" pitchFamily="2" charset="-122"/>
                            <a:cs typeface="+mn-cs"/>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14:m>
                            <m:oMathPara xmlns:m="http://schemas.openxmlformats.org/officeDocument/2006/math">
                              <m:oMathParaPr>
                                <m:jc m:val="centerGroup"/>
                              </m:oMathParaPr>
                              <m:oMath xmlns:m="http://schemas.openxmlformats.org/officeDocument/2006/math">
                                <m:sSub>
                                  <m:sSubPr>
                                    <m:ctrlPr>
                                      <a:rPr lang="en-US" altLang="zh-CN" sz="1600" b="0" i="1" kern="1200" smtClean="0">
                                        <a:solidFill>
                                          <a:schemeClr val="tx1"/>
                                        </a:solidFill>
                                        <a:latin typeface="Cambria Math" panose="02040503050406030204" pitchFamily="18" charset="0"/>
                                        <a:ea typeface="宋体" panose="02010600030101010101" pitchFamily="2" charset="-122"/>
                                        <a:cs typeface="+mn-cs"/>
                                      </a:rPr>
                                    </m:ctrlPr>
                                  </m:sSubPr>
                                  <m:e>
                                    <m:r>
                                      <a:rPr lang="en-US" altLang="zh-CN" sz="1600" b="0" i="1" kern="1200" smtClean="0">
                                        <a:solidFill>
                                          <a:schemeClr val="tx1"/>
                                        </a:solidFill>
                                        <a:latin typeface="Cambria Math" panose="02040503050406030204" pitchFamily="18" charset="0"/>
                                        <a:ea typeface="宋体" panose="02010600030101010101" pitchFamily="2" charset="-122"/>
                                        <a:cs typeface="+mn-cs"/>
                                      </a:rPr>
                                      <m:t>𝑇</m:t>
                                    </m:r>
                                  </m:e>
                                  <m:sub>
                                    <m:r>
                                      <a:rPr lang="en-US" altLang="zh-CN" sz="1600" b="0" i="1" kern="1200" smtClean="0">
                                        <a:solidFill>
                                          <a:schemeClr val="tx1"/>
                                        </a:solidFill>
                                        <a:latin typeface="Cambria Math" panose="02040503050406030204" pitchFamily="18" charset="0"/>
                                        <a:ea typeface="宋体" panose="02010600030101010101" pitchFamily="2" charset="-122"/>
                                        <a:cs typeface="+mn-cs"/>
                                      </a:rPr>
                                      <m:t>0</m:t>
                                    </m:r>
                                  </m:sub>
                                </m:sSub>
                              </m:oMath>
                            </m:oMathPara>
                          </a14:m>
                          <a:endParaRPr lang="zh-CN" altLang="en-US" sz="160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600" kern="1200" dirty="0">
                              <a:solidFill>
                                <a:schemeClr val="tx1"/>
                              </a:solidFill>
                              <a:latin typeface="宋体" panose="02010600030101010101" pitchFamily="2" charset="-122"/>
                              <a:ea typeface="宋体" panose="02010600030101010101" pitchFamily="2" charset="-122"/>
                              <a:cs typeface="+mn-cs"/>
                            </a:rPr>
                            <a:t>平均潜伏期天数</a:t>
                          </a:r>
                          <a:endParaRPr lang="zh-CN" altLang="en-US" sz="1600" kern="1200" dirty="0">
                            <a:solidFill>
                              <a:schemeClr val="tx1"/>
                            </a:solidFill>
                            <a:latin typeface="宋体" panose="02010600030101010101" pitchFamily="2" charset="-122"/>
                            <a:ea typeface="宋体" panose="02010600030101010101" pitchFamily="2" charset="-122"/>
                            <a:cs typeface="+mn-cs"/>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12" name="表格 11"/>
              <p:cNvGraphicFramePr>
                <a:graphicFrameLocks noGrp="1"/>
              </p:cNvGraphicFramePr>
              <p:nvPr/>
            </p:nvGraphicFramePr>
            <p:xfrm>
              <a:off x="8730634" y="2462493"/>
              <a:ext cx="3086100" cy="1899920"/>
            </p:xfrm>
            <a:graphic>
              <a:graphicData uri="http://schemas.openxmlformats.org/drawingml/2006/table">
                <a:tbl>
                  <a:tblPr>
                    <a:tableStyleId>{2D5ABB26-0587-4C30-8999-92F81FD0307C}</a:tableStyleId>
                  </a:tblPr>
                  <a:tblGrid>
                    <a:gridCol w="1003916"/>
                    <a:gridCol w="2082184"/>
                  </a:tblGrid>
                  <a:tr h="370840">
                    <a:tc>
                      <a:txBody>
                        <a:bodyPr/>
                        <a:lstStyle/>
                        <a:p>
                          <a:r>
                            <a:rPr lang="zh-CN" altLang="en-US" sz="1600" kern="1200" dirty="0">
                              <a:solidFill>
                                <a:schemeClr val="tx1"/>
                              </a:solidFill>
                              <a:latin typeface="宋体" panose="02010600030101010101" pitchFamily="2" charset="-122"/>
                              <a:ea typeface="宋体" panose="02010600030101010101" pitchFamily="2" charset="-122"/>
                              <a:cs typeface="+mn-cs"/>
                            </a:rPr>
                            <a:t>变量</a:t>
                          </a:r>
                          <a:endParaRPr lang="en-US" altLang="zh-CN" sz="160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40180" rtl="0" eaLnBrk="1" fontAlgn="auto" latinLnBrk="0" hangingPunct="1">
                            <a:lnSpc>
                              <a:spcPct val="100000"/>
                            </a:lnSpc>
                            <a:spcBef>
                              <a:spcPts val="0"/>
                            </a:spcBef>
                            <a:spcAft>
                              <a:spcPts val="0"/>
                            </a:spcAft>
                            <a:buClrTx/>
                            <a:buSzTx/>
                            <a:buFontTx/>
                            <a:buNone/>
                            <a:defRPr/>
                          </a:pPr>
                          <a:r>
                            <a:rPr lang="zh-CN" altLang="en-US" sz="1600" kern="1200" dirty="0">
                              <a:solidFill>
                                <a:schemeClr val="tx1"/>
                              </a:solidFill>
                              <a:latin typeface="宋体" panose="02010600030101010101" pitchFamily="2" charset="-122"/>
                              <a:ea typeface="宋体" panose="02010600030101010101" pitchFamily="2" charset="-122"/>
                              <a:cs typeface="+mn-cs"/>
                            </a:rPr>
                            <a:t>含义</a:t>
                          </a:r>
                          <a:endParaRPr lang="en-US" altLang="zh-CN" sz="1600" kern="1200" dirty="0">
                            <a:solidFill>
                              <a:schemeClr val="tx1"/>
                            </a:solidFill>
                            <a:latin typeface="宋体" panose="02010600030101010101" pitchFamily="2" charset="-122"/>
                            <a:ea typeface="宋体" panose="02010600030101010101" pitchFamily="2" charset="-122"/>
                            <a:cs typeface="+mn-cs"/>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9120">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blipFill>
                      </a:tcPr>
                    </a:tc>
                    <a:tc>
                      <a:txBody>
                        <a:bodyPr/>
                        <a:lstStyle/>
                        <a:p>
                          <a:r>
                            <a:rPr lang="zh-CN" altLang="en-US" sz="1600" kern="1200" dirty="0">
                              <a:solidFill>
                                <a:schemeClr val="tx1"/>
                              </a:solidFill>
                              <a:latin typeface="宋体" panose="02010600030101010101" pitchFamily="2" charset="-122"/>
                              <a:ea typeface="宋体" panose="02010600030101010101" pitchFamily="2" charset="-122"/>
                              <a:cs typeface="+mn-cs"/>
                            </a:rPr>
                            <a:t>该地区患者从感染到收治的时间</a:t>
                          </a:r>
                          <a:endParaRPr lang="zh-CN" altLang="en-US" sz="1600" kern="1200" dirty="0">
                            <a:solidFill>
                              <a:schemeClr val="tx1"/>
                            </a:solidFill>
                            <a:latin typeface="宋体" panose="02010600030101010101" pitchFamily="2" charset="-122"/>
                            <a:ea typeface="宋体" panose="02010600030101010101" pitchFamily="2" charset="-122"/>
                            <a:cs typeface="+mn-cs"/>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9120">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blipFill>
                      </a:tcPr>
                    </a:tc>
                    <a:tc>
                      <a:txBody>
                        <a:bodyPr/>
                        <a:lstStyle/>
                        <a:p>
                          <a:r>
                            <a:rPr lang="zh-CN" altLang="en-US" sz="1600" kern="1200" dirty="0">
                              <a:solidFill>
                                <a:schemeClr val="tx1"/>
                              </a:solidFill>
                              <a:latin typeface="宋体" panose="02010600030101010101" pitchFamily="2" charset="-122"/>
                              <a:ea typeface="宋体" panose="02010600030101010101" pitchFamily="2" charset="-122"/>
                              <a:cs typeface="+mn-cs"/>
                            </a:rPr>
                            <a:t>平均两次核酸检测间隔天数</a:t>
                          </a:r>
                          <a:endParaRPr lang="zh-CN" altLang="en-US" sz="1600" kern="1200" dirty="0">
                            <a:solidFill>
                              <a:schemeClr val="tx1"/>
                            </a:solidFill>
                            <a:latin typeface="宋体" panose="02010600030101010101" pitchFamily="2" charset="-122"/>
                            <a:ea typeface="宋体" panose="02010600030101010101" pitchFamily="2" charset="-122"/>
                            <a:cs typeface="+mn-cs"/>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blipFill>
                      </a:tcPr>
                    </a:tc>
                    <a:tc>
                      <a:txBody>
                        <a:bodyPr/>
                        <a:lstStyle/>
                        <a:p>
                          <a:r>
                            <a:rPr lang="zh-CN" altLang="en-US" sz="1600" kern="1200" dirty="0">
                              <a:solidFill>
                                <a:schemeClr val="tx1"/>
                              </a:solidFill>
                              <a:latin typeface="宋体" panose="02010600030101010101" pitchFamily="2" charset="-122"/>
                              <a:ea typeface="宋体" panose="02010600030101010101" pitchFamily="2" charset="-122"/>
                              <a:cs typeface="+mn-cs"/>
                            </a:rPr>
                            <a:t>平均潜伏期天数</a:t>
                          </a:r>
                          <a:endParaRPr lang="zh-CN" altLang="en-US" sz="1600" kern="1200" dirty="0">
                            <a:solidFill>
                              <a:schemeClr val="tx1"/>
                            </a:solidFill>
                            <a:latin typeface="宋体" panose="02010600030101010101" pitchFamily="2" charset="-122"/>
                            <a:ea typeface="宋体" panose="02010600030101010101" pitchFamily="2" charset="-122"/>
                            <a:cs typeface="+mn-cs"/>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p:sp>
        <p:nvSpPr>
          <p:cNvPr id="7" name="文本框 6"/>
          <p:cNvSpPr txBox="1"/>
          <p:nvPr/>
        </p:nvSpPr>
        <p:spPr>
          <a:xfrm>
            <a:off x="10248900" y="6460093"/>
            <a:ext cx="2028825" cy="369332"/>
          </a:xfrm>
          <a:prstGeom prst="rect">
            <a:avLst/>
          </a:prstGeom>
          <a:noFill/>
        </p:spPr>
        <p:txBody>
          <a:bodyPr wrap="square">
            <a:spAutoFit/>
          </a:bodyPr>
          <a:lstStyle/>
          <a:p>
            <a:pPr algn="ctr"/>
            <a:r>
              <a:rPr lang="en-US" altLang="zh-CN" sz="1800" b="1" dirty="0">
                <a:latin typeface="Book Antiqua" panose="02040602050305030304" pitchFamily="18" charset="0"/>
                <a:ea typeface="宋体" panose="02010600030101010101" pitchFamily="2" charset="-122"/>
                <a:hlinkClick r:id="rId3" action="ppaction://hlinksldjump">
                  <a:extLst>
                    <a:ext uri="{DAF060AB-1E55-43B9-8AAB-6FB025537F2F}">
                      <wpsdc:hlinkClr xmlns:wpsdc="http://www.wps.cn/officeDocument/2017/drawingmlCustomData" val="000000"/>
                      <wpsdc:folHlinkClr xmlns:wpsdc="http://www.wps.cn/officeDocument/2017/drawingmlCustomData" val="000000"/>
                      <wpsdc:hlinkUnderline xmlns:wpsdc="http://www.wps.cn/officeDocument/2017/drawingmlCustomData" val="0"/>
                    </a:ext>
                  </a:extLst>
                </a:hlinkClick>
              </a:rPr>
              <a:t>IMMC22067984</a:t>
            </a:r>
            <a:endParaRPr lang="en-US" altLang="zh-CN" sz="1800" b="1" dirty="0">
              <a:latin typeface="Book Antiqua" panose="0204060205030503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100" y="596900"/>
            <a:ext cx="7388561" cy="707886"/>
          </a:xfrm>
          <a:prstGeom prst="rect">
            <a:avLst/>
          </a:prstGeom>
          <a:noFill/>
        </p:spPr>
        <p:txBody>
          <a:bodyPr wrap="none" rtlCol="0">
            <a:spAutoFit/>
          </a:bodyPr>
          <a:lstStyle/>
          <a:p>
            <a:r>
              <a:rPr lang="zh-CN" altLang="en-US" sz="4000" b="1" dirty="0">
                <a:solidFill>
                  <a:schemeClr val="tx1"/>
                </a:solidFill>
                <a:latin typeface="宋体" panose="02010600030101010101" pitchFamily="2" charset="-122"/>
                <a:ea typeface="宋体" panose="02010600030101010101" pitchFamily="2" charset="-122"/>
              </a:rPr>
              <a:t>模型应用</a:t>
            </a:r>
            <a:r>
              <a:rPr lang="en-US" altLang="zh-CN" sz="4000" b="1" dirty="0">
                <a:latin typeface="宋体" panose="02010600030101010101" pitchFamily="2" charset="-122"/>
                <a:ea typeface="宋体" panose="02010600030101010101" pitchFamily="2" charset="-122"/>
              </a:rPr>
              <a:t>-</a:t>
            </a:r>
            <a:r>
              <a:rPr lang="zh-CN" altLang="en-US" sz="4000" b="1" dirty="0">
                <a:latin typeface="宋体" panose="02010600030101010101" pitchFamily="2" charset="-122"/>
                <a:ea typeface="宋体" panose="02010600030101010101" pitchFamily="2" charset="-122"/>
              </a:rPr>
              <a:t>阻击策略的影响因素</a:t>
            </a:r>
            <a:endParaRPr lang="zh-CN" altLang="en-US" sz="4000" b="1"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graphicFrame>
            <p:nvGraphicFramePr>
              <p:cNvPr id="7" name="表格 23"/>
              <p:cNvGraphicFramePr>
                <a:graphicFrameLocks noGrp="1"/>
              </p:cNvGraphicFramePr>
              <p:nvPr/>
            </p:nvGraphicFramePr>
            <p:xfrm>
              <a:off x="883656" y="2975471"/>
              <a:ext cx="7221448" cy="2225040"/>
            </p:xfrm>
            <a:graphic>
              <a:graphicData uri="http://schemas.openxmlformats.org/drawingml/2006/table">
                <a:tbl>
                  <a:tblPr>
                    <a:effectLst/>
                    <a:tableStyleId>{5C22544A-7EE6-4342-B048-85BDC9FD1C3A}</a:tableStyleId>
                  </a:tblPr>
                  <a:tblGrid>
                    <a:gridCol w="2277973"/>
                    <a:gridCol w="2838450"/>
                    <a:gridCol w="1123950"/>
                    <a:gridCol w="981075"/>
                  </a:tblGrid>
                  <a:tr h="370840">
                    <a:tc>
                      <a:txBody>
                        <a:bodyPr/>
                        <a:lstStyle/>
                        <a:p>
                          <a:pPr marL="0" algn="ctr" defTabSz="1440180" rtl="0" eaLnBrk="1" latinLnBrk="0" hangingPunct="1"/>
                          <a:r>
                            <a:rPr lang="zh-CN" altLang="en-US" sz="1800" kern="1200" dirty="0">
                              <a:solidFill>
                                <a:schemeClr val="tx1"/>
                              </a:solidFill>
                              <a:latin typeface="宋体" panose="02010600030101010101" pitchFamily="2" charset="-122"/>
                              <a:ea typeface="宋体" panose="02010600030101010101" pitchFamily="2" charset="-122"/>
                              <a:cs typeface="+mn-cs"/>
                            </a:rPr>
                            <a:t>封锁范围等级（</a:t>
                          </a:r>
                          <a14:m>
                            <m:oMath xmlns:m="http://schemas.openxmlformats.org/officeDocument/2006/math">
                              <m:r>
                                <a:rPr lang="en-US" altLang="zh-CN" sz="1800" b="0" i="1" kern="1200" smtClean="0">
                                  <a:solidFill>
                                    <a:schemeClr val="tx1"/>
                                  </a:solidFill>
                                  <a:latin typeface="Cambria Math" panose="02040503050406030204" pitchFamily="18" charset="0"/>
                                  <a:ea typeface="宋体" panose="02010600030101010101" pitchFamily="2" charset="-122"/>
                                  <a:cs typeface="+mn-cs"/>
                                </a:rPr>
                                <m:t>𝑖</m:t>
                              </m:r>
                            </m:oMath>
                          </a14:m>
                          <a:r>
                            <a:rPr lang="zh-CN" altLang="en-US" sz="1800" kern="1200" dirty="0">
                              <a:solidFill>
                                <a:schemeClr val="tx1"/>
                              </a:solidFill>
                              <a:latin typeface="宋体" panose="02010600030101010101" pitchFamily="2" charset="-122"/>
                              <a:ea typeface="宋体" panose="02010600030101010101" pitchFamily="2" charset="-122"/>
                              <a:cs typeface="+mn-cs"/>
                            </a:rPr>
                            <a:t>）</a:t>
                          </a:r>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440180" rtl="0" eaLnBrk="1" latinLnBrk="0" hangingPunct="1"/>
                          <a:r>
                            <a:rPr lang="zh-CN" altLang="en-US" sz="1800" kern="1200" dirty="0">
                              <a:solidFill>
                                <a:schemeClr val="tx1"/>
                              </a:solidFill>
                              <a:latin typeface="宋体" panose="02010600030101010101" pitchFamily="2" charset="-122"/>
                              <a:ea typeface="宋体" panose="02010600030101010101" pitchFamily="2" charset="-122"/>
                              <a:cs typeface="+mn-cs"/>
                            </a:rPr>
                            <a:t>对应封锁范围</a:t>
                          </a:r>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440180" rtl="0" eaLnBrk="1" latinLnBrk="0" hangingPunct="1"/>
                          <a14:m>
                            <m:oMathPara xmlns:m="http://schemas.openxmlformats.org/officeDocument/2006/math">
                              <m:oMathParaPr>
                                <m:jc m:val="center"/>
                              </m:oMathParaPr>
                              <m:oMath xmlns:m="http://schemas.openxmlformats.org/officeDocument/2006/math">
                                <m:r>
                                  <a:rPr lang="en-US" altLang="zh-CN" sz="1800" b="0" i="1" kern="1200" smtClean="0">
                                    <a:solidFill>
                                      <a:schemeClr val="tx1"/>
                                    </a:solidFill>
                                    <a:latin typeface="Cambria Math" panose="02040503050406030204" pitchFamily="18" charset="0"/>
                                    <a:ea typeface="宋体" panose="02010600030101010101" pitchFamily="2" charset="-122"/>
                                    <a:cs typeface="+mn-cs"/>
                                  </a:rPr>
                                  <m:t>𝑁</m:t>
                                </m:r>
                              </m:oMath>
                            </m:oMathPara>
                          </a14:m>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440180" rtl="0" eaLnBrk="1" latinLnBrk="0" hangingPunct="1"/>
                          <a14:m>
                            <m:oMathPara xmlns:m="http://schemas.openxmlformats.org/officeDocument/2006/math">
                              <m:oMathParaPr>
                                <m:jc m:val="center"/>
                              </m:oMathParaPr>
                              <m:oMath xmlns:m="http://schemas.openxmlformats.org/officeDocument/2006/math">
                                <m:r>
                                  <a:rPr lang="en-US" altLang="zh-CN" sz="1800" b="0" i="1" kern="1200" smtClean="0">
                                    <a:solidFill>
                                      <a:schemeClr val="tx1"/>
                                    </a:solidFill>
                                    <a:latin typeface="Cambria Math" panose="02040503050406030204" pitchFamily="18" charset="0"/>
                                    <a:ea typeface="宋体" panose="02010600030101010101" pitchFamily="2" charset="-122"/>
                                    <a:cs typeface="+mn-cs"/>
                                  </a:rPr>
                                  <m:t>𝑠</m:t>
                                </m:r>
                              </m:oMath>
                            </m:oMathPara>
                          </a14:m>
                          <a:endParaRPr lang="zh-CN" altLang="en-US" sz="1800" b="0" i="1" kern="1200" dirty="0">
                            <a:solidFill>
                              <a:schemeClr val="tx1"/>
                            </a:solidFill>
                            <a:latin typeface="Cambria Math" panose="02040503050406030204" pitchFamily="18" charset="0"/>
                            <a:ea typeface="宋体" panose="02010600030101010101" pitchFamily="2" charset="-122"/>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algn="ctr" defTabSz="1440180" rtl="0" eaLnBrk="1" latinLnBrk="0" hangingPunct="1"/>
                          <a:r>
                            <a:rPr lang="en-US" altLang="zh-CN" sz="1800" kern="1200" dirty="0">
                              <a:solidFill>
                                <a:schemeClr val="tx1"/>
                              </a:solidFill>
                              <a:latin typeface="宋体" panose="02010600030101010101" pitchFamily="2" charset="-122"/>
                              <a:ea typeface="宋体" panose="02010600030101010101" pitchFamily="2" charset="-122"/>
                              <a:cs typeface="+mn-cs"/>
                            </a:rPr>
                            <a:t>0</a:t>
                          </a:r>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1440180" rtl="0" eaLnBrk="1" latinLnBrk="0" hangingPunct="1"/>
                          <a:r>
                            <a:rPr lang="zh-CN" altLang="en-US" sz="1800" kern="1200" dirty="0">
                              <a:solidFill>
                                <a:schemeClr val="tx1"/>
                              </a:solidFill>
                              <a:latin typeface="宋体" panose="02010600030101010101" pitchFamily="2" charset="-122"/>
                              <a:ea typeface="宋体" panose="02010600030101010101" pitchFamily="2" charset="-122"/>
                              <a:cs typeface="+mn-cs"/>
                            </a:rPr>
                            <a:t>不进行封锁措施</a:t>
                          </a:r>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1440180" rtl="0" eaLnBrk="1" latinLnBrk="0" hangingPunct="1"/>
                          <a14:m>
                            <m:oMathPara xmlns:m="http://schemas.openxmlformats.org/officeDocument/2006/math">
                              <m:oMathParaPr>
                                <m:jc m:val="centerGroup"/>
                              </m:oMathParaPr>
                              <m:oMath xmlns:m="http://schemas.openxmlformats.org/officeDocument/2006/math">
                                <m:sSub>
                                  <m:sSubPr>
                                    <m:ctrlPr>
                                      <a:rPr lang="en-US" altLang="zh-CN" sz="1800" b="0" i="1" kern="1200" smtClean="0">
                                        <a:solidFill>
                                          <a:schemeClr val="tx1"/>
                                        </a:solidFill>
                                        <a:latin typeface="Cambria Math" panose="02040503050406030204" pitchFamily="18" charset="0"/>
                                        <a:ea typeface="宋体" panose="02010600030101010101" pitchFamily="2" charset="-122"/>
                                        <a:cs typeface="+mn-cs"/>
                                      </a:rPr>
                                    </m:ctrlPr>
                                  </m:sSubPr>
                                  <m:e>
                                    <m:r>
                                      <a:rPr lang="en-US" altLang="zh-CN" sz="1800" b="0" i="1" kern="1200" smtClean="0">
                                        <a:solidFill>
                                          <a:schemeClr val="tx1"/>
                                        </a:solidFill>
                                        <a:latin typeface="Cambria Math" panose="02040503050406030204" pitchFamily="18" charset="0"/>
                                        <a:ea typeface="宋体" panose="02010600030101010101" pitchFamily="2" charset="-122"/>
                                        <a:cs typeface="+mn-cs"/>
                                      </a:rPr>
                                      <m:t>𝑁</m:t>
                                    </m:r>
                                  </m:e>
                                  <m:sub>
                                    <m:r>
                                      <a:rPr lang="en-US" altLang="zh-CN" sz="1800" b="0" i="1" kern="1200" smtClean="0">
                                        <a:solidFill>
                                          <a:schemeClr val="tx1"/>
                                        </a:solidFill>
                                        <a:latin typeface="Cambria Math" panose="02040503050406030204" pitchFamily="18" charset="0"/>
                                        <a:ea typeface="宋体" panose="02010600030101010101" pitchFamily="2" charset="-122"/>
                                        <a:cs typeface="+mn-cs"/>
                                      </a:rPr>
                                      <m:t>0</m:t>
                                    </m:r>
                                  </m:sub>
                                </m:sSub>
                              </m:oMath>
                            </m:oMathPara>
                          </a14:m>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1440180" rtl="0" eaLnBrk="1" latinLnBrk="0" hangingPunct="1"/>
                          <a14:m>
                            <m:oMathPara xmlns:m="http://schemas.openxmlformats.org/officeDocument/2006/math">
                              <m:oMathParaPr>
                                <m:jc m:val="centerGroup"/>
                              </m:oMathParaPr>
                              <m:oMath xmlns:m="http://schemas.openxmlformats.org/officeDocument/2006/math">
                                <m:sSub>
                                  <m:sSubPr>
                                    <m:ctrlPr>
                                      <a:rPr lang="en-US" altLang="zh-CN" sz="1800" b="0" i="1" kern="1200" smtClean="0">
                                        <a:solidFill>
                                          <a:schemeClr val="tx1"/>
                                        </a:solidFill>
                                        <a:latin typeface="Cambria Math" panose="02040503050406030204" pitchFamily="18" charset="0"/>
                                        <a:ea typeface="宋体" panose="02010600030101010101" pitchFamily="2" charset="-122"/>
                                        <a:cs typeface="+mn-cs"/>
                                      </a:rPr>
                                    </m:ctrlPr>
                                  </m:sSubPr>
                                  <m:e>
                                    <m:r>
                                      <a:rPr lang="en-US" altLang="zh-CN" sz="1800" b="0" i="1" kern="1200" smtClean="0">
                                        <a:solidFill>
                                          <a:schemeClr val="tx1"/>
                                        </a:solidFill>
                                        <a:latin typeface="Cambria Math" panose="02040503050406030204" pitchFamily="18" charset="0"/>
                                        <a:ea typeface="宋体" panose="02010600030101010101" pitchFamily="2" charset="-122"/>
                                        <a:cs typeface="+mn-cs"/>
                                      </a:rPr>
                                      <m:t>𝑠</m:t>
                                    </m:r>
                                  </m:e>
                                  <m:sub>
                                    <m:r>
                                      <a:rPr lang="en-US" altLang="zh-CN" sz="1800" b="0" i="1" kern="1200" smtClean="0">
                                        <a:solidFill>
                                          <a:schemeClr val="tx1"/>
                                        </a:solidFill>
                                        <a:latin typeface="Cambria Math" panose="02040503050406030204" pitchFamily="18" charset="0"/>
                                        <a:ea typeface="宋体" panose="02010600030101010101" pitchFamily="2" charset="-122"/>
                                        <a:cs typeface="+mn-cs"/>
                                      </a:rPr>
                                      <m:t>0</m:t>
                                    </m:r>
                                  </m:sub>
                                </m:sSub>
                              </m:oMath>
                            </m:oMathPara>
                          </a14:m>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70840">
                    <a:tc>
                      <a:txBody>
                        <a:bodyPr/>
                        <a:lstStyle/>
                        <a:p>
                          <a:pPr marL="0" algn="ctr" defTabSz="1440180" rtl="0" eaLnBrk="1" latinLnBrk="0" hangingPunct="1"/>
                          <a:r>
                            <a:rPr lang="en-US" altLang="zh-CN" sz="1800" kern="1200" dirty="0">
                              <a:solidFill>
                                <a:schemeClr val="tx1"/>
                              </a:solidFill>
                              <a:latin typeface="宋体" panose="02010600030101010101" pitchFamily="2" charset="-122"/>
                              <a:ea typeface="宋体" panose="02010600030101010101" pitchFamily="2" charset="-122"/>
                              <a:cs typeface="+mn-cs"/>
                            </a:rPr>
                            <a:t>1</a:t>
                          </a:r>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440180" rtl="0" eaLnBrk="1" latinLnBrk="0" hangingPunct="1"/>
                          <a:r>
                            <a:rPr lang="zh-CN" altLang="en-US" sz="1800" kern="1200" dirty="0">
                              <a:solidFill>
                                <a:schemeClr val="tx1"/>
                              </a:solidFill>
                              <a:latin typeface="宋体" panose="02010600030101010101" pitchFamily="2" charset="-122"/>
                              <a:ea typeface="宋体" panose="02010600030101010101" pitchFamily="2" charset="-122"/>
                              <a:cs typeface="+mn-cs"/>
                            </a:rPr>
                            <a:t>封锁确诊病例所在居民楼</a:t>
                          </a:r>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440180" rtl="0" eaLnBrk="1" latinLnBrk="0" hangingPunct="1"/>
                          <a14:m>
                            <m:oMathPara xmlns:m="http://schemas.openxmlformats.org/officeDocument/2006/math">
                              <m:oMathParaPr>
                                <m:jc m:val="centerGroup"/>
                              </m:oMathParaPr>
                              <m:oMath xmlns:m="http://schemas.openxmlformats.org/officeDocument/2006/math">
                                <m:sSub>
                                  <m:sSubPr>
                                    <m:ctrlPr>
                                      <a:rPr lang="en-US" altLang="zh-CN" sz="1800" b="0" i="1" kern="1200" smtClean="0">
                                        <a:solidFill>
                                          <a:schemeClr val="tx1"/>
                                        </a:solidFill>
                                        <a:latin typeface="Cambria Math" panose="02040503050406030204" pitchFamily="18" charset="0"/>
                                        <a:ea typeface="宋体" panose="02010600030101010101" pitchFamily="2" charset="-122"/>
                                        <a:cs typeface="+mn-cs"/>
                                      </a:rPr>
                                    </m:ctrlPr>
                                  </m:sSubPr>
                                  <m:e>
                                    <m:r>
                                      <a:rPr lang="en-US" altLang="zh-CN" sz="1800" b="0" i="1" kern="1200" smtClean="0">
                                        <a:solidFill>
                                          <a:schemeClr val="tx1"/>
                                        </a:solidFill>
                                        <a:latin typeface="Cambria Math" panose="02040503050406030204" pitchFamily="18" charset="0"/>
                                        <a:ea typeface="宋体" panose="02010600030101010101" pitchFamily="2" charset="-122"/>
                                        <a:cs typeface="+mn-cs"/>
                                      </a:rPr>
                                      <m:t>𝑁</m:t>
                                    </m:r>
                                  </m:e>
                                  <m:sub>
                                    <m:r>
                                      <a:rPr lang="en-US" altLang="zh-CN" sz="1800" b="0" i="1" kern="1200" smtClean="0">
                                        <a:solidFill>
                                          <a:schemeClr val="tx1"/>
                                        </a:solidFill>
                                        <a:latin typeface="Cambria Math" panose="02040503050406030204" pitchFamily="18" charset="0"/>
                                        <a:ea typeface="宋体" panose="02010600030101010101" pitchFamily="2" charset="-122"/>
                                        <a:cs typeface="+mn-cs"/>
                                      </a:rPr>
                                      <m:t>1</m:t>
                                    </m:r>
                                  </m:sub>
                                </m:sSub>
                              </m:oMath>
                            </m:oMathPara>
                          </a14:m>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440180" rtl="0" eaLnBrk="1" latinLnBrk="0" hangingPunct="1"/>
                          <a14:m>
                            <m:oMathPara xmlns:m="http://schemas.openxmlformats.org/officeDocument/2006/math">
                              <m:oMathParaPr>
                                <m:jc m:val="centerGroup"/>
                              </m:oMathParaPr>
                              <m:oMath xmlns:m="http://schemas.openxmlformats.org/officeDocument/2006/math">
                                <m:sSub>
                                  <m:sSubPr>
                                    <m:ctrlPr>
                                      <a:rPr lang="en-US" altLang="zh-CN" sz="1800" b="0" i="1" kern="1200" smtClean="0">
                                        <a:solidFill>
                                          <a:schemeClr val="tx1"/>
                                        </a:solidFill>
                                        <a:latin typeface="Cambria Math" panose="02040503050406030204" pitchFamily="18" charset="0"/>
                                        <a:ea typeface="宋体" panose="02010600030101010101" pitchFamily="2" charset="-122"/>
                                        <a:cs typeface="+mn-cs"/>
                                      </a:rPr>
                                    </m:ctrlPr>
                                  </m:sSubPr>
                                  <m:e>
                                    <m:r>
                                      <a:rPr lang="en-US" altLang="zh-CN" sz="1800" b="0" i="1" kern="1200" smtClean="0">
                                        <a:solidFill>
                                          <a:schemeClr val="tx1"/>
                                        </a:solidFill>
                                        <a:latin typeface="Cambria Math" panose="02040503050406030204" pitchFamily="18" charset="0"/>
                                        <a:ea typeface="宋体" panose="02010600030101010101" pitchFamily="2" charset="-122"/>
                                        <a:cs typeface="+mn-cs"/>
                                      </a:rPr>
                                      <m:t>𝑠</m:t>
                                    </m:r>
                                  </m:e>
                                  <m:sub>
                                    <m:r>
                                      <a:rPr lang="en-US" altLang="zh-CN" sz="1800" b="0" i="1" kern="1200" smtClean="0">
                                        <a:solidFill>
                                          <a:schemeClr val="tx1"/>
                                        </a:solidFill>
                                        <a:latin typeface="Cambria Math" panose="02040503050406030204" pitchFamily="18" charset="0"/>
                                        <a:ea typeface="宋体" panose="02010600030101010101" pitchFamily="2" charset="-122"/>
                                        <a:cs typeface="+mn-cs"/>
                                      </a:rPr>
                                      <m:t>1</m:t>
                                    </m:r>
                                  </m:sub>
                                </m:sSub>
                              </m:oMath>
                            </m:oMathPara>
                          </a14:m>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algn="ctr" defTabSz="1440180" rtl="0" eaLnBrk="1" latinLnBrk="0" hangingPunct="1"/>
                          <a:r>
                            <a:rPr lang="en-US" altLang="zh-CN" sz="1800" kern="1200" dirty="0">
                              <a:solidFill>
                                <a:schemeClr val="tx1"/>
                              </a:solidFill>
                              <a:latin typeface="宋体" panose="02010600030101010101" pitchFamily="2" charset="-122"/>
                              <a:ea typeface="宋体" panose="02010600030101010101" pitchFamily="2" charset="-122"/>
                              <a:cs typeface="+mn-cs"/>
                            </a:rPr>
                            <a:t>2</a:t>
                          </a:r>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440180" rtl="0" eaLnBrk="1" latinLnBrk="0" hangingPunct="1"/>
                          <a:r>
                            <a:rPr lang="zh-CN" altLang="en-US" sz="1800" kern="1200" dirty="0">
                              <a:solidFill>
                                <a:schemeClr val="tx1"/>
                              </a:solidFill>
                              <a:latin typeface="宋体" panose="02010600030101010101" pitchFamily="2" charset="-122"/>
                              <a:ea typeface="宋体" panose="02010600030101010101" pitchFamily="2" charset="-122"/>
                              <a:cs typeface="+mn-cs"/>
                            </a:rPr>
                            <a:t>封锁确诊病例所在小区</a:t>
                          </a:r>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440180" rtl="0" eaLnBrk="1" latinLnBrk="0" hangingPunct="1"/>
                          <a14:m>
                            <m:oMathPara xmlns:m="http://schemas.openxmlformats.org/officeDocument/2006/math">
                              <m:oMathParaPr>
                                <m:jc m:val="centerGroup"/>
                              </m:oMathParaPr>
                              <m:oMath xmlns:m="http://schemas.openxmlformats.org/officeDocument/2006/math">
                                <m:sSub>
                                  <m:sSubPr>
                                    <m:ctrlPr>
                                      <a:rPr lang="en-US" altLang="zh-CN" sz="1800" b="0" i="1" kern="1200" smtClean="0">
                                        <a:solidFill>
                                          <a:schemeClr val="tx1"/>
                                        </a:solidFill>
                                        <a:latin typeface="Cambria Math" panose="02040503050406030204" pitchFamily="18" charset="0"/>
                                        <a:ea typeface="宋体" panose="02010600030101010101" pitchFamily="2" charset="-122"/>
                                        <a:cs typeface="+mn-cs"/>
                                      </a:rPr>
                                    </m:ctrlPr>
                                  </m:sSubPr>
                                  <m:e>
                                    <m:r>
                                      <a:rPr lang="en-US" altLang="zh-CN" sz="1800" b="0" i="1" kern="1200" smtClean="0">
                                        <a:solidFill>
                                          <a:schemeClr val="tx1"/>
                                        </a:solidFill>
                                        <a:latin typeface="Cambria Math" panose="02040503050406030204" pitchFamily="18" charset="0"/>
                                        <a:ea typeface="宋体" panose="02010600030101010101" pitchFamily="2" charset="-122"/>
                                        <a:cs typeface="+mn-cs"/>
                                      </a:rPr>
                                      <m:t>𝑁</m:t>
                                    </m:r>
                                  </m:e>
                                  <m:sub>
                                    <m:r>
                                      <a:rPr lang="en-US" altLang="zh-CN" sz="1800" b="0" i="1" kern="1200" smtClean="0">
                                        <a:solidFill>
                                          <a:schemeClr val="tx1"/>
                                        </a:solidFill>
                                        <a:latin typeface="Cambria Math" panose="02040503050406030204" pitchFamily="18" charset="0"/>
                                        <a:ea typeface="宋体" panose="02010600030101010101" pitchFamily="2" charset="-122"/>
                                        <a:cs typeface="+mn-cs"/>
                                      </a:rPr>
                                      <m:t>2</m:t>
                                    </m:r>
                                  </m:sub>
                                </m:sSub>
                              </m:oMath>
                            </m:oMathPara>
                          </a14:m>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440180" rtl="0" eaLnBrk="1" latinLnBrk="0" hangingPunct="1"/>
                          <a14:m>
                            <m:oMathPara xmlns:m="http://schemas.openxmlformats.org/officeDocument/2006/math">
                              <m:oMathParaPr>
                                <m:jc m:val="centerGroup"/>
                              </m:oMathParaPr>
                              <m:oMath xmlns:m="http://schemas.openxmlformats.org/officeDocument/2006/math">
                                <m:sSub>
                                  <m:sSubPr>
                                    <m:ctrlPr>
                                      <a:rPr lang="en-US" altLang="zh-CN" sz="1800" b="0" i="1" kern="1200" smtClean="0">
                                        <a:solidFill>
                                          <a:schemeClr val="tx1"/>
                                        </a:solidFill>
                                        <a:latin typeface="Cambria Math" panose="02040503050406030204" pitchFamily="18" charset="0"/>
                                        <a:ea typeface="宋体" panose="02010600030101010101" pitchFamily="2" charset="-122"/>
                                        <a:cs typeface="+mn-cs"/>
                                      </a:rPr>
                                    </m:ctrlPr>
                                  </m:sSubPr>
                                  <m:e>
                                    <m:r>
                                      <a:rPr lang="en-US" altLang="zh-CN" sz="1800" b="0" i="1" kern="1200" smtClean="0">
                                        <a:solidFill>
                                          <a:schemeClr val="tx1"/>
                                        </a:solidFill>
                                        <a:latin typeface="Cambria Math" panose="02040503050406030204" pitchFamily="18" charset="0"/>
                                        <a:ea typeface="宋体" panose="02010600030101010101" pitchFamily="2" charset="-122"/>
                                        <a:cs typeface="+mn-cs"/>
                                      </a:rPr>
                                      <m:t>𝑠</m:t>
                                    </m:r>
                                  </m:e>
                                  <m:sub>
                                    <m:r>
                                      <a:rPr lang="en-US" altLang="zh-CN" sz="1800" b="0" i="1" kern="1200" smtClean="0">
                                        <a:solidFill>
                                          <a:schemeClr val="tx1"/>
                                        </a:solidFill>
                                        <a:latin typeface="Cambria Math" panose="02040503050406030204" pitchFamily="18" charset="0"/>
                                        <a:ea typeface="宋体" panose="02010600030101010101" pitchFamily="2" charset="-122"/>
                                        <a:cs typeface="+mn-cs"/>
                                      </a:rPr>
                                      <m:t>2</m:t>
                                    </m:r>
                                  </m:sub>
                                </m:sSub>
                              </m:oMath>
                            </m:oMathPara>
                          </a14:m>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algn="ctr" defTabSz="1440180" rtl="0" eaLnBrk="1" latinLnBrk="0" hangingPunct="1"/>
                          <a:r>
                            <a:rPr lang="en-US" altLang="zh-CN" sz="1800" kern="1200" dirty="0">
                              <a:solidFill>
                                <a:schemeClr val="tx1"/>
                              </a:solidFill>
                              <a:latin typeface="宋体" panose="02010600030101010101" pitchFamily="2" charset="-122"/>
                              <a:ea typeface="宋体" panose="02010600030101010101" pitchFamily="2" charset="-122"/>
                              <a:cs typeface="+mn-cs"/>
                            </a:rPr>
                            <a:t>3</a:t>
                          </a:r>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440180" rtl="0" eaLnBrk="1" latinLnBrk="0" hangingPunct="1"/>
                          <a:r>
                            <a:rPr lang="zh-CN" altLang="en-US" sz="1800" kern="1200" dirty="0">
                              <a:solidFill>
                                <a:schemeClr val="tx1"/>
                              </a:solidFill>
                              <a:latin typeface="宋体" panose="02010600030101010101" pitchFamily="2" charset="-122"/>
                              <a:ea typeface="宋体" panose="02010600030101010101" pitchFamily="2" charset="-122"/>
                              <a:cs typeface="+mn-cs"/>
                            </a:rPr>
                            <a:t>封锁确诊病例所在街道</a:t>
                          </a:r>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440180" rtl="0" eaLnBrk="1" latinLnBrk="0" hangingPunct="1"/>
                          <a14:m>
                            <m:oMathPara xmlns:m="http://schemas.openxmlformats.org/officeDocument/2006/math">
                              <m:oMathParaPr>
                                <m:jc m:val="centerGroup"/>
                              </m:oMathParaPr>
                              <m:oMath xmlns:m="http://schemas.openxmlformats.org/officeDocument/2006/math">
                                <m:sSub>
                                  <m:sSubPr>
                                    <m:ctrlPr>
                                      <a:rPr lang="en-US" altLang="zh-CN" sz="1800" b="0" i="1" kern="1200" smtClean="0">
                                        <a:solidFill>
                                          <a:schemeClr val="tx1"/>
                                        </a:solidFill>
                                        <a:latin typeface="Cambria Math" panose="02040503050406030204" pitchFamily="18" charset="0"/>
                                        <a:ea typeface="宋体" panose="02010600030101010101" pitchFamily="2" charset="-122"/>
                                        <a:cs typeface="+mn-cs"/>
                                      </a:rPr>
                                    </m:ctrlPr>
                                  </m:sSubPr>
                                  <m:e>
                                    <m:r>
                                      <a:rPr lang="en-US" altLang="zh-CN" sz="1800" b="0" i="1" kern="1200" smtClean="0">
                                        <a:solidFill>
                                          <a:schemeClr val="tx1"/>
                                        </a:solidFill>
                                        <a:latin typeface="Cambria Math" panose="02040503050406030204" pitchFamily="18" charset="0"/>
                                        <a:ea typeface="宋体" panose="02010600030101010101" pitchFamily="2" charset="-122"/>
                                        <a:cs typeface="+mn-cs"/>
                                      </a:rPr>
                                      <m:t>𝑁</m:t>
                                    </m:r>
                                  </m:e>
                                  <m:sub>
                                    <m:r>
                                      <a:rPr lang="en-US" altLang="zh-CN" sz="1800" b="0" i="1" kern="1200" smtClean="0">
                                        <a:solidFill>
                                          <a:schemeClr val="tx1"/>
                                        </a:solidFill>
                                        <a:latin typeface="Cambria Math" panose="02040503050406030204" pitchFamily="18" charset="0"/>
                                        <a:ea typeface="宋体" panose="02010600030101010101" pitchFamily="2" charset="-122"/>
                                        <a:cs typeface="+mn-cs"/>
                                      </a:rPr>
                                      <m:t>3</m:t>
                                    </m:r>
                                  </m:sub>
                                </m:sSub>
                              </m:oMath>
                            </m:oMathPara>
                          </a14:m>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440180" rtl="0" eaLnBrk="1" latinLnBrk="0" hangingPunct="1"/>
                          <a14:m>
                            <m:oMathPara xmlns:m="http://schemas.openxmlformats.org/officeDocument/2006/math">
                              <m:oMathParaPr>
                                <m:jc m:val="centerGroup"/>
                              </m:oMathParaPr>
                              <m:oMath xmlns:m="http://schemas.openxmlformats.org/officeDocument/2006/math">
                                <m:sSub>
                                  <m:sSubPr>
                                    <m:ctrlPr>
                                      <a:rPr lang="en-US" altLang="zh-CN" sz="1800" b="0" i="1" kern="1200" smtClean="0">
                                        <a:solidFill>
                                          <a:schemeClr val="tx1"/>
                                        </a:solidFill>
                                        <a:latin typeface="Cambria Math" panose="02040503050406030204" pitchFamily="18" charset="0"/>
                                        <a:ea typeface="宋体" panose="02010600030101010101" pitchFamily="2" charset="-122"/>
                                        <a:cs typeface="+mn-cs"/>
                                      </a:rPr>
                                    </m:ctrlPr>
                                  </m:sSubPr>
                                  <m:e>
                                    <m:r>
                                      <a:rPr lang="en-US" altLang="zh-CN" sz="1800" b="0" i="1" kern="1200" smtClean="0">
                                        <a:solidFill>
                                          <a:schemeClr val="tx1"/>
                                        </a:solidFill>
                                        <a:latin typeface="Cambria Math" panose="02040503050406030204" pitchFamily="18" charset="0"/>
                                        <a:ea typeface="宋体" panose="02010600030101010101" pitchFamily="2" charset="-122"/>
                                        <a:cs typeface="+mn-cs"/>
                                      </a:rPr>
                                      <m:t>𝑠</m:t>
                                    </m:r>
                                  </m:e>
                                  <m:sub>
                                    <m:r>
                                      <a:rPr lang="en-US" altLang="zh-CN" sz="1800" b="0" i="1" kern="1200" smtClean="0">
                                        <a:solidFill>
                                          <a:schemeClr val="tx1"/>
                                        </a:solidFill>
                                        <a:latin typeface="Cambria Math" panose="02040503050406030204" pitchFamily="18" charset="0"/>
                                        <a:ea typeface="宋体" panose="02010600030101010101" pitchFamily="2" charset="-122"/>
                                        <a:cs typeface="+mn-cs"/>
                                      </a:rPr>
                                      <m:t>3</m:t>
                                    </m:r>
                                  </m:sub>
                                </m:sSub>
                              </m:oMath>
                            </m:oMathPara>
                          </a14:m>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algn="ctr" defTabSz="1440180" rtl="0" eaLnBrk="1" latinLnBrk="0" hangingPunct="1"/>
                          <a:r>
                            <a:rPr lang="en-US" altLang="zh-CN" sz="1800" kern="1200" dirty="0">
                              <a:solidFill>
                                <a:schemeClr val="tx1"/>
                              </a:solidFill>
                              <a:latin typeface="宋体" panose="02010600030101010101" pitchFamily="2" charset="-122"/>
                              <a:ea typeface="宋体" panose="02010600030101010101" pitchFamily="2" charset="-122"/>
                              <a:cs typeface="+mn-cs"/>
                            </a:rPr>
                            <a:t>4</a:t>
                          </a:r>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440180" rtl="0" eaLnBrk="1" latinLnBrk="0" hangingPunct="1"/>
                          <a:r>
                            <a:rPr lang="zh-CN" altLang="en-US" sz="1800" kern="1200" dirty="0">
                              <a:solidFill>
                                <a:schemeClr val="tx1"/>
                              </a:solidFill>
                              <a:latin typeface="宋体" panose="02010600030101010101" pitchFamily="2" charset="-122"/>
                              <a:ea typeface="宋体" panose="02010600030101010101" pitchFamily="2" charset="-122"/>
                              <a:cs typeface="+mn-cs"/>
                            </a:rPr>
                            <a:t>封锁确诊病例所在城市</a:t>
                          </a:r>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440180" rtl="0" eaLnBrk="1" latinLnBrk="0" hangingPunct="1"/>
                          <a14:m>
                            <m:oMathPara xmlns:m="http://schemas.openxmlformats.org/officeDocument/2006/math">
                              <m:oMathParaPr>
                                <m:jc m:val="centerGroup"/>
                              </m:oMathParaPr>
                              <m:oMath xmlns:m="http://schemas.openxmlformats.org/officeDocument/2006/math">
                                <m:sSub>
                                  <m:sSubPr>
                                    <m:ctrlPr>
                                      <a:rPr lang="en-US" altLang="zh-CN" sz="1800" b="0" i="1" kern="1200" smtClean="0">
                                        <a:solidFill>
                                          <a:schemeClr val="tx1"/>
                                        </a:solidFill>
                                        <a:latin typeface="Cambria Math" panose="02040503050406030204" pitchFamily="18" charset="0"/>
                                        <a:ea typeface="宋体" panose="02010600030101010101" pitchFamily="2" charset="-122"/>
                                        <a:cs typeface="+mn-cs"/>
                                      </a:rPr>
                                    </m:ctrlPr>
                                  </m:sSubPr>
                                  <m:e>
                                    <m:r>
                                      <a:rPr lang="en-US" altLang="zh-CN" sz="1800" b="0" i="1" kern="1200" smtClean="0">
                                        <a:solidFill>
                                          <a:schemeClr val="tx1"/>
                                        </a:solidFill>
                                        <a:latin typeface="Cambria Math" panose="02040503050406030204" pitchFamily="18" charset="0"/>
                                        <a:ea typeface="宋体" panose="02010600030101010101" pitchFamily="2" charset="-122"/>
                                        <a:cs typeface="+mn-cs"/>
                                      </a:rPr>
                                      <m:t>𝑁</m:t>
                                    </m:r>
                                  </m:e>
                                  <m:sub>
                                    <m:r>
                                      <a:rPr lang="en-US" altLang="zh-CN" sz="1800" b="0" i="1" kern="1200" smtClean="0">
                                        <a:solidFill>
                                          <a:schemeClr val="tx1"/>
                                        </a:solidFill>
                                        <a:latin typeface="Cambria Math" panose="02040503050406030204" pitchFamily="18" charset="0"/>
                                        <a:ea typeface="宋体" panose="02010600030101010101" pitchFamily="2" charset="-122"/>
                                        <a:cs typeface="+mn-cs"/>
                                      </a:rPr>
                                      <m:t>4</m:t>
                                    </m:r>
                                  </m:sub>
                                </m:sSub>
                              </m:oMath>
                            </m:oMathPara>
                          </a14:m>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440180" rtl="0" eaLnBrk="1" latinLnBrk="0" hangingPunct="1"/>
                          <a14:m>
                            <m:oMathPara xmlns:m="http://schemas.openxmlformats.org/officeDocument/2006/math">
                              <m:oMathParaPr>
                                <m:jc m:val="centerGroup"/>
                              </m:oMathParaPr>
                              <m:oMath xmlns:m="http://schemas.openxmlformats.org/officeDocument/2006/math">
                                <m:sSub>
                                  <m:sSubPr>
                                    <m:ctrlPr>
                                      <a:rPr lang="en-US" altLang="zh-CN" sz="1800" b="0" i="1" kern="1200" smtClean="0">
                                        <a:solidFill>
                                          <a:schemeClr val="tx1"/>
                                        </a:solidFill>
                                        <a:latin typeface="Cambria Math" panose="02040503050406030204" pitchFamily="18" charset="0"/>
                                        <a:ea typeface="宋体" panose="02010600030101010101" pitchFamily="2" charset="-122"/>
                                        <a:cs typeface="+mn-cs"/>
                                      </a:rPr>
                                    </m:ctrlPr>
                                  </m:sSubPr>
                                  <m:e>
                                    <m:r>
                                      <a:rPr lang="en-US" altLang="zh-CN" sz="1800" b="0" i="1" kern="1200" smtClean="0">
                                        <a:solidFill>
                                          <a:schemeClr val="tx1"/>
                                        </a:solidFill>
                                        <a:latin typeface="Cambria Math" panose="02040503050406030204" pitchFamily="18" charset="0"/>
                                        <a:ea typeface="宋体" panose="02010600030101010101" pitchFamily="2" charset="-122"/>
                                        <a:cs typeface="+mn-cs"/>
                                      </a:rPr>
                                      <m:t>𝑠</m:t>
                                    </m:r>
                                  </m:e>
                                  <m:sub>
                                    <m:r>
                                      <a:rPr lang="en-US" altLang="zh-CN" sz="1800" b="0" i="1" kern="1200" smtClean="0">
                                        <a:solidFill>
                                          <a:schemeClr val="tx1"/>
                                        </a:solidFill>
                                        <a:latin typeface="Cambria Math" panose="02040503050406030204" pitchFamily="18" charset="0"/>
                                        <a:ea typeface="宋体" panose="02010600030101010101" pitchFamily="2" charset="-122"/>
                                        <a:cs typeface="+mn-cs"/>
                                      </a:rPr>
                                      <m:t>4</m:t>
                                    </m:r>
                                  </m:sub>
                                </m:sSub>
                              </m:oMath>
                            </m:oMathPara>
                          </a14:m>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mc:Choice>
        <mc:Fallback xmlns="">
          <p:graphicFrame>
            <p:nvGraphicFramePr>
              <p:cNvPr id="7" name="表格 23"/>
              <p:cNvGraphicFramePr>
                <a:graphicFrameLocks noGrp="1"/>
              </p:cNvGraphicFramePr>
              <p:nvPr/>
            </p:nvGraphicFramePr>
            <p:xfrm>
              <a:off x="883656" y="2975471"/>
              <a:ext cx="7221448" cy="2225040"/>
            </p:xfrm>
            <a:graphic>
              <a:graphicData uri="http://schemas.openxmlformats.org/drawingml/2006/table">
                <a:tbl>
                  <a:tblPr>
                    <a:effectLst/>
                    <a:tableStyleId>{5C22544A-7EE6-4342-B048-85BDC9FD1C3A}</a:tableStyleId>
                  </a:tblPr>
                  <a:tblGrid>
                    <a:gridCol w="2277973"/>
                    <a:gridCol w="2838450"/>
                    <a:gridCol w="1123950"/>
                    <a:gridCol w="981075"/>
                  </a:tblGrid>
                  <a:tr h="370840">
                    <a:tc>
                      <a:txBody>
                        <a:bodyPr/>
                        <a:lstStyle/>
                        <a:p>
                          <a:endParaRPr lang="zh-CN"/>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
                        </a:blipFill>
                      </a:tcPr>
                    </a:tc>
                    <a:tc>
                      <a:txBody>
                        <a:bodyPr/>
                        <a:lstStyle/>
                        <a:p>
                          <a:pPr marL="0" algn="ctr" defTabSz="1440180" rtl="0" eaLnBrk="1" latinLnBrk="0" hangingPunct="1"/>
                          <a:r>
                            <a:rPr lang="zh-CN" altLang="en-US" sz="1800" kern="1200" dirty="0">
                              <a:solidFill>
                                <a:schemeClr val="tx1"/>
                              </a:solidFill>
                              <a:latin typeface="宋体" panose="02010600030101010101" pitchFamily="2" charset="-122"/>
                              <a:ea typeface="宋体" panose="02010600030101010101" pitchFamily="2" charset="-122"/>
                              <a:cs typeface="+mn-cs"/>
                            </a:rPr>
                            <a:t>对应封锁范围</a:t>
                          </a:r>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
                        </a:blipFill>
                      </a:tcPr>
                    </a:tc>
                    <a:tc>
                      <a:txBody>
                        <a:bodyPr/>
                        <a:lstStyle/>
                        <a:p>
                          <a:endParaRPr lang="zh-CN"/>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
                        </a:blipFill>
                      </a:tcPr>
                    </a:tc>
                  </a:tr>
                  <a:tr h="370840">
                    <a:tc>
                      <a:txBody>
                        <a:bodyPr/>
                        <a:lstStyle/>
                        <a:p>
                          <a:pPr marL="0" algn="ctr" defTabSz="1440180" rtl="0" eaLnBrk="1" latinLnBrk="0" hangingPunct="1"/>
                          <a:r>
                            <a:rPr lang="en-US" altLang="zh-CN" sz="1800" kern="1200" dirty="0">
                              <a:solidFill>
                                <a:schemeClr val="tx1"/>
                              </a:solidFill>
                              <a:latin typeface="宋体" panose="02010600030101010101" pitchFamily="2" charset="-122"/>
                              <a:ea typeface="宋体" panose="02010600030101010101" pitchFamily="2" charset="-122"/>
                              <a:cs typeface="+mn-cs"/>
                            </a:rPr>
                            <a:t>0</a:t>
                          </a:r>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1440180" rtl="0" eaLnBrk="1" latinLnBrk="0" hangingPunct="1"/>
                          <a:r>
                            <a:rPr lang="zh-CN" altLang="en-US" sz="1800" kern="1200" dirty="0">
                              <a:solidFill>
                                <a:schemeClr val="tx1"/>
                              </a:solidFill>
                              <a:latin typeface="宋体" panose="02010600030101010101" pitchFamily="2" charset="-122"/>
                              <a:ea typeface="宋体" panose="02010600030101010101" pitchFamily="2" charset="-122"/>
                              <a:cs typeface="+mn-cs"/>
                            </a:rPr>
                            <a:t>不进行封锁措施</a:t>
                          </a:r>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zh-CN"/>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1"/>
                        </a:blipFill>
                      </a:tcPr>
                    </a:tc>
                    <a:tc>
                      <a:txBody>
                        <a:bodyPr/>
                        <a:lstStyle/>
                        <a:p>
                          <a:endParaRPr lang="zh-CN"/>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1"/>
                        </a:blipFill>
                      </a:tcPr>
                    </a:tc>
                  </a:tr>
                  <a:tr h="370840">
                    <a:tc>
                      <a:txBody>
                        <a:bodyPr/>
                        <a:lstStyle/>
                        <a:p>
                          <a:pPr marL="0" algn="ctr" defTabSz="1440180" rtl="0" eaLnBrk="1" latinLnBrk="0" hangingPunct="1"/>
                          <a:r>
                            <a:rPr lang="en-US" altLang="zh-CN" sz="1800" kern="1200" dirty="0">
                              <a:solidFill>
                                <a:schemeClr val="tx1"/>
                              </a:solidFill>
                              <a:latin typeface="宋体" panose="02010600030101010101" pitchFamily="2" charset="-122"/>
                              <a:ea typeface="宋体" panose="02010600030101010101" pitchFamily="2" charset="-122"/>
                              <a:cs typeface="+mn-cs"/>
                            </a:rPr>
                            <a:t>1</a:t>
                          </a:r>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440180" rtl="0" eaLnBrk="1" latinLnBrk="0" hangingPunct="1"/>
                          <a:r>
                            <a:rPr lang="zh-CN" altLang="en-US" sz="1800" kern="1200" dirty="0">
                              <a:solidFill>
                                <a:schemeClr val="tx1"/>
                              </a:solidFill>
                              <a:latin typeface="宋体" panose="02010600030101010101" pitchFamily="2" charset="-122"/>
                              <a:ea typeface="宋体" panose="02010600030101010101" pitchFamily="2" charset="-122"/>
                              <a:cs typeface="+mn-cs"/>
                            </a:rPr>
                            <a:t>封锁确诊病例所在居民楼</a:t>
                          </a:r>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
                        </a:blipFill>
                      </a:tcPr>
                    </a:tc>
                    <a:tc>
                      <a:txBody>
                        <a:bodyPr/>
                        <a:lstStyle/>
                        <a:p>
                          <a:endParaRPr lang="zh-CN"/>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
                        </a:blipFill>
                      </a:tcPr>
                    </a:tc>
                  </a:tr>
                  <a:tr h="370840">
                    <a:tc>
                      <a:txBody>
                        <a:bodyPr/>
                        <a:lstStyle/>
                        <a:p>
                          <a:pPr marL="0" algn="ctr" defTabSz="1440180" rtl="0" eaLnBrk="1" latinLnBrk="0" hangingPunct="1"/>
                          <a:r>
                            <a:rPr lang="en-US" altLang="zh-CN" sz="1800" kern="1200" dirty="0">
                              <a:solidFill>
                                <a:schemeClr val="tx1"/>
                              </a:solidFill>
                              <a:latin typeface="宋体" panose="02010600030101010101" pitchFamily="2" charset="-122"/>
                              <a:ea typeface="宋体" panose="02010600030101010101" pitchFamily="2" charset="-122"/>
                              <a:cs typeface="+mn-cs"/>
                            </a:rPr>
                            <a:t>2</a:t>
                          </a:r>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440180" rtl="0" eaLnBrk="1" latinLnBrk="0" hangingPunct="1"/>
                          <a:r>
                            <a:rPr lang="zh-CN" altLang="en-US" sz="1800" kern="1200" dirty="0">
                              <a:solidFill>
                                <a:schemeClr val="tx1"/>
                              </a:solidFill>
                              <a:latin typeface="宋体" panose="02010600030101010101" pitchFamily="2" charset="-122"/>
                              <a:ea typeface="宋体" panose="02010600030101010101" pitchFamily="2" charset="-122"/>
                              <a:cs typeface="+mn-cs"/>
                            </a:rPr>
                            <a:t>封锁确诊病例所在小区</a:t>
                          </a:r>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
                        </a:blipFill>
                      </a:tcPr>
                    </a:tc>
                    <a:tc>
                      <a:txBody>
                        <a:bodyPr/>
                        <a:lstStyle/>
                        <a:p>
                          <a:endParaRPr lang="zh-CN"/>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
                        </a:blipFill>
                      </a:tcPr>
                    </a:tc>
                  </a:tr>
                  <a:tr h="370840">
                    <a:tc>
                      <a:txBody>
                        <a:bodyPr/>
                        <a:lstStyle/>
                        <a:p>
                          <a:pPr marL="0" algn="ctr" defTabSz="1440180" rtl="0" eaLnBrk="1" latinLnBrk="0" hangingPunct="1"/>
                          <a:r>
                            <a:rPr lang="en-US" altLang="zh-CN" sz="1800" kern="1200" dirty="0">
                              <a:solidFill>
                                <a:schemeClr val="tx1"/>
                              </a:solidFill>
                              <a:latin typeface="宋体" panose="02010600030101010101" pitchFamily="2" charset="-122"/>
                              <a:ea typeface="宋体" panose="02010600030101010101" pitchFamily="2" charset="-122"/>
                              <a:cs typeface="+mn-cs"/>
                            </a:rPr>
                            <a:t>3</a:t>
                          </a:r>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440180" rtl="0" eaLnBrk="1" latinLnBrk="0" hangingPunct="1"/>
                          <a:r>
                            <a:rPr lang="zh-CN" altLang="en-US" sz="1800" kern="1200" dirty="0">
                              <a:solidFill>
                                <a:schemeClr val="tx1"/>
                              </a:solidFill>
                              <a:latin typeface="宋体" panose="02010600030101010101" pitchFamily="2" charset="-122"/>
                              <a:ea typeface="宋体" panose="02010600030101010101" pitchFamily="2" charset="-122"/>
                              <a:cs typeface="+mn-cs"/>
                            </a:rPr>
                            <a:t>封锁确诊病例所在街道</a:t>
                          </a:r>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
                        </a:blipFill>
                      </a:tcPr>
                    </a:tc>
                    <a:tc>
                      <a:txBody>
                        <a:bodyPr/>
                        <a:lstStyle/>
                        <a:p>
                          <a:endParaRPr lang="zh-CN"/>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
                        </a:blipFill>
                      </a:tcPr>
                    </a:tc>
                  </a:tr>
                  <a:tr h="370840">
                    <a:tc>
                      <a:txBody>
                        <a:bodyPr/>
                        <a:lstStyle/>
                        <a:p>
                          <a:pPr marL="0" algn="ctr" defTabSz="1440180" rtl="0" eaLnBrk="1" latinLnBrk="0" hangingPunct="1"/>
                          <a:r>
                            <a:rPr lang="en-US" altLang="zh-CN" sz="1800" kern="1200" dirty="0">
                              <a:solidFill>
                                <a:schemeClr val="tx1"/>
                              </a:solidFill>
                              <a:latin typeface="宋体" panose="02010600030101010101" pitchFamily="2" charset="-122"/>
                              <a:ea typeface="宋体" panose="02010600030101010101" pitchFamily="2" charset="-122"/>
                              <a:cs typeface="+mn-cs"/>
                            </a:rPr>
                            <a:t>4</a:t>
                          </a:r>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440180" rtl="0" eaLnBrk="1" latinLnBrk="0" hangingPunct="1"/>
                          <a:r>
                            <a:rPr lang="zh-CN" altLang="en-US" sz="1800" kern="1200" dirty="0">
                              <a:solidFill>
                                <a:schemeClr val="tx1"/>
                              </a:solidFill>
                              <a:latin typeface="宋体" panose="02010600030101010101" pitchFamily="2" charset="-122"/>
                              <a:ea typeface="宋体" panose="02010600030101010101" pitchFamily="2" charset="-122"/>
                              <a:cs typeface="+mn-cs"/>
                            </a:rPr>
                            <a:t>封锁确诊病例所在城市</a:t>
                          </a:r>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
                        </a:blipFill>
                      </a:tcPr>
                    </a:tc>
                    <a:tc>
                      <a:txBody>
                        <a:bodyPr/>
                        <a:lstStyle/>
                        <a:p>
                          <a:endParaRPr lang="zh-CN"/>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
                        </a:blipFill>
                      </a:tcPr>
                    </a:tc>
                  </a:tr>
                </a:tbl>
              </a:graphicData>
            </a:graphic>
          </p:graphicFrame>
        </mc:Fallback>
      </mc:AlternateContent>
      <p:sp>
        <p:nvSpPr>
          <p:cNvPr id="9" name="文本框 8"/>
          <p:cNvSpPr txBox="1"/>
          <p:nvPr/>
        </p:nvSpPr>
        <p:spPr>
          <a:xfrm>
            <a:off x="1020233" y="1901687"/>
            <a:ext cx="10343092" cy="553085"/>
          </a:xfrm>
          <a:prstGeom prst="rect">
            <a:avLst/>
          </a:prstGeom>
          <a:noFill/>
        </p:spPr>
        <p:txBody>
          <a:bodyPr wrap="square">
            <a:spAutoFit/>
          </a:bodyPr>
          <a:lstStyle/>
          <a:p>
            <a:pPr marL="285750" lvl="1" indent="-285750">
              <a:lnSpc>
                <a:spcPct val="150000"/>
              </a:lnSpc>
              <a:buFont typeface="Wingdings" panose="05000000000000000000" pitchFamily="2" charset="2"/>
              <a:buChar char="Ø"/>
            </a:pPr>
            <a:r>
              <a:rPr lang="zh-CN" altLang="en-US" sz="2000" b="1" dirty="0">
                <a:latin typeface="宋体" panose="02010600030101010101" pitchFamily="2" charset="-122"/>
                <a:ea typeface="宋体" panose="02010600030101010101" pitchFamily="2" charset="-122"/>
              </a:rPr>
              <a:t>封锁范围</a:t>
            </a:r>
            <a:endParaRPr lang="zh-CN" altLang="en-US" sz="2000" b="1" dirty="0">
              <a:solidFill>
                <a:schemeClr val="tx1"/>
              </a:solidFill>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nvGraphicFramePr>
            <p:xfrm>
              <a:off x="8724916" y="2664459"/>
              <a:ext cx="3086099" cy="1529080"/>
            </p:xfrm>
            <a:graphic>
              <a:graphicData uri="http://schemas.openxmlformats.org/drawingml/2006/table">
                <a:tbl>
                  <a:tblPr>
                    <a:tableStyleId>{2D5ABB26-0587-4C30-8999-92F81FD0307C}</a:tableStyleId>
                  </a:tblPr>
                  <a:tblGrid>
                    <a:gridCol w="703962"/>
                    <a:gridCol w="2382137"/>
                  </a:tblGrid>
                  <a:tr h="370840">
                    <a:tc>
                      <a:txBody>
                        <a:bodyPr/>
                        <a:lstStyle/>
                        <a:p>
                          <a:pPr marL="0" marR="0" lvl="0" indent="0" algn="l" defTabSz="1440180" rtl="0" eaLnBrk="1" fontAlgn="auto" latinLnBrk="0" hangingPunct="1">
                            <a:lnSpc>
                              <a:spcPct val="100000"/>
                            </a:lnSpc>
                            <a:spcBef>
                              <a:spcPts val="0"/>
                            </a:spcBef>
                            <a:spcAft>
                              <a:spcPts val="0"/>
                            </a:spcAft>
                            <a:buClrTx/>
                            <a:buSzTx/>
                            <a:buFontTx/>
                            <a:buNone/>
                            <a:defRPr/>
                          </a:pPr>
                          <a:r>
                            <a:rPr lang="zh-CN" altLang="en-US" sz="1600" b="0" kern="1200" dirty="0">
                              <a:solidFill>
                                <a:schemeClr val="tx1"/>
                              </a:solidFill>
                              <a:latin typeface="宋体" panose="02010600030101010101" pitchFamily="2" charset="-122"/>
                              <a:ea typeface="宋体" panose="02010600030101010101" pitchFamily="2" charset="-122"/>
                              <a:cs typeface="+mn-cs"/>
                            </a:rPr>
                            <a:t>变量</a:t>
                          </a:r>
                          <a:endParaRPr lang="en-US" altLang="zh-CN" sz="16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600" kern="1200" dirty="0">
                              <a:solidFill>
                                <a:schemeClr val="tx1"/>
                              </a:solidFill>
                              <a:latin typeface="宋体" panose="02010600030101010101" pitchFamily="2" charset="-122"/>
                              <a:ea typeface="宋体" panose="02010600030101010101" pitchFamily="2" charset="-122"/>
                              <a:cs typeface="+mn-cs"/>
                            </a:rPr>
                            <a:t>含义</a:t>
                          </a:r>
                          <a:endParaRPr lang="zh-CN" altLang="en-US" sz="1600" kern="1200" dirty="0">
                            <a:solidFill>
                              <a:schemeClr val="tx1"/>
                            </a:solidFill>
                            <a:latin typeface="宋体" panose="02010600030101010101" pitchFamily="2" charset="-122"/>
                            <a:ea typeface="宋体" panose="02010600030101010101" pitchFamily="2" charset="-122"/>
                            <a:cs typeface="+mn-cs"/>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l" defTabSz="144018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sSub>
                                  <m:sSubPr>
                                    <m:ctrlPr>
                                      <a:rPr lang="en-US" altLang="zh-CN" sz="1600" b="0" i="1" kern="1200" smtClean="0">
                                        <a:solidFill>
                                          <a:schemeClr val="tx1"/>
                                        </a:solidFill>
                                        <a:latin typeface="Cambria Math" panose="02040503050406030204" pitchFamily="18" charset="0"/>
                                        <a:ea typeface="宋体" panose="02010600030101010101" pitchFamily="2" charset="-122"/>
                                        <a:cs typeface="+mn-cs"/>
                                      </a:rPr>
                                    </m:ctrlPr>
                                  </m:sSubPr>
                                  <m:e>
                                    <m:r>
                                      <a:rPr lang="en-US" altLang="zh-CN" sz="1600" b="0" i="1" kern="1200" smtClean="0">
                                        <a:solidFill>
                                          <a:schemeClr val="tx1"/>
                                        </a:solidFill>
                                        <a:latin typeface="Cambria Math" panose="02040503050406030204" pitchFamily="18" charset="0"/>
                                        <a:ea typeface="宋体" panose="02010600030101010101" pitchFamily="2" charset="-122"/>
                                        <a:cs typeface="+mn-cs"/>
                                      </a:rPr>
                                      <m:t>𝑁</m:t>
                                    </m:r>
                                  </m:e>
                                  <m:sub>
                                    <m:r>
                                      <a:rPr lang="en-US" altLang="zh-CN" sz="1600" b="0" i="1" kern="1200" smtClean="0">
                                        <a:solidFill>
                                          <a:schemeClr val="tx1"/>
                                        </a:solidFill>
                                        <a:latin typeface="Cambria Math" panose="02040503050406030204" pitchFamily="18" charset="0"/>
                                        <a:ea typeface="宋体" panose="02010600030101010101" pitchFamily="2" charset="-122"/>
                                        <a:cs typeface="+mn-cs"/>
                                      </a:rPr>
                                      <m:t>𝑖</m:t>
                                    </m:r>
                                  </m:sub>
                                </m:sSub>
                              </m:oMath>
                            </m:oMathPara>
                          </a14:m>
                          <a:endParaRPr lang="en-US" altLang="zh-CN" sz="16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600" kern="1200" dirty="0">
                              <a:solidFill>
                                <a:schemeClr val="tx1"/>
                              </a:solidFill>
                              <a:latin typeface="宋体" panose="02010600030101010101" pitchFamily="2" charset="-122"/>
                              <a:ea typeface="宋体" panose="02010600030101010101" pitchFamily="2" charset="-122"/>
                              <a:cs typeface="+mn-cs"/>
                            </a:rPr>
                            <a:t>封锁范围为</a:t>
                          </a:r>
                          <a14:m>
                            <m:oMath xmlns:m="http://schemas.openxmlformats.org/officeDocument/2006/math">
                              <m:r>
                                <a:rPr lang="en-US" altLang="zh-CN" sz="1600" b="0" i="1" kern="1200" dirty="0" smtClean="0">
                                  <a:solidFill>
                                    <a:schemeClr val="tx1"/>
                                  </a:solidFill>
                                  <a:latin typeface="Cambria Math" panose="02040503050406030204" pitchFamily="18" charset="0"/>
                                  <a:ea typeface="宋体" panose="02010600030101010101" pitchFamily="2" charset="-122"/>
                                  <a:cs typeface="+mn-cs"/>
                                </a:rPr>
                                <m:t>𝑖</m:t>
                              </m:r>
                            </m:oMath>
                          </a14:m>
                          <a:r>
                            <a:rPr lang="zh-CN" altLang="en-US" sz="1600" kern="1200" dirty="0">
                              <a:solidFill>
                                <a:schemeClr val="tx1"/>
                              </a:solidFill>
                              <a:latin typeface="宋体" panose="02010600030101010101" pitchFamily="2" charset="-122"/>
                              <a:ea typeface="宋体" panose="02010600030101010101" pitchFamily="2" charset="-122"/>
                              <a:cs typeface="+mn-cs"/>
                            </a:rPr>
                            <a:t>时</a:t>
                          </a:r>
                          <a:r>
                            <a:rPr lang="en-US" altLang="zh-CN" sz="1600" kern="1200" dirty="0">
                              <a:solidFill>
                                <a:schemeClr val="tx1"/>
                              </a:solidFill>
                              <a:latin typeface="宋体" panose="02010600030101010101" pitchFamily="2" charset="-122"/>
                              <a:ea typeface="宋体" panose="02010600030101010101" pitchFamily="2" charset="-122"/>
                              <a:cs typeface="+mn-cs"/>
                            </a:rPr>
                            <a:t>,</a:t>
                          </a:r>
                          <a:r>
                            <a:rPr lang="zh-CN" altLang="en-US" sz="1600" kern="1200" dirty="0">
                              <a:solidFill>
                                <a:schemeClr val="tx1"/>
                              </a:solidFill>
                              <a:latin typeface="宋体" panose="02010600030101010101" pitchFamily="2" charset="-122"/>
                              <a:ea typeface="宋体" panose="02010600030101010101" pitchFamily="2" charset="-122"/>
                              <a:cs typeface="+mn-cs"/>
                            </a:rPr>
                            <a:t>造成经济损失的人数</a:t>
                          </a:r>
                          <a:endParaRPr lang="zh-CN" altLang="en-US" sz="1600" kern="1200" dirty="0">
                            <a:solidFill>
                              <a:schemeClr val="tx1"/>
                            </a:solidFill>
                            <a:latin typeface="宋体" panose="02010600030101010101" pitchFamily="2" charset="-122"/>
                            <a:ea typeface="宋体" panose="02010600030101010101" pitchFamily="2" charset="-122"/>
                            <a:cs typeface="+mn-cs"/>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7930">
                    <a:tc>
                      <a:txBody>
                        <a:bodyPr/>
                        <a:lstStyle/>
                        <a:p>
                          <a:pPr marL="0" marR="0" lvl="0" indent="0" algn="l" defTabSz="144018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sSub>
                                  <m:sSubPr>
                                    <m:ctrlPr>
                                      <a:rPr lang="en-US" altLang="zh-CN" sz="1600" b="0" i="1" kern="1200" smtClean="0">
                                        <a:solidFill>
                                          <a:schemeClr val="tx1"/>
                                        </a:solidFill>
                                        <a:latin typeface="Cambria Math" panose="02040503050406030204" pitchFamily="18" charset="0"/>
                                        <a:ea typeface="宋体" panose="02010600030101010101" pitchFamily="2" charset="-122"/>
                                        <a:cs typeface="+mn-cs"/>
                                      </a:rPr>
                                    </m:ctrlPr>
                                  </m:sSubPr>
                                  <m:e>
                                    <m:r>
                                      <a:rPr lang="en-US" altLang="zh-CN" sz="1600" b="0" i="1" kern="1200" smtClean="0">
                                        <a:solidFill>
                                          <a:schemeClr val="tx1"/>
                                        </a:solidFill>
                                        <a:latin typeface="Cambria Math" panose="02040503050406030204" pitchFamily="18" charset="0"/>
                                        <a:ea typeface="宋体" panose="02010600030101010101" pitchFamily="2" charset="-122"/>
                                        <a:cs typeface="+mn-cs"/>
                                      </a:rPr>
                                      <m:t>𝑠</m:t>
                                    </m:r>
                                  </m:e>
                                  <m:sub>
                                    <m:r>
                                      <a:rPr lang="en-US" altLang="zh-CN" sz="1600" b="0" i="1" kern="1200" smtClean="0">
                                        <a:solidFill>
                                          <a:schemeClr val="tx1"/>
                                        </a:solidFill>
                                        <a:latin typeface="Cambria Math" panose="02040503050406030204" pitchFamily="18" charset="0"/>
                                        <a:ea typeface="宋体" panose="02010600030101010101" pitchFamily="2" charset="-122"/>
                                        <a:cs typeface="+mn-cs"/>
                                      </a:rPr>
                                      <m:t>𝑖</m:t>
                                    </m:r>
                                  </m:sub>
                                </m:sSub>
                              </m:oMath>
                            </m:oMathPara>
                          </a14:m>
                          <a:endParaRPr lang="en-US" altLang="zh-CN" sz="16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600" kern="1200" dirty="0">
                              <a:solidFill>
                                <a:schemeClr val="tx1"/>
                              </a:solidFill>
                              <a:latin typeface="宋体" panose="02010600030101010101" pitchFamily="2" charset="-122"/>
                              <a:ea typeface="宋体" panose="02010600030101010101" pitchFamily="2" charset="-122"/>
                              <a:cs typeface="+mn-cs"/>
                            </a:rPr>
                            <a:t>封锁范围为</a:t>
                          </a:r>
                          <a14:m>
                            <m:oMath xmlns:m="http://schemas.openxmlformats.org/officeDocument/2006/math">
                              <m:r>
                                <a:rPr lang="en-US" altLang="zh-CN" sz="1600" i="1" kern="1200" dirty="0" smtClean="0">
                                  <a:solidFill>
                                    <a:schemeClr val="tx1"/>
                                  </a:solidFill>
                                  <a:latin typeface="Cambria Math" panose="02040503050406030204" pitchFamily="18" charset="0"/>
                                  <a:ea typeface="宋体" panose="02010600030101010101" pitchFamily="2" charset="-122"/>
                                  <a:cs typeface="+mn-cs"/>
                                </a:rPr>
                                <m:t>𝑖</m:t>
                              </m:r>
                            </m:oMath>
                          </a14:m>
                          <a:r>
                            <a:rPr lang="zh-CN" altLang="en-US" sz="1600" kern="1200" dirty="0">
                              <a:solidFill>
                                <a:schemeClr val="tx1"/>
                              </a:solidFill>
                              <a:latin typeface="宋体" panose="02010600030101010101" pitchFamily="2" charset="-122"/>
                              <a:ea typeface="宋体" panose="02010600030101010101" pitchFamily="2" charset="-122"/>
                              <a:cs typeface="+mn-cs"/>
                            </a:rPr>
                            <a:t>时，病毒传播至封锁区域外的概率</a:t>
                          </a:r>
                          <a:endParaRPr lang="zh-CN" altLang="en-US" sz="1600" kern="1200" dirty="0">
                            <a:solidFill>
                              <a:schemeClr val="tx1"/>
                            </a:solidFill>
                            <a:latin typeface="宋体" panose="02010600030101010101" pitchFamily="2" charset="-122"/>
                            <a:ea typeface="宋体" panose="02010600030101010101" pitchFamily="2" charset="-122"/>
                            <a:cs typeface="+mn-cs"/>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2" name="表格 1"/>
              <p:cNvGraphicFramePr>
                <a:graphicFrameLocks noGrp="1"/>
              </p:cNvGraphicFramePr>
              <p:nvPr/>
            </p:nvGraphicFramePr>
            <p:xfrm>
              <a:off x="8724916" y="2664459"/>
              <a:ext cx="3086099" cy="1529080"/>
            </p:xfrm>
            <a:graphic>
              <a:graphicData uri="http://schemas.openxmlformats.org/drawingml/2006/table">
                <a:tbl>
                  <a:tblPr>
                    <a:tableStyleId>{2D5ABB26-0587-4C30-8999-92F81FD0307C}</a:tableStyleId>
                  </a:tblPr>
                  <a:tblGrid>
                    <a:gridCol w="703962"/>
                    <a:gridCol w="2382137"/>
                  </a:tblGrid>
                  <a:tr h="370840">
                    <a:tc>
                      <a:txBody>
                        <a:bodyPr/>
                        <a:lstStyle/>
                        <a:p>
                          <a:pPr marL="0" marR="0" lvl="0" indent="0" algn="l" defTabSz="1440180" rtl="0" eaLnBrk="1" fontAlgn="auto" latinLnBrk="0" hangingPunct="1">
                            <a:lnSpc>
                              <a:spcPct val="100000"/>
                            </a:lnSpc>
                            <a:spcBef>
                              <a:spcPts val="0"/>
                            </a:spcBef>
                            <a:spcAft>
                              <a:spcPts val="0"/>
                            </a:spcAft>
                            <a:buClrTx/>
                            <a:buSzTx/>
                            <a:buFontTx/>
                            <a:buNone/>
                            <a:defRPr/>
                          </a:pPr>
                          <a:r>
                            <a:rPr lang="zh-CN" altLang="en-US" sz="1600" b="0" kern="1200" dirty="0">
                              <a:solidFill>
                                <a:schemeClr val="tx1"/>
                              </a:solidFill>
                              <a:latin typeface="宋体" panose="02010600030101010101" pitchFamily="2" charset="-122"/>
                              <a:ea typeface="宋体" panose="02010600030101010101" pitchFamily="2" charset="-122"/>
                              <a:cs typeface="+mn-cs"/>
                            </a:rPr>
                            <a:t>变量</a:t>
                          </a:r>
                          <a:endParaRPr lang="en-US" altLang="zh-CN" sz="16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600" kern="1200" dirty="0">
                              <a:solidFill>
                                <a:schemeClr val="tx1"/>
                              </a:solidFill>
                              <a:latin typeface="宋体" panose="02010600030101010101" pitchFamily="2" charset="-122"/>
                              <a:ea typeface="宋体" panose="02010600030101010101" pitchFamily="2" charset="-122"/>
                              <a:cs typeface="+mn-cs"/>
                            </a:rPr>
                            <a:t>含义</a:t>
                          </a:r>
                          <a:endParaRPr lang="zh-CN" altLang="en-US" sz="1600" kern="1200" dirty="0">
                            <a:solidFill>
                              <a:schemeClr val="tx1"/>
                            </a:solidFill>
                            <a:latin typeface="宋体" panose="02010600030101010101" pitchFamily="2" charset="-122"/>
                            <a:ea typeface="宋体" panose="02010600030101010101" pitchFamily="2" charset="-122"/>
                            <a:cs typeface="+mn-cs"/>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9120">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blipFill>
                      </a:tcPr>
                    </a:tc>
                    <a:tc>
                      <a:txBody>
                        <a:bodyPr/>
                        <a:lstStyle/>
                        <a:p>
                          <a:endParaRPr lang="zh-CN"/>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blipFill>
                      </a:tcPr>
                    </a:tc>
                  </a:tr>
                  <a:tr h="579120">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blipFill>
                      </a:tcPr>
                    </a:tc>
                    <a:tc>
                      <a:txBody>
                        <a:bodyPr/>
                        <a:lstStyle/>
                        <a:p>
                          <a:endParaRPr lang="zh-CN"/>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blipFill>
                      </a:tcPr>
                    </a:tc>
                  </a:tr>
                </a:tbl>
              </a:graphicData>
            </a:graphic>
          </p:graphicFrame>
        </mc:Fallback>
      </mc:AlternateContent>
      <p:sp>
        <p:nvSpPr>
          <p:cNvPr id="3" name="文本框 2"/>
          <p:cNvSpPr txBox="1"/>
          <p:nvPr/>
        </p:nvSpPr>
        <p:spPr>
          <a:xfrm>
            <a:off x="10248900" y="6460093"/>
            <a:ext cx="2028825" cy="369332"/>
          </a:xfrm>
          <a:prstGeom prst="rect">
            <a:avLst/>
          </a:prstGeom>
          <a:noFill/>
        </p:spPr>
        <p:txBody>
          <a:bodyPr wrap="square">
            <a:spAutoFit/>
          </a:bodyPr>
          <a:lstStyle/>
          <a:p>
            <a:pPr algn="ctr"/>
            <a:r>
              <a:rPr lang="en-US" altLang="zh-CN" sz="1800" b="1" dirty="0">
                <a:latin typeface="Book Antiqua" panose="02040602050305030304" pitchFamily="18" charset="0"/>
                <a:ea typeface="宋体" panose="02010600030101010101" pitchFamily="2" charset="-122"/>
                <a:hlinkClick r:id="rId3" action="ppaction://hlinksldjump">
                  <a:extLst>
                    <a:ext uri="{DAF060AB-1E55-43B9-8AAB-6FB025537F2F}">
                      <wpsdc:hlinkClr xmlns:wpsdc="http://www.wps.cn/officeDocument/2017/drawingmlCustomData" val="000000"/>
                      <wpsdc:folHlinkClr xmlns:wpsdc="http://www.wps.cn/officeDocument/2017/drawingmlCustomData" val="000000"/>
                      <wpsdc:hlinkUnderline xmlns:wpsdc="http://www.wps.cn/officeDocument/2017/drawingmlCustomData" val="0"/>
                    </a:ext>
                  </a:extLst>
                </a:hlinkClick>
              </a:rPr>
              <a:t>IMMC22067984</a:t>
            </a:r>
            <a:endParaRPr lang="en-US" altLang="zh-CN" sz="1800" b="1" dirty="0">
              <a:latin typeface="Book Antiqua" panose="0204060205030503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100" y="596900"/>
            <a:ext cx="7388561" cy="707886"/>
          </a:xfrm>
          <a:prstGeom prst="rect">
            <a:avLst/>
          </a:prstGeom>
          <a:noFill/>
        </p:spPr>
        <p:txBody>
          <a:bodyPr wrap="none" rtlCol="0">
            <a:spAutoFit/>
          </a:bodyPr>
          <a:lstStyle/>
          <a:p>
            <a:r>
              <a:rPr lang="zh-CN" altLang="en-US" sz="4000" b="1" dirty="0">
                <a:solidFill>
                  <a:schemeClr val="tx1"/>
                </a:solidFill>
                <a:latin typeface="宋体" panose="02010600030101010101" pitchFamily="2" charset="-122"/>
                <a:ea typeface="宋体" panose="02010600030101010101" pitchFamily="2" charset="-122"/>
              </a:rPr>
              <a:t>模型应用</a:t>
            </a:r>
            <a:r>
              <a:rPr lang="en-US" altLang="zh-CN" sz="4000" b="1" dirty="0">
                <a:latin typeface="宋体" panose="02010600030101010101" pitchFamily="2" charset="-122"/>
                <a:ea typeface="宋体" panose="02010600030101010101" pitchFamily="2" charset="-122"/>
              </a:rPr>
              <a:t>-</a:t>
            </a:r>
            <a:r>
              <a:rPr lang="zh-CN" altLang="en-US" sz="4000" b="1" dirty="0">
                <a:latin typeface="宋体" panose="02010600030101010101" pitchFamily="2" charset="-122"/>
                <a:ea typeface="宋体" panose="02010600030101010101" pitchFamily="2" charset="-122"/>
              </a:rPr>
              <a:t>阻击策略的影响因素</a:t>
            </a:r>
            <a:endParaRPr lang="zh-CN" altLang="en-US" sz="4000" b="1"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graphicFrame>
            <p:nvGraphicFramePr>
              <p:cNvPr id="7" name="表格 23"/>
              <p:cNvGraphicFramePr>
                <a:graphicFrameLocks noGrp="1"/>
              </p:cNvGraphicFramePr>
              <p:nvPr/>
            </p:nvGraphicFramePr>
            <p:xfrm>
              <a:off x="883656" y="2975471"/>
              <a:ext cx="7221448" cy="1849120"/>
            </p:xfrm>
            <a:graphic>
              <a:graphicData uri="http://schemas.openxmlformats.org/drawingml/2006/table">
                <a:tbl>
                  <a:tblPr>
                    <a:effectLst/>
                    <a:tableStyleId>{5C22544A-7EE6-4342-B048-85BDC9FD1C3A}</a:tableStyleId>
                  </a:tblPr>
                  <a:tblGrid>
                    <a:gridCol w="2277973"/>
                    <a:gridCol w="2838450"/>
                    <a:gridCol w="1123950"/>
                    <a:gridCol w="981075"/>
                  </a:tblGrid>
                  <a:tr h="370840">
                    <a:tc>
                      <a:txBody>
                        <a:bodyPr/>
                        <a:lstStyle/>
                        <a:p>
                          <a:pPr marL="0" algn="ctr" defTabSz="1440180" rtl="0" eaLnBrk="1" latinLnBrk="0" hangingPunct="1"/>
                          <a:r>
                            <a:rPr lang="zh-CN" altLang="en-US" sz="1800" kern="1200" dirty="0">
                              <a:solidFill>
                                <a:schemeClr val="tx1"/>
                              </a:solidFill>
                              <a:latin typeface="宋体" panose="02010600030101010101" pitchFamily="2" charset="-122"/>
                              <a:ea typeface="宋体" panose="02010600030101010101" pitchFamily="2" charset="-122"/>
                              <a:cs typeface="+mn-cs"/>
                            </a:rPr>
                            <a:t>封锁程度等级（</a:t>
                          </a:r>
                          <a14:m>
                            <m:oMath xmlns:m="http://schemas.openxmlformats.org/officeDocument/2006/math">
                              <m:r>
                                <a:rPr lang="en-US" altLang="zh-CN" sz="1800" b="0" i="1" kern="1200" smtClean="0">
                                  <a:solidFill>
                                    <a:schemeClr val="tx1"/>
                                  </a:solidFill>
                                  <a:latin typeface="Cambria Math" panose="02040503050406030204" pitchFamily="18" charset="0"/>
                                  <a:ea typeface="宋体" panose="02010600030101010101" pitchFamily="2" charset="-122"/>
                                  <a:cs typeface="+mn-cs"/>
                                </a:rPr>
                                <m:t>𝑖</m:t>
                              </m:r>
                            </m:oMath>
                          </a14:m>
                          <a:r>
                            <a:rPr lang="zh-CN" altLang="en-US" sz="1800" kern="1200" dirty="0">
                              <a:solidFill>
                                <a:schemeClr val="tx1"/>
                              </a:solidFill>
                              <a:latin typeface="宋体" panose="02010600030101010101" pitchFamily="2" charset="-122"/>
                              <a:ea typeface="宋体" panose="02010600030101010101" pitchFamily="2" charset="-122"/>
                              <a:cs typeface="+mn-cs"/>
                            </a:rPr>
                            <a:t>）</a:t>
                          </a:r>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440180" rtl="0" eaLnBrk="1" latinLnBrk="0" hangingPunct="1"/>
                          <a:r>
                            <a:rPr lang="zh-CN" altLang="en-US" sz="1800" kern="1200" dirty="0">
                              <a:solidFill>
                                <a:schemeClr val="tx1"/>
                              </a:solidFill>
                              <a:latin typeface="宋体" panose="02010600030101010101" pitchFamily="2" charset="-122"/>
                              <a:ea typeface="宋体" panose="02010600030101010101" pitchFamily="2" charset="-122"/>
                              <a:cs typeface="+mn-cs"/>
                            </a:rPr>
                            <a:t>对应封锁程度</a:t>
                          </a:r>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440180" rtl="0" eaLnBrk="1" latinLnBrk="0" hangingPunct="1"/>
                          <a14:m>
                            <m:oMathPara xmlns:m="http://schemas.openxmlformats.org/officeDocument/2006/math">
                              <m:oMathParaPr>
                                <m:jc m:val="center"/>
                              </m:oMathParaPr>
                              <m:oMath xmlns:m="http://schemas.openxmlformats.org/officeDocument/2006/math">
                                <m:r>
                                  <a:rPr lang="en-US" altLang="zh-CN" sz="1800" b="0" i="1" kern="1200" smtClean="0">
                                    <a:solidFill>
                                      <a:schemeClr val="tx1"/>
                                    </a:solidFill>
                                    <a:latin typeface="Cambria Math" panose="02040503050406030204" pitchFamily="18" charset="0"/>
                                    <a:ea typeface="宋体" panose="02010600030101010101" pitchFamily="2" charset="-122"/>
                                    <a:cs typeface="+mn-cs"/>
                                  </a:rPr>
                                  <m:t>𝐸</m:t>
                                </m:r>
                              </m:oMath>
                            </m:oMathPara>
                          </a14:m>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440180" rtl="0" eaLnBrk="1" latinLnBrk="0" hangingPunct="1"/>
                          <a14:m>
                            <m:oMathPara xmlns:m="http://schemas.openxmlformats.org/officeDocument/2006/math">
                              <m:oMathParaPr>
                                <m:jc m:val="center"/>
                              </m:oMathParaPr>
                              <m:oMath xmlns:m="http://schemas.openxmlformats.org/officeDocument/2006/math">
                                <m:r>
                                  <a:rPr lang="en-US" altLang="zh-CN" sz="1800" b="0" i="1" kern="1200" smtClean="0">
                                    <a:solidFill>
                                      <a:schemeClr val="tx1"/>
                                    </a:solidFill>
                                    <a:latin typeface="Cambria Math" panose="02040503050406030204" pitchFamily="18" charset="0"/>
                                    <a:ea typeface="宋体" panose="02010600030101010101" pitchFamily="2" charset="-122"/>
                                    <a:cs typeface="+mn-cs"/>
                                  </a:rPr>
                                  <m:t>𝑟</m:t>
                                </m:r>
                              </m:oMath>
                            </m:oMathPara>
                          </a14:m>
                          <a:endParaRPr lang="zh-CN" altLang="en-US" sz="1800" b="0" i="1" kern="1200" dirty="0">
                            <a:solidFill>
                              <a:schemeClr val="tx1"/>
                            </a:solidFill>
                            <a:latin typeface="Cambria Math" panose="02040503050406030204" pitchFamily="18" charset="0"/>
                            <a:ea typeface="宋体" panose="02010600030101010101" pitchFamily="2" charset="-122"/>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algn="ctr" defTabSz="1440180" rtl="0" eaLnBrk="1" latinLnBrk="0" hangingPunct="1"/>
                          <a:r>
                            <a:rPr lang="en-US" altLang="zh-CN" sz="1800" kern="1200" dirty="0">
                              <a:solidFill>
                                <a:schemeClr val="tx1"/>
                              </a:solidFill>
                              <a:latin typeface="宋体" panose="02010600030101010101" pitchFamily="2" charset="-122"/>
                              <a:ea typeface="宋体" panose="02010600030101010101" pitchFamily="2" charset="-122"/>
                              <a:cs typeface="+mn-cs"/>
                            </a:rPr>
                            <a:t>0</a:t>
                          </a:r>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1440180" rtl="0" eaLnBrk="1" latinLnBrk="0" hangingPunct="1"/>
                          <a:r>
                            <a:rPr lang="zh-CN" altLang="en-US" sz="1800" kern="1200" dirty="0">
                              <a:solidFill>
                                <a:schemeClr val="tx1"/>
                              </a:solidFill>
                              <a:latin typeface="宋体" panose="02010600030101010101" pitchFamily="2" charset="-122"/>
                              <a:ea typeface="宋体" panose="02010600030101010101" pitchFamily="2" charset="-122"/>
                              <a:cs typeface="+mn-cs"/>
                            </a:rPr>
                            <a:t>不进行封锁</a:t>
                          </a:r>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1440180" rtl="0" eaLnBrk="1" latinLnBrk="0" hangingPunct="1"/>
                          <a14:m>
                            <m:oMathPara xmlns:m="http://schemas.openxmlformats.org/officeDocument/2006/math">
                              <m:oMathParaPr>
                                <m:jc m:val="centerGroup"/>
                              </m:oMathParaPr>
                              <m:oMath xmlns:m="http://schemas.openxmlformats.org/officeDocument/2006/math">
                                <m:sSub>
                                  <m:sSubPr>
                                    <m:ctrlPr>
                                      <a:rPr lang="en-US" altLang="zh-CN" sz="1800" b="0" i="1" kern="1200" smtClean="0">
                                        <a:solidFill>
                                          <a:schemeClr val="tx1"/>
                                        </a:solidFill>
                                        <a:latin typeface="Cambria Math" panose="02040503050406030204" pitchFamily="18" charset="0"/>
                                        <a:ea typeface="宋体" panose="02010600030101010101" pitchFamily="2" charset="-122"/>
                                        <a:cs typeface="+mn-cs"/>
                                      </a:rPr>
                                    </m:ctrlPr>
                                  </m:sSubPr>
                                  <m:e>
                                    <m:r>
                                      <a:rPr lang="en-US" altLang="zh-CN" sz="1800" b="0" i="1" kern="1200" smtClean="0">
                                        <a:solidFill>
                                          <a:schemeClr val="tx1"/>
                                        </a:solidFill>
                                        <a:latin typeface="Cambria Math" panose="02040503050406030204" pitchFamily="18" charset="0"/>
                                        <a:ea typeface="宋体" panose="02010600030101010101" pitchFamily="2" charset="-122"/>
                                        <a:cs typeface="+mn-cs"/>
                                      </a:rPr>
                                      <m:t>𝐸</m:t>
                                    </m:r>
                                  </m:e>
                                  <m:sub>
                                    <m:r>
                                      <a:rPr lang="en-US" altLang="zh-CN" sz="1800" b="0" i="1" kern="1200" smtClean="0">
                                        <a:solidFill>
                                          <a:schemeClr val="tx1"/>
                                        </a:solidFill>
                                        <a:latin typeface="Cambria Math" panose="02040503050406030204" pitchFamily="18" charset="0"/>
                                        <a:ea typeface="宋体" panose="02010600030101010101" pitchFamily="2" charset="-122"/>
                                        <a:cs typeface="+mn-cs"/>
                                      </a:rPr>
                                      <m:t>0</m:t>
                                    </m:r>
                                  </m:sub>
                                </m:sSub>
                              </m:oMath>
                            </m:oMathPara>
                          </a14:m>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1440180" rtl="0" eaLnBrk="1" latinLnBrk="0" hangingPunct="1"/>
                          <a14:m>
                            <m:oMathPara xmlns:m="http://schemas.openxmlformats.org/officeDocument/2006/math">
                              <m:oMathParaPr>
                                <m:jc m:val="centerGroup"/>
                              </m:oMathParaPr>
                              <m:oMath xmlns:m="http://schemas.openxmlformats.org/officeDocument/2006/math">
                                <m:sSub>
                                  <m:sSubPr>
                                    <m:ctrlPr>
                                      <a:rPr lang="en-US" altLang="zh-CN" sz="1800" b="0" i="1" kern="1200" smtClean="0">
                                        <a:solidFill>
                                          <a:schemeClr val="tx1"/>
                                        </a:solidFill>
                                        <a:latin typeface="Cambria Math" panose="02040503050406030204" pitchFamily="18" charset="0"/>
                                        <a:ea typeface="宋体" panose="02010600030101010101" pitchFamily="2" charset="-122"/>
                                        <a:cs typeface="+mn-cs"/>
                                      </a:rPr>
                                    </m:ctrlPr>
                                  </m:sSubPr>
                                  <m:e>
                                    <m:r>
                                      <a:rPr lang="en-US" altLang="zh-CN" sz="1800" b="0" i="1" kern="1200" smtClean="0">
                                        <a:solidFill>
                                          <a:schemeClr val="tx1"/>
                                        </a:solidFill>
                                        <a:latin typeface="Cambria Math" panose="02040503050406030204" pitchFamily="18" charset="0"/>
                                        <a:ea typeface="宋体" panose="02010600030101010101" pitchFamily="2" charset="-122"/>
                                        <a:cs typeface="+mn-cs"/>
                                      </a:rPr>
                                      <m:t>𝑟</m:t>
                                    </m:r>
                                  </m:e>
                                  <m:sub>
                                    <m:r>
                                      <a:rPr lang="en-US" altLang="zh-CN" sz="1800" b="0" i="1" kern="1200" smtClean="0">
                                        <a:solidFill>
                                          <a:schemeClr val="tx1"/>
                                        </a:solidFill>
                                        <a:latin typeface="Cambria Math" panose="02040503050406030204" pitchFamily="18" charset="0"/>
                                        <a:ea typeface="宋体" panose="02010600030101010101" pitchFamily="2" charset="-122"/>
                                        <a:cs typeface="+mn-cs"/>
                                      </a:rPr>
                                      <m:t>0</m:t>
                                    </m:r>
                                  </m:sub>
                                </m:sSub>
                              </m:oMath>
                            </m:oMathPara>
                          </a14:m>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289947">
                    <a:tc>
                      <a:txBody>
                        <a:bodyPr/>
                        <a:lstStyle/>
                        <a:p>
                          <a:pPr marL="0" algn="ctr" defTabSz="1440180" rtl="0" eaLnBrk="1" latinLnBrk="0" hangingPunct="1"/>
                          <a:r>
                            <a:rPr lang="en-US" altLang="zh-CN" sz="1800" kern="1200" dirty="0">
                              <a:solidFill>
                                <a:schemeClr val="tx1"/>
                              </a:solidFill>
                              <a:latin typeface="宋体" panose="02010600030101010101" pitchFamily="2" charset="-122"/>
                              <a:ea typeface="宋体" panose="02010600030101010101" pitchFamily="2" charset="-122"/>
                              <a:cs typeface="+mn-cs"/>
                            </a:rPr>
                            <a:t>1</a:t>
                          </a:r>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440180" rtl="0" eaLnBrk="1" latinLnBrk="0" hangingPunct="1"/>
                          <a:r>
                            <a:rPr lang="zh-CN" altLang="en-US" sz="1800" kern="1200" dirty="0">
                              <a:solidFill>
                                <a:schemeClr val="tx1"/>
                              </a:solidFill>
                              <a:latin typeface="宋体" panose="02010600030101010101" pitchFamily="2" charset="-122"/>
                              <a:ea typeface="宋体" panose="02010600030101010101" pitchFamily="2" charset="-122"/>
                              <a:cs typeface="+mn-cs"/>
                            </a:rPr>
                            <a:t>减少社会面人员流动</a:t>
                          </a:r>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440180" rtl="0" eaLnBrk="1" latinLnBrk="0" hangingPunct="1"/>
                          <a14:m>
                            <m:oMathPara xmlns:m="http://schemas.openxmlformats.org/officeDocument/2006/math">
                              <m:oMathParaPr>
                                <m:jc m:val="centerGroup"/>
                              </m:oMathParaPr>
                              <m:oMath xmlns:m="http://schemas.openxmlformats.org/officeDocument/2006/math">
                                <m:sSub>
                                  <m:sSubPr>
                                    <m:ctrlPr>
                                      <a:rPr lang="en-US" altLang="zh-CN" sz="1800" b="0" i="1" kern="1200" smtClean="0">
                                        <a:solidFill>
                                          <a:schemeClr val="tx1"/>
                                        </a:solidFill>
                                        <a:latin typeface="Cambria Math" panose="02040503050406030204" pitchFamily="18" charset="0"/>
                                        <a:ea typeface="宋体" panose="02010600030101010101" pitchFamily="2" charset="-122"/>
                                        <a:cs typeface="+mn-cs"/>
                                      </a:rPr>
                                    </m:ctrlPr>
                                  </m:sSubPr>
                                  <m:e>
                                    <m:r>
                                      <a:rPr lang="en-US" altLang="zh-CN" sz="1800" b="0" i="1" kern="1200" smtClean="0">
                                        <a:solidFill>
                                          <a:schemeClr val="tx1"/>
                                        </a:solidFill>
                                        <a:latin typeface="Cambria Math" panose="02040503050406030204" pitchFamily="18" charset="0"/>
                                        <a:ea typeface="宋体" panose="02010600030101010101" pitchFamily="2" charset="-122"/>
                                        <a:cs typeface="+mn-cs"/>
                                      </a:rPr>
                                      <m:t>𝐸</m:t>
                                    </m:r>
                                  </m:e>
                                  <m:sub>
                                    <m:r>
                                      <a:rPr lang="en-US" altLang="zh-CN" sz="1800" b="0" i="1" kern="1200" smtClean="0">
                                        <a:solidFill>
                                          <a:schemeClr val="tx1"/>
                                        </a:solidFill>
                                        <a:latin typeface="Cambria Math" panose="02040503050406030204" pitchFamily="18" charset="0"/>
                                        <a:ea typeface="宋体" panose="02010600030101010101" pitchFamily="2" charset="-122"/>
                                        <a:cs typeface="+mn-cs"/>
                                      </a:rPr>
                                      <m:t>1</m:t>
                                    </m:r>
                                  </m:sub>
                                </m:sSub>
                              </m:oMath>
                            </m:oMathPara>
                          </a14:m>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440180" rtl="0" eaLnBrk="1" latinLnBrk="0" hangingPunct="1"/>
                          <a14:m>
                            <m:oMathPara xmlns:m="http://schemas.openxmlformats.org/officeDocument/2006/math">
                              <m:oMathParaPr>
                                <m:jc m:val="centerGroup"/>
                              </m:oMathParaPr>
                              <m:oMath xmlns:m="http://schemas.openxmlformats.org/officeDocument/2006/math">
                                <m:sSub>
                                  <m:sSubPr>
                                    <m:ctrlPr>
                                      <a:rPr lang="en-US" altLang="zh-CN" sz="1800" b="0" i="1" kern="1200" smtClean="0">
                                        <a:solidFill>
                                          <a:schemeClr val="tx1"/>
                                        </a:solidFill>
                                        <a:latin typeface="Cambria Math" panose="02040503050406030204" pitchFamily="18" charset="0"/>
                                        <a:ea typeface="宋体" panose="02010600030101010101" pitchFamily="2" charset="-122"/>
                                        <a:cs typeface="+mn-cs"/>
                                      </a:rPr>
                                    </m:ctrlPr>
                                  </m:sSubPr>
                                  <m:e>
                                    <m:r>
                                      <a:rPr lang="en-US" altLang="zh-CN" sz="1800" b="0" i="1" kern="1200" smtClean="0">
                                        <a:solidFill>
                                          <a:schemeClr val="tx1"/>
                                        </a:solidFill>
                                        <a:latin typeface="Cambria Math" panose="02040503050406030204" pitchFamily="18" charset="0"/>
                                        <a:ea typeface="宋体" panose="02010600030101010101" pitchFamily="2" charset="-122"/>
                                        <a:cs typeface="+mn-cs"/>
                                      </a:rPr>
                                      <m:t>𝑟</m:t>
                                    </m:r>
                                  </m:e>
                                  <m:sub>
                                    <m:r>
                                      <a:rPr lang="en-US" altLang="zh-CN" sz="1800" b="0" i="1" kern="1200" smtClean="0">
                                        <a:solidFill>
                                          <a:schemeClr val="tx1"/>
                                        </a:solidFill>
                                        <a:latin typeface="Cambria Math" panose="02040503050406030204" pitchFamily="18" charset="0"/>
                                        <a:ea typeface="宋体" panose="02010600030101010101" pitchFamily="2" charset="-122"/>
                                        <a:cs typeface="+mn-cs"/>
                                      </a:rPr>
                                      <m:t>1</m:t>
                                    </m:r>
                                  </m:sub>
                                </m:sSub>
                              </m:oMath>
                            </m:oMathPara>
                          </a14:m>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algn="ctr" defTabSz="1440180" rtl="0" eaLnBrk="1" latinLnBrk="0" hangingPunct="1"/>
                          <a:r>
                            <a:rPr lang="en-US" altLang="zh-CN" sz="1800" kern="1200" dirty="0">
                              <a:solidFill>
                                <a:schemeClr val="tx1"/>
                              </a:solidFill>
                              <a:latin typeface="宋体" panose="02010600030101010101" pitchFamily="2" charset="-122"/>
                              <a:ea typeface="宋体" panose="02010600030101010101" pitchFamily="2" charset="-122"/>
                              <a:cs typeface="+mn-cs"/>
                            </a:rPr>
                            <a:t>2</a:t>
                          </a:r>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440180" rtl="0" eaLnBrk="1" latinLnBrk="0" hangingPunct="1"/>
                          <a:r>
                            <a:rPr lang="zh-CN" altLang="en-US" sz="1800" kern="1200" dirty="0">
                              <a:solidFill>
                                <a:schemeClr val="tx1"/>
                              </a:solidFill>
                              <a:latin typeface="宋体" panose="02010600030101010101" pitchFamily="2" charset="-122"/>
                              <a:ea typeface="宋体" panose="02010600030101010101" pitchFamily="2" charset="-122"/>
                              <a:cs typeface="+mn-cs"/>
                            </a:rPr>
                            <a:t>禁止社会面人员流动</a:t>
                          </a:r>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440180" rtl="0" eaLnBrk="1" latinLnBrk="0" hangingPunct="1"/>
                          <a14:m>
                            <m:oMathPara xmlns:m="http://schemas.openxmlformats.org/officeDocument/2006/math">
                              <m:oMathParaPr>
                                <m:jc m:val="centerGroup"/>
                              </m:oMathParaPr>
                              <m:oMath xmlns:m="http://schemas.openxmlformats.org/officeDocument/2006/math">
                                <m:sSub>
                                  <m:sSubPr>
                                    <m:ctrlPr>
                                      <a:rPr lang="en-US" altLang="zh-CN" sz="1800" b="0" i="1" kern="1200" smtClean="0">
                                        <a:solidFill>
                                          <a:schemeClr val="tx1"/>
                                        </a:solidFill>
                                        <a:latin typeface="Cambria Math" panose="02040503050406030204" pitchFamily="18" charset="0"/>
                                        <a:ea typeface="宋体" panose="02010600030101010101" pitchFamily="2" charset="-122"/>
                                        <a:cs typeface="+mn-cs"/>
                                      </a:rPr>
                                    </m:ctrlPr>
                                  </m:sSubPr>
                                  <m:e>
                                    <m:r>
                                      <a:rPr lang="en-US" altLang="zh-CN" sz="1800" b="0" i="1" kern="1200" smtClean="0">
                                        <a:solidFill>
                                          <a:schemeClr val="tx1"/>
                                        </a:solidFill>
                                        <a:latin typeface="Cambria Math" panose="02040503050406030204" pitchFamily="18" charset="0"/>
                                        <a:ea typeface="宋体" panose="02010600030101010101" pitchFamily="2" charset="-122"/>
                                        <a:cs typeface="+mn-cs"/>
                                      </a:rPr>
                                      <m:t>𝐸</m:t>
                                    </m:r>
                                  </m:e>
                                  <m:sub>
                                    <m:r>
                                      <a:rPr lang="en-US" altLang="zh-CN" sz="1800" b="0" i="1" kern="1200" smtClean="0">
                                        <a:solidFill>
                                          <a:schemeClr val="tx1"/>
                                        </a:solidFill>
                                        <a:latin typeface="Cambria Math" panose="02040503050406030204" pitchFamily="18" charset="0"/>
                                        <a:ea typeface="宋体" panose="02010600030101010101" pitchFamily="2" charset="-122"/>
                                        <a:cs typeface="+mn-cs"/>
                                      </a:rPr>
                                      <m:t>2</m:t>
                                    </m:r>
                                  </m:sub>
                                </m:sSub>
                              </m:oMath>
                            </m:oMathPara>
                          </a14:m>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440180" rtl="0" eaLnBrk="1" latinLnBrk="0" hangingPunct="1"/>
                          <a14:m>
                            <m:oMathPara xmlns:m="http://schemas.openxmlformats.org/officeDocument/2006/math">
                              <m:oMathParaPr>
                                <m:jc m:val="centerGroup"/>
                              </m:oMathParaPr>
                              <m:oMath xmlns:m="http://schemas.openxmlformats.org/officeDocument/2006/math">
                                <m:sSub>
                                  <m:sSubPr>
                                    <m:ctrlPr>
                                      <a:rPr lang="en-US" altLang="zh-CN" sz="1800" b="0" i="1" kern="1200" smtClean="0">
                                        <a:solidFill>
                                          <a:schemeClr val="tx1"/>
                                        </a:solidFill>
                                        <a:latin typeface="Cambria Math" panose="02040503050406030204" pitchFamily="18" charset="0"/>
                                        <a:ea typeface="宋体" panose="02010600030101010101" pitchFamily="2" charset="-122"/>
                                        <a:cs typeface="+mn-cs"/>
                                      </a:rPr>
                                    </m:ctrlPr>
                                  </m:sSubPr>
                                  <m:e>
                                    <m:r>
                                      <a:rPr lang="en-US" altLang="zh-CN" sz="1800" b="0" i="1" kern="1200" smtClean="0">
                                        <a:solidFill>
                                          <a:schemeClr val="tx1"/>
                                        </a:solidFill>
                                        <a:latin typeface="Cambria Math" panose="02040503050406030204" pitchFamily="18" charset="0"/>
                                        <a:ea typeface="宋体" panose="02010600030101010101" pitchFamily="2" charset="-122"/>
                                        <a:cs typeface="+mn-cs"/>
                                      </a:rPr>
                                      <m:t>𝑟</m:t>
                                    </m:r>
                                  </m:e>
                                  <m:sub>
                                    <m:r>
                                      <a:rPr lang="en-US" altLang="zh-CN" sz="1800" b="0" i="1" kern="1200" smtClean="0">
                                        <a:solidFill>
                                          <a:schemeClr val="tx1"/>
                                        </a:solidFill>
                                        <a:latin typeface="Cambria Math" panose="02040503050406030204" pitchFamily="18" charset="0"/>
                                        <a:ea typeface="宋体" panose="02010600030101010101" pitchFamily="2" charset="-122"/>
                                        <a:cs typeface="+mn-cs"/>
                                      </a:rPr>
                                      <m:t>2</m:t>
                                    </m:r>
                                  </m:sub>
                                </m:sSub>
                              </m:oMath>
                            </m:oMathPara>
                          </a14:m>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algn="ctr" defTabSz="1440180" rtl="0" eaLnBrk="1" latinLnBrk="0" hangingPunct="1"/>
                          <a:r>
                            <a:rPr lang="en-US" altLang="zh-CN" sz="1800" kern="1200" dirty="0">
                              <a:solidFill>
                                <a:schemeClr val="tx1"/>
                              </a:solidFill>
                              <a:latin typeface="宋体" panose="02010600030101010101" pitchFamily="2" charset="-122"/>
                              <a:ea typeface="宋体" panose="02010600030101010101" pitchFamily="2" charset="-122"/>
                              <a:cs typeface="+mn-cs"/>
                            </a:rPr>
                            <a:t>3</a:t>
                          </a:r>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440180" rtl="0" eaLnBrk="1" latinLnBrk="0" hangingPunct="1"/>
                          <a:r>
                            <a:rPr lang="zh-CN" altLang="en-US" sz="1800" kern="1200" dirty="0">
                              <a:solidFill>
                                <a:schemeClr val="tx1"/>
                              </a:solidFill>
                              <a:latin typeface="宋体" panose="02010600030101010101" pitchFamily="2" charset="-122"/>
                              <a:ea typeface="宋体" panose="02010600030101010101" pitchFamily="2" charset="-122"/>
                              <a:cs typeface="+mn-cs"/>
                            </a:rPr>
                            <a:t>要求足不出户</a:t>
                          </a:r>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440180" rtl="0" eaLnBrk="1" latinLnBrk="0" hangingPunct="1"/>
                          <a14:m>
                            <m:oMathPara xmlns:m="http://schemas.openxmlformats.org/officeDocument/2006/math">
                              <m:oMathParaPr>
                                <m:jc m:val="centerGroup"/>
                              </m:oMathParaPr>
                              <m:oMath xmlns:m="http://schemas.openxmlformats.org/officeDocument/2006/math">
                                <m:sSub>
                                  <m:sSubPr>
                                    <m:ctrlPr>
                                      <a:rPr lang="en-US" altLang="zh-CN" sz="1800" b="0" i="1" kern="1200" smtClean="0">
                                        <a:solidFill>
                                          <a:schemeClr val="tx1"/>
                                        </a:solidFill>
                                        <a:latin typeface="Cambria Math" panose="02040503050406030204" pitchFamily="18" charset="0"/>
                                        <a:ea typeface="宋体" panose="02010600030101010101" pitchFamily="2" charset="-122"/>
                                        <a:cs typeface="+mn-cs"/>
                                      </a:rPr>
                                    </m:ctrlPr>
                                  </m:sSubPr>
                                  <m:e>
                                    <m:r>
                                      <a:rPr lang="en-US" altLang="zh-CN" sz="1800" b="0" i="1" kern="1200" smtClean="0">
                                        <a:solidFill>
                                          <a:schemeClr val="tx1"/>
                                        </a:solidFill>
                                        <a:latin typeface="Cambria Math" panose="02040503050406030204" pitchFamily="18" charset="0"/>
                                        <a:ea typeface="宋体" panose="02010600030101010101" pitchFamily="2" charset="-122"/>
                                        <a:cs typeface="+mn-cs"/>
                                      </a:rPr>
                                      <m:t>𝐸</m:t>
                                    </m:r>
                                  </m:e>
                                  <m:sub>
                                    <m:r>
                                      <a:rPr lang="en-US" altLang="zh-CN" sz="1800" b="0" i="1" kern="1200" smtClean="0">
                                        <a:solidFill>
                                          <a:schemeClr val="tx1"/>
                                        </a:solidFill>
                                        <a:latin typeface="Cambria Math" panose="02040503050406030204" pitchFamily="18" charset="0"/>
                                        <a:ea typeface="宋体" panose="02010600030101010101" pitchFamily="2" charset="-122"/>
                                        <a:cs typeface="+mn-cs"/>
                                      </a:rPr>
                                      <m:t>3</m:t>
                                    </m:r>
                                  </m:sub>
                                </m:sSub>
                              </m:oMath>
                            </m:oMathPara>
                          </a14:m>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440180" rtl="0" eaLnBrk="1" latinLnBrk="0" hangingPunct="1"/>
                          <a14:m>
                            <m:oMathPara xmlns:m="http://schemas.openxmlformats.org/officeDocument/2006/math">
                              <m:oMathParaPr>
                                <m:jc m:val="centerGroup"/>
                              </m:oMathParaPr>
                              <m:oMath xmlns:m="http://schemas.openxmlformats.org/officeDocument/2006/math">
                                <m:sSub>
                                  <m:sSubPr>
                                    <m:ctrlPr>
                                      <a:rPr lang="en-US" altLang="zh-CN" sz="1800" b="0" i="1" kern="1200" smtClean="0">
                                        <a:solidFill>
                                          <a:schemeClr val="tx1"/>
                                        </a:solidFill>
                                        <a:latin typeface="Cambria Math" panose="02040503050406030204" pitchFamily="18" charset="0"/>
                                        <a:ea typeface="宋体" panose="02010600030101010101" pitchFamily="2" charset="-122"/>
                                        <a:cs typeface="+mn-cs"/>
                                      </a:rPr>
                                    </m:ctrlPr>
                                  </m:sSubPr>
                                  <m:e>
                                    <m:r>
                                      <a:rPr lang="en-US" altLang="zh-CN" sz="1800" b="0" i="1" kern="1200" smtClean="0">
                                        <a:solidFill>
                                          <a:schemeClr val="tx1"/>
                                        </a:solidFill>
                                        <a:latin typeface="Cambria Math" panose="02040503050406030204" pitchFamily="18" charset="0"/>
                                        <a:ea typeface="宋体" panose="02010600030101010101" pitchFamily="2" charset="-122"/>
                                        <a:cs typeface="+mn-cs"/>
                                      </a:rPr>
                                      <m:t>𝑟</m:t>
                                    </m:r>
                                  </m:e>
                                  <m:sub>
                                    <m:r>
                                      <a:rPr lang="en-US" altLang="zh-CN" sz="1800" b="0" i="1" kern="1200" smtClean="0">
                                        <a:solidFill>
                                          <a:schemeClr val="tx1"/>
                                        </a:solidFill>
                                        <a:latin typeface="Cambria Math" panose="02040503050406030204" pitchFamily="18" charset="0"/>
                                        <a:ea typeface="宋体" panose="02010600030101010101" pitchFamily="2" charset="-122"/>
                                        <a:cs typeface="+mn-cs"/>
                                      </a:rPr>
                                      <m:t>3</m:t>
                                    </m:r>
                                  </m:sub>
                                </m:sSub>
                              </m:oMath>
                            </m:oMathPara>
                          </a14:m>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mc:Choice>
        <mc:Fallback xmlns="">
          <p:graphicFrame>
            <p:nvGraphicFramePr>
              <p:cNvPr id="7" name="表格 23"/>
              <p:cNvGraphicFramePr>
                <a:graphicFrameLocks noGrp="1"/>
              </p:cNvGraphicFramePr>
              <p:nvPr/>
            </p:nvGraphicFramePr>
            <p:xfrm>
              <a:off x="883656" y="2975471"/>
              <a:ext cx="7221448" cy="1849120"/>
            </p:xfrm>
            <a:graphic>
              <a:graphicData uri="http://schemas.openxmlformats.org/drawingml/2006/table">
                <a:tbl>
                  <a:tblPr>
                    <a:effectLst/>
                    <a:tableStyleId>{5C22544A-7EE6-4342-B048-85BDC9FD1C3A}</a:tableStyleId>
                  </a:tblPr>
                  <a:tblGrid>
                    <a:gridCol w="2277973"/>
                    <a:gridCol w="2838450"/>
                    <a:gridCol w="1123950"/>
                    <a:gridCol w="981075"/>
                  </a:tblGrid>
                  <a:tr h="370840">
                    <a:tc>
                      <a:txBody>
                        <a:bodyPr/>
                        <a:lstStyle/>
                        <a:p>
                          <a:endParaRPr lang="zh-CN"/>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
                        </a:blipFill>
                      </a:tcPr>
                    </a:tc>
                    <a:tc>
                      <a:txBody>
                        <a:bodyPr/>
                        <a:lstStyle/>
                        <a:p>
                          <a:pPr marL="0" algn="ctr" defTabSz="1440180" rtl="0" eaLnBrk="1" latinLnBrk="0" hangingPunct="1"/>
                          <a:r>
                            <a:rPr lang="zh-CN" altLang="en-US" sz="1800" kern="1200" dirty="0">
                              <a:solidFill>
                                <a:schemeClr val="tx1"/>
                              </a:solidFill>
                              <a:latin typeface="宋体" panose="02010600030101010101" pitchFamily="2" charset="-122"/>
                              <a:ea typeface="宋体" panose="02010600030101010101" pitchFamily="2" charset="-122"/>
                              <a:cs typeface="+mn-cs"/>
                            </a:rPr>
                            <a:t>对应封锁程度</a:t>
                          </a:r>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
                        </a:blipFill>
                      </a:tcPr>
                    </a:tc>
                    <a:tc>
                      <a:txBody>
                        <a:bodyPr/>
                        <a:lstStyle/>
                        <a:p>
                          <a:endParaRPr lang="zh-CN"/>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
                        </a:blipFill>
                      </a:tcPr>
                    </a:tc>
                  </a:tr>
                  <a:tr h="370840">
                    <a:tc>
                      <a:txBody>
                        <a:bodyPr/>
                        <a:lstStyle/>
                        <a:p>
                          <a:pPr marL="0" algn="ctr" defTabSz="1440180" rtl="0" eaLnBrk="1" latinLnBrk="0" hangingPunct="1"/>
                          <a:r>
                            <a:rPr lang="en-US" altLang="zh-CN" sz="1800" kern="1200" dirty="0">
                              <a:solidFill>
                                <a:schemeClr val="tx1"/>
                              </a:solidFill>
                              <a:latin typeface="宋体" panose="02010600030101010101" pitchFamily="2" charset="-122"/>
                              <a:ea typeface="宋体" panose="02010600030101010101" pitchFamily="2" charset="-122"/>
                              <a:cs typeface="+mn-cs"/>
                            </a:rPr>
                            <a:t>0</a:t>
                          </a:r>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1440180" rtl="0" eaLnBrk="1" latinLnBrk="0" hangingPunct="1"/>
                          <a:r>
                            <a:rPr lang="zh-CN" altLang="en-US" sz="1800" kern="1200" dirty="0">
                              <a:solidFill>
                                <a:schemeClr val="tx1"/>
                              </a:solidFill>
                              <a:latin typeface="宋体" panose="02010600030101010101" pitchFamily="2" charset="-122"/>
                              <a:ea typeface="宋体" panose="02010600030101010101" pitchFamily="2" charset="-122"/>
                              <a:cs typeface="+mn-cs"/>
                            </a:rPr>
                            <a:t>不进行封锁</a:t>
                          </a:r>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zh-CN"/>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1"/>
                        </a:blipFill>
                      </a:tcPr>
                    </a:tc>
                    <a:tc>
                      <a:txBody>
                        <a:bodyPr/>
                        <a:lstStyle/>
                        <a:p>
                          <a:endParaRPr lang="zh-CN"/>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1"/>
                        </a:blipFill>
                      </a:tcPr>
                    </a:tc>
                  </a:tr>
                  <a:tr h="365760">
                    <a:tc>
                      <a:txBody>
                        <a:bodyPr/>
                        <a:lstStyle/>
                        <a:p>
                          <a:pPr marL="0" algn="ctr" defTabSz="1440180" rtl="0" eaLnBrk="1" latinLnBrk="0" hangingPunct="1"/>
                          <a:r>
                            <a:rPr lang="en-US" altLang="zh-CN" sz="1800" kern="1200" dirty="0">
                              <a:solidFill>
                                <a:schemeClr val="tx1"/>
                              </a:solidFill>
                              <a:latin typeface="宋体" panose="02010600030101010101" pitchFamily="2" charset="-122"/>
                              <a:ea typeface="宋体" panose="02010600030101010101" pitchFamily="2" charset="-122"/>
                              <a:cs typeface="+mn-cs"/>
                            </a:rPr>
                            <a:t>1</a:t>
                          </a:r>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440180" rtl="0" eaLnBrk="1" latinLnBrk="0" hangingPunct="1"/>
                          <a:r>
                            <a:rPr lang="zh-CN" altLang="en-US" sz="1800" kern="1200" dirty="0">
                              <a:solidFill>
                                <a:schemeClr val="tx1"/>
                              </a:solidFill>
                              <a:latin typeface="宋体" panose="02010600030101010101" pitchFamily="2" charset="-122"/>
                              <a:ea typeface="宋体" panose="02010600030101010101" pitchFamily="2" charset="-122"/>
                              <a:cs typeface="+mn-cs"/>
                            </a:rPr>
                            <a:t>减少社会面人员流动</a:t>
                          </a:r>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
                        </a:blipFill>
                      </a:tcPr>
                    </a:tc>
                    <a:tc>
                      <a:txBody>
                        <a:bodyPr/>
                        <a:lstStyle/>
                        <a:p>
                          <a:endParaRPr lang="zh-CN"/>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
                        </a:blipFill>
                      </a:tcPr>
                    </a:tc>
                  </a:tr>
                  <a:tr h="370840">
                    <a:tc>
                      <a:txBody>
                        <a:bodyPr/>
                        <a:lstStyle/>
                        <a:p>
                          <a:pPr marL="0" algn="ctr" defTabSz="1440180" rtl="0" eaLnBrk="1" latinLnBrk="0" hangingPunct="1"/>
                          <a:r>
                            <a:rPr lang="en-US" altLang="zh-CN" sz="1800" kern="1200" dirty="0">
                              <a:solidFill>
                                <a:schemeClr val="tx1"/>
                              </a:solidFill>
                              <a:latin typeface="宋体" panose="02010600030101010101" pitchFamily="2" charset="-122"/>
                              <a:ea typeface="宋体" panose="02010600030101010101" pitchFamily="2" charset="-122"/>
                              <a:cs typeface="+mn-cs"/>
                            </a:rPr>
                            <a:t>2</a:t>
                          </a:r>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440180" rtl="0" eaLnBrk="1" latinLnBrk="0" hangingPunct="1"/>
                          <a:r>
                            <a:rPr lang="zh-CN" altLang="en-US" sz="1800" kern="1200" dirty="0">
                              <a:solidFill>
                                <a:schemeClr val="tx1"/>
                              </a:solidFill>
                              <a:latin typeface="宋体" panose="02010600030101010101" pitchFamily="2" charset="-122"/>
                              <a:ea typeface="宋体" panose="02010600030101010101" pitchFamily="2" charset="-122"/>
                              <a:cs typeface="+mn-cs"/>
                            </a:rPr>
                            <a:t>禁止社会面人员流动</a:t>
                          </a:r>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
                        </a:blipFill>
                      </a:tcPr>
                    </a:tc>
                    <a:tc>
                      <a:txBody>
                        <a:bodyPr/>
                        <a:lstStyle/>
                        <a:p>
                          <a:endParaRPr lang="zh-CN"/>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
                        </a:blipFill>
                      </a:tcPr>
                    </a:tc>
                  </a:tr>
                  <a:tr h="370840">
                    <a:tc>
                      <a:txBody>
                        <a:bodyPr/>
                        <a:lstStyle/>
                        <a:p>
                          <a:pPr marL="0" algn="ctr" defTabSz="1440180" rtl="0" eaLnBrk="1" latinLnBrk="0" hangingPunct="1"/>
                          <a:r>
                            <a:rPr lang="en-US" altLang="zh-CN" sz="1800" kern="1200" dirty="0">
                              <a:solidFill>
                                <a:schemeClr val="tx1"/>
                              </a:solidFill>
                              <a:latin typeface="宋体" panose="02010600030101010101" pitchFamily="2" charset="-122"/>
                              <a:ea typeface="宋体" panose="02010600030101010101" pitchFamily="2" charset="-122"/>
                              <a:cs typeface="+mn-cs"/>
                            </a:rPr>
                            <a:t>3</a:t>
                          </a:r>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440180" rtl="0" eaLnBrk="1" latinLnBrk="0" hangingPunct="1"/>
                          <a:r>
                            <a:rPr lang="zh-CN" altLang="en-US" sz="1800" kern="1200" dirty="0">
                              <a:solidFill>
                                <a:schemeClr val="tx1"/>
                              </a:solidFill>
                              <a:latin typeface="宋体" panose="02010600030101010101" pitchFamily="2" charset="-122"/>
                              <a:ea typeface="宋体" panose="02010600030101010101" pitchFamily="2" charset="-122"/>
                              <a:cs typeface="+mn-cs"/>
                            </a:rPr>
                            <a:t>要求足不出户</a:t>
                          </a:r>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
                        </a:blipFill>
                      </a:tcPr>
                    </a:tc>
                    <a:tc>
                      <a:txBody>
                        <a:bodyPr/>
                        <a:lstStyle/>
                        <a:p>
                          <a:endParaRPr lang="zh-CN"/>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
                        </a:blipFill>
                      </a:tcPr>
                    </a:tc>
                  </a:tr>
                </a:tbl>
              </a:graphicData>
            </a:graphic>
          </p:graphicFrame>
        </mc:Fallback>
      </mc:AlternateContent>
      <p:sp>
        <p:nvSpPr>
          <p:cNvPr id="9" name="文本框 8"/>
          <p:cNvSpPr txBox="1"/>
          <p:nvPr/>
        </p:nvSpPr>
        <p:spPr>
          <a:xfrm>
            <a:off x="1020233" y="1901687"/>
            <a:ext cx="10343092" cy="442878"/>
          </a:xfrm>
          <a:prstGeom prst="rect">
            <a:avLst/>
          </a:prstGeom>
          <a:noFill/>
        </p:spPr>
        <p:txBody>
          <a:bodyPr wrap="square">
            <a:spAutoFit/>
          </a:bodyPr>
          <a:lstStyle/>
          <a:p>
            <a:pPr marL="285750" lvl="1" indent="-285750">
              <a:lnSpc>
                <a:spcPct val="150000"/>
              </a:lnSpc>
              <a:buFont typeface="Wingdings" panose="05000000000000000000" pitchFamily="2" charset="2"/>
              <a:buChar char="Ø"/>
            </a:pPr>
            <a:r>
              <a:rPr lang="zh-CN" altLang="en-US" b="1" dirty="0">
                <a:latin typeface="宋体" panose="02010600030101010101" pitchFamily="2" charset="-122"/>
                <a:ea typeface="宋体" panose="02010600030101010101" pitchFamily="2" charset="-122"/>
              </a:rPr>
              <a:t>封锁程度</a:t>
            </a:r>
            <a:endParaRPr lang="en-US" altLang="zh-CN" b="1" dirty="0">
              <a:solidFill>
                <a:schemeClr val="tx1"/>
              </a:solidFill>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graphicFrame>
            <p:nvGraphicFramePr>
              <p:cNvPr id="12" name="表格 11"/>
              <p:cNvGraphicFramePr>
                <a:graphicFrameLocks noGrp="1"/>
              </p:cNvGraphicFramePr>
              <p:nvPr/>
            </p:nvGraphicFramePr>
            <p:xfrm>
              <a:off x="8724916" y="2664459"/>
              <a:ext cx="3086099" cy="1529080"/>
            </p:xfrm>
            <a:graphic>
              <a:graphicData uri="http://schemas.openxmlformats.org/drawingml/2006/table">
                <a:tbl>
                  <a:tblPr>
                    <a:tableStyleId>{2D5ABB26-0587-4C30-8999-92F81FD0307C}</a:tableStyleId>
                  </a:tblPr>
                  <a:tblGrid>
                    <a:gridCol w="703962"/>
                    <a:gridCol w="2382137"/>
                  </a:tblGrid>
                  <a:tr h="370840">
                    <a:tc>
                      <a:txBody>
                        <a:bodyPr/>
                        <a:lstStyle/>
                        <a:p>
                          <a:pPr marL="0" marR="0" lvl="0" indent="0" algn="l" defTabSz="1440180" rtl="0" eaLnBrk="1" fontAlgn="auto" latinLnBrk="0" hangingPunct="1">
                            <a:lnSpc>
                              <a:spcPct val="100000"/>
                            </a:lnSpc>
                            <a:spcBef>
                              <a:spcPts val="0"/>
                            </a:spcBef>
                            <a:spcAft>
                              <a:spcPts val="0"/>
                            </a:spcAft>
                            <a:buClrTx/>
                            <a:buSzTx/>
                            <a:buFontTx/>
                            <a:buNone/>
                            <a:defRPr/>
                          </a:pPr>
                          <a:r>
                            <a:rPr lang="zh-CN" altLang="en-US" sz="1600" b="0" kern="1200">
                              <a:solidFill>
                                <a:schemeClr val="tx1"/>
                              </a:solidFill>
                              <a:latin typeface="宋体" panose="02010600030101010101" pitchFamily="2" charset="-122"/>
                              <a:ea typeface="宋体" panose="02010600030101010101" pitchFamily="2" charset="-122"/>
                              <a:cs typeface="+mn-cs"/>
                            </a:rPr>
                            <a:t>变量</a:t>
                          </a:r>
                          <a:endParaRPr lang="en-US" altLang="zh-CN" sz="16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600" kern="1200">
                              <a:solidFill>
                                <a:schemeClr val="tx1"/>
                              </a:solidFill>
                              <a:latin typeface="宋体" panose="02010600030101010101" pitchFamily="2" charset="-122"/>
                              <a:ea typeface="宋体" panose="02010600030101010101" pitchFamily="2" charset="-122"/>
                              <a:cs typeface="+mn-cs"/>
                            </a:rPr>
                            <a:t>含义</a:t>
                          </a:r>
                          <a:endParaRPr lang="zh-CN" altLang="en-US" sz="1600" kern="1200" dirty="0">
                            <a:solidFill>
                              <a:schemeClr val="tx1"/>
                            </a:solidFill>
                            <a:latin typeface="宋体" panose="02010600030101010101" pitchFamily="2" charset="-122"/>
                            <a:ea typeface="宋体" panose="02010600030101010101" pitchFamily="2" charset="-122"/>
                            <a:cs typeface="+mn-cs"/>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l" defTabSz="144018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sSub>
                                  <m:sSubPr>
                                    <m:ctrlPr>
                                      <a:rPr lang="en-US" altLang="zh-CN" sz="1600" b="0" i="1" kern="1200" smtClean="0">
                                        <a:solidFill>
                                          <a:schemeClr val="tx1"/>
                                        </a:solidFill>
                                        <a:latin typeface="Cambria Math" panose="02040503050406030204" pitchFamily="18" charset="0"/>
                                        <a:ea typeface="宋体" panose="02010600030101010101" pitchFamily="2" charset="-122"/>
                                        <a:cs typeface="+mn-cs"/>
                                      </a:rPr>
                                    </m:ctrlPr>
                                  </m:sSubPr>
                                  <m:e>
                                    <m:r>
                                      <a:rPr lang="en-US" altLang="zh-CN" sz="1600" b="0" i="1" kern="1200" smtClean="0">
                                        <a:solidFill>
                                          <a:schemeClr val="tx1"/>
                                        </a:solidFill>
                                        <a:latin typeface="Cambria Math" panose="02040503050406030204" pitchFamily="18" charset="0"/>
                                        <a:ea typeface="宋体" panose="02010600030101010101" pitchFamily="2" charset="-122"/>
                                        <a:cs typeface="+mn-cs"/>
                                      </a:rPr>
                                      <m:t>𝐸</m:t>
                                    </m:r>
                                  </m:e>
                                  <m:sub>
                                    <m:r>
                                      <a:rPr lang="en-US" altLang="zh-CN" sz="1600" b="0" i="1" kern="1200" smtClean="0">
                                        <a:solidFill>
                                          <a:schemeClr val="tx1"/>
                                        </a:solidFill>
                                        <a:latin typeface="Cambria Math" panose="02040503050406030204" pitchFamily="18" charset="0"/>
                                        <a:ea typeface="宋体" panose="02010600030101010101" pitchFamily="2" charset="-122"/>
                                        <a:cs typeface="+mn-cs"/>
                                      </a:rPr>
                                      <m:t>𝑗</m:t>
                                    </m:r>
                                  </m:sub>
                                </m:sSub>
                              </m:oMath>
                            </m:oMathPara>
                          </a14:m>
                          <a:endParaRPr lang="en-US" altLang="zh-CN" sz="16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600" kern="1200" dirty="0">
                              <a:solidFill>
                                <a:schemeClr val="tx1"/>
                              </a:solidFill>
                              <a:latin typeface="宋体" panose="02010600030101010101" pitchFamily="2" charset="-122"/>
                              <a:ea typeface="宋体" panose="02010600030101010101" pitchFamily="2" charset="-122"/>
                              <a:cs typeface="+mn-cs"/>
                            </a:rPr>
                            <a:t>封锁程度为</a:t>
                          </a:r>
                          <a14:m>
                            <m:oMath xmlns:m="http://schemas.openxmlformats.org/officeDocument/2006/math">
                              <m:r>
                                <a:rPr lang="en-US" altLang="zh-CN" sz="1600" i="1" kern="1200" dirty="0" smtClean="0">
                                  <a:solidFill>
                                    <a:schemeClr val="tx1"/>
                                  </a:solidFill>
                                  <a:latin typeface="Cambria Math" panose="02040503050406030204" pitchFamily="18" charset="0"/>
                                  <a:ea typeface="宋体" panose="02010600030101010101" pitchFamily="2" charset="-122"/>
                                  <a:cs typeface="+mn-cs"/>
                                </a:rPr>
                                <m:t>𝑗</m:t>
                              </m:r>
                            </m:oMath>
                          </a14:m>
                          <a:r>
                            <a:rPr lang="zh-CN" altLang="en-US" sz="1600" kern="1200" dirty="0">
                              <a:solidFill>
                                <a:schemeClr val="tx1"/>
                              </a:solidFill>
                              <a:latin typeface="宋体" panose="02010600030101010101" pitchFamily="2" charset="-122"/>
                              <a:ea typeface="宋体" panose="02010600030101010101" pitchFamily="2" charset="-122"/>
                              <a:cs typeface="+mn-cs"/>
                            </a:rPr>
                            <a:t>时，平均每人经济产出下降</a:t>
                          </a:r>
                          <a:endParaRPr lang="zh-CN" altLang="en-US" sz="1600" kern="1200" dirty="0">
                            <a:solidFill>
                              <a:schemeClr val="tx1"/>
                            </a:solidFill>
                            <a:latin typeface="宋体" panose="02010600030101010101" pitchFamily="2" charset="-122"/>
                            <a:ea typeface="宋体" panose="02010600030101010101" pitchFamily="2" charset="-122"/>
                            <a:cs typeface="+mn-cs"/>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7930">
                    <a:tc>
                      <a:txBody>
                        <a:bodyPr/>
                        <a:lstStyle/>
                        <a:p>
                          <a:pPr marL="0" marR="0" lvl="0" indent="0" algn="l" defTabSz="144018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sSub>
                                  <m:sSubPr>
                                    <m:ctrlPr>
                                      <a:rPr lang="en-US" altLang="zh-CN" sz="1600" b="0" i="1" kern="1200" smtClean="0">
                                        <a:solidFill>
                                          <a:schemeClr val="tx1"/>
                                        </a:solidFill>
                                        <a:latin typeface="Cambria Math" panose="02040503050406030204" pitchFamily="18" charset="0"/>
                                        <a:ea typeface="宋体" panose="02010600030101010101" pitchFamily="2" charset="-122"/>
                                        <a:cs typeface="+mn-cs"/>
                                      </a:rPr>
                                    </m:ctrlPr>
                                  </m:sSubPr>
                                  <m:e>
                                    <m:r>
                                      <a:rPr lang="en-US" altLang="zh-CN" sz="1600" b="0" i="1" kern="1200" smtClean="0">
                                        <a:solidFill>
                                          <a:schemeClr val="tx1"/>
                                        </a:solidFill>
                                        <a:latin typeface="Cambria Math" panose="02040503050406030204" pitchFamily="18" charset="0"/>
                                        <a:ea typeface="宋体" panose="02010600030101010101" pitchFamily="2" charset="-122"/>
                                        <a:cs typeface="+mn-cs"/>
                                      </a:rPr>
                                      <m:t>𝑟</m:t>
                                    </m:r>
                                  </m:e>
                                  <m:sub>
                                    <m:r>
                                      <a:rPr lang="en-US" altLang="zh-CN" sz="1600" b="0" i="1" kern="1200" smtClean="0">
                                        <a:solidFill>
                                          <a:schemeClr val="tx1"/>
                                        </a:solidFill>
                                        <a:latin typeface="Cambria Math" panose="02040503050406030204" pitchFamily="18" charset="0"/>
                                        <a:ea typeface="宋体" panose="02010600030101010101" pitchFamily="2" charset="-122"/>
                                        <a:cs typeface="+mn-cs"/>
                                      </a:rPr>
                                      <m:t>𝑖</m:t>
                                    </m:r>
                                  </m:sub>
                                </m:sSub>
                              </m:oMath>
                            </m:oMathPara>
                          </a14:m>
                          <a:endParaRPr lang="en-US" altLang="zh-CN" sz="16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600" kern="1200" dirty="0">
                              <a:solidFill>
                                <a:schemeClr val="tx1"/>
                              </a:solidFill>
                              <a:latin typeface="宋体" panose="02010600030101010101" pitchFamily="2" charset="-122"/>
                              <a:ea typeface="宋体" panose="02010600030101010101" pitchFamily="2" charset="-122"/>
                              <a:cs typeface="+mn-cs"/>
                            </a:rPr>
                            <a:t>封锁程度为</a:t>
                          </a:r>
                          <a14:m>
                            <m:oMath xmlns:m="http://schemas.openxmlformats.org/officeDocument/2006/math">
                              <m:r>
                                <a:rPr lang="en-US" altLang="zh-CN" sz="1600" i="1" kern="1200" dirty="0" smtClean="0">
                                  <a:solidFill>
                                    <a:schemeClr val="tx1"/>
                                  </a:solidFill>
                                  <a:latin typeface="Cambria Math" panose="02040503050406030204" pitchFamily="18" charset="0"/>
                                  <a:ea typeface="宋体" panose="02010600030101010101" pitchFamily="2" charset="-122"/>
                                  <a:cs typeface="+mn-cs"/>
                                </a:rPr>
                                <m:t>𝑗</m:t>
                              </m:r>
                            </m:oMath>
                          </a14:m>
                          <a:r>
                            <a:rPr lang="zh-CN" altLang="en-US" sz="1600" kern="1200" dirty="0">
                              <a:solidFill>
                                <a:schemeClr val="tx1"/>
                              </a:solidFill>
                              <a:latin typeface="宋体" panose="02010600030101010101" pitchFamily="2" charset="-122"/>
                              <a:ea typeface="宋体" panose="02010600030101010101" pitchFamily="2" charset="-122"/>
                              <a:cs typeface="+mn-cs"/>
                            </a:rPr>
                            <a:t>时的传播系数</a:t>
                          </a:r>
                          <a:endParaRPr lang="zh-CN" altLang="en-US" sz="1600" kern="1200" dirty="0">
                            <a:solidFill>
                              <a:schemeClr val="tx1"/>
                            </a:solidFill>
                            <a:latin typeface="宋体" panose="02010600030101010101" pitchFamily="2" charset="-122"/>
                            <a:ea typeface="宋体" panose="02010600030101010101" pitchFamily="2" charset="-122"/>
                            <a:cs typeface="+mn-cs"/>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12" name="表格 11"/>
              <p:cNvGraphicFramePr>
                <a:graphicFrameLocks noGrp="1"/>
              </p:cNvGraphicFramePr>
              <p:nvPr/>
            </p:nvGraphicFramePr>
            <p:xfrm>
              <a:off x="8724916" y="2664459"/>
              <a:ext cx="3086099" cy="1529080"/>
            </p:xfrm>
            <a:graphic>
              <a:graphicData uri="http://schemas.openxmlformats.org/drawingml/2006/table">
                <a:tbl>
                  <a:tblPr>
                    <a:tableStyleId>{2D5ABB26-0587-4C30-8999-92F81FD0307C}</a:tableStyleId>
                  </a:tblPr>
                  <a:tblGrid>
                    <a:gridCol w="703962"/>
                    <a:gridCol w="2382137"/>
                  </a:tblGrid>
                  <a:tr h="370840">
                    <a:tc>
                      <a:txBody>
                        <a:bodyPr/>
                        <a:lstStyle/>
                        <a:p>
                          <a:pPr marL="0" marR="0" lvl="0" indent="0" algn="l" defTabSz="1440180" rtl="0" eaLnBrk="1" fontAlgn="auto" latinLnBrk="0" hangingPunct="1">
                            <a:lnSpc>
                              <a:spcPct val="100000"/>
                            </a:lnSpc>
                            <a:spcBef>
                              <a:spcPts val="0"/>
                            </a:spcBef>
                            <a:spcAft>
                              <a:spcPts val="0"/>
                            </a:spcAft>
                            <a:buClrTx/>
                            <a:buSzTx/>
                            <a:buFontTx/>
                            <a:buNone/>
                            <a:defRPr/>
                          </a:pPr>
                          <a:r>
                            <a:rPr lang="zh-CN" altLang="en-US" sz="1600" b="0" kern="1200">
                              <a:solidFill>
                                <a:schemeClr val="tx1"/>
                              </a:solidFill>
                              <a:latin typeface="宋体" panose="02010600030101010101" pitchFamily="2" charset="-122"/>
                              <a:ea typeface="宋体" panose="02010600030101010101" pitchFamily="2" charset="-122"/>
                              <a:cs typeface="+mn-cs"/>
                            </a:rPr>
                            <a:t>变量</a:t>
                          </a:r>
                          <a:endParaRPr lang="en-US" altLang="zh-CN" sz="16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600" kern="1200">
                              <a:solidFill>
                                <a:schemeClr val="tx1"/>
                              </a:solidFill>
                              <a:latin typeface="宋体" panose="02010600030101010101" pitchFamily="2" charset="-122"/>
                              <a:ea typeface="宋体" panose="02010600030101010101" pitchFamily="2" charset="-122"/>
                              <a:cs typeface="+mn-cs"/>
                            </a:rPr>
                            <a:t>含义</a:t>
                          </a:r>
                          <a:endParaRPr lang="zh-CN" altLang="en-US" sz="1600" kern="1200" dirty="0">
                            <a:solidFill>
                              <a:schemeClr val="tx1"/>
                            </a:solidFill>
                            <a:latin typeface="宋体" panose="02010600030101010101" pitchFamily="2" charset="-122"/>
                            <a:ea typeface="宋体" panose="02010600030101010101" pitchFamily="2" charset="-122"/>
                            <a:cs typeface="+mn-cs"/>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9120">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blipFill>
                      </a:tcPr>
                    </a:tc>
                    <a:tc>
                      <a:txBody>
                        <a:bodyPr/>
                        <a:lstStyle/>
                        <a:p>
                          <a:endParaRPr lang="zh-CN"/>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blipFill>
                      </a:tcPr>
                    </a:tc>
                  </a:tr>
                  <a:tr h="579120">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blipFill>
                      </a:tcPr>
                    </a:tc>
                    <a:tc>
                      <a:txBody>
                        <a:bodyPr/>
                        <a:lstStyle/>
                        <a:p>
                          <a:endParaRPr lang="zh-CN"/>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blipFill>
                      </a:tcPr>
                    </a:tc>
                  </a:tr>
                </a:tbl>
              </a:graphicData>
            </a:graphic>
          </p:graphicFrame>
        </mc:Fallback>
      </mc:AlternateContent>
      <p:sp>
        <p:nvSpPr>
          <p:cNvPr id="2" name="文本框 1"/>
          <p:cNvSpPr txBox="1"/>
          <p:nvPr/>
        </p:nvSpPr>
        <p:spPr>
          <a:xfrm>
            <a:off x="10248900" y="6460093"/>
            <a:ext cx="2028825" cy="369332"/>
          </a:xfrm>
          <a:prstGeom prst="rect">
            <a:avLst/>
          </a:prstGeom>
          <a:noFill/>
        </p:spPr>
        <p:txBody>
          <a:bodyPr wrap="square">
            <a:spAutoFit/>
          </a:bodyPr>
          <a:lstStyle/>
          <a:p>
            <a:pPr algn="ctr"/>
            <a:r>
              <a:rPr lang="en-US" altLang="zh-CN" sz="1800" b="1" dirty="0">
                <a:latin typeface="Book Antiqua" panose="02040602050305030304" pitchFamily="18" charset="0"/>
                <a:ea typeface="宋体" panose="02010600030101010101" pitchFamily="2" charset="-122"/>
                <a:hlinkClick r:id="rId3" action="ppaction://hlinksldjump">
                  <a:extLst>
                    <a:ext uri="{DAF060AB-1E55-43B9-8AAB-6FB025537F2F}">
                      <wpsdc:hlinkClr xmlns:wpsdc="http://www.wps.cn/officeDocument/2017/drawingmlCustomData" val="000000"/>
                      <wpsdc:folHlinkClr xmlns:wpsdc="http://www.wps.cn/officeDocument/2017/drawingmlCustomData" val="000000"/>
                      <wpsdc:hlinkUnderline xmlns:wpsdc="http://www.wps.cn/officeDocument/2017/drawingmlCustomData" val="0"/>
                    </a:ext>
                  </a:extLst>
                </a:hlinkClick>
              </a:rPr>
              <a:t>IMMC22067984</a:t>
            </a:r>
            <a:endParaRPr lang="en-US" altLang="zh-CN" sz="1800" b="1" dirty="0">
              <a:latin typeface="Book Antiqua" panose="0204060205030503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100" y="596900"/>
            <a:ext cx="7388561" cy="707886"/>
          </a:xfrm>
          <a:prstGeom prst="rect">
            <a:avLst/>
          </a:prstGeom>
          <a:noFill/>
        </p:spPr>
        <p:txBody>
          <a:bodyPr wrap="none" rtlCol="0">
            <a:spAutoFit/>
          </a:bodyPr>
          <a:lstStyle/>
          <a:p>
            <a:r>
              <a:rPr lang="zh-CN" altLang="en-US" sz="4000" b="1" dirty="0">
                <a:solidFill>
                  <a:schemeClr val="tx1"/>
                </a:solidFill>
                <a:latin typeface="宋体" panose="02010600030101010101" pitchFamily="2" charset="-122"/>
                <a:ea typeface="宋体" panose="02010600030101010101" pitchFamily="2" charset="-122"/>
              </a:rPr>
              <a:t>模型应用</a:t>
            </a:r>
            <a:r>
              <a:rPr lang="en-US" altLang="zh-CN" sz="4000" b="1" dirty="0">
                <a:latin typeface="宋体" panose="02010600030101010101" pitchFamily="2" charset="-122"/>
                <a:ea typeface="宋体" panose="02010600030101010101" pitchFamily="2" charset="-122"/>
              </a:rPr>
              <a:t>-</a:t>
            </a:r>
            <a:r>
              <a:rPr lang="zh-CN" altLang="en-US" sz="4000" b="1" dirty="0">
                <a:latin typeface="宋体" panose="02010600030101010101" pitchFamily="2" charset="-122"/>
                <a:ea typeface="宋体" panose="02010600030101010101" pitchFamily="2" charset="-122"/>
              </a:rPr>
              <a:t>阻击策略的影响因素</a:t>
            </a:r>
            <a:endParaRPr lang="zh-CN" altLang="en-US" sz="4000" b="1"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9" name="文本框 8"/>
              <p:cNvSpPr txBox="1"/>
              <p:nvPr/>
            </p:nvSpPr>
            <p:spPr>
              <a:xfrm>
                <a:off x="924453" y="2305018"/>
                <a:ext cx="10343092" cy="960776"/>
              </a:xfrm>
              <a:prstGeom prst="rect">
                <a:avLst/>
              </a:prstGeom>
              <a:noFill/>
            </p:spPr>
            <p:txBody>
              <a:bodyPr wrap="square">
                <a:spAutoFit/>
              </a:bodyPr>
              <a:lstStyle/>
              <a:p>
                <a:pPr marL="0" lvl="1">
                  <a:lnSpc>
                    <a:spcPct val="150000"/>
                  </a:lnSpc>
                </a:pPr>
                <a14:m>
                  <m:oMathPara xmlns:m="http://schemas.openxmlformats.org/officeDocument/2006/math">
                    <m:oMathParaPr>
                      <m:jc m:val="centerGroup"/>
                    </m:oMathParaPr>
                    <m:oMath xmlns:m="http://schemas.openxmlformats.org/officeDocument/2006/math">
                      <m:sSub>
                        <m:sSubPr>
                          <m:ctrlPr>
                            <a:rPr lang="en-US" altLang="zh-CN" sz="2000" b="0" i="1" smtClean="0">
                              <a:solidFill>
                                <a:schemeClr val="tx1"/>
                              </a:solidFill>
                              <a:latin typeface="Cambria Math" panose="02040503050406030204" pitchFamily="18" charset="0"/>
                              <a:ea typeface="宋体" panose="02010600030101010101" pitchFamily="2" charset="-122"/>
                            </a:rPr>
                          </m:ctrlPr>
                        </m:sSubPr>
                        <m:e>
                          <m:r>
                            <a:rPr lang="en-US" altLang="zh-CN" sz="2000" b="0" i="1" smtClean="0">
                              <a:solidFill>
                                <a:schemeClr val="tx1"/>
                              </a:solidFill>
                              <a:latin typeface="Cambria Math" panose="02040503050406030204" pitchFamily="18" charset="0"/>
                              <a:ea typeface="宋体" panose="02010600030101010101" pitchFamily="2" charset="-122"/>
                            </a:rPr>
                            <m:t>𝑐</m:t>
                          </m:r>
                        </m:e>
                        <m:sub>
                          <m:r>
                            <a:rPr lang="en-US" altLang="zh-CN" sz="2000" b="0" i="1" smtClean="0">
                              <a:solidFill>
                                <a:schemeClr val="tx1"/>
                              </a:solidFill>
                              <a:latin typeface="Cambria Math" panose="02040503050406030204" pitchFamily="18" charset="0"/>
                              <a:ea typeface="宋体" panose="02010600030101010101" pitchFamily="2" charset="-122"/>
                            </a:rPr>
                            <m:t>𝑡</m:t>
                          </m:r>
                        </m:sub>
                      </m:sSub>
                      <m:r>
                        <a:rPr lang="en-US" altLang="zh-CN" sz="2000" b="0" i="1" smtClean="0">
                          <a:solidFill>
                            <a:schemeClr val="tx1"/>
                          </a:solidFill>
                          <a:latin typeface="Cambria Math" panose="02040503050406030204" pitchFamily="18" charset="0"/>
                          <a:ea typeface="宋体" panose="02010600030101010101" pitchFamily="2" charset="-122"/>
                        </a:rPr>
                        <m:t>=</m:t>
                      </m:r>
                      <m:f>
                        <m:fPr>
                          <m:ctrlPr>
                            <a:rPr lang="en-US" altLang="zh-CN" sz="2000" b="0" i="1" smtClean="0">
                              <a:solidFill>
                                <a:schemeClr val="tx1"/>
                              </a:solidFill>
                              <a:latin typeface="Cambria Math" panose="02040503050406030204" pitchFamily="18" charset="0"/>
                              <a:ea typeface="宋体" panose="02010600030101010101" pitchFamily="2" charset="-122"/>
                            </a:rPr>
                          </m:ctrlPr>
                        </m:fPr>
                        <m:num>
                          <m:sSub>
                            <m:sSubPr>
                              <m:ctrlPr>
                                <a:rPr lang="en-US" altLang="zh-CN" sz="2000" b="0" i="1" smtClean="0">
                                  <a:solidFill>
                                    <a:schemeClr val="tx1"/>
                                  </a:solidFill>
                                  <a:latin typeface="Cambria Math" panose="02040503050406030204" pitchFamily="18" charset="0"/>
                                  <a:ea typeface="宋体" panose="02010600030101010101" pitchFamily="2" charset="-122"/>
                                </a:rPr>
                              </m:ctrlPr>
                            </m:sSubPr>
                            <m:e>
                              <m:r>
                                <a:rPr lang="en-US" altLang="zh-CN" sz="2000" b="0" i="1" smtClean="0">
                                  <a:solidFill>
                                    <a:schemeClr val="tx1"/>
                                  </a:solidFill>
                                  <a:latin typeface="Cambria Math" panose="02040503050406030204" pitchFamily="18" charset="0"/>
                                  <a:ea typeface="宋体" panose="02010600030101010101" pitchFamily="2" charset="-122"/>
                                </a:rPr>
                                <m:t>𝑠</m:t>
                              </m:r>
                            </m:e>
                            <m:sub>
                              <m:r>
                                <a:rPr lang="en-US" altLang="zh-CN" sz="2000" b="0" i="1" smtClean="0">
                                  <a:solidFill>
                                    <a:schemeClr val="tx1"/>
                                  </a:solidFill>
                                  <a:latin typeface="Cambria Math" panose="02040503050406030204" pitchFamily="18" charset="0"/>
                                  <a:ea typeface="宋体" panose="02010600030101010101" pitchFamily="2" charset="-122"/>
                                </a:rPr>
                                <m:t>𝑖</m:t>
                              </m:r>
                            </m:sub>
                          </m:sSub>
                        </m:num>
                        <m:den>
                          <m:sSub>
                            <m:sSubPr>
                              <m:ctrlPr>
                                <a:rPr lang="en-US" altLang="zh-CN" sz="2000" b="0" i="1" smtClean="0">
                                  <a:solidFill>
                                    <a:schemeClr val="tx1"/>
                                  </a:solidFill>
                                  <a:latin typeface="Cambria Math" panose="02040503050406030204" pitchFamily="18" charset="0"/>
                                  <a:ea typeface="宋体" panose="02010600030101010101" pitchFamily="2" charset="-122"/>
                                </a:rPr>
                              </m:ctrlPr>
                            </m:sSubPr>
                            <m:e>
                              <m:r>
                                <a:rPr lang="en-US" altLang="zh-CN" sz="2000" b="0" i="1" smtClean="0">
                                  <a:solidFill>
                                    <a:schemeClr val="tx1"/>
                                  </a:solidFill>
                                  <a:latin typeface="Cambria Math" panose="02040503050406030204" pitchFamily="18" charset="0"/>
                                  <a:ea typeface="宋体" panose="02010600030101010101" pitchFamily="2" charset="-122"/>
                                </a:rPr>
                                <m:t>𝑇</m:t>
                              </m:r>
                            </m:e>
                            <m:sub>
                              <m:r>
                                <a:rPr lang="en-US" altLang="zh-CN" sz="2000" b="0" i="1" smtClean="0">
                                  <a:solidFill>
                                    <a:schemeClr val="tx1"/>
                                  </a:solidFill>
                                  <a:latin typeface="Cambria Math" panose="02040503050406030204" pitchFamily="18" charset="0"/>
                                  <a:ea typeface="宋体" panose="02010600030101010101" pitchFamily="2" charset="-122"/>
                                </a:rPr>
                                <m:t>𝑡</m:t>
                              </m:r>
                            </m:sub>
                          </m:sSub>
                        </m:den>
                      </m:f>
                      <m:r>
                        <a:rPr lang="en-US" altLang="zh-CN" sz="2000" b="0" i="1" smtClean="0">
                          <a:solidFill>
                            <a:schemeClr val="tx1"/>
                          </a:solidFill>
                          <a:latin typeface="Cambria Math" panose="02040503050406030204" pitchFamily="18" charset="0"/>
                          <a:ea typeface="宋体" panose="02010600030101010101" pitchFamily="2" charset="-122"/>
                        </a:rPr>
                        <m:t>+</m:t>
                      </m:r>
                      <m:sSub>
                        <m:sSubPr>
                          <m:ctrlPr>
                            <a:rPr lang="en-US" altLang="zh-CN" sz="2000" b="0" i="1" smtClean="0">
                              <a:solidFill>
                                <a:schemeClr val="tx1"/>
                              </a:solidFill>
                              <a:latin typeface="Cambria Math" panose="02040503050406030204" pitchFamily="18" charset="0"/>
                              <a:ea typeface="宋体" panose="02010600030101010101" pitchFamily="2" charset="-122"/>
                            </a:rPr>
                          </m:ctrlPr>
                        </m:sSubPr>
                        <m:e>
                          <m:r>
                            <a:rPr lang="en-US" altLang="zh-CN" sz="2000" b="0" i="1" smtClean="0">
                              <a:solidFill>
                                <a:schemeClr val="tx1"/>
                              </a:solidFill>
                              <a:latin typeface="Cambria Math" panose="02040503050406030204" pitchFamily="18" charset="0"/>
                              <a:ea typeface="宋体" panose="02010600030101010101" pitchFamily="2" charset="-122"/>
                            </a:rPr>
                            <m:t>𝑟</m:t>
                          </m:r>
                        </m:e>
                        <m:sub>
                          <m:r>
                            <a:rPr lang="en-US" altLang="zh-CN" sz="2000" b="0" i="1" smtClean="0">
                              <a:solidFill>
                                <a:schemeClr val="tx1"/>
                              </a:solidFill>
                              <a:latin typeface="Cambria Math" panose="02040503050406030204" pitchFamily="18" charset="0"/>
                              <a:ea typeface="宋体" panose="02010600030101010101" pitchFamily="2" charset="-122"/>
                            </a:rPr>
                            <m:t>𝑗</m:t>
                          </m:r>
                        </m:sub>
                      </m:sSub>
                    </m:oMath>
                  </m:oMathPara>
                </a14:m>
                <a:endParaRPr lang="en-US" altLang="zh-CN" sz="2000" dirty="0">
                  <a:solidFill>
                    <a:schemeClr val="tx1"/>
                  </a:solidFill>
                  <a:latin typeface="宋体" panose="02010600030101010101" pitchFamily="2" charset="-122"/>
                  <a:ea typeface="宋体" panose="02010600030101010101" pitchFamily="2" charset="-122"/>
                </a:endParaRPr>
              </a:p>
            </p:txBody>
          </p:sp>
        </mc:Choice>
        <mc:Fallback>
          <p:sp>
            <p:nvSpPr>
              <p:cNvPr id="9" name="文本框 8"/>
              <p:cNvSpPr txBox="1">
                <a:spLocks noRot="1" noChangeAspect="1" noMove="1" noResize="1" noEditPoints="1" noAdjustHandles="1" noChangeArrowheads="1" noChangeShapeType="1" noTextEdit="1"/>
              </p:cNvSpPr>
              <p:nvPr/>
            </p:nvSpPr>
            <p:spPr>
              <a:xfrm>
                <a:off x="924453" y="2305018"/>
                <a:ext cx="10343092" cy="960776"/>
              </a:xfrm>
              <a:prstGeom prst="rect">
                <a:avLst/>
              </a:prstGeom>
              <a:blipFill rotWithShape="1">
                <a:blip r:embed="rId1"/>
                <a:stretch>
                  <a:fillRect l="-5" t="-63" r="1" b="65"/>
                </a:stretch>
              </a:blipFill>
            </p:spPr>
            <p:txBody>
              <a:bodyPr/>
              <a:lstStyle/>
              <a:p>
                <a:r>
                  <a:rPr lang="zh-CN" altLang="en-US">
                    <a:noFill/>
                  </a:rPr>
                  <a:t> </a:t>
                </a:r>
              </a:p>
            </p:txBody>
          </p:sp>
        </mc:Fallback>
      </mc:AlternateContent>
      <p:pic>
        <p:nvPicPr>
          <p:cNvPr id="2" name="图片 1"/>
          <p:cNvPicPr>
            <a:picLocks noChangeAspect="1"/>
          </p:cNvPicPr>
          <p:nvPr/>
        </p:nvPicPr>
        <p:blipFill>
          <a:blip r:embed="rId2"/>
          <a:stretch>
            <a:fillRect/>
          </a:stretch>
        </p:blipFill>
        <p:spPr>
          <a:xfrm>
            <a:off x="1519237" y="4094336"/>
            <a:ext cx="9153525" cy="1986060"/>
          </a:xfrm>
          <a:prstGeom prst="rect">
            <a:avLst/>
          </a:prstGeom>
        </p:spPr>
      </p:pic>
      <p:sp>
        <p:nvSpPr>
          <p:cNvPr id="3" name="文本框 2"/>
          <p:cNvSpPr txBox="1"/>
          <p:nvPr/>
        </p:nvSpPr>
        <p:spPr>
          <a:xfrm>
            <a:off x="10248900" y="6460093"/>
            <a:ext cx="2028825" cy="369332"/>
          </a:xfrm>
          <a:prstGeom prst="rect">
            <a:avLst/>
          </a:prstGeom>
          <a:noFill/>
        </p:spPr>
        <p:txBody>
          <a:bodyPr wrap="square">
            <a:spAutoFit/>
          </a:bodyPr>
          <a:lstStyle/>
          <a:p>
            <a:pPr algn="ctr"/>
            <a:r>
              <a:rPr lang="en-US" altLang="zh-CN" sz="1800" b="1" dirty="0">
                <a:latin typeface="Book Antiqua" panose="02040602050305030304" pitchFamily="18" charset="0"/>
                <a:ea typeface="宋体" panose="02010600030101010101" pitchFamily="2" charset="-122"/>
                <a:hlinkClick r:id="rId3" action="ppaction://hlinksldjump">
                  <a:extLst>
                    <a:ext uri="{DAF060AB-1E55-43B9-8AAB-6FB025537F2F}">
                      <wpsdc:hlinkClr xmlns:wpsdc="http://www.wps.cn/officeDocument/2017/drawingmlCustomData" val="000000"/>
                      <wpsdc:folHlinkClr xmlns:wpsdc="http://www.wps.cn/officeDocument/2017/drawingmlCustomData" val="000000"/>
                      <wpsdc:hlinkUnderline xmlns:wpsdc="http://www.wps.cn/officeDocument/2017/drawingmlCustomData" val="0"/>
                    </a:ext>
                  </a:extLst>
                </a:hlinkClick>
              </a:rPr>
              <a:t>IMMC22067984</a:t>
            </a:r>
            <a:endParaRPr lang="en-US" altLang="zh-CN" sz="1800" b="1" dirty="0">
              <a:latin typeface="Book Antiqua" panose="0204060205030503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100" y="596900"/>
            <a:ext cx="7388561" cy="707886"/>
          </a:xfrm>
          <a:prstGeom prst="rect">
            <a:avLst/>
          </a:prstGeom>
          <a:noFill/>
        </p:spPr>
        <p:txBody>
          <a:bodyPr wrap="none" rtlCol="0">
            <a:spAutoFit/>
          </a:bodyPr>
          <a:lstStyle/>
          <a:p>
            <a:r>
              <a:rPr lang="zh-CN" altLang="en-US" sz="4000" b="1" dirty="0">
                <a:solidFill>
                  <a:schemeClr val="tx1"/>
                </a:solidFill>
                <a:latin typeface="宋体" panose="02010600030101010101" pitchFamily="2" charset="-122"/>
                <a:ea typeface="宋体" panose="02010600030101010101" pitchFamily="2" charset="-122"/>
              </a:rPr>
              <a:t>模型应用</a:t>
            </a:r>
            <a:r>
              <a:rPr lang="en-US" altLang="zh-CN" sz="4000" b="1" dirty="0">
                <a:latin typeface="宋体" panose="02010600030101010101" pitchFamily="2" charset="-122"/>
                <a:ea typeface="宋体" panose="02010600030101010101" pitchFamily="2" charset="-122"/>
              </a:rPr>
              <a:t>-</a:t>
            </a:r>
            <a:r>
              <a:rPr lang="zh-CN" altLang="en-US" sz="4000" b="1" dirty="0">
                <a:latin typeface="宋体" panose="02010600030101010101" pitchFamily="2" charset="-122"/>
                <a:ea typeface="宋体" panose="02010600030101010101" pitchFamily="2" charset="-122"/>
              </a:rPr>
              <a:t>阻击策略的影响因素</a:t>
            </a:r>
            <a:endParaRPr lang="zh-CN" altLang="en-US" sz="4000" b="1"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7" name="文本框 6"/>
              <p:cNvSpPr txBox="1"/>
              <p:nvPr/>
            </p:nvSpPr>
            <p:spPr>
              <a:xfrm>
                <a:off x="1020233" y="1901687"/>
                <a:ext cx="7388561" cy="3023870"/>
              </a:xfrm>
              <a:prstGeom prst="rect">
                <a:avLst/>
              </a:prstGeom>
              <a:noFill/>
            </p:spPr>
            <p:txBody>
              <a:bodyPr wrap="square">
                <a:spAutoFit/>
              </a:bodyPr>
              <a:lstStyle/>
              <a:p>
                <a:pPr>
                  <a:spcBef>
                    <a:spcPts val="600"/>
                  </a:spcBef>
                  <a:spcAft>
                    <a:spcPts val="600"/>
                  </a:spcAft>
                </a:pPr>
                <a:r>
                  <a:rPr lang="zh-CN" altLang="en-US" sz="2400" dirty="0">
                    <a:latin typeface="宋体" panose="02010600030101010101" pitchFamily="2" charset="-122"/>
                    <a:ea typeface="宋体" panose="02010600030101010101" pitchFamily="2" charset="-122"/>
                  </a:rPr>
                  <a:t>我们定义一种封控措施</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rPr>
                        </m:ctrlPr>
                      </m:sSubPr>
                      <m:e>
                        <m:r>
                          <a:rPr lang="en-US" altLang="zh-CN" sz="2400">
                            <a:latin typeface="Cambria Math" panose="02040503050406030204" pitchFamily="18" charset="0"/>
                            <a:ea typeface="宋体" panose="02010600030101010101" pitchFamily="2" charset="-122"/>
                          </a:rPr>
                          <m:t>𝑀</m:t>
                        </m:r>
                      </m:e>
                      <m:sub>
                        <m:r>
                          <a:rPr lang="en-US" altLang="zh-CN" sz="2400">
                            <a:latin typeface="Cambria Math" panose="02040503050406030204" pitchFamily="18" charset="0"/>
                            <a:ea typeface="宋体" panose="02010600030101010101" pitchFamily="2" charset="-122"/>
                          </a:rPr>
                          <m:t>𝑛</m:t>
                        </m:r>
                      </m:sub>
                    </m:sSub>
                  </m:oMath>
                </a14:m>
                <a:r>
                  <a:rPr lang="zh-CN" altLang="en-US" sz="2400" dirty="0">
                    <a:latin typeface="宋体" panose="02010600030101010101" pitchFamily="2" charset="-122"/>
                    <a:ea typeface="宋体" panose="02010600030101010101" pitchFamily="2" charset="-122"/>
                  </a:rPr>
                  <a:t>为</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rPr>
                        </m:ctrlPr>
                      </m:sSubPr>
                      <m:e>
                        <m:r>
                          <a:rPr lang="en-US" altLang="zh-CN" sz="2400">
                            <a:latin typeface="Cambria Math" panose="02040503050406030204" pitchFamily="18" charset="0"/>
                            <a:ea typeface="宋体" panose="02010600030101010101" pitchFamily="2" charset="-122"/>
                          </a:rPr>
                          <m:t>𝑀</m:t>
                        </m:r>
                      </m:e>
                      <m:sub>
                        <m:r>
                          <a:rPr lang="en-US" altLang="zh-CN" sz="2400">
                            <a:latin typeface="Cambria Math" panose="02040503050406030204" pitchFamily="18" charset="0"/>
                            <a:ea typeface="宋体" panose="02010600030101010101" pitchFamily="2" charset="-122"/>
                          </a:rPr>
                          <m:t>𝑛</m:t>
                        </m:r>
                      </m:sub>
                    </m:sSub>
                    <m:r>
                      <a:rPr lang="en-US" altLang="zh-CN" sz="2400">
                        <a:latin typeface="Cambria Math" panose="02040503050406030204" pitchFamily="18" charset="0"/>
                        <a:ea typeface="宋体" panose="02010600030101010101" pitchFamily="2" charset="-122"/>
                      </a:rPr>
                      <m:t>=(</m:t>
                    </m:r>
                    <m:sSub>
                      <m:sSubPr>
                        <m:ctrlPr>
                          <a:rPr lang="en-US" altLang="zh-CN" sz="2400" i="1">
                            <a:latin typeface="Cambria Math" panose="02040503050406030204" pitchFamily="18" charset="0"/>
                            <a:ea typeface="宋体" panose="02010600030101010101" pitchFamily="2" charset="-122"/>
                          </a:rPr>
                        </m:ctrlPr>
                      </m:sSubPr>
                      <m:e>
                        <m:r>
                          <a:rPr lang="en-US" altLang="zh-CN" sz="2400">
                            <a:latin typeface="Cambria Math" panose="02040503050406030204" pitchFamily="18" charset="0"/>
                            <a:ea typeface="宋体" panose="02010600030101010101" pitchFamily="2" charset="-122"/>
                          </a:rPr>
                          <m:t>𝑇</m:t>
                        </m:r>
                      </m:e>
                      <m:sub>
                        <m:sSub>
                          <m:sSubPr>
                            <m:ctrlPr>
                              <a:rPr lang="en-US" altLang="zh-CN" sz="2400" i="1">
                                <a:latin typeface="Cambria Math" panose="02040503050406030204" pitchFamily="18" charset="0"/>
                                <a:ea typeface="宋体" panose="02010600030101010101" pitchFamily="2" charset="-122"/>
                              </a:rPr>
                            </m:ctrlPr>
                          </m:sSubPr>
                          <m:e>
                            <m:r>
                              <a:rPr lang="en-US" altLang="zh-CN" sz="2400">
                                <a:latin typeface="Cambria Math" panose="02040503050406030204" pitchFamily="18" charset="0"/>
                                <a:ea typeface="宋体" panose="02010600030101010101" pitchFamily="2" charset="-122"/>
                              </a:rPr>
                              <m:t>𝑓</m:t>
                            </m:r>
                          </m:e>
                          <m:sub>
                            <m:r>
                              <a:rPr lang="en-US" altLang="zh-CN" sz="2400">
                                <a:latin typeface="Cambria Math" panose="02040503050406030204" pitchFamily="18" charset="0"/>
                                <a:ea typeface="宋体" panose="02010600030101010101" pitchFamily="2" charset="-122"/>
                              </a:rPr>
                              <m:t>𝑛</m:t>
                            </m:r>
                          </m:sub>
                        </m:sSub>
                      </m:sub>
                    </m:sSub>
                    <m:r>
                      <a:rPr lang="en-US" altLang="zh-CN" sz="2400">
                        <a:latin typeface="Cambria Math" panose="02040503050406030204" pitchFamily="18" charset="0"/>
                        <a:ea typeface="宋体" panose="02010600030101010101" pitchFamily="2" charset="-122"/>
                      </a:rPr>
                      <m:t>,</m:t>
                    </m:r>
                    <m:sSub>
                      <m:sSubPr>
                        <m:ctrlPr>
                          <a:rPr lang="en-US" altLang="zh-CN" sz="2400" i="1">
                            <a:latin typeface="Cambria Math" panose="02040503050406030204" pitchFamily="18" charset="0"/>
                            <a:ea typeface="宋体" panose="02010600030101010101" pitchFamily="2" charset="-122"/>
                          </a:rPr>
                        </m:ctrlPr>
                      </m:sSubPr>
                      <m:e>
                        <m:r>
                          <a:rPr lang="en-US" altLang="zh-CN" sz="2400">
                            <a:latin typeface="Cambria Math" panose="02040503050406030204" pitchFamily="18" charset="0"/>
                            <a:ea typeface="宋体" panose="02010600030101010101" pitchFamily="2" charset="-122"/>
                          </a:rPr>
                          <m:t>𝑖</m:t>
                        </m:r>
                      </m:e>
                      <m:sub>
                        <m:r>
                          <a:rPr lang="en-US" altLang="zh-CN" sz="2400">
                            <a:latin typeface="Cambria Math" panose="02040503050406030204" pitchFamily="18" charset="0"/>
                            <a:ea typeface="宋体" panose="02010600030101010101" pitchFamily="2" charset="-122"/>
                          </a:rPr>
                          <m:t>𝑛</m:t>
                        </m:r>
                      </m:sub>
                    </m:sSub>
                    <m:r>
                      <a:rPr lang="en-US" altLang="zh-CN" sz="2400">
                        <a:latin typeface="Cambria Math" panose="02040503050406030204" pitchFamily="18" charset="0"/>
                        <a:ea typeface="宋体" panose="02010600030101010101" pitchFamily="2" charset="-122"/>
                      </a:rPr>
                      <m:t>,</m:t>
                    </m:r>
                    <m:sSub>
                      <m:sSubPr>
                        <m:ctrlPr>
                          <a:rPr lang="en-US" altLang="zh-CN" sz="2400" i="1">
                            <a:latin typeface="Cambria Math" panose="02040503050406030204" pitchFamily="18" charset="0"/>
                            <a:ea typeface="宋体" panose="02010600030101010101" pitchFamily="2" charset="-122"/>
                          </a:rPr>
                        </m:ctrlPr>
                      </m:sSubPr>
                      <m:e>
                        <m:r>
                          <a:rPr lang="en-US" altLang="zh-CN" sz="2400">
                            <a:latin typeface="Cambria Math" panose="02040503050406030204" pitchFamily="18" charset="0"/>
                            <a:ea typeface="宋体" panose="02010600030101010101" pitchFamily="2" charset="-122"/>
                          </a:rPr>
                          <m:t>𝑗</m:t>
                        </m:r>
                      </m:e>
                      <m:sub>
                        <m:r>
                          <a:rPr lang="en-US" altLang="zh-CN" sz="2400">
                            <a:latin typeface="Cambria Math" panose="02040503050406030204" pitchFamily="18" charset="0"/>
                            <a:ea typeface="宋体" panose="02010600030101010101" pitchFamily="2" charset="-122"/>
                          </a:rPr>
                          <m:t>𝑛</m:t>
                        </m:r>
                      </m:sub>
                    </m:sSub>
                    <m:r>
                      <a:rPr lang="en-US" altLang="zh-CN" sz="2400">
                        <a:latin typeface="Cambria Math" panose="02040503050406030204" pitchFamily="18" charset="0"/>
                        <a:ea typeface="宋体" panose="02010600030101010101" pitchFamily="2" charset="-122"/>
                      </a:rPr>
                      <m:t>,</m:t>
                    </m:r>
                    <m:sSub>
                      <m:sSubPr>
                        <m:ctrlPr>
                          <a:rPr lang="en-US" altLang="zh-CN" sz="2400" i="1">
                            <a:latin typeface="Cambria Math" panose="02040503050406030204" pitchFamily="18" charset="0"/>
                            <a:ea typeface="宋体" panose="02010600030101010101" pitchFamily="2" charset="-122"/>
                          </a:rPr>
                        </m:ctrlPr>
                      </m:sSubPr>
                      <m:e>
                        <m:r>
                          <a:rPr lang="en-US" altLang="zh-CN" sz="2400">
                            <a:latin typeface="Cambria Math" panose="02040503050406030204" pitchFamily="18" charset="0"/>
                            <a:ea typeface="宋体" panose="02010600030101010101" pitchFamily="2" charset="-122"/>
                          </a:rPr>
                          <m:t>𝑡</m:t>
                        </m:r>
                      </m:e>
                      <m:sub>
                        <m:r>
                          <a:rPr lang="en-US" altLang="zh-CN" sz="2400">
                            <a:latin typeface="Cambria Math" panose="02040503050406030204" pitchFamily="18" charset="0"/>
                            <a:ea typeface="宋体" panose="02010600030101010101" pitchFamily="2" charset="-122"/>
                          </a:rPr>
                          <m:t>𝑛</m:t>
                        </m:r>
                      </m:sub>
                    </m:sSub>
                    <m:r>
                      <a:rPr lang="en-US" altLang="zh-CN" sz="2400">
                        <a:latin typeface="Cambria Math" panose="02040503050406030204" pitchFamily="18" charset="0"/>
                        <a:ea typeface="宋体" panose="02010600030101010101" pitchFamily="2" charset="-122"/>
                      </a:rPr>
                      <m:t>,</m:t>
                    </m:r>
                    <m:sSub>
                      <m:sSubPr>
                        <m:ctrlPr>
                          <a:rPr lang="en-US" altLang="zh-CN" sz="2400" i="1">
                            <a:latin typeface="Cambria Math" panose="02040503050406030204" pitchFamily="18" charset="0"/>
                            <a:ea typeface="宋体" panose="02010600030101010101" pitchFamily="2" charset="-122"/>
                          </a:rPr>
                        </m:ctrlPr>
                      </m:sSubPr>
                      <m:e>
                        <m:r>
                          <a:rPr lang="en-US" altLang="zh-CN" sz="2400">
                            <a:latin typeface="Cambria Math" panose="02040503050406030204" pitchFamily="18" charset="0"/>
                            <a:ea typeface="宋体" panose="02010600030101010101" pitchFamily="2" charset="-122"/>
                          </a:rPr>
                          <m:t>𝐴</m:t>
                        </m:r>
                      </m:e>
                      <m:sub>
                        <m:r>
                          <a:rPr lang="en-US" altLang="zh-CN" sz="2400">
                            <a:latin typeface="Cambria Math" panose="02040503050406030204" pitchFamily="18" charset="0"/>
                            <a:ea typeface="宋体" panose="02010600030101010101" pitchFamily="2" charset="-122"/>
                          </a:rPr>
                          <m:t>𝑛</m:t>
                        </m:r>
                      </m:sub>
                    </m:sSub>
                    <m:r>
                      <a:rPr lang="en-US" altLang="zh-CN" sz="2400">
                        <a:latin typeface="Cambria Math" panose="02040503050406030204" pitchFamily="18" charset="0"/>
                        <a:ea typeface="宋体" panose="02010600030101010101" pitchFamily="2" charset="-122"/>
                      </a:rPr>
                      <m:t>)</m:t>
                    </m:r>
                  </m:oMath>
                </a14:m>
                <a:endParaRPr lang="en-US" altLang="zh-CN" sz="2400" dirty="0">
                  <a:latin typeface="宋体" panose="02010600030101010101" pitchFamily="2" charset="-122"/>
                  <a:ea typeface="宋体" panose="02010600030101010101" pitchFamily="2" charset="-122"/>
                </a:endParaRPr>
              </a:p>
              <a:p>
                <a:pPr>
                  <a:spcBef>
                    <a:spcPts val="600"/>
                  </a:spcBef>
                  <a:spcAft>
                    <a:spcPts val="600"/>
                  </a:spcAft>
                </a:pPr>
                <a:endParaRPr lang="en-US" altLang="zh-CN" sz="2400" i="1" smtClean="0">
                  <a:latin typeface="Cambria Math" panose="02040503050406030204" pitchFamily="18" charset="0"/>
                  <a:ea typeface="宋体" panose="02010600030101010101" pitchFamily="2" charset="-122"/>
                </a:endParaRPr>
              </a:p>
              <a:p>
                <a:pPr>
                  <a:spcBef>
                    <a:spcPts val="600"/>
                  </a:spcBef>
                  <a:spcAft>
                    <a:spcPts val="600"/>
                  </a:spcAft>
                </a:pPr>
                <a14:m>
                  <m:oMathPara xmlns:m="http://schemas.openxmlformats.org/officeDocument/2006/math">
                    <m:oMathParaPr>
                      <m:jc m:val="centerGroup"/>
                    </m:oMathParaPr>
                    <m:oMath xmlns:m="http://schemas.openxmlformats.org/officeDocument/2006/math">
                      <m:d>
                        <m:dPr>
                          <m:begChr m:val="{"/>
                          <m:endChr m:val="}"/>
                          <m:ctrlPr>
                            <a:rPr lang="en-US" altLang="zh-CN" sz="2400" i="1" smtClean="0">
                              <a:latin typeface="Cambria Math" panose="02040503050406030204" pitchFamily="18" charset="0"/>
                              <a:ea typeface="宋体" panose="02010600030101010101" pitchFamily="2" charset="-122"/>
                            </a:rPr>
                          </m:ctrlPr>
                        </m:dPr>
                        <m:e>
                          <m:sSub>
                            <m:sSubPr>
                              <m:ctrlPr>
                                <a:rPr lang="en-US" altLang="zh-CN" sz="2400" i="1">
                                  <a:latin typeface="Cambria Math" panose="02040503050406030204" pitchFamily="18" charset="0"/>
                                  <a:ea typeface="宋体" panose="02010600030101010101" pitchFamily="2" charset="-122"/>
                                </a:rPr>
                              </m:ctrlPr>
                            </m:sSubPr>
                            <m:e>
                              <m:r>
                                <a:rPr lang="en-US" altLang="zh-CN" sz="2400">
                                  <a:latin typeface="Cambria Math" panose="02040503050406030204" pitchFamily="18" charset="0"/>
                                  <a:ea typeface="宋体" panose="02010600030101010101" pitchFamily="2" charset="-122"/>
                                </a:rPr>
                                <m:t>𝑀</m:t>
                              </m:r>
                            </m:e>
                            <m:sub>
                              <m:r>
                                <a:rPr lang="en-US" altLang="zh-CN" sz="2400">
                                  <a:latin typeface="Cambria Math" panose="02040503050406030204" pitchFamily="18" charset="0"/>
                                  <a:ea typeface="宋体" panose="02010600030101010101" pitchFamily="2" charset="-122"/>
                                </a:rPr>
                                <m:t>𝑖</m:t>
                              </m:r>
                            </m:sub>
                          </m:sSub>
                        </m:e>
                      </m:d>
                      <m:r>
                        <a:rPr lang="en-US" altLang="zh-CN" sz="2400">
                          <a:latin typeface="Cambria Math" panose="02040503050406030204" pitchFamily="18" charset="0"/>
                          <a:ea typeface="宋体" panose="02010600030101010101" pitchFamily="2" charset="-122"/>
                        </a:rPr>
                        <m:t>,</m:t>
                      </m:r>
                      <m:r>
                        <a:rPr lang="en-US" altLang="zh-CN" sz="2400">
                          <a:latin typeface="Cambria Math" panose="02040503050406030204" pitchFamily="18" charset="0"/>
                          <a:ea typeface="宋体" panose="02010600030101010101" pitchFamily="2" charset="-122"/>
                        </a:rPr>
                        <m:t>0</m:t>
                      </m:r>
                      <m:r>
                        <a:rPr lang="en-US" altLang="zh-CN" sz="2400">
                          <a:latin typeface="Cambria Math" panose="02040503050406030204" pitchFamily="18" charset="0"/>
                          <a:ea typeface="宋体" panose="02010600030101010101" pitchFamily="2" charset="-122"/>
                        </a:rPr>
                        <m:t>≤</m:t>
                      </m:r>
                      <m:r>
                        <a:rPr lang="en-US" altLang="zh-CN" sz="2400">
                          <a:latin typeface="Cambria Math" panose="02040503050406030204" pitchFamily="18" charset="0"/>
                          <a:ea typeface="宋体" panose="02010600030101010101" pitchFamily="2" charset="-122"/>
                        </a:rPr>
                        <m:t>𝑖</m:t>
                      </m:r>
                      <m:r>
                        <a:rPr lang="en-US" altLang="zh-CN" sz="2400">
                          <a:latin typeface="Cambria Math" panose="02040503050406030204" pitchFamily="18" charset="0"/>
                          <a:ea typeface="宋体" panose="02010600030101010101" pitchFamily="2" charset="-122"/>
                        </a:rPr>
                        <m:t>≤</m:t>
                      </m:r>
                      <m:r>
                        <a:rPr lang="en-US" altLang="zh-CN" sz="2400">
                          <a:latin typeface="Cambria Math" panose="02040503050406030204" pitchFamily="18" charset="0"/>
                          <a:ea typeface="宋体" panose="02010600030101010101" pitchFamily="2" charset="-122"/>
                        </a:rPr>
                        <m:t>𝑁</m:t>
                      </m:r>
                      <m:r>
                        <a:rPr lang="en-US" altLang="zh-CN" sz="2400">
                          <a:latin typeface="Cambria Math" panose="02040503050406030204" pitchFamily="18" charset="0"/>
                          <a:ea typeface="宋体" panose="02010600030101010101" pitchFamily="2" charset="-122"/>
                        </a:rPr>
                        <m:t>,</m:t>
                      </m:r>
                      <m:r>
                        <a:rPr lang="en-US" altLang="zh-CN" sz="2400">
                          <a:latin typeface="Cambria Math" panose="02040503050406030204" pitchFamily="18" charset="0"/>
                          <a:ea typeface="宋体" panose="02010600030101010101" pitchFamily="2" charset="-122"/>
                        </a:rPr>
                        <m:t>𝑖</m:t>
                      </m:r>
                      <m:r>
                        <a:rPr lang="en-US" altLang="zh-CN" sz="2400">
                          <a:latin typeface="Cambria Math" panose="02040503050406030204" pitchFamily="18" charset="0"/>
                          <a:ea typeface="宋体" panose="02010600030101010101" pitchFamily="2" charset="-122"/>
                        </a:rPr>
                        <m:t>∈</m:t>
                      </m:r>
                      <m:r>
                        <a:rPr lang="en-US" altLang="zh-CN" sz="2400">
                          <a:latin typeface="Cambria Math" panose="02040503050406030204" pitchFamily="18" charset="0"/>
                          <a:ea typeface="宋体" panose="02010600030101010101" pitchFamily="2" charset="-122"/>
                        </a:rPr>
                        <m:t>ℤ</m:t>
                      </m:r>
                    </m:oMath>
                  </m:oMathPara>
                </a14:m>
                <a:endParaRPr lang="en-US" altLang="zh-CN" sz="2400" dirty="0">
                  <a:latin typeface="宋体" panose="02010600030101010101" pitchFamily="2" charset="-122"/>
                  <a:ea typeface="宋体" panose="02010600030101010101" pitchFamily="2" charset="-122"/>
                </a:endParaRPr>
              </a:p>
              <a:p>
                <a:pPr>
                  <a:spcBef>
                    <a:spcPts val="600"/>
                  </a:spcBef>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ea typeface="宋体" panose="02010600030101010101" pitchFamily="2" charset="-122"/>
                            </a:rPr>
                          </m:ctrlPr>
                        </m:sSubPr>
                        <m:e>
                          <m:r>
                            <a:rPr lang="en-US" altLang="zh-CN" sz="2400">
                              <a:latin typeface="Cambria Math" panose="02040503050406030204" pitchFamily="18" charset="0"/>
                              <a:ea typeface="宋体" panose="02010600030101010101" pitchFamily="2" charset="-122"/>
                            </a:rPr>
                            <m:t>𝐸</m:t>
                          </m:r>
                        </m:e>
                        <m:sub>
                          <m:r>
                            <a:rPr lang="en-US" altLang="zh-CN" sz="2400">
                              <a:latin typeface="Cambria Math" panose="02040503050406030204" pitchFamily="18" charset="0"/>
                              <a:ea typeface="宋体" panose="02010600030101010101" pitchFamily="2" charset="-122"/>
                            </a:rPr>
                            <m:t>𝑡</m:t>
                          </m:r>
                        </m:sub>
                      </m:sSub>
                      <m:r>
                        <a:rPr lang="en-US" altLang="zh-CN" sz="2400">
                          <a:latin typeface="Cambria Math" panose="02040503050406030204" pitchFamily="18" charset="0"/>
                          <a:ea typeface="宋体" panose="02010600030101010101" pitchFamily="2" charset="-122"/>
                        </a:rPr>
                        <m:t>=</m:t>
                      </m:r>
                      <m:nary>
                        <m:naryPr>
                          <m:chr m:val="∑"/>
                          <m:ctrlPr>
                            <a:rPr lang="en-US" altLang="zh-CN" sz="2400" i="1">
                              <a:latin typeface="Cambria Math" panose="02040503050406030204" pitchFamily="18" charset="0"/>
                              <a:ea typeface="宋体" panose="02010600030101010101" pitchFamily="2" charset="-122"/>
                            </a:rPr>
                          </m:ctrlPr>
                        </m:naryPr>
                        <m:sub>
                          <m:r>
                            <m:rPr>
                              <m:brk m:alnAt="23"/>
                            </m:rPr>
                            <a:rPr lang="en-US" altLang="zh-CN" sz="2400">
                              <a:latin typeface="Cambria Math" panose="02040503050406030204" pitchFamily="18" charset="0"/>
                              <a:ea typeface="宋体" panose="02010600030101010101" pitchFamily="2" charset="-122"/>
                            </a:rPr>
                            <m:t>𝑛</m:t>
                          </m:r>
                          <m:r>
                            <a:rPr lang="en-US" altLang="zh-CN" sz="2400">
                              <a:latin typeface="Cambria Math" panose="02040503050406030204" pitchFamily="18" charset="0"/>
                              <a:ea typeface="宋体" panose="02010600030101010101" pitchFamily="2" charset="-122"/>
                            </a:rPr>
                            <m:t>=</m:t>
                          </m:r>
                          <m:r>
                            <a:rPr lang="en-US" altLang="zh-CN" sz="2400">
                              <a:latin typeface="Cambria Math" panose="02040503050406030204" pitchFamily="18" charset="0"/>
                              <a:ea typeface="宋体" panose="02010600030101010101" pitchFamily="2" charset="-122"/>
                            </a:rPr>
                            <m:t>0</m:t>
                          </m:r>
                        </m:sub>
                        <m:sup>
                          <m:r>
                            <a:rPr lang="en-US" altLang="zh-CN" sz="2400">
                              <a:latin typeface="Cambria Math" panose="02040503050406030204" pitchFamily="18" charset="0"/>
                              <a:ea typeface="宋体" panose="02010600030101010101" pitchFamily="2" charset="-122"/>
                            </a:rPr>
                            <m:t>𝑁</m:t>
                          </m:r>
                        </m:sup>
                        <m:e>
                          <m:sSub>
                            <m:sSubPr>
                              <m:ctrlPr>
                                <a:rPr lang="en-US" altLang="zh-CN" sz="2400" i="1">
                                  <a:latin typeface="Cambria Math" panose="02040503050406030204" pitchFamily="18" charset="0"/>
                                  <a:ea typeface="宋体" panose="02010600030101010101" pitchFamily="2" charset="-122"/>
                                </a:rPr>
                              </m:ctrlPr>
                            </m:sSubPr>
                            <m:e>
                              <m:r>
                                <a:rPr lang="en-US" altLang="zh-CN" sz="2400">
                                  <a:latin typeface="Cambria Math" panose="02040503050406030204" pitchFamily="18" charset="0"/>
                                  <a:ea typeface="宋体" panose="02010600030101010101" pitchFamily="2" charset="-122"/>
                                </a:rPr>
                                <m:t>𝑁</m:t>
                              </m:r>
                            </m:e>
                            <m:sub>
                              <m:r>
                                <a:rPr lang="en-US" altLang="zh-CN" sz="2400">
                                  <a:latin typeface="Cambria Math" panose="02040503050406030204" pitchFamily="18" charset="0"/>
                                  <a:ea typeface="宋体" panose="02010600030101010101" pitchFamily="2" charset="-122"/>
                                </a:rPr>
                                <m:t>𝑖𝑛</m:t>
                              </m:r>
                            </m:sub>
                          </m:sSub>
                          <m:sSub>
                            <m:sSubPr>
                              <m:ctrlPr>
                                <a:rPr lang="en-US" altLang="zh-CN" sz="2400" i="1">
                                  <a:latin typeface="Cambria Math" panose="02040503050406030204" pitchFamily="18" charset="0"/>
                                  <a:ea typeface="宋体" panose="02010600030101010101" pitchFamily="2" charset="-122"/>
                                </a:rPr>
                              </m:ctrlPr>
                            </m:sSubPr>
                            <m:e>
                              <m:r>
                                <a:rPr lang="en-US" altLang="zh-CN" sz="2400">
                                  <a:latin typeface="Cambria Math" panose="02040503050406030204" pitchFamily="18" charset="0"/>
                                  <a:ea typeface="宋体" panose="02010600030101010101" pitchFamily="2" charset="-122"/>
                                </a:rPr>
                                <m:t>𝐸</m:t>
                              </m:r>
                            </m:e>
                            <m:sub>
                              <m:r>
                                <a:rPr lang="en-US" altLang="zh-CN" sz="2400">
                                  <a:latin typeface="Cambria Math" panose="02040503050406030204" pitchFamily="18" charset="0"/>
                                  <a:ea typeface="宋体" panose="02010600030101010101" pitchFamily="2" charset="-122"/>
                                </a:rPr>
                                <m:t>𝑗𝑛</m:t>
                              </m:r>
                            </m:sub>
                          </m:sSub>
                        </m:e>
                      </m:nary>
                    </m:oMath>
                  </m:oMathPara>
                </a14:m>
                <a:endParaRPr lang="en-US" altLang="zh-CN" sz="2400" dirty="0">
                  <a:latin typeface="宋体" panose="02010600030101010101" pitchFamily="2" charset="-122"/>
                  <a:ea typeface="宋体" panose="02010600030101010101" pitchFamily="2" charset="-122"/>
                </a:endParaRPr>
              </a:p>
              <a:p>
                <a:pPr>
                  <a:spcBef>
                    <a:spcPts val="600"/>
                  </a:spcBef>
                </a:pPr>
                <a:endParaRPr lang="en-US" altLang="zh-CN" sz="2400" dirty="0">
                  <a:latin typeface="宋体" panose="02010600030101010101" pitchFamily="2" charset="-122"/>
                  <a:ea typeface="宋体" panose="02010600030101010101" pitchFamily="2" charset="-122"/>
                </a:endParaRPr>
              </a:p>
            </p:txBody>
          </p:sp>
        </mc:Choice>
        <mc:Fallback>
          <p:sp>
            <p:nvSpPr>
              <p:cNvPr id="7" name="文本框 6"/>
              <p:cNvSpPr txBox="1">
                <a:spLocks noRot="1" noChangeAspect="1" noMove="1" noResize="1" noEditPoints="1" noAdjustHandles="1" noChangeArrowheads="1" noChangeShapeType="1" noTextEdit="1"/>
              </p:cNvSpPr>
              <p:nvPr/>
            </p:nvSpPr>
            <p:spPr>
              <a:xfrm>
                <a:off x="1020233" y="1901687"/>
                <a:ext cx="7388561" cy="3023870"/>
              </a:xfrm>
              <a:prstGeom prst="rect">
                <a:avLst/>
              </a:prstGeom>
              <a:blipFill rotWithShape="1">
                <a:blip r:embed="rId1"/>
                <a:stretch>
                  <a:fillRect l="-6" t="-16" r="2" b="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8"/>
              <p:cNvGraphicFramePr>
                <a:graphicFrameLocks noGrp="1"/>
              </p:cNvGraphicFramePr>
              <p:nvPr/>
            </p:nvGraphicFramePr>
            <p:xfrm>
              <a:off x="9413082" y="2954019"/>
              <a:ext cx="2224086" cy="949960"/>
            </p:xfrm>
            <a:graphic>
              <a:graphicData uri="http://schemas.openxmlformats.org/drawingml/2006/table">
                <a:tbl>
                  <a:tblPr>
                    <a:tableStyleId>{2D5ABB26-0587-4C30-8999-92F81FD0307C}</a:tableStyleId>
                  </a:tblPr>
                  <a:tblGrid>
                    <a:gridCol w="704848"/>
                    <a:gridCol w="1519238"/>
                  </a:tblGrid>
                  <a:tr h="370840">
                    <a:tc>
                      <a:txBody>
                        <a:bodyPr/>
                        <a:lstStyle/>
                        <a:p>
                          <a:pPr marL="0" marR="0" lvl="0" indent="0" algn="l" defTabSz="1440180" rtl="0" eaLnBrk="1" fontAlgn="auto" latinLnBrk="0" hangingPunct="1">
                            <a:lnSpc>
                              <a:spcPct val="100000"/>
                            </a:lnSpc>
                            <a:spcBef>
                              <a:spcPts val="0"/>
                            </a:spcBef>
                            <a:spcAft>
                              <a:spcPts val="0"/>
                            </a:spcAft>
                            <a:buClrTx/>
                            <a:buSzTx/>
                            <a:buFontTx/>
                            <a:buNone/>
                            <a:defRPr/>
                          </a:pPr>
                          <a:r>
                            <a:rPr lang="zh-CN" altLang="en-US" sz="1600" b="0" kern="1200">
                              <a:solidFill>
                                <a:schemeClr val="tx1"/>
                              </a:solidFill>
                              <a:latin typeface="宋体" panose="02010600030101010101" pitchFamily="2" charset="-122"/>
                              <a:ea typeface="宋体" panose="02010600030101010101" pitchFamily="2" charset="-122"/>
                              <a:cs typeface="+mn-cs"/>
                            </a:rPr>
                            <a:t>变量</a:t>
                          </a:r>
                          <a:endParaRPr lang="en-US" altLang="zh-CN" sz="16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600" kern="1200">
                              <a:solidFill>
                                <a:schemeClr val="tx1"/>
                              </a:solidFill>
                              <a:latin typeface="宋体" panose="02010600030101010101" pitchFamily="2" charset="-122"/>
                              <a:ea typeface="宋体" panose="02010600030101010101" pitchFamily="2" charset="-122"/>
                              <a:cs typeface="+mn-cs"/>
                            </a:rPr>
                            <a:t>含义</a:t>
                          </a:r>
                          <a:endParaRPr lang="zh-CN" altLang="en-US" sz="1600" kern="1200" dirty="0">
                            <a:solidFill>
                              <a:schemeClr val="tx1"/>
                            </a:solidFill>
                            <a:latin typeface="宋体" panose="02010600030101010101" pitchFamily="2" charset="-122"/>
                            <a:ea typeface="宋体" panose="02010600030101010101" pitchFamily="2" charset="-122"/>
                            <a:cs typeface="+mn-cs"/>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7930">
                    <a:tc>
                      <a:txBody>
                        <a:bodyPr/>
                        <a:lstStyle/>
                        <a:p>
                          <a:pPr marL="0" marR="0" lvl="0" indent="0" algn="l" defTabSz="144018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sSub>
                                  <m:sSubPr>
                                    <m:ctrlPr>
                                      <a:rPr lang="en-US" altLang="zh-CN" sz="1600" b="0" i="1" kern="1200" smtClean="0">
                                        <a:solidFill>
                                          <a:schemeClr val="tx1"/>
                                        </a:solidFill>
                                        <a:latin typeface="Cambria Math" panose="02040503050406030204" pitchFamily="18" charset="0"/>
                                        <a:ea typeface="宋体" panose="02010600030101010101" pitchFamily="2" charset="-122"/>
                                        <a:cs typeface="+mn-cs"/>
                                      </a:rPr>
                                    </m:ctrlPr>
                                  </m:sSubPr>
                                  <m:e>
                                    <m:r>
                                      <a:rPr lang="en-US" altLang="zh-CN" sz="1600" b="0" i="1" kern="1200" smtClean="0">
                                        <a:solidFill>
                                          <a:schemeClr val="tx1"/>
                                        </a:solidFill>
                                        <a:latin typeface="Cambria Math" panose="02040503050406030204" pitchFamily="18" charset="0"/>
                                        <a:ea typeface="宋体" panose="02010600030101010101" pitchFamily="2" charset="-122"/>
                                        <a:cs typeface="+mn-cs"/>
                                      </a:rPr>
                                      <m:t>𝐸</m:t>
                                    </m:r>
                                  </m:e>
                                  <m:sub>
                                    <m:r>
                                      <a:rPr lang="en-US" altLang="zh-CN" sz="1600" b="0" i="1" kern="1200" smtClean="0">
                                        <a:solidFill>
                                          <a:schemeClr val="tx1"/>
                                        </a:solidFill>
                                        <a:latin typeface="Cambria Math" panose="02040503050406030204" pitchFamily="18" charset="0"/>
                                        <a:ea typeface="宋体" panose="02010600030101010101" pitchFamily="2" charset="-122"/>
                                        <a:cs typeface="+mn-cs"/>
                                      </a:rPr>
                                      <m:t>𝑡</m:t>
                                    </m:r>
                                  </m:sub>
                                </m:sSub>
                              </m:oMath>
                            </m:oMathPara>
                          </a14:m>
                          <a:endParaRPr lang="en-US" altLang="zh-CN" sz="16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kern="1200" dirty="0">
                              <a:solidFill>
                                <a:schemeClr val="tx1"/>
                              </a:solidFill>
                              <a:latin typeface="宋体" panose="02010600030101010101" pitchFamily="2" charset="-122"/>
                              <a:ea typeface="宋体" panose="02010600030101010101" pitchFamily="2" charset="-122"/>
                              <a:cs typeface="+mn-cs"/>
                            </a:rPr>
                            <a:t>一段疫情造成的总经济损失</a:t>
                          </a:r>
                          <a:endParaRPr lang="zh-CN" altLang="en-US" sz="1600" kern="1200" dirty="0">
                            <a:solidFill>
                              <a:schemeClr val="tx1"/>
                            </a:solidFill>
                            <a:latin typeface="宋体" panose="02010600030101010101" pitchFamily="2" charset="-122"/>
                            <a:ea typeface="宋体" panose="02010600030101010101" pitchFamily="2" charset="-122"/>
                            <a:cs typeface="+mn-cs"/>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9" name="表格 8"/>
              <p:cNvGraphicFramePr>
                <a:graphicFrameLocks noGrp="1"/>
              </p:cNvGraphicFramePr>
              <p:nvPr/>
            </p:nvGraphicFramePr>
            <p:xfrm>
              <a:off x="9413082" y="2954019"/>
              <a:ext cx="2224086" cy="949960"/>
            </p:xfrm>
            <a:graphic>
              <a:graphicData uri="http://schemas.openxmlformats.org/drawingml/2006/table">
                <a:tbl>
                  <a:tblPr>
                    <a:tableStyleId>{2D5ABB26-0587-4C30-8999-92F81FD0307C}</a:tableStyleId>
                  </a:tblPr>
                  <a:tblGrid>
                    <a:gridCol w="704848"/>
                    <a:gridCol w="1519238"/>
                  </a:tblGrid>
                  <a:tr h="370840">
                    <a:tc>
                      <a:txBody>
                        <a:bodyPr/>
                        <a:lstStyle/>
                        <a:p>
                          <a:pPr marL="0" marR="0" lvl="0" indent="0" algn="l" defTabSz="1440180" rtl="0" eaLnBrk="1" fontAlgn="auto" latinLnBrk="0" hangingPunct="1">
                            <a:lnSpc>
                              <a:spcPct val="100000"/>
                            </a:lnSpc>
                            <a:spcBef>
                              <a:spcPts val="0"/>
                            </a:spcBef>
                            <a:spcAft>
                              <a:spcPts val="0"/>
                            </a:spcAft>
                            <a:buClrTx/>
                            <a:buSzTx/>
                            <a:buFontTx/>
                            <a:buNone/>
                            <a:defRPr/>
                          </a:pPr>
                          <a:r>
                            <a:rPr lang="zh-CN" altLang="en-US" sz="1600" b="0" kern="1200">
                              <a:solidFill>
                                <a:schemeClr val="tx1"/>
                              </a:solidFill>
                              <a:latin typeface="宋体" panose="02010600030101010101" pitchFamily="2" charset="-122"/>
                              <a:ea typeface="宋体" panose="02010600030101010101" pitchFamily="2" charset="-122"/>
                              <a:cs typeface="+mn-cs"/>
                            </a:rPr>
                            <a:t>变量</a:t>
                          </a:r>
                          <a:endParaRPr lang="en-US" altLang="zh-CN" sz="16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600" kern="1200">
                              <a:solidFill>
                                <a:schemeClr val="tx1"/>
                              </a:solidFill>
                              <a:latin typeface="宋体" panose="02010600030101010101" pitchFamily="2" charset="-122"/>
                              <a:ea typeface="宋体" panose="02010600030101010101" pitchFamily="2" charset="-122"/>
                              <a:cs typeface="+mn-cs"/>
                            </a:rPr>
                            <a:t>含义</a:t>
                          </a:r>
                          <a:endParaRPr lang="zh-CN" altLang="en-US" sz="1600" kern="1200" dirty="0">
                            <a:solidFill>
                              <a:schemeClr val="tx1"/>
                            </a:solidFill>
                            <a:latin typeface="宋体" panose="02010600030101010101" pitchFamily="2" charset="-122"/>
                            <a:ea typeface="宋体" panose="02010600030101010101" pitchFamily="2" charset="-122"/>
                            <a:cs typeface="+mn-cs"/>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9120">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kern="1200" dirty="0">
                              <a:solidFill>
                                <a:schemeClr val="tx1"/>
                              </a:solidFill>
                              <a:latin typeface="宋体" panose="02010600030101010101" pitchFamily="2" charset="-122"/>
                              <a:ea typeface="宋体" panose="02010600030101010101" pitchFamily="2" charset="-122"/>
                              <a:cs typeface="+mn-cs"/>
                            </a:rPr>
                            <a:t>一段疫情造成的总经济损失</a:t>
                          </a:r>
                          <a:endParaRPr lang="zh-CN" altLang="en-US" sz="1600" kern="1200" dirty="0">
                            <a:solidFill>
                              <a:schemeClr val="tx1"/>
                            </a:solidFill>
                            <a:latin typeface="宋体" panose="02010600030101010101" pitchFamily="2" charset="-122"/>
                            <a:ea typeface="宋体" panose="02010600030101010101" pitchFamily="2" charset="-122"/>
                            <a:cs typeface="+mn-cs"/>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p:sp>
        <p:nvSpPr>
          <p:cNvPr id="2" name="文本框 1"/>
          <p:cNvSpPr txBox="1"/>
          <p:nvPr/>
        </p:nvSpPr>
        <p:spPr>
          <a:xfrm>
            <a:off x="10248900" y="6460093"/>
            <a:ext cx="2028825" cy="369332"/>
          </a:xfrm>
          <a:prstGeom prst="rect">
            <a:avLst/>
          </a:prstGeom>
          <a:noFill/>
        </p:spPr>
        <p:txBody>
          <a:bodyPr wrap="square">
            <a:spAutoFit/>
          </a:bodyPr>
          <a:lstStyle/>
          <a:p>
            <a:pPr algn="ctr"/>
            <a:r>
              <a:rPr lang="en-US" altLang="zh-CN" sz="1800" b="1" dirty="0">
                <a:latin typeface="Book Antiqua" panose="02040602050305030304" pitchFamily="18" charset="0"/>
                <a:ea typeface="宋体" panose="02010600030101010101" pitchFamily="2" charset="-122"/>
                <a:hlinkClick r:id="rId3" action="ppaction://hlinksldjump">
                  <a:extLst>
                    <a:ext uri="{DAF060AB-1E55-43B9-8AAB-6FB025537F2F}">
                      <wpsdc:hlinkClr xmlns:wpsdc="http://www.wps.cn/officeDocument/2017/drawingmlCustomData" val="000000"/>
                      <wpsdc:folHlinkClr xmlns:wpsdc="http://www.wps.cn/officeDocument/2017/drawingmlCustomData" val="000000"/>
                      <wpsdc:hlinkUnderline xmlns:wpsdc="http://www.wps.cn/officeDocument/2017/drawingmlCustomData" val="0"/>
                    </a:ext>
                  </a:extLst>
                </a:hlinkClick>
              </a:rPr>
              <a:t>IMMC22067984</a:t>
            </a:r>
            <a:endParaRPr lang="en-US" altLang="zh-CN" sz="1800" b="1" dirty="0">
              <a:latin typeface="Book Antiqua" panose="0204060205030503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100" y="596900"/>
            <a:ext cx="8608060" cy="706755"/>
          </a:xfrm>
          <a:prstGeom prst="rect">
            <a:avLst/>
          </a:prstGeom>
          <a:noFill/>
        </p:spPr>
        <p:txBody>
          <a:bodyPr wrap="none" rtlCol="0">
            <a:spAutoFit/>
          </a:bodyPr>
          <a:lstStyle/>
          <a:p>
            <a:r>
              <a:rPr lang="zh-CN" altLang="en-US" sz="4000" b="1" dirty="0">
                <a:solidFill>
                  <a:schemeClr val="tx1"/>
                </a:solidFill>
                <a:latin typeface="宋体" panose="02010600030101010101" pitchFamily="2" charset="-122"/>
                <a:ea typeface="宋体" panose="02010600030101010101" pitchFamily="2" charset="-122"/>
              </a:rPr>
              <a:t>模型应用</a:t>
            </a:r>
            <a:r>
              <a:rPr lang="en-US" altLang="zh-CN" sz="4000" b="1" dirty="0">
                <a:latin typeface="宋体" panose="02010600030101010101" pitchFamily="2" charset="-122"/>
                <a:ea typeface="宋体" panose="02010600030101010101" pitchFamily="2" charset="-122"/>
              </a:rPr>
              <a:t>-</a:t>
            </a:r>
            <a:r>
              <a:rPr lang="zh-CN" altLang="en-US" sz="4000" b="1" dirty="0">
                <a:latin typeface="宋体" panose="02010600030101010101" pitchFamily="2" charset="-122"/>
                <a:ea typeface="宋体" panose="02010600030101010101" pitchFamily="2" charset="-122"/>
              </a:rPr>
              <a:t>阻击策略对疫情传播的影响</a:t>
            </a:r>
            <a:endParaRPr lang="zh-CN" altLang="en-US" sz="4000" b="1"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7" name="文本框 6"/>
              <p:cNvSpPr txBox="1"/>
              <p:nvPr/>
            </p:nvSpPr>
            <p:spPr>
              <a:xfrm>
                <a:off x="1020233" y="1901687"/>
                <a:ext cx="10343092" cy="3507740"/>
              </a:xfrm>
              <a:prstGeom prst="rect">
                <a:avLst/>
              </a:prstGeom>
              <a:noFill/>
            </p:spPr>
            <p:txBody>
              <a:bodyPr wrap="square">
                <a:spAutoFit/>
              </a:bodyPr>
              <a:lstStyle/>
              <a:p>
                <a:pPr>
                  <a:spcBef>
                    <a:spcPts val="600"/>
                  </a:spcBef>
                </a:pPr>
                <a14:m>
                  <m:oMath xmlns:m="http://schemas.openxmlformats.org/officeDocument/2006/math">
                    <m:r>
                      <m:rPr>
                        <m:sty m:val="p"/>
                      </m:rPr>
                      <a:rPr lang="en-US" altLang="zh-CN">
                        <a:latin typeface="Cambria Math" panose="02040503050406030204" pitchFamily="18" charset="0"/>
                        <a:ea typeface="宋体" panose="02010600030101010101" pitchFamily="2" charset="-122"/>
                      </a:rPr>
                      <m:t>Δ</m:t>
                    </m:r>
                    <m:r>
                      <a:rPr lang="en-US" altLang="zh-CN">
                        <a:latin typeface="Cambria Math" panose="02040503050406030204" pitchFamily="18" charset="0"/>
                        <a:ea typeface="宋体" panose="02010600030101010101" pitchFamily="2" charset="-122"/>
                      </a:rPr>
                      <m:t>𝐴</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平滑的曲线可被视作是指数函数，在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t</a:t>
                </a:r>
                <a:r>
                  <a:rPr lang="zh-CN" altLang="en-US" dirty="0">
                    <a:latin typeface="Times New Roman" panose="02020603050405020304" pitchFamily="18" charset="0"/>
                    <a:ea typeface="宋体" panose="02010600030101010101" pitchFamily="2" charset="-122"/>
                    <a:cs typeface="Times New Roman" panose="02020603050405020304" pitchFamily="18" charset="0"/>
                  </a:rPr>
                  <a:t>都在实行同一防控措施的情况下，设：</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spcBef>
                    <a:spcPts val="600"/>
                  </a:spcBef>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ea typeface="宋体" panose="02010600030101010101" pitchFamily="2" charset="-122"/>
                        </a:rPr>
                        <m:t>Δ</m:t>
                      </m:r>
                      <m:r>
                        <a:rPr lang="en-US" altLang="zh-CN">
                          <a:latin typeface="Cambria Math" panose="02040503050406030204" pitchFamily="18" charset="0"/>
                          <a:ea typeface="宋体" panose="02010600030101010101" pitchFamily="2" charset="-122"/>
                        </a:rPr>
                        <m:t>𝐴</m:t>
                      </m:r>
                      <m:d>
                        <m:dPr>
                          <m:ctrlPr>
                            <a:rPr lang="en-US" altLang="zh-CN" i="1">
                              <a:latin typeface="Cambria Math" panose="02040503050406030204" pitchFamily="18" charset="0"/>
                              <a:ea typeface="宋体" panose="02010600030101010101" pitchFamily="2" charset="-122"/>
                            </a:rPr>
                          </m:ctrlPr>
                        </m:dPr>
                        <m:e>
                          <m:r>
                            <a:rPr lang="en-US" altLang="zh-CN">
                              <a:latin typeface="Cambria Math" panose="02040503050406030204" pitchFamily="18" charset="0"/>
                              <a:ea typeface="宋体" panose="02010600030101010101" pitchFamily="2" charset="-122"/>
                            </a:rPr>
                            <m:t>𝑡</m:t>
                          </m:r>
                        </m:e>
                      </m:d>
                      <m:r>
                        <a:rPr lang="en-US" altLang="zh-CN">
                          <a:latin typeface="Cambria Math" panose="02040503050406030204" pitchFamily="18" charset="0"/>
                          <a:ea typeface="宋体" panose="02010600030101010101" pitchFamily="2" charset="-122"/>
                        </a:rPr>
                        <m:t>=</m:t>
                      </m:r>
                      <m:r>
                        <a:rPr lang="en-US" altLang="zh-CN">
                          <a:latin typeface="Cambria Math" panose="02040503050406030204" pitchFamily="18" charset="0"/>
                          <a:ea typeface="宋体" panose="02010600030101010101" pitchFamily="2" charset="-122"/>
                        </a:rPr>
                        <m:t>𝜔</m:t>
                      </m:r>
                      <m:r>
                        <m:rPr>
                          <m:sty m:val="p"/>
                        </m:rPr>
                        <a:rPr lang="en-US" altLang="zh-CN">
                          <a:latin typeface="Cambria Math" panose="02040503050406030204" pitchFamily="18" charset="0"/>
                          <a:ea typeface="宋体" panose="02010600030101010101" pitchFamily="2" charset="-122"/>
                        </a:rPr>
                        <m:t>Δ</m:t>
                      </m:r>
                      <m:r>
                        <a:rPr lang="en-US" altLang="zh-CN">
                          <a:latin typeface="Cambria Math" panose="02040503050406030204" pitchFamily="18" charset="0"/>
                          <a:ea typeface="宋体" panose="02010600030101010101" pitchFamily="2" charset="-122"/>
                        </a:rPr>
                        <m:t>𝐴</m:t>
                      </m:r>
                      <m:d>
                        <m:dPr>
                          <m:ctrlPr>
                            <a:rPr lang="en-US" altLang="zh-CN" i="1">
                              <a:latin typeface="Cambria Math" panose="02040503050406030204" pitchFamily="18" charset="0"/>
                              <a:ea typeface="宋体" panose="02010600030101010101" pitchFamily="2" charset="-122"/>
                            </a:rPr>
                          </m:ctrlPr>
                        </m:dPr>
                        <m:e>
                          <m:r>
                            <a:rPr lang="en-US" altLang="zh-CN">
                              <a:latin typeface="Cambria Math" panose="02040503050406030204" pitchFamily="18" charset="0"/>
                              <a:ea typeface="宋体" panose="02010600030101010101" pitchFamily="2" charset="-122"/>
                            </a:rPr>
                            <m:t>𝑡</m:t>
                          </m:r>
                          <m:r>
                            <a:rPr lang="en-US" altLang="zh-CN">
                              <a:latin typeface="Cambria Math" panose="02040503050406030204" pitchFamily="18" charset="0"/>
                              <a:ea typeface="宋体" panose="02010600030101010101" pitchFamily="2" charset="-122"/>
                            </a:rPr>
                            <m:t>−</m:t>
                          </m:r>
                          <m:r>
                            <a:rPr lang="en-US" altLang="zh-CN">
                              <a:latin typeface="Cambria Math" panose="02040503050406030204" pitchFamily="18" charset="0"/>
                              <a:ea typeface="宋体" panose="02010600030101010101" pitchFamily="2" charset="-122"/>
                            </a:rPr>
                            <m:t>1</m:t>
                          </m:r>
                        </m:e>
                      </m:d>
                      <m:r>
                        <a:rPr lang="en-US" altLang="zh-CN">
                          <a:latin typeface="Cambria Math" panose="02040503050406030204" pitchFamily="18" charset="0"/>
                          <a:ea typeface="宋体" panose="02010600030101010101" pitchFamily="2" charset="-122"/>
                        </a:rPr>
                        <m:t>=…=</m:t>
                      </m:r>
                      <m:sSup>
                        <m:sSupPr>
                          <m:ctrlPr>
                            <a:rPr lang="en-US" altLang="zh-CN" i="1">
                              <a:latin typeface="Cambria Math" panose="02040503050406030204" pitchFamily="18" charset="0"/>
                              <a:ea typeface="宋体" panose="02010600030101010101" pitchFamily="2" charset="-122"/>
                            </a:rPr>
                          </m:ctrlPr>
                        </m:sSupPr>
                        <m:e>
                          <m:r>
                            <a:rPr lang="en-US" altLang="zh-CN">
                              <a:latin typeface="Cambria Math" panose="02040503050406030204" pitchFamily="18" charset="0"/>
                              <a:ea typeface="宋体" panose="02010600030101010101" pitchFamily="2" charset="-122"/>
                            </a:rPr>
                            <m:t>𝜔</m:t>
                          </m:r>
                        </m:e>
                        <m:sup>
                          <m:r>
                            <a:rPr lang="en-US" altLang="zh-CN">
                              <a:latin typeface="Cambria Math" panose="02040503050406030204" pitchFamily="18" charset="0"/>
                              <a:ea typeface="宋体" panose="02010600030101010101" pitchFamily="2" charset="-122"/>
                            </a:rPr>
                            <m:t>𝑡</m:t>
                          </m:r>
                        </m:sup>
                      </m:sSup>
                      <m:r>
                        <m:rPr>
                          <m:sty m:val="p"/>
                        </m:rPr>
                        <a:rPr lang="en-US" altLang="zh-CN">
                          <a:latin typeface="Cambria Math" panose="02040503050406030204" pitchFamily="18" charset="0"/>
                          <a:ea typeface="宋体" panose="02010600030101010101" pitchFamily="2" charset="-122"/>
                        </a:rPr>
                        <m:t>Δ</m:t>
                      </m:r>
                      <m:r>
                        <a:rPr lang="en-US" altLang="zh-CN">
                          <a:latin typeface="Cambria Math" panose="02040503050406030204" pitchFamily="18" charset="0"/>
                          <a:ea typeface="宋体" panose="02010600030101010101" pitchFamily="2" charset="-122"/>
                        </a:rPr>
                        <m:t>𝐴</m:t>
                      </m:r>
                      <m:d>
                        <m:dPr>
                          <m:ctrlPr>
                            <a:rPr lang="en-US" altLang="zh-CN" i="1">
                              <a:latin typeface="Cambria Math" panose="02040503050406030204" pitchFamily="18" charset="0"/>
                              <a:ea typeface="宋体" panose="02010600030101010101" pitchFamily="2" charset="-122"/>
                            </a:rPr>
                          </m:ctrlPr>
                        </m:dPr>
                        <m:e>
                          <m:r>
                            <a:rPr lang="en-US" altLang="zh-CN">
                              <a:latin typeface="Cambria Math" panose="02040503050406030204" pitchFamily="18" charset="0"/>
                              <a:ea typeface="宋体" panose="02010600030101010101" pitchFamily="2" charset="-122"/>
                            </a:rPr>
                            <m:t>0</m:t>
                          </m:r>
                        </m:e>
                      </m:d>
                    </m:oMath>
                  </m:oMathPara>
                </a14:m>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spcBef>
                    <a:spcPts val="600"/>
                  </a:spcBef>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ea typeface="宋体" panose="02010600030101010101" pitchFamily="2" charset="-122"/>
                        </a:rPr>
                        <m:t>ωΔ</m:t>
                      </m:r>
                      <m:r>
                        <a:rPr lang="en-US" altLang="zh-CN">
                          <a:latin typeface="Cambria Math" panose="02040503050406030204" pitchFamily="18" charset="0"/>
                          <a:ea typeface="宋体" panose="02010600030101010101" pitchFamily="2" charset="-122"/>
                        </a:rPr>
                        <m:t>𝐴</m:t>
                      </m:r>
                      <m:d>
                        <m:dPr>
                          <m:ctrlPr>
                            <a:rPr lang="en-US" altLang="zh-CN" i="1">
                              <a:latin typeface="Cambria Math" panose="02040503050406030204" pitchFamily="18" charset="0"/>
                              <a:ea typeface="宋体" panose="02010600030101010101" pitchFamily="2" charset="-122"/>
                            </a:rPr>
                          </m:ctrlPr>
                        </m:dPr>
                        <m:e>
                          <m:r>
                            <a:rPr lang="en-US" altLang="zh-CN">
                              <a:latin typeface="Cambria Math" panose="02040503050406030204" pitchFamily="18" charset="0"/>
                              <a:ea typeface="宋体" panose="02010600030101010101" pitchFamily="2" charset="-122"/>
                            </a:rPr>
                            <m:t>𝑡</m:t>
                          </m:r>
                        </m:e>
                      </m:d>
                      <m:r>
                        <a:rPr lang="en-US" altLang="zh-CN">
                          <a:latin typeface="Cambria Math" panose="02040503050406030204" pitchFamily="18" charset="0"/>
                          <a:ea typeface="宋体" panose="02010600030101010101" pitchFamily="2" charset="-122"/>
                        </a:rPr>
                        <m:t>=</m:t>
                      </m:r>
                      <m:r>
                        <m:rPr>
                          <m:sty m:val="p"/>
                        </m:rPr>
                        <a:rPr lang="en-US" altLang="zh-CN">
                          <a:latin typeface="Cambria Math" panose="02040503050406030204" pitchFamily="18" charset="0"/>
                          <a:ea typeface="宋体" panose="02010600030101010101" pitchFamily="2" charset="-122"/>
                        </a:rPr>
                        <m:t>Δ</m:t>
                      </m:r>
                      <m:r>
                        <a:rPr lang="en-US" altLang="zh-CN">
                          <a:latin typeface="Cambria Math" panose="02040503050406030204" pitchFamily="18" charset="0"/>
                          <a:ea typeface="宋体" panose="02010600030101010101" pitchFamily="2" charset="-122"/>
                        </a:rPr>
                        <m:t>𝐴</m:t>
                      </m:r>
                      <m:d>
                        <m:dPr>
                          <m:ctrlPr>
                            <a:rPr lang="en-US" altLang="zh-CN" i="1">
                              <a:latin typeface="Cambria Math" panose="02040503050406030204" pitchFamily="18" charset="0"/>
                              <a:ea typeface="宋体" panose="02010600030101010101" pitchFamily="2" charset="-122"/>
                            </a:rPr>
                          </m:ctrlPr>
                        </m:dPr>
                        <m:e>
                          <m:r>
                            <a:rPr lang="en-US" altLang="zh-CN">
                              <a:latin typeface="Cambria Math" panose="02040503050406030204" pitchFamily="18" charset="0"/>
                              <a:ea typeface="宋体" panose="02010600030101010101" pitchFamily="2" charset="-122"/>
                            </a:rPr>
                            <m:t>𝑡</m:t>
                          </m:r>
                          <m:r>
                            <a:rPr lang="en-US" altLang="zh-CN">
                              <a:latin typeface="Cambria Math" panose="02040503050406030204" pitchFamily="18" charset="0"/>
                              <a:ea typeface="宋体" panose="02010600030101010101" pitchFamily="2" charset="-122"/>
                            </a:rPr>
                            <m:t>+</m:t>
                          </m:r>
                          <m:r>
                            <a:rPr lang="en-US" altLang="zh-CN">
                              <a:latin typeface="Cambria Math" panose="02040503050406030204" pitchFamily="18" charset="0"/>
                              <a:ea typeface="宋体" panose="02010600030101010101" pitchFamily="2" charset="-122"/>
                            </a:rPr>
                            <m:t>1</m:t>
                          </m:r>
                        </m:e>
                      </m:d>
                      <m:r>
                        <a:rPr lang="en-US" altLang="zh-CN">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a:latin typeface="Cambria Math" panose="02040503050406030204" pitchFamily="18" charset="0"/>
                              <a:ea typeface="宋体" panose="02010600030101010101" pitchFamily="2" charset="-122"/>
                            </a:rPr>
                            <m:t>𝑐</m:t>
                          </m:r>
                        </m:e>
                        <m:sub>
                          <m:r>
                            <a:rPr lang="en-US" altLang="zh-CN">
                              <a:latin typeface="Cambria Math" panose="02040503050406030204" pitchFamily="18" charset="0"/>
                              <a:ea typeface="宋体" panose="02010600030101010101" pitchFamily="2" charset="-122"/>
                            </a:rPr>
                            <m:t>𝑡</m:t>
                          </m:r>
                        </m:sub>
                      </m:sSub>
                      <m:d>
                        <m:dPr>
                          <m:ctrlPr>
                            <a:rPr lang="en-US" altLang="zh-CN" i="1">
                              <a:latin typeface="Cambria Math" panose="02040503050406030204" pitchFamily="18" charset="0"/>
                              <a:ea typeface="宋体" panose="02010600030101010101" pitchFamily="2" charset="-122"/>
                            </a:rPr>
                          </m:ctrlPr>
                        </m:dPr>
                        <m:e>
                          <m:r>
                            <a:rPr lang="en-US" altLang="zh-CN">
                              <a:latin typeface="Cambria Math" panose="02040503050406030204" pitchFamily="18" charset="0"/>
                              <a:ea typeface="宋体" panose="02010600030101010101" pitchFamily="2" charset="-122"/>
                            </a:rPr>
                            <m:t>𝐴</m:t>
                          </m:r>
                          <m:d>
                            <m:dPr>
                              <m:ctrlPr>
                                <a:rPr lang="en-US" altLang="zh-CN" i="1">
                                  <a:latin typeface="Cambria Math" panose="02040503050406030204" pitchFamily="18" charset="0"/>
                                  <a:ea typeface="宋体" panose="02010600030101010101" pitchFamily="2" charset="-122"/>
                                </a:rPr>
                              </m:ctrlPr>
                            </m:dPr>
                            <m:e>
                              <m:r>
                                <a:rPr lang="en-US" altLang="zh-CN">
                                  <a:latin typeface="Cambria Math" panose="02040503050406030204" pitchFamily="18" charset="0"/>
                                  <a:ea typeface="宋体" panose="02010600030101010101" pitchFamily="2" charset="-122"/>
                                </a:rPr>
                                <m:t>𝑡</m:t>
                              </m:r>
                            </m:e>
                          </m:d>
                          <m:r>
                            <a:rPr lang="en-US" altLang="zh-CN">
                              <a:latin typeface="Cambria Math" panose="02040503050406030204" pitchFamily="18" charset="0"/>
                              <a:ea typeface="宋体" panose="02010600030101010101" pitchFamily="2" charset="-122"/>
                            </a:rPr>
                            <m:t>−</m:t>
                          </m:r>
                          <m:r>
                            <a:rPr lang="en-US" altLang="zh-CN">
                              <a:latin typeface="Cambria Math" panose="02040503050406030204" pitchFamily="18" charset="0"/>
                              <a:ea typeface="宋体" panose="02010600030101010101" pitchFamily="2" charset="-122"/>
                            </a:rPr>
                            <m:t>𝑅</m:t>
                          </m:r>
                          <m:d>
                            <m:dPr>
                              <m:ctrlPr>
                                <a:rPr lang="en-US" altLang="zh-CN" i="1">
                                  <a:latin typeface="Cambria Math" panose="02040503050406030204" pitchFamily="18" charset="0"/>
                                  <a:ea typeface="宋体" panose="02010600030101010101" pitchFamily="2" charset="-122"/>
                                </a:rPr>
                              </m:ctrlPr>
                            </m:dPr>
                            <m:e>
                              <m:r>
                                <a:rPr lang="en-US" altLang="zh-CN">
                                  <a:latin typeface="Cambria Math" panose="02040503050406030204" pitchFamily="18" charset="0"/>
                                  <a:ea typeface="宋体" panose="02010600030101010101" pitchFamily="2" charset="-122"/>
                                </a:rPr>
                                <m:t>𝑡</m:t>
                              </m:r>
                            </m:e>
                          </m:d>
                        </m:e>
                      </m:d>
                      <m:r>
                        <a:rPr lang="en-US" altLang="zh-CN">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a:latin typeface="Cambria Math" panose="02040503050406030204" pitchFamily="18" charset="0"/>
                              <a:ea typeface="宋体" panose="02010600030101010101" pitchFamily="2" charset="-122"/>
                            </a:rPr>
                            <m:t>𝑐</m:t>
                          </m:r>
                        </m:e>
                        <m:sub>
                          <m:r>
                            <a:rPr lang="en-US" altLang="zh-CN">
                              <a:latin typeface="Cambria Math" panose="02040503050406030204" pitchFamily="18" charset="0"/>
                              <a:ea typeface="宋体" panose="02010600030101010101" pitchFamily="2" charset="-122"/>
                            </a:rPr>
                            <m:t>𝑡</m:t>
                          </m:r>
                        </m:sub>
                      </m:sSub>
                      <m:r>
                        <m:rPr>
                          <m:sty m:val="p"/>
                        </m:rPr>
                        <a:rPr lang="en-US" altLang="zh-CN">
                          <a:latin typeface="Cambria Math" panose="02040503050406030204" pitchFamily="18" charset="0"/>
                          <a:ea typeface="宋体" panose="02010600030101010101" pitchFamily="2" charset="-122"/>
                        </a:rPr>
                        <m:t>Δ</m:t>
                      </m:r>
                      <m:r>
                        <a:rPr lang="en-US" altLang="zh-CN">
                          <a:latin typeface="Cambria Math" panose="02040503050406030204" pitchFamily="18" charset="0"/>
                          <a:ea typeface="宋体" panose="02010600030101010101" pitchFamily="2" charset="-122"/>
                        </a:rPr>
                        <m:t>𝐴</m:t>
                      </m:r>
                      <m:d>
                        <m:dPr>
                          <m:ctrlPr>
                            <a:rPr lang="en-US" altLang="zh-CN" i="1">
                              <a:latin typeface="Cambria Math" panose="02040503050406030204" pitchFamily="18" charset="0"/>
                              <a:ea typeface="宋体" panose="02010600030101010101" pitchFamily="2" charset="-122"/>
                            </a:rPr>
                          </m:ctrlPr>
                        </m:dPr>
                        <m:e>
                          <m:r>
                            <a:rPr lang="en-US" altLang="zh-CN">
                              <a:latin typeface="Cambria Math" panose="02040503050406030204" pitchFamily="18" charset="0"/>
                              <a:ea typeface="宋体" panose="02010600030101010101" pitchFamily="2" charset="-122"/>
                            </a:rPr>
                            <m:t>𝑡</m:t>
                          </m:r>
                        </m:e>
                      </m:d>
                      <m:r>
                        <a:rPr lang="en-US" altLang="zh-CN">
                          <a:latin typeface="Cambria Math" panose="02040503050406030204" pitchFamily="18" charset="0"/>
                          <a:ea typeface="宋体" panose="02010600030101010101" pitchFamily="2" charset="-122"/>
                        </a:rPr>
                        <m:t>∙(</m:t>
                      </m:r>
                      <m:r>
                        <a:rPr lang="en-US" altLang="zh-CN">
                          <a:latin typeface="Cambria Math" panose="02040503050406030204" pitchFamily="18" charset="0"/>
                          <a:ea typeface="宋体" panose="02010600030101010101" pitchFamily="2" charset="-122"/>
                        </a:rPr>
                        <m:t>1</m:t>
                      </m:r>
                      <m:r>
                        <a:rPr lang="en-US" altLang="zh-CN">
                          <a:latin typeface="Cambria Math" panose="02040503050406030204" pitchFamily="18" charset="0"/>
                          <a:ea typeface="宋体" panose="02010600030101010101" pitchFamily="2" charset="-122"/>
                        </a:rPr>
                        <m:t>+</m:t>
                      </m:r>
                      <m:sSup>
                        <m:sSupPr>
                          <m:ctrlPr>
                            <a:rPr lang="en-US" altLang="zh-CN" i="1">
                              <a:latin typeface="Cambria Math" panose="02040503050406030204" pitchFamily="18" charset="0"/>
                              <a:ea typeface="宋体" panose="02010600030101010101" pitchFamily="2" charset="-122"/>
                            </a:rPr>
                          </m:ctrlPr>
                        </m:sSupPr>
                        <m:e>
                          <m:r>
                            <a:rPr lang="en-US" altLang="zh-CN">
                              <a:latin typeface="Cambria Math" panose="02040503050406030204" pitchFamily="18" charset="0"/>
                              <a:ea typeface="宋体" panose="02010600030101010101" pitchFamily="2" charset="-122"/>
                            </a:rPr>
                            <m:t>𝜔</m:t>
                          </m:r>
                        </m:e>
                        <m:sup>
                          <m:r>
                            <a:rPr lang="en-US" altLang="zh-CN">
                              <a:latin typeface="Cambria Math" panose="02040503050406030204" pitchFamily="18" charset="0"/>
                              <a:ea typeface="宋体" panose="02010600030101010101" pitchFamily="2" charset="-122"/>
                            </a:rPr>
                            <m:t>−</m:t>
                          </m:r>
                          <m:r>
                            <a:rPr lang="en-US" altLang="zh-CN">
                              <a:latin typeface="Cambria Math" panose="02040503050406030204" pitchFamily="18" charset="0"/>
                              <a:ea typeface="宋体" panose="02010600030101010101" pitchFamily="2" charset="-122"/>
                            </a:rPr>
                            <m:t>1</m:t>
                          </m:r>
                        </m:sup>
                      </m:sSup>
                      <m:r>
                        <a:rPr lang="en-US" altLang="zh-CN">
                          <a:latin typeface="Cambria Math" panose="02040503050406030204" pitchFamily="18" charset="0"/>
                          <a:ea typeface="宋体" panose="02010600030101010101" pitchFamily="2" charset="-122"/>
                        </a:rPr>
                        <m:t>+…+</m:t>
                      </m:r>
                      <m:sSup>
                        <m:sSupPr>
                          <m:ctrlPr>
                            <a:rPr lang="en-US" altLang="zh-CN" i="1">
                              <a:latin typeface="Cambria Math" panose="02040503050406030204" pitchFamily="18" charset="0"/>
                              <a:ea typeface="宋体" panose="02010600030101010101" pitchFamily="2" charset="-122"/>
                            </a:rPr>
                          </m:ctrlPr>
                        </m:sSupPr>
                        <m:e>
                          <m:r>
                            <a:rPr lang="en-US" altLang="zh-CN">
                              <a:latin typeface="Cambria Math" panose="02040503050406030204" pitchFamily="18" charset="0"/>
                              <a:ea typeface="宋体" panose="02010600030101010101" pitchFamily="2" charset="-122"/>
                            </a:rPr>
                            <m:t>𝜔</m:t>
                          </m:r>
                        </m:e>
                        <m:sup>
                          <m:r>
                            <a:rPr lang="en-US" altLang="zh-CN">
                              <a:latin typeface="Cambria Math" panose="02040503050406030204" pitchFamily="18" charset="0"/>
                              <a:ea typeface="宋体" panose="02010600030101010101" pitchFamily="2" charset="-122"/>
                            </a:rPr>
                            <m:t>1</m:t>
                          </m:r>
                          <m:r>
                            <a:rPr lang="en-US" altLang="zh-CN">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a:latin typeface="Cambria Math" panose="02040503050406030204" pitchFamily="18" charset="0"/>
                                  <a:ea typeface="宋体" panose="02010600030101010101" pitchFamily="2" charset="-122"/>
                                </a:rPr>
                                <m:t>𝑇</m:t>
                              </m:r>
                            </m:e>
                            <m:sub>
                              <m:r>
                                <a:rPr lang="en-US" altLang="zh-CN">
                                  <a:latin typeface="Cambria Math" panose="02040503050406030204" pitchFamily="18" charset="0"/>
                                  <a:ea typeface="宋体" panose="02010600030101010101" pitchFamily="2" charset="-122"/>
                                </a:rPr>
                                <m:t>𝑡</m:t>
                              </m:r>
                            </m:sub>
                          </m:sSub>
                        </m:sup>
                      </m:sSup>
                      <m:r>
                        <a:rPr lang="en-US" altLang="zh-CN">
                          <a:latin typeface="Cambria Math" panose="02040503050406030204" pitchFamily="18" charset="0"/>
                          <a:ea typeface="宋体" panose="02010600030101010101" pitchFamily="2" charset="-122"/>
                        </a:rPr>
                        <m:t>)</m:t>
                      </m:r>
                    </m:oMath>
                  </m:oMathPara>
                </a14:m>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spcBef>
                    <a:spcPts val="600"/>
                  </a:spcBef>
                </a:pPr>
                <a14:m>
                  <m:oMathPara xmlns:m="http://schemas.openxmlformats.org/officeDocument/2006/math">
                    <m:oMathParaPr>
                      <m:jc m:val="centerGroup"/>
                    </m:oMathParaPr>
                    <m:oMath xmlns:m="http://schemas.openxmlformats.org/officeDocument/2006/math">
                      <m:r>
                        <a:rPr lang="en-US" altLang="zh-CN">
                          <a:latin typeface="Cambria Math" panose="02040503050406030204" pitchFamily="18" charset="0"/>
                          <a:ea typeface="宋体" panose="02010600030101010101" pitchFamily="2" charset="-122"/>
                        </a:rPr>
                        <m:t>∴</m:t>
                      </m:r>
                      <m:r>
                        <a:rPr lang="en-US" altLang="zh-CN">
                          <a:latin typeface="Cambria Math" panose="02040503050406030204" pitchFamily="18" charset="0"/>
                          <a:ea typeface="宋体" panose="02010600030101010101" pitchFamily="2" charset="-122"/>
                        </a:rPr>
                        <m:t>𝜔</m:t>
                      </m:r>
                      <m:r>
                        <a:rPr lang="en-US" altLang="zh-CN">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a:latin typeface="Cambria Math" panose="02040503050406030204" pitchFamily="18" charset="0"/>
                              <a:ea typeface="宋体" panose="02010600030101010101" pitchFamily="2" charset="-122"/>
                            </a:rPr>
                            <m:t>𝑐</m:t>
                          </m:r>
                        </m:e>
                        <m:sub>
                          <m:r>
                            <a:rPr lang="en-US" altLang="zh-CN">
                              <a:latin typeface="Cambria Math" panose="02040503050406030204" pitchFamily="18" charset="0"/>
                              <a:ea typeface="宋体" panose="02010600030101010101" pitchFamily="2" charset="-122"/>
                            </a:rPr>
                            <m:t>𝑡</m:t>
                          </m:r>
                        </m:sub>
                      </m:sSub>
                      <m:sSup>
                        <m:sSupPr>
                          <m:ctrlPr>
                            <a:rPr lang="en-US" altLang="zh-CN" i="1">
                              <a:latin typeface="Cambria Math" panose="02040503050406030204" pitchFamily="18" charset="0"/>
                              <a:ea typeface="宋体" panose="02010600030101010101" pitchFamily="2" charset="-122"/>
                            </a:rPr>
                          </m:ctrlPr>
                        </m:sSupPr>
                        <m:e>
                          <m:r>
                            <a:rPr lang="en-US" altLang="zh-CN">
                              <a:latin typeface="Cambria Math" panose="02040503050406030204" pitchFamily="18" charset="0"/>
                              <a:ea typeface="宋体" panose="02010600030101010101" pitchFamily="2" charset="-122"/>
                            </a:rPr>
                            <m:t>𝜔</m:t>
                          </m:r>
                        </m:e>
                        <m:sup>
                          <m:r>
                            <a:rPr lang="en-US" altLang="zh-CN">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a:latin typeface="Cambria Math" panose="02040503050406030204" pitchFamily="18" charset="0"/>
                                  <a:ea typeface="宋体" panose="02010600030101010101" pitchFamily="2" charset="-122"/>
                                </a:rPr>
                                <m:t>𝑇</m:t>
                              </m:r>
                            </m:e>
                            <m:sub>
                              <m:r>
                                <a:rPr lang="en-US" altLang="zh-CN">
                                  <a:latin typeface="Cambria Math" panose="02040503050406030204" pitchFamily="18" charset="0"/>
                                  <a:ea typeface="宋体" panose="02010600030101010101" pitchFamily="2" charset="-122"/>
                                </a:rPr>
                                <m:t>𝑡</m:t>
                              </m:r>
                            </m:sub>
                          </m:sSub>
                        </m:sup>
                      </m:sSup>
                      <m:r>
                        <a:rPr lang="en-US" altLang="zh-CN">
                          <a:latin typeface="Cambria Math" panose="02040503050406030204" pitchFamily="18" charset="0"/>
                          <a:ea typeface="宋体" panose="02010600030101010101" pitchFamily="2" charset="-122"/>
                        </a:rPr>
                        <m:t>=</m:t>
                      </m:r>
                      <m:r>
                        <a:rPr lang="en-US" altLang="zh-CN">
                          <a:latin typeface="Cambria Math" panose="02040503050406030204" pitchFamily="18" charset="0"/>
                          <a:ea typeface="宋体" panose="02010600030101010101" pitchFamily="2" charset="-122"/>
                        </a:rPr>
                        <m:t>1</m:t>
                      </m:r>
                      <m:r>
                        <a:rPr lang="en-US" altLang="zh-CN">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a:latin typeface="Cambria Math" panose="02040503050406030204" pitchFamily="18" charset="0"/>
                              <a:ea typeface="宋体" panose="02010600030101010101" pitchFamily="2" charset="-122"/>
                            </a:rPr>
                            <m:t>𝑐</m:t>
                          </m:r>
                        </m:e>
                        <m:sub>
                          <m:r>
                            <a:rPr lang="en-US" altLang="zh-CN">
                              <a:latin typeface="Cambria Math" panose="02040503050406030204" pitchFamily="18" charset="0"/>
                              <a:ea typeface="宋体" panose="02010600030101010101" pitchFamily="2" charset="-122"/>
                            </a:rPr>
                            <m:t>𝑡</m:t>
                          </m:r>
                        </m:sub>
                      </m:sSub>
                    </m:oMath>
                  </m:oMathPara>
                </a14:m>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spcBef>
                    <a:spcPts val="600"/>
                  </a:spcBef>
                  <a:spcAft>
                    <a:spcPts val="600"/>
                  </a:spcAft>
                </a:pPr>
                <a:r>
                  <a:rPr lang="zh-CN" altLang="en-US" dirty="0">
                    <a:latin typeface="Times New Roman" panose="02020603050405020304" pitchFamily="18" charset="0"/>
                    <a:ea typeface="宋体" panose="02010600030101010101" pitchFamily="2" charset="-122"/>
                    <a:cs typeface="Times New Roman" panose="02020603050405020304" pitchFamily="18" charset="0"/>
                  </a:rPr>
                  <a:t>设</a:t>
                </a:r>
                <a14:m>
                  <m:oMath xmlns:m="http://schemas.openxmlformats.org/officeDocument/2006/math">
                    <m:r>
                      <a:rPr lang="en-US" altLang="zh-CN">
                        <a:latin typeface="Cambria Math" panose="02040503050406030204" pitchFamily="18" charset="0"/>
                        <a:ea typeface="宋体" panose="02010600030101010101" pitchFamily="2" charset="-122"/>
                      </a:rPr>
                      <m:t>𝑦</m:t>
                    </m:r>
                    <m:r>
                      <a:rPr lang="en-US" altLang="zh-CN">
                        <a:latin typeface="Cambria Math" panose="02040503050406030204" pitchFamily="18" charset="0"/>
                        <a:ea typeface="宋体" panose="02010600030101010101" pitchFamily="2" charset="-122"/>
                      </a:rPr>
                      <m:t>=</m:t>
                    </m:r>
                    <m:r>
                      <a:rPr lang="en-US" altLang="zh-CN">
                        <a:latin typeface="Cambria Math" panose="02040503050406030204" pitchFamily="18" charset="0"/>
                        <a:ea typeface="宋体" panose="02010600030101010101" pitchFamily="2" charset="-122"/>
                      </a:rPr>
                      <m:t>𝜔</m:t>
                    </m:r>
                    <m:r>
                      <a:rPr lang="en-US" altLang="zh-CN">
                        <a:latin typeface="Cambria Math" panose="02040503050406030204" pitchFamily="18" charset="0"/>
                        <a:ea typeface="宋体" panose="02010600030101010101" pitchFamily="2" charset="-122"/>
                      </a:rPr>
                      <m:t>−</m:t>
                    </m:r>
                    <m:r>
                      <a:rPr lang="en-US" altLang="zh-CN">
                        <a:latin typeface="Cambria Math" panose="02040503050406030204" pitchFamily="18" charset="0"/>
                        <a:ea typeface="宋体" panose="02010600030101010101" pitchFamily="2" charset="-122"/>
                      </a:rPr>
                      <m:t>1</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，此时可以认为</a:t>
                </a:r>
                <a14:m>
                  <m:oMath xmlns:m="http://schemas.openxmlformats.org/officeDocument/2006/math">
                    <m:r>
                      <a:rPr lang="en-US" altLang="zh-CN">
                        <a:latin typeface="Cambria Math" panose="02040503050406030204" pitchFamily="18" charset="0"/>
                        <a:ea typeface="宋体" panose="02010600030101010101" pitchFamily="2" charset="-122"/>
                      </a:rPr>
                      <m:t>𝑦</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接近于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，则</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spcBef>
                    <a:spcPts val="600"/>
                  </a:spcBef>
                  <a:spcAft>
                    <a:spcPts val="600"/>
                  </a:spcAft>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ea typeface="宋体" panose="02010600030101010101" pitchFamily="2" charset="-122"/>
                            </a:rPr>
                          </m:ctrlPr>
                        </m:sSupPr>
                        <m:e>
                          <m:r>
                            <a:rPr lang="en-US" altLang="zh-CN">
                              <a:latin typeface="Cambria Math" panose="02040503050406030204" pitchFamily="18" charset="0"/>
                              <a:ea typeface="宋体" panose="02010600030101010101" pitchFamily="2" charset="-122"/>
                            </a:rPr>
                            <m:t>𝜔</m:t>
                          </m:r>
                        </m:e>
                        <m:sup>
                          <m:sSub>
                            <m:sSubPr>
                              <m:ctrlPr>
                                <a:rPr lang="en-US" altLang="zh-CN" i="1">
                                  <a:latin typeface="Cambria Math" panose="02040503050406030204" pitchFamily="18" charset="0"/>
                                  <a:ea typeface="宋体" panose="02010600030101010101" pitchFamily="2" charset="-122"/>
                                </a:rPr>
                              </m:ctrlPr>
                            </m:sSubPr>
                            <m:e>
                              <m:r>
                                <a:rPr lang="en-US" altLang="zh-CN">
                                  <a:latin typeface="Cambria Math" panose="02040503050406030204" pitchFamily="18" charset="0"/>
                                  <a:ea typeface="宋体" panose="02010600030101010101" pitchFamily="2" charset="-122"/>
                                </a:rPr>
                                <m:t>−</m:t>
                              </m:r>
                              <m:r>
                                <a:rPr lang="en-US" altLang="zh-CN">
                                  <a:latin typeface="Cambria Math" panose="02040503050406030204" pitchFamily="18" charset="0"/>
                                  <a:ea typeface="宋体" panose="02010600030101010101" pitchFamily="2" charset="-122"/>
                                </a:rPr>
                                <m:t>𝑇</m:t>
                              </m:r>
                            </m:e>
                            <m:sub>
                              <m:r>
                                <a:rPr lang="en-US" altLang="zh-CN">
                                  <a:latin typeface="Cambria Math" panose="02040503050406030204" pitchFamily="18" charset="0"/>
                                  <a:ea typeface="宋体" panose="02010600030101010101" pitchFamily="2" charset="-122"/>
                                </a:rPr>
                                <m:t>𝑡</m:t>
                              </m:r>
                            </m:sub>
                          </m:sSub>
                        </m:sup>
                      </m:sSup>
                      <m:r>
                        <a:rPr lang="en-US" altLang="zh-CN">
                          <a:latin typeface="Cambria Math" panose="02040503050406030204" pitchFamily="18" charset="0"/>
                          <a:ea typeface="宋体" panose="02010600030101010101" pitchFamily="2" charset="-122"/>
                        </a:rPr>
                        <m:t>=</m:t>
                      </m:r>
                      <m:sSup>
                        <m:sSupPr>
                          <m:ctrlPr>
                            <a:rPr lang="en-US" altLang="zh-CN" i="1">
                              <a:latin typeface="Cambria Math" panose="02040503050406030204" pitchFamily="18" charset="0"/>
                              <a:ea typeface="宋体" panose="02010600030101010101" pitchFamily="2" charset="-122"/>
                            </a:rPr>
                          </m:ctrlPr>
                        </m:sSupPr>
                        <m:e>
                          <m:d>
                            <m:dPr>
                              <m:ctrlPr>
                                <a:rPr lang="en-US" altLang="zh-CN" i="1">
                                  <a:latin typeface="Cambria Math" panose="02040503050406030204" pitchFamily="18" charset="0"/>
                                  <a:ea typeface="宋体" panose="02010600030101010101" pitchFamily="2" charset="-122"/>
                                </a:rPr>
                              </m:ctrlPr>
                            </m:dPr>
                            <m:e>
                              <m:r>
                                <a:rPr lang="en-US" altLang="zh-CN">
                                  <a:latin typeface="Cambria Math" panose="02040503050406030204" pitchFamily="18" charset="0"/>
                                  <a:ea typeface="宋体" panose="02010600030101010101" pitchFamily="2" charset="-122"/>
                                </a:rPr>
                                <m:t>1</m:t>
                              </m:r>
                              <m:r>
                                <a:rPr lang="en-US" altLang="zh-CN">
                                  <a:latin typeface="Cambria Math" panose="02040503050406030204" pitchFamily="18" charset="0"/>
                                  <a:ea typeface="宋体" panose="02010600030101010101" pitchFamily="2" charset="-122"/>
                                </a:rPr>
                                <m:t>+</m:t>
                              </m:r>
                              <m:r>
                                <a:rPr lang="en-US" altLang="zh-CN">
                                  <a:latin typeface="Cambria Math" panose="02040503050406030204" pitchFamily="18" charset="0"/>
                                  <a:ea typeface="宋体" panose="02010600030101010101" pitchFamily="2" charset="-122"/>
                                </a:rPr>
                                <m:t>𝑦</m:t>
                              </m:r>
                            </m:e>
                          </m:d>
                        </m:e>
                        <m:sup>
                          <m:sSub>
                            <m:sSubPr>
                              <m:ctrlPr>
                                <a:rPr lang="en-US" altLang="zh-CN" i="1">
                                  <a:latin typeface="Cambria Math" panose="02040503050406030204" pitchFamily="18" charset="0"/>
                                  <a:ea typeface="宋体" panose="02010600030101010101" pitchFamily="2" charset="-122"/>
                                </a:rPr>
                              </m:ctrlPr>
                            </m:sSubPr>
                            <m:e>
                              <m:r>
                                <a:rPr lang="en-US" altLang="zh-CN">
                                  <a:latin typeface="Cambria Math" panose="02040503050406030204" pitchFamily="18" charset="0"/>
                                  <a:ea typeface="宋体" panose="02010600030101010101" pitchFamily="2" charset="-122"/>
                                </a:rPr>
                                <m:t>−</m:t>
                              </m:r>
                              <m:r>
                                <a:rPr lang="en-US" altLang="zh-CN">
                                  <a:latin typeface="Cambria Math" panose="02040503050406030204" pitchFamily="18" charset="0"/>
                                  <a:ea typeface="宋体" panose="02010600030101010101" pitchFamily="2" charset="-122"/>
                                </a:rPr>
                                <m:t>𝑇</m:t>
                              </m:r>
                            </m:e>
                            <m:sub>
                              <m:r>
                                <a:rPr lang="en-US" altLang="zh-CN">
                                  <a:latin typeface="Cambria Math" panose="02040503050406030204" pitchFamily="18" charset="0"/>
                                  <a:ea typeface="宋体" panose="02010600030101010101" pitchFamily="2" charset="-122"/>
                                </a:rPr>
                                <m:t>𝑡</m:t>
                              </m:r>
                            </m:sub>
                          </m:sSub>
                        </m:sup>
                      </m:sSup>
                      <m:r>
                        <a:rPr lang="en-US" altLang="zh-CN">
                          <a:latin typeface="Cambria Math" panose="02040503050406030204" pitchFamily="18" charset="0"/>
                          <a:ea typeface="宋体" panose="02010600030101010101" pitchFamily="2" charset="-122"/>
                        </a:rPr>
                        <m:t>≈</m:t>
                      </m:r>
                      <m:r>
                        <a:rPr lang="en-US" altLang="zh-CN">
                          <a:latin typeface="Cambria Math" panose="02040503050406030204" pitchFamily="18" charset="0"/>
                          <a:ea typeface="宋体" panose="02010600030101010101" pitchFamily="2" charset="-122"/>
                        </a:rPr>
                        <m:t>1</m:t>
                      </m:r>
                      <m:r>
                        <a:rPr lang="en-US" altLang="zh-CN">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a:latin typeface="Cambria Math" panose="02040503050406030204" pitchFamily="18" charset="0"/>
                              <a:ea typeface="宋体" panose="02010600030101010101" pitchFamily="2" charset="-122"/>
                            </a:rPr>
                            <m:t>𝑇</m:t>
                          </m:r>
                        </m:e>
                        <m:sub>
                          <m:r>
                            <a:rPr lang="en-US" altLang="zh-CN">
                              <a:latin typeface="Cambria Math" panose="02040503050406030204" pitchFamily="18" charset="0"/>
                              <a:ea typeface="宋体" panose="02010600030101010101" pitchFamily="2" charset="-122"/>
                            </a:rPr>
                            <m:t>𝑡</m:t>
                          </m:r>
                        </m:sub>
                      </m:sSub>
                      <m:r>
                        <a:rPr lang="en-US" altLang="zh-CN">
                          <a:latin typeface="Cambria Math" panose="02040503050406030204" pitchFamily="18" charset="0"/>
                          <a:ea typeface="宋体" panose="02010600030101010101" pitchFamily="2" charset="-122"/>
                        </a:rPr>
                        <m:t>𝑦</m:t>
                      </m:r>
                      <m:r>
                        <a:rPr lang="en-US" altLang="zh-CN">
                          <a:latin typeface="Cambria Math" panose="02040503050406030204" pitchFamily="18" charset="0"/>
                          <a:ea typeface="宋体" panose="02010600030101010101" pitchFamily="2" charset="-122"/>
                        </a:rPr>
                        <m:t>+</m:t>
                      </m:r>
                      <m:f>
                        <m:fPr>
                          <m:ctrlPr>
                            <a:rPr lang="en-US" altLang="zh-CN" i="1">
                              <a:latin typeface="Cambria Math" panose="02040503050406030204" pitchFamily="18" charset="0"/>
                              <a:ea typeface="宋体" panose="02010600030101010101" pitchFamily="2" charset="-122"/>
                            </a:rPr>
                          </m:ctrlPr>
                        </m:fPr>
                        <m:num>
                          <m:sSub>
                            <m:sSubPr>
                              <m:ctrlPr>
                                <a:rPr lang="en-US" altLang="zh-CN" i="1">
                                  <a:latin typeface="Cambria Math" panose="02040503050406030204" pitchFamily="18" charset="0"/>
                                  <a:ea typeface="宋体" panose="02010600030101010101" pitchFamily="2" charset="-122"/>
                                </a:rPr>
                              </m:ctrlPr>
                            </m:sSubPr>
                            <m:e>
                              <m:r>
                                <a:rPr lang="en-US" altLang="zh-CN">
                                  <a:latin typeface="Cambria Math" panose="02040503050406030204" pitchFamily="18" charset="0"/>
                                  <a:ea typeface="宋体" panose="02010600030101010101" pitchFamily="2" charset="-122"/>
                                </a:rPr>
                                <m:t>𝑇</m:t>
                              </m:r>
                            </m:e>
                            <m:sub>
                              <m:r>
                                <a:rPr lang="en-US" altLang="zh-CN">
                                  <a:latin typeface="Cambria Math" panose="02040503050406030204" pitchFamily="18" charset="0"/>
                                  <a:ea typeface="宋体" panose="02010600030101010101" pitchFamily="2" charset="-122"/>
                                </a:rPr>
                                <m:t>𝑡</m:t>
                              </m:r>
                            </m:sub>
                          </m:sSub>
                          <m:d>
                            <m:dPr>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a:rPr lang="en-US" altLang="zh-CN">
                                      <a:latin typeface="Cambria Math" panose="02040503050406030204" pitchFamily="18" charset="0"/>
                                      <a:ea typeface="宋体" panose="02010600030101010101" pitchFamily="2" charset="-122"/>
                                    </a:rPr>
                                    <m:t>𝑇</m:t>
                                  </m:r>
                                </m:e>
                                <m:sub>
                                  <m:r>
                                    <a:rPr lang="en-US" altLang="zh-CN">
                                      <a:latin typeface="Cambria Math" panose="02040503050406030204" pitchFamily="18" charset="0"/>
                                      <a:ea typeface="宋体" panose="02010600030101010101" pitchFamily="2" charset="-122"/>
                                    </a:rPr>
                                    <m:t>𝑡</m:t>
                                  </m:r>
                                </m:sub>
                              </m:sSub>
                              <m:r>
                                <a:rPr lang="en-US" altLang="zh-CN">
                                  <a:latin typeface="Cambria Math" panose="02040503050406030204" pitchFamily="18" charset="0"/>
                                  <a:ea typeface="宋体" panose="02010600030101010101" pitchFamily="2" charset="-122"/>
                                </a:rPr>
                                <m:t>+</m:t>
                              </m:r>
                              <m:r>
                                <a:rPr lang="en-US" altLang="zh-CN">
                                  <a:latin typeface="Cambria Math" panose="02040503050406030204" pitchFamily="18" charset="0"/>
                                  <a:ea typeface="宋体" panose="02010600030101010101" pitchFamily="2" charset="-122"/>
                                </a:rPr>
                                <m:t>1</m:t>
                              </m:r>
                            </m:e>
                          </m:d>
                        </m:num>
                        <m:den>
                          <m:r>
                            <a:rPr lang="en-US" altLang="zh-CN">
                              <a:latin typeface="Cambria Math" panose="02040503050406030204" pitchFamily="18" charset="0"/>
                              <a:ea typeface="宋体" panose="02010600030101010101" pitchFamily="2" charset="-122"/>
                            </a:rPr>
                            <m:t>2</m:t>
                          </m:r>
                        </m:den>
                      </m:f>
                      <m:sSup>
                        <m:sSupPr>
                          <m:ctrlPr>
                            <a:rPr lang="en-US" altLang="zh-CN" i="1">
                              <a:latin typeface="Cambria Math" panose="02040503050406030204" pitchFamily="18" charset="0"/>
                              <a:ea typeface="宋体" panose="02010600030101010101" pitchFamily="2" charset="-122"/>
                            </a:rPr>
                          </m:ctrlPr>
                        </m:sSupPr>
                        <m:e>
                          <m:r>
                            <a:rPr lang="en-US" altLang="zh-CN">
                              <a:latin typeface="Cambria Math" panose="02040503050406030204" pitchFamily="18" charset="0"/>
                              <a:ea typeface="宋体" panose="02010600030101010101" pitchFamily="2" charset="-122"/>
                            </a:rPr>
                            <m:t>𝑦</m:t>
                          </m:r>
                        </m:e>
                        <m:sup>
                          <m:r>
                            <a:rPr lang="en-US" altLang="zh-CN">
                              <a:latin typeface="Cambria Math" panose="02040503050406030204" pitchFamily="18" charset="0"/>
                              <a:ea typeface="宋体" panose="02010600030101010101" pitchFamily="2" charset="-122"/>
                            </a:rPr>
                            <m:t>2</m:t>
                          </m:r>
                        </m:sup>
                      </m:sSup>
                    </m:oMath>
                  </m:oMathPara>
                </a14:m>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spcBef>
                    <a:spcPts val="600"/>
                  </a:spcBef>
                </a:pPr>
                <a14:m>
                  <m:oMathPara xmlns:m="http://schemas.openxmlformats.org/officeDocument/2006/math">
                    <m:oMathParaPr>
                      <m:jc m:val="centerGroup"/>
                    </m:oMathParaPr>
                    <m:oMath xmlns:m="http://schemas.openxmlformats.org/officeDocument/2006/math">
                      <m:r>
                        <a:rPr lang="en-US" altLang="zh-CN">
                          <a:latin typeface="Cambria Math" panose="02040503050406030204" pitchFamily="18" charset="0"/>
                          <a:ea typeface="宋体" panose="02010600030101010101" pitchFamily="2" charset="-122"/>
                        </a:rPr>
                        <m:t>∴</m:t>
                      </m:r>
                      <m:r>
                        <a:rPr lang="en-US" altLang="zh-CN">
                          <a:latin typeface="Cambria Math" panose="02040503050406030204" pitchFamily="18" charset="0"/>
                          <a:ea typeface="宋体" panose="02010600030101010101" pitchFamily="2" charset="-122"/>
                        </a:rPr>
                        <m:t>𝜔</m:t>
                      </m:r>
                      <m:r>
                        <a:rPr lang="en-US" altLang="zh-CN">
                          <a:latin typeface="Cambria Math" panose="02040503050406030204" pitchFamily="18" charset="0"/>
                          <a:ea typeface="宋体" panose="02010600030101010101" pitchFamily="2" charset="-122"/>
                        </a:rPr>
                        <m:t>=</m:t>
                      </m:r>
                      <m:r>
                        <a:rPr lang="en-US" altLang="zh-CN">
                          <a:latin typeface="Cambria Math" panose="02040503050406030204" pitchFamily="18" charset="0"/>
                          <a:ea typeface="宋体" panose="02010600030101010101" pitchFamily="2" charset="-122"/>
                        </a:rPr>
                        <m:t>1</m:t>
                      </m:r>
                      <m:r>
                        <a:rPr lang="en-US" altLang="zh-CN">
                          <a:latin typeface="Cambria Math" panose="02040503050406030204" pitchFamily="18" charset="0"/>
                          <a:ea typeface="宋体" panose="02010600030101010101" pitchFamily="2" charset="-122"/>
                        </a:rPr>
                        <m:t>+</m:t>
                      </m:r>
                      <m:f>
                        <m:fPr>
                          <m:ctrlPr>
                            <a:rPr lang="en-US" altLang="zh-CN" i="1">
                              <a:latin typeface="Cambria Math" panose="02040503050406030204" pitchFamily="18" charset="0"/>
                              <a:ea typeface="宋体" panose="02010600030101010101" pitchFamily="2" charset="-122"/>
                            </a:rPr>
                          </m:ctrlPr>
                        </m:fPr>
                        <m:num>
                          <m:r>
                            <a:rPr lang="en-US" altLang="zh-CN">
                              <a:latin typeface="Cambria Math" panose="02040503050406030204" pitchFamily="18" charset="0"/>
                              <a:ea typeface="宋体" panose="02010600030101010101" pitchFamily="2" charset="-122"/>
                            </a:rPr>
                            <m:t>2</m:t>
                          </m:r>
                          <m:r>
                            <a:rPr lang="en-US" altLang="zh-CN">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a:latin typeface="Cambria Math" panose="02040503050406030204" pitchFamily="18" charset="0"/>
                                  <a:ea typeface="宋体" panose="02010600030101010101" pitchFamily="2" charset="-122"/>
                                </a:rPr>
                                <m:t>𝑐</m:t>
                              </m:r>
                            </m:e>
                            <m:sub>
                              <m:r>
                                <a:rPr lang="en-US" altLang="zh-CN">
                                  <a:latin typeface="Cambria Math" panose="02040503050406030204" pitchFamily="18" charset="0"/>
                                  <a:ea typeface="宋体" panose="02010600030101010101" pitchFamily="2" charset="-122"/>
                                </a:rPr>
                                <m:t>𝑡</m:t>
                              </m:r>
                            </m:sub>
                          </m:sSub>
                          <m:sSub>
                            <m:sSubPr>
                              <m:ctrlPr>
                                <a:rPr lang="en-US" altLang="zh-CN" i="1">
                                  <a:latin typeface="Cambria Math" panose="02040503050406030204" pitchFamily="18" charset="0"/>
                                  <a:ea typeface="宋体" panose="02010600030101010101" pitchFamily="2" charset="-122"/>
                                </a:rPr>
                              </m:ctrlPr>
                            </m:sSubPr>
                            <m:e>
                              <m:r>
                                <a:rPr lang="en-US" altLang="zh-CN">
                                  <a:latin typeface="Cambria Math" panose="02040503050406030204" pitchFamily="18" charset="0"/>
                                  <a:ea typeface="宋体" panose="02010600030101010101" pitchFamily="2" charset="-122"/>
                                </a:rPr>
                                <m:t>𝑇</m:t>
                              </m:r>
                            </m:e>
                            <m:sub>
                              <m:r>
                                <a:rPr lang="en-US" altLang="zh-CN">
                                  <a:latin typeface="Cambria Math" panose="02040503050406030204" pitchFamily="18" charset="0"/>
                                  <a:ea typeface="宋体" panose="02010600030101010101" pitchFamily="2" charset="-122"/>
                                </a:rPr>
                                <m:t>𝑡</m:t>
                              </m:r>
                            </m:sub>
                          </m:sSub>
                          <m:r>
                            <a:rPr lang="en-US" altLang="zh-CN">
                              <a:latin typeface="Cambria Math" panose="02040503050406030204" pitchFamily="18" charset="0"/>
                              <a:ea typeface="宋体" panose="02010600030101010101" pitchFamily="2" charset="-122"/>
                            </a:rPr>
                            <m:t>−</m:t>
                          </m:r>
                          <m:r>
                            <a:rPr lang="en-US" altLang="zh-CN">
                              <a:latin typeface="Cambria Math" panose="02040503050406030204" pitchFamily="18" charset="0"/>
                              <a:ea typeface="宋体" panose="02010600030101010101" pitchFamily="2" charset="-122"/>
                            </a:rPr>
                            <m:t>1</m:t>
                          </m:r>
                          <m:r>
                            <a:rPr lang="en-US" altLang="zh-CN">
                              <a:latin typeface="Cambria Math" panose="02040503050406030204" pitchFamily="18" charset="0"/>
                              <a:ea typeface="宋体" panose="02010600030101010101" pitchFamily="2" charset="-122"/>
                            </a:rPr>
                            <m:t>)</m:t>
                          </m:r>
                        </m:num>
                        <m:den>
                          <m:sSub>
                            <m:sSubPr>
                              <m:ctrlPr>
                                <a:rPr lang="en-US" altLang="zh-CN" i="1">
                                  <a:latin typeface="Cambria Math" panose="02040503050406030204" pitchFamily="18" charset="0"/>
                                  <a:ea typeface="宋体" panose="02010600030101010101" pitchFamily="2" charset="-122"/>
                                </a:rPr>
                              </m:ctrlPr>
                            </m:sSubPr>
                            <m:e>
                              <m:r>
                                <a:rPr lang="en-US" altLang="zh-CN">
                                  <a:latin typeface="Cambria Math" panose="02040503050406030204" pitchFamily="18" charset="0"/>
                                  <a:ea typeface="宋体" panose="02010600030101010101" pitchFamily="2" charset="-122"/>
                                </a:rPr>
                                <m:t>𝑐</m:t>
                              </m:r>
                            </m:e>
                            <m:sub>
                              <m:r>
                                <a:rPr lang="en-US" altLang="zh-CN">
                                  <a:latin typeface="Cambria Math" panose="02040503050406030204" pitchFamily="18" charset="0"/>
                                  <a:ea typeface="宋体" panose="02010600030101010101" pitchFamily="2" charset="-122"/>
                                </a:rPr>
                                <m:t>𝑡</m:t>
                              </m:r>
                            </m:sub>
                          </m:sSub>
                          <m:sSub>
                            <m:sSubPr>
                              <m:ctrlPr>
                                <a:rPr lang="en-US" altLang="zh-CN" i="1">
                                  <a:latin typeface="Cambria Math" panose="02040503050406030204" pitchFamily="18" charset="0"/>
                                  <a:ea typeface="宋体" panose="02010600030101010101" pitchFamily="2" charset="-122"/>
                                </a:rPr>
                              </m:ctrlPr>
                            </m:sSubPr>
                            <m:e>
                              <m:r>
                                <a:rPr lang="en-US" altLang="zh-CN">
                                  <a:latin typeface="Cambria Math" panose="02040503050406030204" pitchFamily="18" charset="0"/>
                                  <a:ea typeface="宋体" panose="02010600030101010101" pitchFamily="2" charset="-122"/>
                                </a:rPr>
                                <m:t>𝑇</m:t>
                              </m:r>
                            </m:e>
                            <m:sub>
                              <m:r>
                                <a:rPr lang="en-US" altLang="zh-CN">
                                  <a:latin typeface="Cambria Math" panose="02040503050406030204" pitchFamily="18" charset="0"/>
                                  <a:ea typeface="宋体" panose="02010600030101010101" pitchFamily="2" charset="-122"/>
                                </a:rPr>
                                <m:t>𝑡</m:t>
                              </m:r>
                            </m:sub>
                          </m:sSub>
                          <m:r>
                            <a:rPr lang="en-US" altLang="zh-CN">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a:latin typeface="Cambria Math" panose="02040503050406030204" pitchFamily="18" charset="0"/>
                                  <a:ea typeface="宋体" panose="02010600030101010101" pitchFamily="2" charset="-122"/>
                                </a:rPr>
                                <m:t>𝑇</m:t>
                              </m:r>
                            </m:e>
                            <m:sub>
                              <m:r>
                                <a:rPr lang="en-US" altLang="zh-CN">
                                  <a:latin typeface="Cambria Math" panose="02040503050406030204" pitchFamily="18" charset="0"/>
                                  <a:ea typeface="宋体" panose="02010600030101010101" pitchFamily="2" charset="-122"/>
                                </a:rPr>
                                <m:t>𝑡</m:t>
                              </m:r>
                            </m:sub>
                          </m:sSub>
                          <m:r>
                            <a:rPr lang="en-US" altLang="zh-CN">
                              <a:latin typeface="Cambria Math" panose="02040503050406030204" pitchFamily="18" charset="0"/>
                              <a:ea typeface="宋体" panose="02010600030101010101" pitchFamily="2" charset="-122"/>
                            </a:rPr>
                            <m:t>+</m:t>
                          </m:r>
                          <m:r>
                            <a:rPr lang="en-US" altLang="zh-CN">
                              <a:latin typeface="Cambria Math" panose="02040503050406030204" pitchFamily="18" charset="0"/>
                              <a:ea typeface="宋体" panose="02010600030101010101" pitchFamily="2" charset="-122"/>
                            </a:rPr>
                            <m:t>1</m:t>
                          </m:r>
                          <m:r>
                            <a:rPr lang="en-US" altLang="zh-CN">
                              <a:latin typeface="Cambria Math" panose="02040503050406030204" pitchFamily="18" charset="0"/>
                              <a:ea typeface="宋体" panose="02010600030101010101" pitchFamily="2" charset="-122"/>
                            </a:rPr>
                            <m:t>)</m:t>
                          </m:r>
                        </m:den>
                      </m:f>
                    </m:oMath>
                  </m:oMathPara>
                </a14:m>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a:latin typeface="Cambria Math" panose="02040503050406030204" pitchFamily="18" charset="0"/>
                              <a:ea typeface="宋体" panose="02010600030101010101" pitchFamily="2" charset="-122"/>
                            </a:rPr>
                            <m:t>𝐴</m:t>
                          </m:r>
                        </m:e>
                        <m:sub>
                          <m:r>
                            <a:rPr lang="en-US" altLang="zh-CN">
                              <a:latin typeface="Cambria Math" panose="02040503050406030204" pitchFamily="18" charset="0"/>
                              <a:ea typeface="宋体" panose="02010600030101010101" pitchFamily="2" charset="-122"/>
                            </a:rPr>
                            <m:t>𝑛</m:t>
                          </m:r>
                          <m:r>
                            <a:rPr lang="en-US" altLang="zh-CN">
                              <a:latin typeface="Cambria Math" panose="02040503050406030204" pitchFamily="18" charset="0"/>
                              <a:ea typeface="宋体" panose="02010600030101010101" pitchFamily="2" charset="-122"/>
                            </a:rPr>
                            <m:t>+</m:t>
                          </m:r>
                          <m:r>
                            <a:rPr lang="en-US" altLang="zh-CN">
                              <a:latin typeface="Cambria Math" panose="02040503050406030204" pitchFamily="18" charset="0"/>
                              <a:ea typeface="宋体" panose="02010600030101010101" pitchFamily="2" charset="-122"/>
                            </a:rPr>
                            <m:t>1</m:t>
                          </m:r>
                        </m:sub>
                      </m:sSub>
                      <m:r>
                        <a:rPr lang="en-US" altLang="zh-CN">
                          <a:latin typeface="Cambria Math" panose="02040503050406030204" pitchFamily="18" charset="0"/>
                          <a:ea typeface="宋体" panose="02010600030101010101" pitchFamily="2" charset="-122"/>
                        </a:rPr>
                        <m:t>≈</m:t>
                      </m:r>
                      <m:sSup>
                        <m:sSupPr>
                          <m:ctrlPr>
                            <a:rPr lang="en-US" altLang="zh-CN" i="1">
                              <a:latin typeface="Cambria Math" panose="02040503050406030204" pitchFamily="18" charset="0"/>
                              <a:ea typeface="宋体" panose="02010600030101010101" pitchFamily="2" charset="-122"/>
                            </a:rPr>
                          </m:ctrlPr>
                        </m:sSupPr>
                        <m:e>
                          <m:d>
                            <m:dPr>
                              <m:ctrlPr>
                                <a:rPr lang="en-US" altLang="zh-CN" i="1">
                                  <a:latin typeface="Cambria Math" panose="02040503050406030204" pitchFamily="18" charset="0"/>
                                  <a:ea typeface="宋体" panose="02010600030101010101" pitchFamily="2" charset="-122"/>
                                </a:rPr>
                              </m:ctrlPr>
                            </m:dPr>
                            <m:e>
                              <m:r>
                                <a:rPr lang="en-US" altLang="zh-CN">
                                  <a:latin typeface="Cambria Math" panose="02040503050406030204" pitchFamily="18" charset="0"/>
                                  <a:ea typeface="宋体" panose="02010600030101010101" pitchFamily="2" charset="-122"/>
                                </a:rPr>
                                <m:t>1</m:t>
                              </m:r>
                              <m:r>
                                <a:rPr lang="en-US" altLang="zh-CN">
                                  <a:latin typeface="Cambria Math" panose="02040503050406030204" pitchFamily="18" charset="0"/>
                                  <a:ea typeface="宋体" panose="02010600030101010101" pitchFamily="2" charset="-122"/>
                                </a:rPr>
                                <m:t>+</m:t>
                              </m:r>
                              <m:f>
                                <m:fPr>
                                  <m:ctrlPr>
                                    <a:rPr lang="en-US" altLang="zh-CN" i="1">
                                      <a:latin typeface="Cambria Math" panose="02040503050406030204" pitchFamily="18" charset="0"/>
                                      <a:ea typeface="宋体" panose="02010600030101010101" pitchFamily="2" charset="-122"/>
                                    </a:rPr>
                                  </m:ctrlPr>
                                </m:fPr>
                                <m:num>
                                  <m:r>
                                    <a:rPr lang="en-US" altLang="zh-CN">
                                      <a:latin typeface="Cambria Math" panose="02040503050406030204" pitchFamily="18" charset="0"/>
                                      <a:ea typeface="宋体" panose="02010600030101010101" pitchFamily="2" charset="-122"/>
                                    </a:rPr>
                                    <m:t>2</m:t>
                                  </m:r>
                                  <m:d>
                                    <m:dPr>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a:rPr lang="en-US" altLang="zh-CN">
                                              <a:latin typeface="Cambria Math" panose="02040503050406030204" pitchFamily="18" charset="0"/>
                                              <a:ea typeface="宋体" panose="02010600030101010101" pitchFamily="2" charset="-122"/>
                                            </a:rPr>
                                            <m:t>𝑐</m:t>
                                          </m:r>
                                        </m:e>
                                        <m:sub>
                                          <m:r>
                                            <a:rPr lang="en-US" altLang="zh-CN">
                                              <a:latin typeface="Cambria Math" panose="02040503050406030204" pitchFamily="18" charset="0"/>
                                              <a:ea typeface="宋体" panose="02010600030101010101" pitchFamily="2" charset="-122"/>
                                            </a:rPr>
                                            <m:t>𝑡</m:t>
                                          </m:r>
                                        </m:sub>
                                      </m:sSub>
                                      <m:sSub>
                                        <m:sSubPr>
                                          <m:ctrlPr>
                                            <a:rPr lang="en-US" altLang="zh-CN" i="1">
                                              <a:latin typeface="Cambria Math" panose="02040503050406030204" pitchFamily="18" charset="0"/>
                                              <a:ea typeface="宋体" panose="02010600030101010101" pitchFamily="2" charset="-122"/>
                                            </a:rPr>
                                          </m:ctrlPr>
                                        </m:sSubPr>
                                        <m:e>
                                          <m:r>
                                            <a:rPr lang="en-US" altLang="zh-CN">
                                              <a:latin typeface="Cambria Math" panose="02040503050406030204" pitchFamily="18" charset="0"/>
                                              <a:ea typeface="宋体" panose="02010600030101010101" pitchFamily="2" charset="-122"/>
                                            </a:rPr>
                                            <m:t>𝑇</m:t>
                                          </m:r>
                                        </m:e>
                                        <m:sub>
                                          <m:r>
                                            <a:rPr lang="en-US" altLang="zh-CN">
                                              <a:latin typeface="Cambria Math" panose="02040503050406030204" pitchFamily="18" charset="0"/>
                                              <a:ea typeface="宋体" panose="02010600030101010101" pitchFamily="2" charset="-122"/>
                                            </a:rPr>
                                            <m:t>𝑡</m:t>
                                          </m:r>
                                        </m:sub>
                                      </m:sSub>
                                      <m:r>
                                        <a:rPr lang="en-US" altLang="zh-CN">
                                          <a:latin typeface="Cambria Math" panose="02040503050406030204" pitchFamily="18" charset="0"/>
                                          <a:ea typeface="宋体" panose="02010600030101010101" pitchFamily="2" charset="-122"/>
                                        </a:rPr>
                                        <m:t>−</m:t>
                                      </m:r>
                                      <m:r>
                                        <a:rPr lang="en-US" altLang="zh-CN">
                                          <a:latin typeface="Cambria Math" panose="02040503050406030204" pitchFamily="18" charset="0"/>
                                          <a:ea typeface="宋体" panose="02010600030101010101" pitchFamily="2" charset="-122"/>
                                        </a:rPr>
                                        <m:t>1</m:t>
                                      </m:r>
                                    </m:e>
                                  </m:d>
                                </m:num>
                                <m:den>
                                  <m:sSub>
                                    <m:sSubPr>
                                      <m:ctrlPr>
                                        <a:rPr lang="en-US" altLang="zh-CN" i="1">
                                          <a:latin typeface="Cambria Math" panose="02040503050406030204" pitchFamily="18" charset="0"/>
                                          <a:ea typeface="宋体" panose="02010600030101010101" pitchFamily="2" charset="-122"/>
                                        </a:rPr>
                                      </m:ctrlPr>
                                    </m:sSubPr>
                                    <m:e>
                                      <m:r>
                                        <a:rPr lang="en-US" altLang="zh-CN">
                                          <a:latin typeface="Cambria Math" panose="02040503050406030204" pitchFamily="18" charset="0"/>
                                          <a:ea typeface="宋体" panose="02010600030101010101" pitchFamily="2" charset="-122"/>
                                        </a:rPr>
                                        <m:t>𝑐</m:t>
                                      </m:r>
                                    </m:e>
                                    <m:sub>
                                      <m:r>
                                        <a:rPr lang="en-US" altLang="zh-CN">
                                          <a:latin typeface="Cambria Math" panose="02040503050406030204" pitchFamily="18" charset="0"/>
                                          <a:ea typeface="宋体" panose="02010600030101010101" pitchFamily="2" charset="-122"/>
                                        </a:rPr>
                                        <m:t>𝑡</m:t>
                                      </m:r>
                                    </m:sub>
                                  </m:sSub>
                                  <m:sSub>
                                    <m:sSubPr>
                                      <m:ctrlPr>
                                        <a:rPr lang="en-US" altLang="zh-CN" i="1">
                                          <a:latin typeface="Cambria Math" panose="02040503050406030204" pitchFamily="18" charset="0"/>
                                          <a:ea typeface="宋体" panose="02010600030101010101" pitchFamily="2" charset="-122"/>
                                        </a:rPr>
                                      </m:ctrlPr>
                                    </m:sSubPr>
                                    <m:e>
                                      <m:r>
                                        <a:rPr lang="en-US" altLang="zh-CN">
                                          <a:latin typeface="Cambria Math" panose="02040503050406030204" pitchFamily="18" charset="0"/>
                                          <a:ea typeface="宋体" panose="02010600030101010101" pitchFamily="2" charset="-122"/>
                                        </a:rPr>
                                        <m:t>𝑇</m:t>
                                      </m:r>
                                    </m:e>
                                    <m:sub>
                                      <m:r>
                                        <a:rPr lang="en-US" altLang="zh-CN">
                                          <a:latin typeface="Cambria Math" panose="02040503050406030204" pitchFamily="18" charset="0"/>
                                          <a:ea typeface="宋体" panose="02010600030101010101" pitchFamily="2" charset="-122"/>
                                        </a:rPr>
                                        <m:t>𝑡</m:t>
                                      </m:r>
                                    </m:sub>
                                  </m:sSub>
                                  <m:d>
                                    <m:dPr>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a:rPr lang="en-US" altLang="zh-CN">
                                              <a:latin typeface="Cambria Math" panose="02040503050406030204" pitchFamily="18" charset="0"/>
                                              <a:ea typeface="宋体" panose="02010600030101010101" pitchFamily="2" charset="-122"/>
                                            </a:rPr>
                                            <m:t>𝑇</m:t>
                                          </m:r>
                                        </m:e>
                                        <m:sub>
                                          <m:r>
                                            <a:rPr lang="en-US" altLang="zh-CN">
                                              <a:latin typeface="Cambria Math" panose="02040503050406030204" pitchFamily="18" charset="0"/>
                                              <a:ea typeface="宋体" panose="02010600030101010101" pitchFamily="2" charset="-122"/>
                                            </a:rPr>
                                            <m:t>𝑡</m:t>
                                          </m:r>
                                        </m:sub>
                                      </m:sSub>
                                      <m:r>
                                        <a:rPr lang="en-US" altLang="zh-CN">
                                          <a:latin typeface="Cambria Math" panose="02040503050406030204" pitchFamily="18" charset="0"/>
                                          <a:ea typeface="宋体" panose="02010600030101010101" pitchFamily="2" charset="-122"/>
                                        </a:rPr>
                                        <m:t>+</m:t>
                                      </m:r>
                                      <m:r>
                                        <a:rPr lang="en-US" altLang="zh-CN">
                                          <a:latin typeface="Cambria Math" panose="02040503050406030204" pitchFamily="18" charset="0"/>
                                          <a:ea typeface="宋体" panose="02010600030101010101" pitchFamily="2" charset="-122"/>
                                        </a:rPr>
                                        <m:t>1</m:t>
                                      </m:r>
                                    </m:e>
                                  </m:d>
                                </m:den>
                              </m:f>
                            </m:e>
                          </m:d>
                        </m:e>
                        <m:sup>
                          <m:sSub>
                            <m:sSubPr>
                              <m:ctrlPr>
                                <a:rPr lang="en-US" altLang="zh-CN" i="1">
                                  <a:latin typeface="Cambria Math" panose="02040503050406030204" pitchFamily="18" charset="0"/>
                                  <a:ea typeface="宋体" panose="02010600030101010101" pitchFamily="2" charset="-122"/>
                                </a:rPr>
                              </m:ctrlPr>
                            </m:sSubPr>
                            <m:e>
                              <m:r>
                                <a:rPr lang="en-US" altLang="zh-CN">
                                  <a:latin typeface="Cambria Math" panose="02040503050406030204" pitchFamily="18" charset="0"/>
                                  <a:ea typeface="宋体" panose="02010600030101010101" pitchFamily="2" charset="-122"/>
                                </a:rPr>
                                <m:t>𝑡</m:t>
                              </m:r>
                            </m:e>
                            <m:sub>
                              <m:r>
                                <a:rPr lang="en-US" altLang="zh-CN">
                                  <a:latin typeface="Cambria Math" panose="02040503050406030204" pitchFamily="18" charset="0"/>
                                  <a:ea typeface="宋体" panose="02010600030101010101" pitchFamily="2" charset="-122"/>
                                </a:rPr>
                                <m:t>𝑛</m:t>
                              </m:r>
                            </m:sub>
                          </m:sSub>
                        </m:sup>
                      </m:sSup>
                      <m:sSub>
                        <m:sSubPr>
                          <m:ctrlPr>
                            <a:rPr lang="en-US" altLang="zh-CN" i="1">
                              <a:latin typeface="Cambria Math" panose="02040503050406030204" pitchFamily="18" charset="0"/>
                              <a:ea typeface="宋体" panose="02010600030101010101" pitchFamily="2" charset="-122"/>
                            </a:rPr>
                          </m:ctrlPr>
                        </m:sSubPr>
                        <m:e>
                          <m:r>
                            <a:rPr lang="en-US" altLang="zh-CN">
                              <a:latin typeface="Cambria Math" panose="02040503050406030204" pitchFamily="18" charset="0"/>
                              <a:ea typeface="宋体" panose="02010600030101010101" pitchFamily="2" charset="-122"/>
                            </a:rPr>
                            <m:t>𝐴</m:t>
                          </m:r>
                        </m:e>
                        <m:sub>
                          <m:r>
                            <a:rPr lang="en-US" altLang="zh-CN">
                              <a:latin typeface="Cambria Math" panose="02040503050406030204" pitchFamily="18" charset="0"/>
                              <a:ea typeface="宋体" panose="02010600030101010101" pitchFamily="2" charset="-122"/>
                            </a:rPr>
                            <m:t>𝑛</m:t>
                          </m:r>
                        </m:sub>
                      </m:sSub>
                    </m:oMath>
                  </m:oMathPara>
                </a14:m>
                <a:endParaRPr lang="en-US" altLang="zh-CN" dirty="0">
                  <a:latin typeface="Cambria Math" panose="02040503050406030204" pitchFamily="18" charset="0"/>
                  <a:ea typeface="宋体" panose="02010600030101010101" pitchFamily="2" charset="-122"/>
                  <a:cs typeface="Cambria Math" panose="02040503050406030204" pitchFamily="18"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1020233" y="1901687"/>
                <a:ext cx="10343092" cy="3507740"/>
              </a:xfrm>
              <a:prstGeom prst="rect">
                <a:avLst/>
              </a:prstGeom>
              <a:blipFill rotWithShape="1">
                <a:blip r:embed="rId1"/>
                <a:stretch>
                  <a:fillRect l="-4" t="-14" b="14"/>
                </a:stretch>
              </a:blipFill>
            </p:spPr>
            <p:txBody>
              <a:bodyPr/>
              <a:lstStyle/>
              <a:p>
                <a:r>
                  <a:rPr lang="zh-CN" altLang="en-US">
                    <a:noFill/>
                  </a:rPr>
                  <a:t> </a:t>
                </a:r>
              </a:p>
            </p:txBody>
          </p:sp>
        </mc:Fallback>
      </mc:AlternateContent>
      <p:sp>
        <p:nvSpPr>
          <p:cNvPr id="3" name="文本框 2"/>
          <p:cNvSpPr txBox="1"/>
          <p:nvPr/>
        </p:nvSpPr>
        <p:spPr>
          <a:xfrm>
            <a:off x="10248900" y="6460093"/>
            <a:ext cx="2028825" cy="369332"/>
          </a:xfrm>
          <a:prstGeom prst="rect">
            <a:avLst/>
          </a:prstGeom>
          <a:noFill/>
        </p:spPr>
        <p:txBody>
          <a:bodyPr wrap="square">
            <a:spAutoFit/>
          </a:bodyPr>
          <a:lstStyle/>
          <a:p>
            <a:pPr algn="ctr"/>
            <a:r>
              <a:rPr lang="en-US" altLang="zh-CN" sz="1800" b="1" dirty="0">
                <a:latin typeface="Book Antiqua" panose="02040602050305030304" pitchFamily="18" charset="0"/>
                <a:ea typeface="宋体" panose="02010600030101010101" pitchFamily="2" charset="-122"/>
                <a:hlinkClick r:id="rId2" action="ppaction://hlinksldjump">
                  <a:extLst>
                    <a:ext uri="{DAF060AB-1E55-43B9-8AAB-6FB025537F2F}">
                      <wpsdc:hlinkClr xmlns:wpsdc="http://www.wps.cn/officeDocument/2017/drawingmlCustomData" val="000000"/>
                      <wpsdc:folHlinkClr xmlns:wpsdc="http://www.wps.cn/officeDocument/2017/drawingmlCustomData" val="000000"/>
                      <wpsdc:hlinkUnderline xmlns:wpsdc="http://www.wps.cn/officeDocument/2017/drawingmlCustomData" val="0"/>
                    </a:ext>
                  </a:extLst>
                </a:hlinkClick>
              </a:rPr>
              <a:t>IMMC22067984</a:t>
            </a:r>
            <a:endParaRPr lang="en-US" altLang="zh-CN" sz="1800" b="1" dirty="0">
              <a:latin typeface="Book Antiqua" panose="0204060205030503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967105" y="349885"/>
            <a:ext cx="10113010" cy="6008370"/>
          </a:xfrm>
          <a:prstGeom prst="rect">
            <a:avLst/>
          </a:prstGeom>
        </p:spPr>
      </p:pic>
      <p:sp>
        <p:nvSpPr>
          <p:cNvPr id="7" name="文本框 6"/>
          <p:cNvSpPr txBox="1"/>
          <p:nvPr/>
        </p:nvSpPr>
        <p:spPr>
          <a:xfrm>
            <a:off x="10248900" y="6460093"/>
            <a:ext cx="2028825" cy="369332"/>
          </a:xfrm>
          <a:prstGeom prst="rect">
            <a:avLst/>
          </a:prstGeom>
          <a:noFill/>
        </p:spPr>
        <p:txBody>
          <a:bodyPr wrap="square">
            <a:spAutoFit/>
          </a:bodyPr>
          <a:lstStyle/>
          <a:p>
            <a:pPr algn="ctr"/>
            <a:r>
              <a:rPr lang="en-US" altLang="zh-CN" sz="1800" b="1" dirty="0">
                <a:latin typeface="Book Antiqua" panose="02040602050305030304" pitchFamily="18" charset="0"/>
                <a:ea typeface="宋体" panose="02010600030101010101" pitchFamily="2" charset="-122"/>
                <a:hlinkClick r:id="rId3" action="ppaction://hlinksldjump">
                  <a:extLst>
                    <a:ext uri="{DAF060AB-1E55-43B9-8AAB-6FB025537F2F}">
                      <wpsdc:hlinkClr xmlns:wpsdc="http://www.wps.cn/officeDocument/2017/drawingmlCustomData" val="000000"/>
                      <wpsdc:folHlinkClr xmlns:wpsdc="http://www.wps.cn/officeDocument/2017/drawingmlCustomData" val="000000"/>
                      <wpsdc:hlinkUnderline xmlns:wpsdc="http://www.wps.cn/officeDocument/2017/drawingmlCustomData" val="0"/>
                    </a:ext>
                  </a:extLst>
                </a:hlinkClick>
              </a:rPr>
              <a:t>IMMC22067984</a:t>
            </a:r>
            <a:endParaRPr lang="en-US" altLang="zh-CN" sz="1800" b="1" dirty="0">
              <a:latin typeface="Book Antiqua" panose="0204060205030503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100" y="596900"/>
            <a:ext cx="8932253" cy="707886"/>
          </a:xfrm>
          <a:prstGeom prst="rect">
            <a:avLst/>
          </a:prstGeom>
          <a:noFill/>
        </p:spPr>
        <p:txBody>
          <a:bodyPr wrap="none" rtlCol="0">
            <a:spAutoFit/>
          </a:bodyPr>
          <a:lstStyle/>
          <a:p>
            <a:r>
              <a:rPr lang="zh-CN" altLang="en-US" sz="4000" b="1" dirty="0">
                <a:solidFill>
                  <a:schemeClr val="tx1"/>
                </a:solidFill>
                <a:latin typeface="宋体" panose="02010600030101010101" pitchFamily="2" charset="-122"/>
                <a:ea typeface="宋体" panose="02010600030101010101" pitchFamily="2" charset="-122"/>
              </a:rPr>
              <a:t>模型应用</a:t>
            </a:r>
            <a:r>
              <a:rPr lang="en-US" altLang="zh-CN" sz="4000" b="1" dirty="0">
                <a:latin typeface="宋体" panose="02010600030101010101" pitchFamily="2" charset="-122"/>
                <a:ea typeface="宋体" panose="02010600030101010101" pitchFamily="2" charset="-122"/>
              </a:rPr>
              <a:t>-</a:t>
            </a:r>
            <a:r>
              <a:rPr lang="zh-CN" altLang="en-US" sz="4000" b="1" dirty="0">
                <a:latin typeface="宋体" panose="02010600030101010101" pitchFamily="2" charset="-122"/>
                <a:ea typeface="宋体" panose="02010600030101010101" pitchFamily="2" charset="-122"/>
              </a:rPr>
              <a:t>阻击策略对经济生活的影响</a:t>
            </a:r>
            <a:endParaRPr lang="zh-CN" altLang="en-US" sz="4000" b="1"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8" name="文本框 7"/>
              <p:cNvSpPr txBox="1"/>
              <p:nvPr/>
            </p:nvSpPr>
            <p:spPr>
              <a:xfrm>
                <a:off x="1029758" y="1682612"/>
                <a:ext cx="10343092" cy="2107565"/>
              </a:xfrm>
              <a:prstGeom prst="rect">
                <a:avLst/>
              </a:prstGeom>
              <a:noFill/>
            </p:spPr>
            <p:txBody>
              <a:bodyPr wrap="square">
                <a:spAutoFit/>
              </a:bodyPr>
              <a:lstStyle/>
              <a:p>
                <a:pPr marL="0" lvl="1">
                  <a:lnSpc>
                    <a:spcPct val="150000"/>
                  </a:lnSpc>
                </a:pPr>
                <a14:m>
                  <m:oMathPara xmlns:m="http://schemas.openxmlformats.org/officeDocument/2006/math">
                    <m:oMathParaPr>
                      <m:jc m:val="centerGroup"/>
                    </m:oMathParaPr>
                    <m:oMath xmlns:m="http://schemas.openxmlformats.org/officeDocument/2006/math">
                      <m:sSub>
                        <m:sSubPr>
                          <m:ctrlPr>
                            <a:rPr lang="en-US" altLang="zh-CN" sz="1800" b="0" i="1" smtClean="0">
                              <a:solidFill>
                                <a:schemeClr val="tx1"/>
                              </a:solidFill>
                              <a:latin typeface="Cambria Math" panose="02040503050406030204" pitchFamily="18" charset="0"/>
                              <a:ea typeface="宋体" panose="02010600030101010101" pitchFamily="2" charset="-122"/>
                            </a:rPr>
                          </m:ctrlPr>
                        </m:sSubPr>
                        <m:e>
                          <m:r>
                            <a:rPr lang="en-US" altLang="zh-CN" sz="1800" b="0" i="1" smtClean="0">
                              <a:solidFill>
                                <a:schemeClr val="tx1"/>
                              </a:solidFill>
                              <a:latin typeface="Cambria Math" panose="02040503050406030204" pitchFamily="18" charset="0"/>
                              <a:ea typeface="宋体" panose="02010600030101010101" pitchFamily="2" charset="-122"/>
                            </a:rPr>
                            <m:t>𝐸</m:t>
                          </m:r>
                        </m:e>
                        <m:sub>
                          <m:r>
                            <a:rPr lang="en-US" altLang="zh-CN" sz="1800" b="0" i="1" smtClean="0">
                              <a:solidFill>
                                <a:schemeClr val="tx1"/>
                              </a:solidFill>
                              <a:latin typeface="Cambria Math" panose="02040503050406030204" pitchFamily="18" charset="0"/>
                              <a:ea typeface="宋体" panose="02010600030101010101" pitchFamily="2" charset="-122"/>
                            </a:rPr>
                            <m:t>𝑡</m:t>
                          </m:r>
                        </m:sub>
                      </m:sSub>
                      <m:r>
                        <a:rPr lang="en-US" altLang="zh-CN" sz="1800" b="0" i="1" smtClean="0">
                          <a:solidFill>
                            <a:schemeClr val="tx1"/>
                          </a:solidFill>
                          <a:latin typeface="Cambria Math" panose="02040503050406030204" pitchFamily="18" charset="0"/>
                          <a:ea typeface="宋体" panose="02010600030101010101" pitchFamily="2" charset="-122"/>
                        </a:rPr>
                        <m:t>=</m:t>
                      </m:r>
                      <m:nary>
                        <m:naryPr>
                          <m:chr m:val="∑"/>
                          <m:ctrlPr>
                            <a:rPr lang="en-US" altLang="zh-CN" sz="1800" i="1" smtClean="0">
                              <a:solidFill>
                                <a:schemeClr val="tx1"/>
                              </a:solidFill>
                              <a:latin typeface="Cambria Math" panose="02040503050406030204" pitchFamily="18" charset="0"/>
                              <a:ea typeface="宋体" panose="02010600030101010101" pitchFamily="2" charset="-122"/>
                            </a:rPr>
                          </m:ctrlPr>
                        </m:naryPr>
                        <m:sub>
                          <m:r>
                            <m:rPr>
                              <m:brk m:alnAt="23"/>
                            </m:rPr>
                            <a:rPr lang="en-US" altLang="zh-CN" sz="1800" b="0" i="1" smtClean="0">
                              <a:solidFill>
                                <a:schemeClr val="tx1"/>
                              </a:solidFill>
                              <a:latin typeface="Cambria Math" panose="02040503050406030204" pitchFamily="18" charset="0"/>
                              <a:ea typeface="宋体" panose="02010600030101010101" pitchFamily="2" charset="-122"/>
                            </a:rPr>
                            <m:t>𝑛</m:t>
                          </m:r>
                          <m:r>
                            <a:rPr lang="en-US" altLang="zh-CN" sz="1800" b="0" i="1" smtClean="0">
                              <a:solidFill>
                                <a:schemeClr val="tx1"/>
                              </a:solidFill>
                              <a:latin typeface="Cambria Math" panose="02040503050406030204" pitchFamily="18" charset="0"/>
                              <a:ea typeface="宋体" panose="02010600030101010101" pitchFamily="2" charset="-122"/>
                            </a:rPr>
                            <m:t>=</m:t>
                          </m:r>
                          <m:r>
                            <a:rPr lang="en-US" altLang="zh-CN" sz="1800" b="0" i="1" smtClean="0">
                              <a:solidFill>
                                <a:schemeClr val="tx1"/>
                              </a:solidFill>
                              <a:latin typeface="Cambria Math" panose="02040503050406030204" pitchFamily="18" charset="0"/>
                              <a:ea typeface="宋体" panose="02010600030101010101" pitchFamily="2" charset="-122"/>
                            </a:rPr>
                            <m:t>0</m:t>
                          </m:r>
                        </m:sub>
                        <m:sup>
                          <m:r>
                            <a:rPr lang="en-US" altLang="zh-CN" sz="1800" b="0" i="1" smtClean="0">
                              <a:solidFill>
                                <a:schemeClr val="tx1"/>
                              </a:solidFill>
                              <a:latin typeface="Cambria Math" panose="02040503050406030204" pitchFamily="18" charset="0"/>
                              <a:ea typeface="宋体" panose="02010600030101010101" pitchFamily="2" charset="-122"/>
                            </a:rPr>
                            <m:t>𝑁</m:t>
                          </m:r>
                        </m:sup>
                        <m:e>
                          <m:sSub>
                            <m:sSubPr>
                              <m:ctrlPr>
                                <a:rPr lang="en-US" altLang="zh-CN" sz="1800" b="0" i="1" smtClean="0">
                                  <a:solidFill>
                                    <a:schemeClr val="tx1"/>
                                  </a:solidFill>
                                  <a:latin typeface="Cambria Math" panose="02040503050406030204" pitchFamily="18" charset="0"/>
                                  <a:ea typeface="宋体" panose="02010600030101010101" pitchFamily="2" charset="-122"/>
                                </a:rPr>
                              </m:ctrlPr>
                            </m:sSubPr>
                            <m:e>
                              <m:r>
                                <a:rPr lang="en-US" altLang="zh-CN" sz="1800" b="0" i="1" smtClean="0">
                                  <a:solidFill>
                                    <a:schemeClr val="tx1"/>
                                  </a:solidFill>
                                  <a:latin typeface="Cambria Math" panose="02040503050406030204" pitchFamily="18" charset="0"/>
                                  <a:ea typeface="宋体" panose="02010600030101010101" pitchFamily="2" charset="-122"/>
                                </a:rPr>
                                <m:t>𝑁</m:t>
                              </m:r>
                            </m:e>
                            <m:sub>
                              <m:r>
                                <a:rPr lang="en-US" altLang="zh-CN" sz="1800" b="0" i="1" smtClean="0">
                                  <a:solidFill>
                                    <a:schemeClr val="tx1"/>
                                  </a:solidFill>
                                  <a:latin typeface="Cambria Math" panose="02040503050406030204" pitchFamily="18" charset="0"/>
                                  <a:ea typeface="宋体" panose="02010600030101010101" pitchFamily="2" charset="-122"/>
                                </a:rPr>
                                <m:t>𝑖𝑛</m:t>
                              </m:r>
                            </m:sub>
                          </m:sSub>
                          <m:sSub>
                            <m:sSubPr>
                              <m:ctrlPr>
                                <a:rPr lang="en-US" altLang="zh-CN" sz="1800" b="0" i="1" smtClean="0">
                                  <a:solidFill>
                                    <a:schemeClr val="tx1"/>
                                  </a:solidFill>
                                  <a:latin typeface="Cambria Math" panose="02040503050406030204" pitchFamily="18" charset="0"/>
                                  <a:ea typeface="宋体" panose="02010600030101010101" pitchFamily="2" charset="-122"/>
                                </a:rPr>
                              </m:ctrlPr>
                            </m:sSubPr>
                            <m:e>
                              <m:r>
                                <a:rPr lang="en-US" altLang="zh-CN" sz="1800" b="0" i="1" smtClean="0">
                                  <a:solidFill>
                                    <a:schemeClr val="tx1"/>
                                  </a:solidFill>
                                  <a:latin typeface="Cambria Math" panose="02040503050406030204" pitchFamily="18" charset="0"/>
                                  <a:ea typeface="宋体" panose="02010600030101010101" pitchFamily="2" charset="-122"/>
                                </a:rPr>
                                <m:t>𝐸</m:t>
                              </m:r>
                            </m:e>
                            <m:sub>
                              <m:r>
                                <a:rPr lang="en-US" altLang="zh-CN" sz="1800" b="0" i="1" smtClean="0">
                                  <a:solidFill>
                                    <a:schemeClr val="tx1"/>
                                  </a:solidFill>
                                  <a:latin typeface="Cambria Math" panose="02040503050406030204" pitchFamily="18" charset="0"/>
                                  <a:ea typeface="宋体" panose="02010600030101010101" pitchFamily="2" charset="-122"/>
                                </a:rPr>
                                <m:t>𝑗𝑛</m:t>
                              </m:r>
                            </m:sub>
                          </m:sSub>
                        </m:e>
                      </m:nary>
                    </m:oMath>
                  </m:oMathPara>
                </a14:m>
                <a:endParaRPr lang="en-US" altLang="zh-CN" dirty="0">
                  <a:solidFill>
                    <a:schemeClr val="tx1"/>
                  </a:solidFill>
                  <a:latin typeface="宋体" panose="02010600030101010101" pitchFamily="2" charset="-122"/>
                  <a:ea typeface="宋体" panose="02010600030101010101" pitchFamily="2" charset="-122"/>
                </a:endParaRPr>
              </a:p>
              <a:p>
                <a:pPr marL="0" lvl="1">
                  <a:lnSpc>
                    <a:spcPct val="150000"/>
                  </a:lnSpc>
                </a:pPr>
                <a14:m>
                  <m:oMathPara xmlns:m="http://schemas.openxmlformats.org/officeDocument/2006/math">
                    <m:oMathParaPr>
                      <m:jc m:val="centerGroup"/>
                    </m:oMathParaPr>
                    <m:oMath xmlns:m="http://schemas.openxmlformats.org/officeDocument/2006/math">
                      <m:sSub>
                        <m:sSubPr>
                          <m:ctrlPr>
                            <a:rPr lang="en-US" altLang="zh-CN" b="0" i="1" smtClean="0">
                              <a:solidFill>
                                <a:schemeClr val="tx1"/>
                              </a:solidFill>
                              <a:latin typeface="Cambria Math" panose="02040503050406030204" pitchFamily="18" charset="0"/>
                              <a:ea typeface="宋体" panose="02010600030101010101" pitchFamily="2" charset="-122"/>
                            </a:rPr>
                          </m:ctrlPr>
                        </m:sSubPr>
                        <m:e>
                          <m:r>
                            <a:rPr lang="en-US" altLang="zh-CN" b="0" i="1" smtClean="0">
                              <a:solidFill>
                                <a:schemeClr val="tx1"/>
                              </a:solidFill>
                              <a:latin typeface="Cambria Math" panose="02040503050406030204" pitchFamily="18" charset="0"/>
                              <a:ea typeface="宋体" panose="02010600030101010101" pitchFamily="2" charset="-122"/>
                            </a:rPr>
                            <m:t>𝐸</m:t>
                          </m:r>
                        </m:e>
                        <m:sub>
                          <m:r>
                            <a:rPr lang="en-US" altLang="zh-CN" b="0" i="1" smtClean="0">
                              <a:solidFill>
                                <a:schemeClr val="tx1"/>
                              </a:solidFill>
                              <a:latin typeface="Cambria Math" panose="02040503050406030204" pitchFamily="18" charset="0"/>
                              <a:ea typeface="宋体" panose="02010600030101010101" pitchFamily="2" charset="-122"/>
                            </a:rPr>
                            <m:t>𝑡</m:t>
                          </m:r>
                        </m:sub>
                      </m:sSub>
                      <m:r>
                        <a:rPr lang="en-US" altLang="zh-CN" b="0" i="1" smtClean="0">
                          <a:solidFill>
                            <a:schemeClr val="tx1"/>
                          </a:solidFill>
                          <a:latin typeface="Cambria Math" panose="02040503050406030204" pitchFamily="18" charset="0"/>
                          <a:ea typeface="宋体" panose="02010600030101010101" pitchFamily="2" charset="-122"/>
                        </a:rPr>
                        <m:t>=</m:t>
                      </m:r>
                      <m:sSub>
                        <m:sSubPr>
                          <m:ctrlPr>
                            <a:rPr lang="en-US" altLang="zh-CN" b="0" i="1" smtClean="0">
                              <a:solidFill>
                                <a:schemeClr val="tx1"/>
                              </a:solidFill>
                              <a:latin typeface="Cambria Math" panose="02040503050406030204" pitchFamily="18" charset="0"/>
                              <a:ea typeface="宋体" panose="02010600030101010101" pitchFamily="2" charset="-122"/>
                            </a:rPr>
                          </m:ctrlPr>
                        </m:sSubPr>
                        <m:e>
                          <m:r>
                            <a:rPr lang="en-US" altLang="zh-CN" b="0" i="1" smtClean="0">
                              <a:solidFill>
                                <a:schemeClr val="tx1"/>
                              </a:solidFill>
                              <a:latin typeface="Cambria Math" panose="02040503050406030204" pitchFamily="18" charset="0"/>
                              <a:ea typeface="宋体" panose="02010600030101010101" pitchFamily="2" charset="-122"/>
                            </a:rPr>
                            <m:t>𝐸</m:t>
                          </m:r>
                        </m:e>
                        <m:sub>
                          <m:r>
                            <m:rPr>
                              <m:sty m:val="p"/>
                            </m:rPr>
                            <a:rPr lang="en-US" altLang="zh-CN" b="0" i="0" smtClean="0">
                              <a:solidFill>
                                <a:schemeClr val="tx1"/>
                              </a:solidFill>
                              <a:latin typeface="Cambria Math" panose="02040503050406030204" pitchFamily="18" charset="0"/>
                              <a:ea typeface="宋体" panose="02010600030101010101" pitchFamily="2" charset="-122"/>
                            </a:rPr>
                            <m:t>development</m:t>
                          </m:r>
                        </m:sub>
                      </m:sSub>
                      <m:r>
                        <a:rPr lang="en-US" altLang="zh-CN" b="0" i="1" smtClean="0">
                          <a:solidFill>
                            <a:schemeClr val="tx1"/>
                          </a:solidFill>
                          <a:latin typeface="Cambria Math" panose="02040503050406030204" pitchFamily="18" charset="0"/>
                          <a:ea typeface="宋体" panose="02010600030101010101" pitchFamily="2" charset="-122"/>
                        </a:rPr>
                        <m:t>+</m:t>
                      </m:r>
                      <m:sSub>
                        <m:sSubPr>
                          <m:ctrlPr>
                            <a:rPr lang="en-US" altLang="zh-CN" b="0" i="1" smtClean="0">
                              <a:solidFill>
                                <a:schemeClr val="tx1"/>
                              </a:solidFill>
                              <a:latin typeface="Cambria Math" panose="02040503050406030204" pitchFamily="18" charset="0"/>
                              <a:ea typeface="宋体" panose="02010600030101010101" pitchFamily="2" charset="-122"/>
                            </a:rPr>
                          </m:ctrlPr>
                        </m:sSubPr>
                        <m:e>
                          <m:r>
                            <a:rPr lang="en-US" altLang="zh-CN" b="0" i="1" smtClean="0">
                              <a:solidFill>
                                <a:schemeClr val="tx1"/>
                              </a:solidFill>
                              <a:latin typeface="Cambria Math" panose="02040503050406030204" pitchFamily="18" charset="0"/>
                              <a:ea typeface="宋体" panose="02010600030101010101" pitchFamily="2" charset="-122"/>
                            </a:rPr>
                            <m:t>𝐸</m:t>
                          </m:r>
                        </m:e>
                        <m:sub>
                          <m:r>
                            <m:rPr>
                              <m:sty m:val="p"/>
                            </m:rPr>
                            <a:rPr lang="en-US" altLang="zh-CN" b="0" i="0" smtClean="0">
                              <a:solidFill>
                                <a:schemeClr val="tx1"/>
                              </a:solidFill>
                              <a:latin typeface="Cambria Math" panose="02040503050406030204" pitchFamily="18" charset="0"/>
                              <a:ea typeface="宋体" panose="02010600030101010101" pitchFamily="2" charset="-122"/>
                            </a:rPr>
                            <m:t>produced</m:t>
                          </m:r>
                          <m:r>
                            <a:rPr lang="en-US" altLang="zh-CN" b="0" i="0" smtClean="0">
                              <a:solidFill>
                                <a:schemeClr val="tx1"/>
                              </a:solidFill>
                              <a:latin typeface="Cambria Math" panose="02040503050406030204" pitchFamily="18" charset="0"/>
                              <a:ea typeface="宋体" panose="02010600030101010101" pitchFamily="2" charset="-122"/>
                            </a:rPr>
                            <m:t>/</m:t>
                          </m:r>
                          <m:r>
                            <m:rPr>
                              <m:sty m:val="p"/>
                            </m:rPr>
                            <a:rPr lang="en-US" altLang="zh-CN" b="0" i="0" smtClean="0">
                              <a:solidFill>
                                <a:schemeClr val="tx1"/>
                              </a:solidFill>
                              <a:latin typeface="Cambria Math" panose="02040503050406030204" pitchFamily="18" charset="0"/>
                              <a:ea typeface="宋体" panose="02010600030101010101" pitchFamily="2" charset="-122"/>
                            </a:rPr>
                            <m:t>dose</m:t>
                          </m:r>
                        </m:sub>
                      </m:sSub>
                      <m:r>
                        <a:rPr lang="en-US" altLang="zh-CN" b="0" i="1" smtClean="0">
                          <a:solidFill>
                            <a:schemeClr val="tx1"/>
                          </a:solidFill>
                          <a:latin typeface="Cambria Math" panose="02040503050406030204" pitchFamily="18" charset="0"/>
                          <a:ea typeface="宋体" panose="02010600030101010101" pitchFamily="2" charset="-122"/>
                        </a:rPr>
                        <m:t>×</m:t>
                      </m:r>
                      <m:r>
                        <a:rPr lang="en-US" altLang="zh-CN" b="0" i="1" smtClean="0">
                          <a:solidFill>
                            <a:schemeClr val="tx1"/>
                          </a:solidFill>
                          <a:latin typeface="Cambria Math" panose="02040503050406030204" pitchFamily="18" charset="0"/>
                          <a:ea typeface="宋体" panose="02010600030101010101" pitchFamily="2" charset="-122"/>
                        </a:rPr>
                        <m:t>𝑁</m:t>
                      </m:r>
                      <m:r>
                        <a:rPr lang="en-US" altLang="zh-CN" b="0" i="1" smtClean="0">
                          <a:solidFill>
                            <a:schemeClr val="tx1"/>
                          </a:solidFill>
                          <a:latin typeface="Cambria Math" panose="02040503050406030204" pitchFamily="18" charset="0"/>
                          <a:ea typeface="宋体" panose="02010600030101010101" pitchFamily="2" charset="-122"/>
                        </a:rPr>
                        <m:t>×</m:t>
                      </m:r>
                      <m:f>
                        <m:fPr>
                          <m:ctrlPr>
                            <a:rPr lang="en-US" altLang="zh-CN" b="0" i="1" smtClean="0">
                              <a:solidFill>
                                <a:schemeClr val="tx1"/>
                              </a:solidFill>
                              <a:latin typeface="Cambria Math" panose="02040503050406030204" pitchFamily="18" charset="0"/>
                              <a:ea typeface="宋体" panose="02010600030101010101" pitchFamily="2" charset="-122"/>
                            </a:rPr>
                          </m:ctrlPr>
                        </m:fPr>
                        <m:num>
                          <m:r>
                            <a:rPr lang="en-US" altLang="zh-CN" b="0" i="1" smtClean="0">
                              <a:solidFill>
                                <a:schemeClr val="tx1"/>
                              </a:solidFill>
                              <a:latin typeface="Cambria Math" panose="02040503050406030204" pitchFamily="18" charset="0"/>
                              <a:ea typeface="宋体" panose="02010600030101010101" pitchFamily="2" charset="-122"/>
                            </a:rPr>
                            <m:t>𝑇</m:t>
                          </m:r>
                        </m:num>
                        <m:den>
                          <m:sSub>
                            <m:sSubPr>
                              <m:ctrlPr>
                                <a:rPr lang="en-US" altLang="zh-CN" b="0" i="1" smtClean="0">
                                  <a:solidFill>
                                    <a:schemeClr val="tx1"/>
                                  </a:solidFill>
                                  <a:latin typeface="Cambria Math" panose="02040503050406030204" pitchFamily="18" charset="0"/>
                                  <a:ea typeface="宋体" panose="02010600030101010101" pitchFamily="2" charset="-122"/>
                                </a:rPr>
                              </m:ctrlPr>
                            </m:sSubPr>
                            <m:e>
                              <m:r>
                                <a:rPr lang="en-US" altLang="zh-CN" b="0" i="1" smtClean="0">
                                  <a:solidFill>
                                    <a:schemeClr val="tx1"/>
                                  </a:solidFill>
                                  <a:latin typeface="Cambria Math" panose="02040503050406030204" pitchFamily="18" charset="0"/>
                                  <a:ea typeface="宋体" panose="02010600030101010101" pitchFamily="2" charset="-122"/>
                                </a:rPr>
                                <m:t>𝑇</m:t>
                              </m:r>
                            </m:e>
                            <m:sub>
                              <m:r>
                                <m:rPr>
                                  <m:sty m:val="p"/>
                                </m:rPr>
                                <a:rPr lang="en-US" altLang="zh-CN" b="0" i="0" smtClean="0">
                                  <a:solidFill>
                                    <a:schemeClr val="tx1"/>
                                  </a:solidFill>
                                  <a:latin typeface="Cambria Math" panose="02040503050406030204" pitchFamily="18" charset="0"/>
                                  <a:ea typeface="宋体" panose="02010600030101010101" pitchFamily="2" charset="-122"/>
                                </a:rPr>
                                <m:t>valid</m:t>
                              </m:r>
                            </m:sub>
                          </m:sSub>
                        </m:den>
                      </m:f>
                    </m:oMath>
                  </m:oMathPara>
                </a14:m>
                <a:endParaRPr lang="en-US" altLang="zh-CN" dirty="0">
                  <a:solidFill>
                    <a:schemeClr val="tx1"/>
                  </a:solidFill>
                  <a:latin typeface="宋体" panose="02010600030101010101" pitchFamily="2" charset="-122"/>
                  <a:ea typeface="宋体" panose="02010600030101010101" pitchFamily="2" charset="-122"/>
                </a:endParaRPr>
              </a:p>
            </p:txBody>
          </p:sp>
        </mc:Choice>
        <mc:Fallback>
          <p:sp>
            <p:nvSpPr>
              <p:cNvPr id="8" name="文本框 7"/>
              <p:cNvSpPr txBox="1">
                <a:spLocks noRot="1" noChangeAspect="1" noMove="1" noResize="1" noEditPoints="1" noAdjustHandles="1" noChangeArrowheads="1" noChangeShapeType="1" noTextEdit="1"/>
              </p:cNvSpPr>
              <p:nvPr/>
            </p:nvSpPr>
            <p:spPr>
              <a:xfrm>
                <a:off x="1029758" y="1682612"/>
                <a:ext cx="10343092" cy="2107565"/>
              </a:xfrm>
              <a:prstGeom prst="rect">
                <a:avLst/>
              </a:prstGeom>
              <a:blipFill rotWithShape="1">
                <a:blip r:embed="rId1"/>
                <a:stretch>
                  <a:fillRect l="-4" t="-24" b="24"/>
                </a:stretch>
              </a:blipFill>
            </p:spPr>
            <p:txBody>
              <a:bodyPr/>
              <a:lstStyle/>
              <a:p>
                <a:r>
                  <a:rPr lang="zh-CN" altLang="en-US">
                    <a:noFill/>
                  </a:rPr>
                  <a:t> </a:t>
                </a:r>
              </a:p>
            </p:txBody>
          </p:sp>
        </mc:Fallback>
      </mc:AlternateContent>
      <p:sp>
        <p:nvSpPr>
          <p:cNvPr id="7" name="文本框 6"/>
          <p:cNvSpPr txBox="1"/>
          <p:nvPr/>
        </p:nvSpPr>
        <p:spPr>
          <a:xfrm>
            <a:off x="10248900" y="6460093"/>
            <a:ext cx="2028825" cy="369332"/>
          </a:xfrm>
          <a:prstGeom prst="rect">
            <a:avLst/>
          </a:prstGeom>
          <a:noFill/>
        </p:spPr>
        <p:txBody>
          <a:bodyPr wrap="square">
            <a:spAutoFit/>
          </a:bodyPr>
          <a:lstStyle/>
          <a:p>
            <a:pPr algn="ctr"/>
            <a:r>
              <a:rPr lang="en-US" altLang="zh-CN" sz="1800" b="1" dirty="0">
                <a:latin typeface="Book Antiqua" panose="02040602050305030304" pitchFamily="18" charset="0"/>
                <a:ea typeface="宋体" panose="02010600030101010101" pitchFamily="2" charset="-122"/>
                <a:hlinkClick r:id="rId2" action="ppaction://hlinksldjump">
                  <a:extLst>
                    <a:ext uri="{DAF060AB-1E55-43B9-8AAB-6FB025537F2F}">
                      <wpsdc:hlinkClr xmlns:wpsdc="http://www.wps.cn/officeDocument/2017/drawingmlCustomData" val="000000"/>
                      <wpsdc:folHlinkClr xmlns:wpsdc="http://www.wps.cn/officeDocument/2017/drawingmlCustomData" val="000000"/>
                      <wpsdc:hlinkUnderline xmlns:wpsdc="http://www.wps.cn/officeDocument/2017/drawingmlCustomData" val="0"/>
                    </a:ext>
                  </a:extLst>
                </a:hlinkClick>
              </a:rPr>
              <a:t>IMMC22067984</a:t>
            </a:r>
            <a:endParaRPr lang="en-US" altLang="zh-CN" sz="1800" b="1" dirty="0">
              <a:latin typeface="Book Antiqua" panose="0204060205030503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Q&amp;A</a:t>
            </a:r>
            <a:endParaRPr lang="en-US" altLang="zh-CN"/>
          </a:p>
        </p:txBody>
      </p:sp>
      <p:sp>
        <p:nvSpPr>
          <p:cNvPr id="3" name="内容占位符 2"/>
          <p:cNvSpPr>
            <a:spLocks noGrp="1"/>
          </p:cNvSpPr>
          <p:nvPr>
            <p:ph idx="1"/>
          </p:nvPr>
        </p:nvSpPr>
        <p:spPr>
          <a:xfrm>
            <a:off x="1508125" y="1878965"/>
            <a:ext cx="3600450" cy="4351655"/>
          </a:xfrm>
        </p:spPr>
        <p:txBody>
          <a:bodyPr/>
          <a:p>
            <a:pPr marL="0" indent="0">
              <a:buNone/>
            </a:pPr>
            <a:r>
              <a:rPr lang="zh-CN" altLang="en-US" sz="2400" b="1">
                <a:latin typeface="宋体" panose="02010600030101010101" pitchFamily="2" charset="-122"/>
                <a:ea typeface="宋体" panose="02010600030101010101" pitchFamily="2" charset="-122"/>
                <a:cs typeface="宋体" panose="02010600030101010101" pitchFamily="2" charset="-122"/>
                <a:hlinkClick r:id="rId1" action="ppaction://hlinksldjump"/>
              </a:rPr>
              <a:t>我们的工作</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marL="0" indent="0">
              <a:buNone/>
            </a:pPr>
            <a:r>
              <a:rPr lang="zh-CN" altLang="en-US" sz="2400" b="1">
                <a:latin typeface="宋体" panose="02010600030101010101" pitchFamily="2" charset="-122"/>
                <a:ea typeface="宋体" panose="02010600030101010101" pitchFamily="2" charset="-122"/>
                <a:cs typeface="宋体" panose="02010600030101010101" pitchFamily="2" charset="-122"/>
                <a:hlinkClick r:id="rId2" action="ppaction://hlinksldjump"/>
              </a:rPr>
              <a:t>基本假设</a:t>
            </a:r>
            <a:endParaRPr lang="zh-CN" altLang="en-US" sz="2400" b="1">
              <a:latin typeface="宋体" panose="02010600030101010101" pitchFamily="2" charset="-122"/>
              <a:ea typeface="宋体" panose="02010600030101010101" pitchFamily="2" charset="-122"/>
              <a:cs typeface="宋体" panose="02010600030101010101" pitchFamily="2" charset="-122"/>
              <a:hlinkClick r:id="rId2" action="ppaction://hlinksldjump"/>
            </a:endParaRPr>
          </a:p>
          <a:p>
            <a:pPr marL="0" indent="0">
              <a:buNone/>
            </a:pPr>
            <a:r>
              <a:rPr lang="en-US" altLang="zh-CN" sz="2400" b="1">
                <a:latin typeface="宋体" panose="02010600030101010101" pitchFamily="2" charset="-122"/>
                <a:ea typeface="宋体" panose="02010600030101010101" pitchFamily="2" charset="-122"/>
                <a:cs typeface="宋体" panose="02010600030101010101" pitchFamily="2" charset="-122"/>
              </a:rPr>
              <a:t>“SI-V”</a:t>
            </a:r>
            <a:r>
              <a:rPr lang="zh-CN" altLang="en-US" sz="2400" b="1">
                <a:latin typeface="宋体" panose="02010600030101010101" pitchFamily="2" charset="-122"/>
                <a:ea typeface="宋体" panose="02010600030101010101" pitchFamily="2" charset="-122"/>
                <a:cs typeface="宋体" panose="02010600030101010101" pitchFamily="2" charset="-122"/>
              </a:rPr>
              <a:t>模型</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buFont typeface="Wingdings" panose="05000000000000000000" charset="0"/>
              <a:buChar char="Ø"/>
            </a:pPr>
            <a:r>
              <a:rPr lang="zh-CN" altLang="en-US" sz="2000">
                <a:latin typeface="宋体" panose="02010600030101010101" pitchFamily="2" charset="-122"/>
                <a:ea typeface="宋体" panose="02010600030101010101" pitchFamily="2" charset="-122"/>
                <a:cs typeface="宋体" panose="02010600030101010101" pitchFamily="2" charset="-122"/>
                <a:sym typeface="+mn-ea"/>
                <a:hlinkClick r:id="rId3" action="ppaction://hlinksldjump"/>
              </a:rPr>
              <a:t>模型假设</a:t>
            </a:r>
            <a:endParaRPr lang="zh-CN" altLang="en-US" sz="2000">
              <a:latin typeface="宋体" panose="02010600030101010101" pitchFamily="2" charset="-122"/>
              <a:ea typeface="宋体" panose="02010600030101010101" pitchFamily="2" charset="-122"/>
              <a:cs typeface="宋体" panose="02010600030101010101" pitchFamily="2" charset="-122"/>
              <a:sym typeface="+mn-ea"/>
            </a:endParaRPr>
          </a:p>
          <a:p>
            <a:pPr>
              <a:buFont typeface="Wingdings" panose="05000000000000000000" charset="0"/>
              <a:buChar char="Ø"/>
            </a:pPr>
            <a:r>
              <a:rPr lang="zh-CN" altLang="en-US" sz="2000">
                <a:latin typeface="宋体" panose="02010600030101010101" pitchFamily="2" charset="-122"/>
                <a:ea typeface="宋体" panose="02010600030101010101" pitchFamily="2" charset="-122"/>
                <a:cs typeface="宋体" panose="02010600030101010101" pitchFamily="2" charset="-122"/>
                <a:sym typeface="+mn-ea"/>
                <a:hlinkClick r:id="rId4" action="ppaction://hlinksldjump"/>
              </a:rPr>
              <a:t>模型推导</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marL="0" indent="0">
              <a:buNone/>
            </a:pPr>
            <a:r>
              <a:rPr lang="zh-CN" altLang="en-US" sz="2400" b="1">
                <a:latin typeface="宋体" panose="02010600030101010101" pitchFamily="2" charset="-122"/>
                <a:ea typeface="宋体" panose="02010600030101010101" pitchFamily="2" charset="-122"/>
                <a:cs typeface="宋体" panose="02010600030101010101" pitchFamily="2" charset="-122"/>
              </a:rPr>
              <a:t>疫情在社会层面的传播</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gn="l">
              <a:buClrTx/>
              <a:buSzTx/>
              <a:buFont typeface="Wingdings" panose="05000000000000000000" charset="0"/>
              <a:buChar char="Ø"/>
            </a:pPr>
            <a:r>
              <a:rPr lang="zh-CN" altLang="en-US" sz="2000">
                <a:latin typeface="宋体" panose="02010600030101010101" pitchFamily="2" charset="-122"/>
                <a:ea typeface="宋体" panose="02010600030101010101" pitchFamily="2" charset="-122"/>
                <a:cs typeface="宋体" panose="02010600030101010101" pitchFamily="2" charset="-122"/>
                <a:sym typeface="+mn-ea"/>
                <a:hlinkClick r:id="rId5" action="ppaction://hlinksldjump"/>
              </a:rPr>
              <a:t>模型假设</a:t>
            </a:r>
            <a:endParaRPr lang="zh-CN" altLang="en-US" sz="2000">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Font typeface="Wingdings" panose="05000000000000000000" charset="0"/>
              <a:buChar char="Ø"/>
            </a:pPr>
            <a:r>
              <a:rPr lang="zh-CN" altLang="en-US" sz="2000">
                <a:latin typeface="宋体" panose="02010600030101010101" pitchFamily="2" charset="-122"/>
                <a:ea typeface="宋体" panose="02010600030101010101" pitchFamily="2" charset="-122"/>
                <a:cs typeface="宋体" panose="02010600030101010101" pitchFamily="2" charset="-122"/>
                <a:sym typeface="+mn-ea"/>
                <a:hlinkClick r:id="rId6" action="ppaction://hlinksldjump"/>
              </a:rPr>
              <a:t>模型推导</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a:p>
            <a:pPr lvl="1"/>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5273675" y="2099310"/>
            <a:ext cx="5419090" cy="3476625"/>
          </a:xfrm>
          <a:prstGeom prst="rect">
            <a:avLst/>
          </a:prstGeom>
          <a:noFill/>
        </p:spPr>
        <p:txBody>
          <a:bodyPr wrap="square" rtlCol="0">
            <a:spAutoFit/>
          </a:bodyPr>
          <a:p>
            <a:r>
              <a:rPr lang="zh-CN" altLang="en-US" sz="2400" b="1">
                <a:latin typeface="宋体" panose="02010600030101010101" pitchFamily="2" charset="-122"/>
                <a:ea typeface="宋体" panose="02010600030101010101" pitchFamily="2" charset="-122"/>
                <a:cs typeface="宋体" panose="02010600030101010101" pitchFamily="2" charset="-122"/>
              </a:rPr>
              <a:t>模型测试</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marL="342900" indent="-342900">
              <a:buFont typeface="Wingdings" panose="05000000000000000000" charset="0"/>
              <a:buChar char="Ø"/>
            </a:pPr>
            <a:r>
              <a:rPr lang="zh-CN" altLang="en-US" sz="2000">
                <a:latin typeface="宋体" panose="02010600030101010101" pitchFamily="2" charset="-122"/>
                <a:ea typeface="宋体" panose="02010600030101010101" pitchFamily="2" charset="-122"/>
                <a:cs typeface="宋体" panose="02010600030101010101" pitchFamily="2" charset="-122"/>
                <a:hlinkClick r:id="rId7" action="ppaction://hlinksldjump"/>
              </a:rPr>
              <a:t>数据偏离</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marL="342900" indent="-342900">
              <a:buFont typeface="Wingdings" panose="05000000000000000000" charset="0"/>
              <a:buChar char="Ø"/>
            </a:pPr>
            <a:r>
              <a:rPr lang="zh-CN" altLang="en-US" sz="2000">
                <a:latin typeface="宋体" panose="02010600030101010101" pitchFamily="2" charset="-122"/>
                <a:ea typeface="宋体" panose="02010600030101010101" pitchFamily="2" charset="-122"/>
                <a:cs typeface="宋体" panose="02010600030101010101" pitchFamily="2" charset="-122"/>
                <a:hlinkClick r:id="rId8" action="ppaction://hlinksldjump"/>
              </a:rPr>
              <a:t>地区差异</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marL="342900" indent="-342900"/>
            <a:r>
              <a:rPr lang="zh-CN" altLang="en-US" sz="2400" b="1">
                <a:latin typeface="宋体" panose="02010600030101010101" pitchFamily="2" charset="-122"/>
                <a:ea typeface="宋体" panose="02010600030101010101" pitchFamily="2" charset="-122"/>
                <a:cs typeface="宋体" panose="02010600030101010101" pitchFamily="2" charset="-122"/>
              </a:rPr>
              <a:t>模型应用</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marL="342900" indent="-342900" algn="l">
              <a:buClrTx/>
              <a:buSzTx/>
              <a:buFont typeface="Wingdings" panose="05000000000000000000" charset="0"/>
              <a:buChar char="Ø"/>
            </a:pPr>
            <a:r>
              <a:rPr lang="zh-CN" altLang="en-US" sz="2000">
                <a:latin typeface="宋体" panose="02010600030101010101" pitchFamily="2" charset="-122"/>
                <a:ea typeface="宋体" panose="02010600030101010101" pitchFamily="2" charset="-122"/>
                <a:cs typeface="宋体" panose="02010600030101010101" pitchFamily="2" charset="-122"/>
                <a:hlinkClick r:id="rId9" action="ppaction://hlinksldjump"/>
              </a:rPr>
              <a:t>阻击策略</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marL="342900" indent="-342900" algn="l">
              <a:buClrTx/>
              <a:buSzTx/>
              <a:buFont typeface="Wingdings" panose="05000000000000000000" charset="0"/>
              <a:buChar char="Ø"/>
            </a:pPr>
            <a:r>
              <a:rPr lang="zh-CN" altLang="en-US" sz="2000">
                <a:latin typeface="宋体" panose="02010600030101010101" pitchFamily="2" charset="-122"/>
                <a:ea typeface="宋体" panose="02010600030101010101" pitchFamily="2" charset="-122"/>
                <a:cs typeface="宋体" panose="02010600030101010101" pitchFamily="2" charset="-122"/>
                <a:hlinkClick r:id="rId10" action="ppaction://hlinksldjump"/>
              </a:rPr>
              <a:t>影响因素</a:t>
            </a:r>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400" b="1">
                <a:latin typeface="宋体" panose="02010600030101010101" pitchFamily="2" charset="-122"/>
                <a:ea typeface="宋体" panose="02010600030101010101" pitchFamily="2" charset="-122"/>
                <a:cs typeface="宋体" panose="02010600030101010101" pitchFamily="2" charset="-122"/>
              </a:rPr>
              <a:t>策略影响</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marL="342900" indent="-342900" algn="l">
              <a:buClrTx/>
              <a:buSzTx/>
              <a:buFont typeface="Wingdings" panose="05000000000000000000" charset="0"/>
              <a:buChar char="Ø"/>
            </a:pPr>
            <a:r>
              <a:rPr lang="zh-CN" altLang="en-US" sz="2000">
                <a:latin typeface="宋体" panose="02010600030101010101" pitchFamily="2" charset="-122"/>
                <a:ea typeface="宋体" panose="02010600030101010101" pitchFamily="2" charset="-122"/>
                <a:cs typeface="宋体" panose="02010600030101010101" pitchFamily="2" charset="-122"/>
                <a:hlinkClick r:id="rId11" action="ppaction://hlinksldjump"/>
              </a:rPr>
              <a:t>传播</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marL="342900" indent="-342900" algn="l">
              <a:buClrTx/>
              <a:buSzTx/>
              <a:buFont typeface="Wingdings" panose="05000000000000000000" charset="0"/>
              <a:buChar char="Ø"/>
            </a:pPr>
            <a:r>
              <a:rPr lang="zh-CN" altLang="en-US" sz="2000">
                <a:latin typeface="宋体" panose="02010600030101010101" pitchFamily="2" charset="-122"/>
                <a:ea typeface="宋体" panose="02010600030101010101" pitchFamily="2" charset="-122"/>
                <a:cs typeface="宋体" panose="02010600030101010101" pitchFamily="2" charset="-122"/>
                <a:hlinkClick r:id="rId12" action="ppaction://hlinksldjump"/>
              </a:rPr>
              <a:t>经济</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1400"/>
          </a:p>
          <a:p>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053339" y="2075913"/>
            <a:ext cx="8085322" cy="1015663"/>
          </a:xfrm>
          <a:prstGeom prst="rect">
            <a:avLst/>
          </a:prstGeom>
          <a:noFill/>
        </p:spPr>
        <p:txBody>
          <a:bodyPr wrap="square" rtlCol="0">
            <a:spAutoFit/>
          </a:bodyPr>
          <a:lstStyle/>
          <a:p>
            <a:pPr algn="ctr"/>
            <a:r>
              <a:rPr lang="zh-CN" altLang="en-US" sz="6000" b="1" dirty="0">
                <a:latin typeface="宋体" panose="02010600030101010101" pitchFamily="2" charset="-122"/>
                <a:ea typeface="宋体" panose="02010600030101010101" pitchFamily="2" charset="-122"/>
              </a:rPr>
              <a:t>感谢观看</a:t>
            </a:r>
            <a:endParaRPr lang="en-US" altLang="zh-CN" sz="6000" b="1" dirty="0">
              <a:latin typeface="宋体" panose="02010600030101010101" pitchFamily="2" charset="-122"/>
              <a:ea typeface="宋体" panose="02010600030101010101" pitchFamily="2" charset="-122"/>
            </a:endParaRPr>
          </a:p>
        </p:txBody>
      </p:sp>
      <p:sp>
        <p:nvSpPr>
          <p:cNvPr id="5" name="文本框 6"/>
          <p:cNvSpPr txBox="1"/>
          <p:nvPr/>
        </p:nvSpPr>
        <p:spPr>
          <a:xfrm>
            <a:off x="2053339" y="3766425"/>
            <a:ext cx="8085322" cy="1938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dirty="0">
                <a:latin typeface="Book Antiqua" panose="02040602050305030304" pitchFamily="18" charset="0"/>
                <a:ea typeface="宋体" panose="02010600030101010101" pitchFamily="2" charset="-122"/>
                <a:cs typeface="Book Antiqua" panose="02040602050305030304" pitchFamily="18" charset="0"/>
              </a:rPr>
              <a:t>IMMC22067984</a:t>
            </a:r>
            <a:endParaRPr lang="en-US" altLang="zh-CN" sz="2400" b="1" dirty="0">
              <a:latin typeface="Book Antiqua" panose="02040602050305030304" pitchFamily="18" charset="0"/>
              <a:ea typeface="宋体" panose="02010600030101010101" pitchFamily="2" charset="-122"/>
            </a:endParaRPr>
          </a:p>
          <a:p>
            <a:pPr algn="ctr"/>
            <a:r>
              <a:rPr lang="zh-CN" altLang="en-US" sz="2400" dirty="0">
                <a:latin typeface="宋体" panose="02010600030101010101" pitchFamily="2" charset="-122"/>
                <a:ea typeface="宋体" panose="02010600030101010101" pitchFamily="2" charset="-122"/>
              </a:rPr>
              <a:t>上海市实验学校</a:t>
            </a:r>
            <a:endParaRPr lang="en-US" altLang="zh-CN" sz="2400" dirty="0">
              <a:latin typeface="宋体" panose="02010600030101010101" pitchFamily="2" charset="-122"/>
              <a:ea typeface="宋体" panose="02010600030101010101" pitchFamily="2" charset="-122"/>
            </a:endParaRPr>
          </a:p>
          <a:p>
            <a:pPr algn="ctr"/>
            <a:r>
              <a:rPr lang="zh-CN" altLang="en-US" sz="2400" dirty="0">
                <a:latin typeface="宋体" panose="02010600030101010101" pitchFamily="2" charset="-122"/>
                <a:ea typeface="宋体" panose="02010600030101010101" pitchFamily="2" charset="-122"/>
              </a:rPr>
              <a:t>王可欣 陈嘉熙 陈志杰 应宇轩</a:t>
            </a:r>
            <a:endParaRPr lang="zh-CN" altLang="en-US" sz="2400" dirty="0">
              <a:latin typeface="宋体" panose="02010600030101010101" pitchFamily="2" charset="-122"/>
              <a:ea typeface="宋体" panose="02010600030101010101" pitchFamily="2" charset="-122"/>
            </a:endParaRPr>
          </a:p>
          <a:p>
            <a:pPr algn="ctr"/>
            <a:r>
              <a:rPr lang="zh-CN" altLang="en-US" sz="2400" dirty="0">
                <a:latin typeface="宋体" panose="02010600030101010101" pitchFamily="2" charset="-122"/>
                <a:ea typeface="宋体" panose="02010600030101010101" pitchFamily="2" charset="-122"/>
              </a:rPr>
              <a:t>指导老师：陈珺珺、金一鸣</a:t>
            </a:r>
            <a:endParaRPr lang="zh-CN" altLang="en-US" sz="2400" dirty="0">
              <a:latin typeface="宋体" panose="02010600030101010101" pitchFamily="2" charset="-122"/>
              <a:ea typeface="宋体" panose="02010600030101010101" pitchFamily="2" charset="-122"/>
            </a:endParaRPr>
          </a:p>
          <a:p>
            <a:pPr algn="ctr"/>
            <a:r>
              <a:rPr lang="en-US" altLang="zh-CN" sz="2400" dirty="0">
                <a:latin typeface="Book Antiqua" panose="02040602050305030304" pitchFamily="18" charset="0"/>
                <a:ea typeface="宋体" panose="02010600030101010101" pitchFamily="2" charset="-122"/>
                <a:cs typeface="Book Antiqua" panose="02040602050305030304" pitchFamily="18" charset="0"/>
              </a:rPr>
              <a:t>2022.5.20</a:t>
            </a:r>
            <a:endParaRPr lang="en-US" altLang="zh-CN" sz="2400" dirty="0">
              <a:latin typeface="Book Antiqua" panose="02040602050305030304" pitchFamily="18" charset="0"/>
              <a:ea typeface="宋体" panose="02010600030101010101" pitchFamily="2" charset="-122"/>
              <a:cs typeface="Book Antiqua" panose="0204060205030503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100" y="596900"/>
            <a:ext cx="2242922" cy="707886"/>
          </a:xfrm>
          <a:prstGeom prst="rect">
            <a:avLst/>
          </a:prstGeom>
          <a:noFill/>
        </p:spPr>
        <p:txBody>
          <a:bodyPr wrap="none" rtlCol="0">
            <a:spAutoFit/>
          </a:bodyPr>
          <a:lstStyle/>
          <a:p>
            <a:r>
              <a:rPr lang="zh-CN" altLang="en-US" sz="4000" b="1" dirty="0">
                <a:latin typeface="宋体" panose="02010600030101010101" pitchFamily="2" charset="-122"/>
                <a:ea typeface="宋体" panose="02010600030101010101" pitchFamily="2" charset="-122"/>
              </a:rPr>
              <a:t>基本假设</a:t>
            </a:r>
            <a:endParaRPr lang="zh-CN" altLang="en-US" sz="4000" b="1" dirty="0">
              <a:latin typeface="宋体" panose="02010600030101010101" pitchFamily="2" charset="-122"/>
              <a:ea typeface="宋体" panose="02010600030101010101" pitchFamily="2" charset="-122"/>
            </a:endParaRPr>
          </a:p>
        </p:txBody>
      </p:sp>
      <p:sp>
        <p:nvSpPr>
          <p:cNvPr id="8" name="文本框 7"/>
          <p:cNvSpPr txBox="1"/>
          <p:nvPr/>
        </p:nvSpPr>
        <p:spPr>
          <a:xfrm>
            <a:off x="1020233" y="1901687"/>
            <a:ext cx="10343092" cy="3351367"/>
          </a:xfrm>
          <a:prstGeom prst="rect">
            <a:avLst/>
          </a:prstGeom>
          <a:noFill/>
        </p:spPr>
        <p:txBody>
          <a:bodyPr wrap="square">
            <a:spAutoFit/>
          </a:bodyPr>
          <a:lstStyle/>
          <a:p>
            <a:pPr marL="285750" lvl="1" indent="-285750">
              <a:lnSpc>
                <a:spcPct val="150000"/>
              </a:lnSpc>
              <a:buFont typeface="Wingdings" panose="05000000000000000000" pitchFamily="2" charset="2"/>
              <a:buChar char="Ø"/>
            </a:pPr>
            <a:r>
              <a:rPr lang="zh-CN" altLang="en-US" b="1" dirty="0">
                <a:solidFill>
                  <a:schemeClr val="tx1"/>
                </a:solidFill>
                <a:latin typeface="宋体" panose="02010600030101010101" pitchFamily="2" charset="-122"/>
                <a:ea typeface="宋体" panose="02010600030101010101" pitchFamily="2" charset="-122"/>
              </a:rPr>
              <a:t>已感染新冠病毒的人数远小于总人口数。</a:t>
            </a:r>
            <a:endParaRPr lang="en-US" altLang="zh-CN" b="1" dirty="0">
              <a:solidFill>
                <a:schemeClr val="tx1"/>
              </a:solidFill>
              <a:latin typeface="宋体" panose="02010600030101010101" pitchFamily="2" charset="-122"/>
              <a:ea typeface="宋体" panose="02010600030101010101" pitchFamily="2" charset="-122"/>
            </a:endParaRPr>
          </a:p>
          <a:p>
            <a:pPr marL="431800" lvl="1">
              <a:lnSpc>
                <a:spcPct val="150000"/>
              </a:lnSpc>
            </a:pPr>
            <a:r>
              <a:rPr lang="zh-CN" altLang="en-US" dirty="0">
                <a:latin typeface="宋体" panose="02010600030101010101" pitchFamily="2" charset="-122"/>
                <a:ea typeface="宋体" panose="02010600030101010101" pitchFamily="2" charset="-122"/>
              </a:rPr>
              <a:t>为了简化模型，在模型的计算中我们不考虑一个人</a:t>
            </a:r>
            <a:r>
              <a:rPr lang="zh-CN" altLang="en-US" b="1" dirty="0">
                <a:latin typeface="宋体" panose="02010600030101010101" pitchFamily="2" charset="-122"/>
                <a:ea typeface="宋体" panose="02010600030101010101" pitchFamily="2" charset="-122"/>
              </a:rPr>
              <a:t>被多人感染</a:t>
            </a:r>
            <a:r>
              <a:rPr lang="zh-CN" altLang="en-US" dirty="0">
                <a:latin typeface="宋体" panose="02010600030101010101" pitchFamily="2" charset="-122"/>
                <a:ea typeface="宋体" panose="02010600030101010101" pitchFamily="2" charset="-122"/>
              </a:rPr>
              <a:t>的情况。即一个人感染新冠病毒，只是因为受到了一个已感染新冠病毒的人的影响，而不是与多个新冠患者接触而造成的重复感染。同时，根据目前全球新冠确诊人数的数据看来，这一假设也基本是立足于现实情况的。</a:t>
            </a:r>
            <a:endParaRPr lang="en-US" altLang="zh-CN" dirty="0">
              <a:latin typeface="宋体" panose="02010600030101010101" pitchFamily="2" charset="-122"/>
              <a:ea typeface="宋体" panose="02010600030101010101" pitchFamily="2" charset="-122"/>
            </a:endParaRPr>
          </a:p>
          <a:p>
            <a:pPr marL="285750" lvl="1" indent="-285750">
              <a:lnSpc>
                <a:spcPct val="150000"/>
              </a:lnSpc>
              <a:buFont typeface="Wingdings" panose="05000000000000000000" pitchFamily="2" charset="2"/>
              <a:buChar char="Ø"/>
            </a:pPr>
            <a:r>
              <a:rPr lang="zh-CN" altLang="en-US" b="1" dirty="0">
                <a:solidFill>
                  <a:schemeClr val="tx1"/>
                </a:solidFill>
                <a:latin typeface="宋体" panose="02010600030101010101" pitchFamily="2" charset="-122"/>
                <a:ea typeface="宋体" panose="02010600030101010101" pitchFamily="2" charset="-122"/>
              </a:rPr>
              <a:t>忽略人口变化，假设总人口数（包括死亡病例）不变。</a:t>
            </a:r>
            <a:endParaRPr lang="en-US" altLang="zh-CN" b="1" dirty="0">
              <a:solidFill>
                <a:schemeClr val="tx1"/>
              </a:solidFill>
              <a:latin typeface="宋体" panose="02010600030101010101" pitchFamily="2" charset="-122"/>
              <a:ea typeface="宋体" panose="02010600030101010101" pitchFamily="2" charset="-122"/>
            </a:endParaRPr>
          </a:p>
          <a:p>
            <a:pPr marL="431800" lvl="1">
              <a:lnSpc>
                <a:spcPct val="150000"/>
              </a:lnSpc>
            </a:pPr>
            <a:r>
              <a:rPr lang="zh-CN" altLang="en-US" dirty="0">
                <a:solidFill>
                  <a:schemeClr val="tx1"/>
                </a:solidFill>
                <a:latin typeface="宋体" panose="02010600030101010101" pitchFamily="2" charset="-122"/>
                <a:ea typeface="宋体" panose="02010600030101010101" pitchFamily="2" charset="-122"/>
              </a:rPr>
              <a:t>人口变化可忽略不计，因此在这个模型中不予以考虑。</a:t>
            </a:r>
            <a:endParaRPr lang="en-US" altLang="zh-CN" dirty="0">
              <a:solidFill>
                <a:schemeClr val="tx1"/>
              </a:solidFill>
              <a:latin typeface="宋体" panose="02010600030101010101" pitchFamily="2" charset="-122"/>
              <a:ea typeface="宋体" panose="02010600030101010101" pitchFamily="2" charset="-122"/>
            </a:endParaRPr>
          </a:p>
          <a:p>
            <a:pPr marL="285750" lvl="1" indent="-285750">
              <a:lnSpc>
                <a:spcPct val="150000"/>
              </a:lnSpc>
              <a:buFont typeface="Wingdings" panose="05000000000000000000" pitchFamily="2" charset="2"/>
              <a:buChar char="Ø"/>
            </a:pPr>
            <a:r>
              <a:rPr lang="zh-CN" altLang="en-US" b="1" dirty="0">
                <a:solidFill>
                  <a:schemeClr val="tx1"/>
                </a:solidFill>
                <a:latin typeface="宋体" panose="02010600030101010101" pitchFamily="2" charset="-122"/>
                <a:ea typeface="宋体" panose="02010600030101010101" pitchFamily="2" charset="-122"/>
              </a:rPr>
              <a:t>我们不区分无症状感染者和确诊病例。</a:t>
            </a:r>
            <a:endParaRPr lang="en-US" altLang="zh-CN" b="1" dirty="0">
              <a:solidFill>
                <a:schemeClr val="tx1"/>
              </a:solidFill>
              <a:latin typeface="宋体" panose="02010600030101010101" pitchFamily="2" charset="-122"/>
              <a:ea typeface="宋体" panose="02010600030101010101" pitchFamily="2" charset="-122"/>
            </a:endParaRPr>
          </a:p>
          <a:p>
            <a:pPr marL="431800" lvl="1">
              <a:lnSpc>
                <a:spcPct val="150000"/>
              </a:lnSpc>
            </a:pPr>
            <a:r>
              <a:rPr lang="zh-CN" altLang="en-US" dirty="0">
                <a:solidFill>
                  <a:schemeClr val="tx1"/>
                </a:solidFill>
                <a:latin typeface="宋体" panose="02010600030101010101" pitchFamily="2" charset="-122"/>
                <a:ea typeface="宋体" panose="02010600030101010101" pitchFamily="2" charset="-122"/>
              </a:rPr>
              <a:t>在传播过程中两者没有很大的区别，可以将二者视为一个整体。</a:t>
            </a:r>
            <a:endParaRPr lang="en-US" altLang="zh-CN" dirty="0">
              <a:solidFill>
                <a:schemeClr val="tx1"/>
              </a:solidFill>
              <a:latin typeface="宋体" panose="02010600030101010101" pitchFamily="2" charset="-122"/>
              <a:ea typeface="宋体" panose="02010600030101010101" pitchFamily="2" charset="-122"/>
            </a:endParaRPr>
          </a:p>
        </p:txBody>
      </p:sp>
      <p:sp>
        <p:nvSpPr>
          <p:cNvPr id="2" name="文本框 1"/>
          <p:cNvSpPr txBox="1"/>
          <p:nvPr/>
        </p:nvSpPr>
        <p:spPr>
          <a:xfrm>
            <a:off x="10248900" y="6460093"/>
            <a:ext cx="2028825" cy="369332"/>
          </a:xfrm>
          <a:prstGeom prst="rect">
            <a:avLst/>
          </a:prstGeom>
          <a:noFill/>
        </p:spPr>
        <p:txBody>
          <a:bodyPr wrap="square">
            <a:spAutoFit/>
          </a:bodyPr>
          <a:p>
            <a:pPr algn="ctr"/>
            <a:r>
              <a:rPr lang="en-US" altLang="zh-CN" sz="1800" b="1" dirty="0">
                <a:latin typeface="Book Antiqua" panose="02040602050305030304" pitchFamily="18" charset="0"/>
                <a:ea typeface="宋体" panose="02010600030101010101" pitchFamily="2" charset="-122"/>
                <a:hlinkClick r:id="rId1" action="ppaction://hlinksldjump">
                  <a:extLst>
                    <a:ext uri="{DAF060AB-1E55-43B9-8AAB-6FB025537F2F}">
                      <wpsdc:hlinkClr xmlns:wpsdc="http://www.wps.cn/officeDocument/2017/drawingmlCustomData" val="000000"/>
                      <wpsdc:folHlinkClr xmlns:wpsdc="http://www.wps.cn/officeDocument/2017/drawingmlCustomData" val="000000"/>
                      <wpsdc:hlinkUnderline xmlns:wpsdc="http://www.wps.cn/officeDocument/2017/drawingmlCustomData" val="0"/>
                    </a:ext>
                  </a:extLst>
                </a:hlinkClick>
              </a:rPr>
              <a:t>IMMC22067984</a:t>
            </a:r>
            <a:endParaRPr lang="en-US" altLang="zh-CN" sz="1800" b="1" dirty="0">
              <a:latin typeface="Book Antiqua" panose="0204060205030503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100" y="596900"/>
            <a:ext cx="5591595" cy="707886"/>
          </a:xfrm>
          <a:prstGeom prst="rect">
            <a:avLst/>
          </a:prstGeom>
          <a:noFill/>
        </p:spPr>
        <p:txBody>
          <a:bodyPr wrap="none" rtlCol="0">
            <a:spAutoFit/>
          </a:bodyPr>
          <a:lstStyle/>
          <a:p>
            <a:r>
              <a:rPr lang="zh-CN" altLang="en-US" sz="4000" b="1" dirty="0">
                <a:latin typeface="宋体" panose="02010600030101010101" pitchFamily="2" charset="-122"/>
                <a:ea typeface="宋体" panose="02010600030101010101" pitchFamily="2" charset="-122"/>
              </a:rPr>
              <a:t>“</a:t>
            </a:r>
            <a:r>
              <a:rPr lang="en-US" altLang="zh-CN" sz="4000" b="1" dirty="0">
                <a:latin typeface="宋体" panose="02010600030101010101" pitchFamily="2" charset="-122"/>
                <a:ea typeface="宋体" panose="02010600030101010101" pitchFamily="2" charset="-122"/>
              </a:rPr>
              <a:t>SI+V</a:t>
            </a:r>
            <a:r>
              <a:rPr lang="zh-CN" altLang="en-US" sz="4000" b="1" dirty="0">
                <a:latin typeface="宋体" panose="02010600030101010101" pitchFamily="2" charset="-122"/>
                <a:ea typeface="宋体" panose="02010600030101010101" pitchFamily="2" charset="-122"/>
              </a:rPr>
              <a:t>”模型</a:t>
            </a:r>
            <a:r>
              <a:rPr lang="en-US" altLang="zh-CN" sz="4000" b="1" dirty="0">
                <a:latin typeface="宋体" panose="02010600030101010101" pitchFamily="2" charset="-122"/>
                <a:ea typeface="宋体" panose="02010600030101010101" pitchFamily="2" charset="-122"/>
              </a:rPr>
              <a:t>-</a:t>
            </a:r>
            <a:r>
              <a:rPr lang="zh-CN" altLang="en-US" sz="4000" b="1" dirty="0">
                <a:latin typeface="宋体" panose="02010600030101010101" pitchFamily="2" charset="-122"/>
                <a:ea typeface="宋体" panose="02010600030101010101" pitchFamily="2" charset="-122"/>
              </a:rPr>
              <a:t>模型假设</a:t>
            </a:r>
            <a:endParaRPr lang="zh-CN" altLang="en-US" sz="4000" b="1" dirty="0">
              <a:latin typeface="宋体" panose="02010600030101010101" pitchFamily="2" charset="-122"/>
              <a:ea typeface="宋体" panose="02010600030101010101" pitchFamily="2" charset="-122"/>
            </a:endParaRPr>
          </a:p>
        </p:txBody>
      </p:sp>
      <p:sp>
        <p:nvSpPr>
          <p:cNvPr id="8" name="文本框 7"/>
          <p:cNvSpPr txBox="1"/>
          <p:nvPr/>
        </p:nvSpPr>
        <p:spPr>
          <a:xfrm>
            <a:off x="1020233" y="1901687"/>
            <a:ext cx="10343092" cy="3351367"/>
          </a:xfrm>
          <a:prstGeom prst="rect">
            <a:avLst/>
          </a:prstGeom>
          <a:noFill/>
        </p:spPr>
        <p:txBody>
          <a:bodyPr wrap="square">
            <a:spAutoFit/>
          </a:bodyPr>
          <a:lstStyle/>
          <a:p>
            <a:pPr marL="285750" lvl="1" indent="-285750">
              <a:lnSpc>
                <a:spcPct val="150000"/>
              </a:lnSpc>
              <a:buFont typeface="Wingdings" panose="05000000000000000000" pitchFamily="2" charset="2"/>
              <a:buChar char="Ø"/>
            </a:pPr>
            <a:r>
              <a:rPr lang="zh-CN" altLang="en-US" b="1" dirty="0">
                <a:solidFill>
                  <a:schemeClr val="tx1"/>
                </a:solidFill>
                <a:latin typeface="宋体" panose="02010600030101010101" pitchFamily="2" charset="-122"/>
                <a:ea typeface="宋体" panose="02010600030101010101" pitchFamily="2" charset="-122"/>
              </a:rPr>
              <a:t>疫情传播只跟感染人数，总人口数和疫苗接种率相关。</a:t>
            </a:r>
            <a:endParaRPr lang="en-US" altLang="zh-CN" b="1" dirty="0">
              <a:solidFill>
                <a:schemeClr val="tx1"/>
              </a:solidFill>
              <a:latin typeface="宋体" panose="02010600030101010101" pitchFamily="2" charset="-122"/>
              <a:ea typeface="宋体" panose="02010600030101010101" pitchFamily="2" charset="-122"/>
            </a:endParaRPr>
          </a:p>
          <a:p>
            <a:pPr marL="431800" lvl="1">
              <a:lnSpc>
                <a:spcPct val="150000"/>
              </a:lnSpc>
            </a:pPr>
            <a:r>
              <a:rPr lang="zh-CN" altLang="en-US" dirty="0">
                <a:latin typeface="宋体" panose="02010600030101010101" pitchFamily="2" charset="-122"/>
                <a:ea typeface="宋体" panose="02010600030101010101" pitchFamily="2" charset="-122"/>
              </a:rPr>
              <a:t>这一模型主要为之后的模型服务，我们在后期模型的建立中会将其应用于对于前期隐匿传播的情况的模拟。在隐匿传播时，政府并不会对感染者进行隔离管控，所以在这时假设疫情的传播只与这三个因素有关是很合理的。</a:t>
            </a:r>
            <a:endParaRPr lang="en-US" altLang="zh-CN" dirty="0">
              <a:latin typeface="宋体" panose="02010600030101010101" pitchFamily="2" charset="-122"/>
              <a:ea typeface="宋体" panose="02010600030101010101" pitchFamily="2" charset="-122"/>
            </a:endParaRPr>
          </a:p>
          <a:p>
            <a:pPr marL="285750" lvl="1" indent="-285750">
              <a:lnSpc>
                <a:spcPct val="150000"/>
              </a:lnSpc>
              <a:buFont typeface="Wingdings" panose="05000000000000000000" pitchFamily="2" charset="2"/>
              <a:buChar char="Ø"/>
            </a:pPr>
            <a:r>
              <a:rPr lang="zh-CN" altLang="en-US" b="1" dirty="0">
                <a:solidFill>
                  <a:schemeClr val="tx1"/>
                </a:solidFill>
                <a:latin typeface="宋体" panose="02010600030101010101" pitchFamily="2" charset="-122"/>
                <a:ea typeface="宋体" panose="02010600030101010101" pitchFamily="2" charset="-122"/>
              </a:rPr>
              <a:t>已感染新冠病毒的人不会康复。</a:t>
            </a:r>
            <a:endParaRPr lang="en-US" altLang="zh-CN" b="1" dirty="0">
              <a:solidFill>
                <a:schemeClr val="tx1"/>
              </a:solidFill>
              <a:latin typeface="宋体" panose="02010600030101010101" pitchFamily="2" charset="-122"/>
              <a:ea typeface="宋体" panose="02010600030101010101" pitchFamily="2" charset="-122"/>
            </a:endParaRPr>
          </a:p>
          <a:p>
            <a:pPr marL="431800" lvl="1">
              <a:lnSpc>
                <a:spcPct val="150000"/>
              </a:lnSpc>
            </a:pPr>
            <a:r>
              <a:rPr lang="zh-CN" altLang="en-US" dirty="0">
                <a:solidFill>
                  <a:schemeClr val="tx1"/>
                </a:solidFill>
                <a:latin typeface="宋体" panose="02010600030101010101" pitchFamily="2" charset="-122"/>
                <a:ea typeface="宋体" panose="02010600030101010101" pitchFamily="2" charset="-122"/>
              </a:rPr>
              <a:t>由于这个模型考虑的是一个</a:t>
            </a:r>
            <a:r>
              <a:rPr lang="zh-CN" altLang="en-US" b="1" dirty="0">
                <a:solidFill>
                  <a:schemeClr val="tx1"/>
                </a:solidFill>
                <a:latin typeface="宋体" panose="02010600030101010101" pitchFamily="2" charset="-122"/>
                <a:ea typeface="宋体" panose="02010600030101010101" pitchFamily="2" charset="-122"/>
              </a:rPr>
              <a:t>短时间</a:t>
            </a:r>
            <a:r>
              <a:rPr lang="zh-CN" altLang="en-US" dirty="0">
                <a:solidFill>
                  <a:schemeClr val="tx1"/>
                </a:solidFill>
                <a:latin typeface="宋体" panose="02010600030101010101" pitchFamily="2" charset="-122"/>
                <a:ea typeface="宋体" panose="02010600030101010101" pitchFamily="2" charset="-122"/>
              </a:rPr>
              <a:t>的疫情传播情况，所以感染新冠病毒的患者</a:t>
            </a:r>
            <a:r>
              <a:rPr lang="zh-CN" altLang="en-US" b="1" dirty="0">
                <a:solidFill>
                  <a:schemeClr val="tx1"/>
                </a:solidFill>
                <a:latin typeface="宋体" panose="02010600030101010101" pitchFamily="2" charset="-122"/>
                <a:ea typeface="宋体" panose="02010600030101010101" pitchFamily="2" charset="-122"/>
              </a:rPr>
              <a:t>在这段时间内几乎不能康复</a:t>
            </a:r>
            <a:r>
              <a:rPr lang="zh-CN" altLang="en-US" dirty="0">
                <a:solidFill>
                  <a:schemeClr val="tx1"/>
                </a:solidFill>
                <a:latin typeface="宋体" panose="02010600030101010101" pitchFamily="2" charset="-122"/>
                <a:ea typeface="宋体" panose="02010600030101010101" pitchFamily="2" charset="-122"/>
              </a:rPr>
              <a:t>。因此，为了简化模型的计算，我们假设，在这段时间内，所有感染新冠病毒的人都不会康复。</a:t>
            </a:r>
            <a:endParaRPr lang="en-US" altLang="zh-CN" dirty="0">
              <a:solidFill>
                <a:schemeClr val="tx1"/>
              </a:solidFill>
              <a:latin typeface="宋体" panose="02010600030101010101" pitchFamily="2" charset="-122"/>
              <a:ea typeface="宋体" panose="02010600030101010101" pitchFamily="2" charset="-122"/>
            </a:endParaRPr>
          </a:p>
        </p:txBody>
      </p:sp>
      <p:sp>
        <p:nvSpPr>
          <p:cNvPr id="7" name="文本框 6"/>
          <p:cNvSpPr txBox="1"/>
          <p:nvPr/>
        </p:nvSpPr>
        <p:spPr>
          <a:xfrm>
            <a:off x="10248900" y="6460093"/>
            <a:ext cx="2028825" cy="369332"/>
          </a:xfrm>
          <a:prstGeom prst="rect">
            <a:avLst/>
          </a:prstGeom>
          <a:noFill/>
        </p:spPr>
        <p:txBody>
          <a:bodyPr wrap="square">
            <a:spAutoFit/>
          </a:bodyPr>
          <a:lstStyle/>
          <a:p>
            <a:pPr algn="ctr"/>
            <a:r>
              <a:rPr lang="en-US" altLang="zh-CN" sz="1800" b="1" dirty="0">
                <a:latin typeface="Book Antiqua" panose="02040602050305030304" pitchFamily="18" charset="0"/>
                <a:ea typeface="宋体" panose="02010600030101010101" pitchFamily="2" charset="-122"/>
                <a:hlinkClick r:id="rId1" action="ppaction://hlinksldjump">
                  <a:extLst>
                    <a:ext uri="{DAF060AB-1E55-43B9-8AAB-6FB025537F2F}">
                      <wpsdc:hlinkClr xmlns:wpsdc="http://www.wps.cn/officeDocument/2017/drawingmlCustomData" val="000000"/>
                      <wpsdc:folHlinkClr xmlns:wpsdc="http://www.wps.cn/officeDocument/2017/drawingmlCustomData" val="000000"/>
                      <wpsdc:hlinkUnderline xmlns:wpsdc="http://www.wps.cn/officeDocument/2017/drawingmlCustomData" val="0"/>
                    </a:ext>
                  </a:extLst>
                </a:hlinkClick>
              </a:rPr>
              <a:t>IMMC22067984</a:t>
            </a:r>
            <a:endParaRPr lang="en-US" altLang="zh-CN" sz="1800" b="1" dirty="0">
              <a:latin typeface="Book Antiqua" panose="0204060205030503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100" y="596900"/>
            <a:ext cx="5591595" cy="707886"/>
          </a:xfrm>
          <a:prstGeom prst="rect">
            <a:avLst/>
          </a:prstGeom>
          <a:noFill/>
        </p:spPr>
        <p:txBody>
          <a:bodyPr wrap="none" rtlCol="0">
            <a:spAutoFit/>
          </a:bodyPr>
          <a:lstStyle/>
          <a:p>
            <a:r>
              <a:rPr lang="zh-CN" altLang="en-US" sz="4000" b="1" dirty="0">
                <a:latin typeface="宋体" panose="02010600030101010101" pitchFamily="2" charset="-122"/>
                <a:ea typeface="宋体" panose="02010600030101010101" pitchFamily="2" charset="-122"/>
              </a:rPr>
              <a:t>“</a:t>
            </a:r>
            <a:r>
              <a:rPr lang="en-US" altLang="zh-CN" sz="4000" b="1" dirty="0">
                <a:latin typeface="宋体" panose="02010600030101010101" pitchFamily="2" charset="-122"/>
                <a:ea typeface="宋体" panose="02010600030101010101" pitchFamily="2" charset="-122"/>
              </a:rPr>
              <a:t>SI+V</a:t>
            </a:r>
            <a:r>
              <a:rPr lang="zh-CN" altLang="en-US" sz="4000" b="1" dirty="0">
                <a:latin typeface="宋体" panose="02010600030101010101" pitchFamily="2" charset="-122"/>
                <a:ea typeface="宋体" panose="02010600030101010101" pitchFamily="2" charset="-122"/>
              </a:rPr>
              <a:t>”模型</a:t>
            </a:r>
            <a:r>
              <a:rPr lang="en-US" altLang="zh-CN" sz="4000" b="1" dirty="0">
                <a:latin typeface="宋体" panose="02010600030101010101" pitchFamily="2" charset="-122"/>
                <a:ea typeface="宋体" panose="02010600030101010101" pitchFamily="2" charset="-122"/>
              </a:rPr>
              <a:t>-</a:t>
            </a:r>
            <a:r>
              <a:rPr lang="zh-CN" altLang="en-US" sz="4000" b="1" dirty="0">
                <a:latin typeface="宋体" panose="02010600030101010101" pitchFamily="2" charset="-122"/>
                <a:ea typeface="宋体" panose="02010600030101010101" pitchFamily="2" charset="-122"/>
              </a:rPr>
              <a:t>模型推导</a:t>
            </a:r>
            <a:endParaRPr lang="zh-CN" altLang="en-US" sz="4000" b="1"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7" name="文本框 6"/>
              <p:cNvSpPr txBox="1"/>
              <p:nvPr/>
            </p:nvSpPr>
            <p:spPr>
              <a:xfrm>
                <a:off x="2205036" y="4821272"/>
                <a:ext cx="4657725" cy="107491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lang="en-US" altLang="zh-CN" sz="2000" i="1" smtClean="0">
                              <a:solidFill>
                                <a:schemeClr val="tx1"/>
                              </a:solidFill>
                              <a:latin typeface="Cambria Math" panose="02040503050406030204" pitchFamily="18" charset="0"/>
                              <a:ea typeface="宋体" panose="02010600030101010101" pitchFamily="2" charset="-122"/>
                            </a:rPr>
                          </m:ctrlPr>
                        </m:dPr>
                        <m:e>
                          <m:eqArr>
                            <m:eqArrPr>
                              <m:ctrlPr>
                                <a:rPr lang="en-US" altLang="zh-CN" sz="2000" i="1" smtClean="0">
                                  <a:solidFill>
                                    <a:schemeClr val="tx1"/>
                                  </a:solidFill>
                                  <a:latin typeface="Cambria Math" panose="02040503050406030204" pitchFamily="18" charset="0"/>
                                  <a:ea typeface="宋体" panose="02010600030101010101" pitchFamily="2" charset="-122"/>
                                </a:rPr>
                              </m:ctrlPr>
                            </m:eqArrPr>
                            <m:e>
                              <m:r>
                                <m:rPr>
                                  <m:sty m:val="p"/>
                                </m:rPr>
                                <a:rPr lang="en-US" altLang="zh-CN" sz="2000" i="0">
                                  <a:latin typeface="Cambria Math" panose="02040503050406030204" pitchFamily="18" charset="0"/>
                                  <a:ea typeface="宋体" panose="02010600030101010101" pitchFamily="2" charset="-122"/>
                                </a:rPr>
                                <m:t>d</m:t>
                              </m:r>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𝑆</m:t>
                                  </m:r>
                                </m:e>
                                <m:sub>
                                  <m:r>
                                    <a:rPr lang="en-US" altLang="zh-CN" sz="2000" i="1">
                                      <a:latin typeface="Cambria Math" panose="02040503050406030204" pitchFamily="18" charset="0"/>
                                      <a:ea typeface="宋体" panose="02010600030101010101" pitchFamily="2" charset="-122"/>
                                    </a:rPr>
                                    <m:t>1</m:t>
                                  </m:r>
                                </m:sub>
                              </m:sSub>
                              <m:r>
                                <a:rPr lang="en-US" altLang="zh-CN" sz="2000" i="1">
                                  <a:latin typeface="Cambria Math" panose="02040503050406030204" pitchFamily="18" charset="0"/>
                                  <a:ea typeface="宋体" panose="02010600030101010101" pitchFamily="2" charset="-122"/>
                                </a:rPr>
                                <m:t>=−</m:t>
                              </m:r>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𝑐</m:t>
                                  </m:r>
                                </m:e>
                                <m:sub>
                                  <m:r>
                                    <a:rPr lang="en-US" altLang="zh-CN" sz="2000" i="1">
                                      <a:latin typeface="Cambria Math" panose="02040503050406030204" pitchFamily="18" charset="0"/>
                                      <a:ea typeface="宋体" panose="02010600030101010101" pitchFamily="2" charset="-122"/>
                                    </a:rPr>
                                    <m:t>1</m:t>
                                  </m:r>
                                </m:sub>
                              </m:sSub>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𝑆</m:t>
                                  </m:r>
                                </m:e>
                                <m:sub>
                                  <m:r>
                                    <a:rPr lang="en-US" altLang="zh-CN" sz="2000" i="1">
                                      <a:latin typeface="Cambria Math" panose="02040503050406030204" pitchFamily="18" charset="0"/>
                                      <a:ea typeface="宋体" panose="02010600030101010101" pitchFamily="2" charset="-122"/>
                                    </a:rPr>
                                    <m:t>1</m:t>
                                  </m:r>
                                </m:sub>
                              </m:sSub>
                              <m:r>
                                <a:rPr lang="en-US" altLang="zh-CN" sz="2000" i="1">
                                  <a:latin typeface="Cambria Math" panose="02040503050406030204" pitchFamily="18" charset="0"/>
                                  <a:ea typeface="宋体" panose="02010600030101010101" pitchFamily="2" charset="-122"/>
                                </a:rPr>
                                <m:t>𝐼</m:t>
                              </m:r>
                              <m:r>
                                <a:rPr lang="en-US" altLang="zh-CN" sz="2000" i="1">
                                  <a:latin typeface="Cambria Math" panose="02040503050406030204" pitchFamily="18" charset="0"/>
                                  <a:ea typeface="宋体" panose="02010600030101010101" pitchFamily="2" charset="-122"/>
                                </a:rPr>
                                <m:t>∙</m:t>
                              </m:r>
                              <m:r>
                                <m:rPr>
                                  <m:sty m:val="p"/>
                                </m:rPr>
                                <a:rPr lang="en-US" altLang="zh-CN" sz="2000" i="0">
                                  <a:latin typeface="Cambria Math" panose="02040503050406030204" pitchFamily="18" charset="0"/>
                                  <a:ea typeface="宋体" panose="02010600030101010101" pitchFamily="2" charset="-122"/>
                                </a:rPr>
                                <m:t>d</m:t>
                              </m:r>
                              <m:r>
                                <a:rPr lang="en-US" altLang="zh-CN" sz="2000" i="1">
                                  <a:latin typeface="Cambria Math" panose="02040503050406030204" pitchFamily="18" charset="0"/>
                                  <a:ea typeface="宋体" panose="02010600030101010101" pitchFamily="2" charset="-122"/>
                                </a:rPr>
                                <m:t>𝑡</m:t>
                              </m:r>
                            </m:e>
                            <m:e>
                              <m:r>
                                <m:rPr>
                                  <m:sty m:val="p"/>
                                </m:rPr>
                                <a:rPr lang="en-US" altLang="zh-CN" sz="2000" i="0">
                                  <a:latin typeface="Cambria Math" panose="02040503050406030204" pitchFamily="18" charset="0"/>
                                  <a:ea typeface="宋体" panose="02010600030101010101" pitchFamily="2" charset="-122"/>
                                </a:rPr>
                                <m:t>d</m:t>
                              </m:r>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𝑆</m:t>
                                  </m:r>
                                </m:e>
                                <m:sub>
                                  <m:r>
                                    <a:rPr lang="en-US" altLang="zh-CN" sz="2000" i="1">
                                      <a:latin typeface="Cambria Math" panose="02040503050406030204" pitchFamily="18" charset="0"/>
                                      <a:ea typeface="宋体" panose="02010600030101010101" pitchFamily="2" charset="-122"/>
                                    </a:rPr>
                                    <m:t>2</m:t>
                                  </m:r>
                                </m:sub>
                              </m:sSub>
                              <m:r>
                                <a:rPr lang="en-US" altLang="zh-CN" sz="2000" i="1">
                                  <a:latin typeface="Cambria Math" panose="02040503050406030204" pitchFamily="18" charset="0"/>
                                  <a:ea typeface="宋体" panose="02010600030101010101" pitchFamily="2" charset="-122"/>
                                </a:rPr>
                                <m:t>=−</m:t>
                              </m:r>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𝑐</m:t>
                                  </m:r>
                                </m:e>
                                <m:sub>
                                  <m:r>
                                    <a:rPr lang="en-US" altLang="zh-CN" sz="2000" i="1">
                                      <a:latin typeface="Cambria Math" panose="02040503050406030204" pitchFamily="18" charset="0"/>
                                      <a:ea typeface="宋体" panose="02010600030101010101" pitchFamily="2" charset="-122"/>
                                    </a:rPr>
                                    <m:t>2</m:t>
                                  </m:r>
                                </m:sub>
                              </m:sSub>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𝑆</m:t>
                                  </m:r>
                                </m:e>
                                <m:sub>
                                  <m:r>
                                    <a:rPr lang="en-US" altLang="zh-CN" sz="2000" i="1">
                                      <a:latin typeface="Cambria Math" panose="02040503050406030204" pitchFamily="18" charset="0"/>
                                      <a:ea typeface="宋体" panose="02010600030101010101" pitchFamily="2" charset="-122"/>
                                    </a:rPr>
                                    <m:t>2</m:t>
                                  </m:r>
                                </m:sub>
                              </m:sSub>
                              <m:r>
                                <a:rPr lang="en-US" altLang="zh-CN" sz="2000" i="1">
                                  <a:latin typeface="Cambria Math" panose="02040503050406030204" pitchFamily="18" charset="0"/>
                                  <a:ea typeface="宋体" panose="02010600030101010101" pitchFamily="2" charset="-122"/>
                                </a:rPr>
                                <m:t>𝐼</m:t>
                              </m:r>
                              <m:r>
                                <a:rPr lang="en-US" altLang="zh-CN" sz="2000" i="1">
                                  <a:latin typeface="Cambria Math" panose="02040503050406030204" pitchFamily="18" charset="0"/>
                                  <a:ea typeface="宋体" panose="02010600030101010101" pitchFamily="2" charset="-122"/>
                                </a:rPr>
                                <m:t>∙</m:t>
                              </m:r>
                              <m:r>
                                <m:rPr>
                                  <m:sty m:val="p"/>
                                </m:rPr>
                                <a:rPr lang="en-US" altLang="zh-CN" sz="2000" i="0">
                                  <a:latin typeface="Cambria Math" panose="02040503050406030204" pitchFamily="18" charset="0"/>
                                  <a:ea typeface="宋体" panose="02010600030101010101" pitchFamily="2" charset="-122"/>
                                </a:rPr>
                                <m:t>d</m:t>
                              </m:r>
                              <m:r>
                                <a:rPr lang="en-US" altLang="zh-CN" sz="2000" i="1">
                                  <a:latin typeface="Cambria Math" panose="02040503050406030204" pitchFamily="18" charset="0"/>
                                  <a:ea typeface="宋体" panose="02010600030101010101" pitchFamily="2" charset="-122"/>
                                </a:rPr>
                                <m:t>𝑡</m:t>
                              </m:r>
                            </m:e>
                            <m:e>
                              <m:r>
                                <m:rPr>
                                  <m:sty m:val="p"/>
                                </m:rPr>
                                <a:rPr lang="en-US" altLang="zh-CN" sz="2000" i="0">
                                  <a:latin typeface="Cambria Math" panose="02040503050406030204" pitchFamily="18" charset="0"/>
                                  <a:ea typeface="宋体" panose="02010600030101010101" pitchFamily="2" charset="-122"/>
                                </a:rPr>
                                <m:t>d</m:t>
                              </m:r>
                              <m:r>
                                <a:rPr lang="en-US" altLang="zh-CN" sz="2000" i="1">
                                  <a:latin typeface="Cambria Math" panose="02040503050406030204" pitchFamily="18" charset="0"/>
                                  <a:ea typeface="宋体" panose="02010600030101010101" pitchFamily="2" charset="-122"/>
                                </a:rPr>
                                <m:t>𝐼</m:t>
                              </m:r>
                              <m:r>
                                <a:rPr lang="en-US" altLang="zh-CN" sz="2000" i="1">
                                  <a:latin typeface="Cambria Math" panose="02040503050406030204" pitchFamily="18" charset="0"/>
                                  <a:ea typeface="宋体" panose="02010600030101010101" pitchFamily="2" charset="-122"/>
                                </a:rPr>
                                <m:t>=</m:t>
                              </m:r>
                              <m:d>
                                <m:dPr>
                                  <m:ctrlPr>
                                    <a:rPr lang="en-US" altLang="zh-CN" sz="2000" i="1">
                                      <a:latin typeface="Cambria Math" panose="02040503050406030204" pitchFamily="18" charset="0"/>
                                      <a:ea typeface="宋体" panose="02010600030101010101" pitchFamily="2" charset="-122"/>
                                    </a:rPr>
                                  </m:ctrlPr>
                                </m:dPr>
                                <m:e>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𝑐</m:t>
                                      </m:r>
                                    </m:e>
                                    <m:sub>
                                      <m:r>
                                        <a:rPr lang="en-US" altLang="zh-CN" sz="2000" i="1">
                                          <a:latin typeface="Cambria Math" panose="02040503050406030204" pitchFamily="18" charset="0"/>
                                          <a:ea typeface="宋体" panose="02010600030101010101" pitchFamily="2" charset="-122"/>
                                        </a:rPr>
                                        <m:t>1</m:t>
                                      </m:r>
                                    </m:sub>
                                  </m:sSub>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𝑆</m:t>
                                      </m:r>
                                    </m:e>
                                    <m:sub>
                                      <m:r>
                                        <a:rPr lang="en-US" altLang="zh-CN" sz="2000" i="1">
                                          <a:latin typeface="Cambria Math" panose="02040503050406030204" pitchFamily="18" charset="0"/>
                                          <a:ea typeface="宋体" panose="02010600030101010101" pitchFamily="2" charset="-122"/>
                                        </a:rPr>
                                        <m:t>1</m:t>
                                      </m:r>
                                    </m:sub>
                                  </m:sSub>
                                  <m:r>
                                    <a:rPr lang="en-US" altLang="zh-CN" sz="2000" i="1">
                                      <a:latin typeface="Cambria Math" panose="02040503050406030204" pitchFamily="18" charset="0"/>
                                      <a:ea typeface="宋体" panose="02010600030101010101" pitchFamily="2" charset="-122"/>
                                    </a:rPr>
                                    <m:t>𝐼</m:t>
                                  </m:r>
                                  <m:r>
                                    <a:rPr lang="en-US" altLang="zh-CN" sz="2000" i="1">
                                      <a:latin typeface="Cambria Math" panose="02040503050406030204" pitchFamily="18" charset="0"/>
                                      <a:ea typeface="宋体" panose="02010600030101010101" pitchFamily="2" charset="-122"/>
                                    </a:rPr>
                                    <m:t>+</m:t>
                                  </m:r>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𝑐</m:t>
                                      </m:r>
                                    </m:e>
                                    <m:sub>
                                      <m:r>
                                        <a:rPr lang="en-US" altLang="zh-CN" sz="2000" i="1">
                                          <a:latin typeface="Cambria Math" panose="02040503050406030204" pitchFamily="18" charset="0"/>
                                          <a:ea typeface="宋体" panose="02010600030101010101" pitchFamily="2" charset="-122"/>
                                        </a:rPr>
                                        <m:t>2</m:t>
                                      </m:r>
                                    </m:sub>
                                  </m:sSub>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𝑆</m:t>
                                      </m:r>
                                    </m:e>
                                    <m:sub>
                                      <m:r>
                                        <a:rPr lang="en-US" altLang="zh-CN" sz="2000" i="1">
                                          <a:latin typeface="Cambria Math" panose="02040503050406030204" pitchFamily="18" charset="0"/>
                                          <a:ea typeface="宋体" panose="02010600030101010101" pitchFamily="2" charset="-122"/>
                                        </a:rPr>
                                        <m:t>2</m:t>
                                      </m:r>
                                    </m:sub>
                                  </m:sSub>
                                  <m:r>
                                    <a:rPr lang="en-US" altLang="zh-CN" sz="2000" i="1">
                                      <a:latin typeface="Cambria Math" panose="02040503050406030204" pitchFamily="18" charset="0"/>
                                      <a:ea typeface="宋体" panose="02010600030101010101" pitchFamily="2" charset="-122"/>
                                    </a:rPr>
                                    <m:t>𝐼</m:t>
                                  </m:r>
                                </m:e>
                              </m:d>
                              <m:r>
                                <m:rPr>
                                  <m:sty m:val="p"/>
                                </m:rPr>
                                <a:rPr lang="en-US" altLang="zh-CN" sz="2000" i="0">
                                  <a:latin typeface="Cambria Math" panose="02040503050406030204" pitchFamily="18" charset="0"/>
                                  <a:ea typeface="宋体" panose="02010600030101010101" pitchFamily="2" charset="-122"/>
                                </a:rPr>
                                <m:t>d</m:t>
                              </m:r>
                              <m:r>
                                <a:rPr lang="en-US" altLang="zh-CN" sz="2000" i="1">
                                  <a:latin typeface="Cambria Math" panose="02040503050406030204" pitchFamily="18" charset="0"/>
                                  <a:ea typeface="宋体" panose="02010600030101010101" pitchFamily="2" charset="-122"/>
                                </a:rPr>
                                <m:t>𝑡</m:t>
                              </m:r>
                            </m:e>
                          </m:eqArr>
                        </m:e>
                      </m:d>
                    </m:oMath>
                  </m:oMathPara>
                </a14:m>
                <a:endParaRPr lang="zh-CN" altLang="en-US" sz="2000" dirty="0"/>
              </a:p>
            </p:txBody>
          </p:sp>
        </mc:Choice>
        <mc:Fallback>
          <p:sp>
            <p:nvSpPr>
              <p:cNvPr id="7" name="文本框 6"/>
              <p:cNvSpPr txBox="1">
                <a:spLocks noRot="1" noChangeAspect="1" noMove="1" noResize="1" noEditPoints="1" noAdjustHandles="1" noChangeArrowheads="1" noChangeShapeType="1" noTextEdit="1"/>
              </p:cNvSpPr>
              <p:nvPr/>
            </p:nvSpPr>
            <p:spPr>
              <a:xfrm>
                <a:off x="2205036" y="4821272"/>
                <a:ext cx="4657725" cy="1074910"/>
              </a:xfrm>
              <a:prstGeom prst="rect">
                <a:avLst/>
              </a:prstGeom>
              <a:blipFill rotWithShape="1">
                <a:blip r:embed="rId1"/>
                <a:stretch>
                  <a:fillRect l="-7" t="-33" r="7" b="19"/>
                </a:stretch>
              </a:blipFill>
            </p:spPr>
            <p:txBody>
              <a:bodyPr/>
              <a:lstStyle/>
              <a:p>
                <a:r>
                  <a:rPr lang="zh-CN" altLang="en-US">
                    <a:noFill/>
                  </a:rPr>
                  <a:t> </a:t>
                </a:r>
              </a:p>
            </p:txBody>
          </p:sp>
        </mc:Fallback>
      </mc:AlternateContent>
      <p:grpSp>
        <p:nvGrpSpPr>
          <p:cNvPr id="15" name="组合 14"/>
          <p:cNvGrpSpPr/>
          <p:nvPr/>
        </p:nvGrpSpPr>
        <p:grpSpPr>
          <a:xfrm>
            <a:off x="1504950" y="2188639"/>
            <a:ext cx="6057899" cy="2149820"/>
            <a:chOff x="2114549" y="2152650"/>
            <a:chExt cx="6057899" cy="2149820"/>
          </a:xfrm>
        </p:grpSpPr>
        <mc:AlternateContent xmlns:mc="http://schemas.openxmlformats.org/markup-compatibility/2006">
          <mc:Choice xmlns:a14="http://schemas.microsoft.com/office/drawing/2010/main" Requires="a14">
            <p:sp>
              <p:nvSpPr>
                <p:cNvPr id="3" name="矩形 2"/>
                <p:cNvSpPr/>
                <p:nvPr/>
              </p:nvSpPr>
              <p:spPr>
                <a:xfrm>
                  <a:off x="2114550" y="2152650"/>
                  <a:ext cx="1971675" cy="107491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𝑆</m:t>
                            </m:r>
                          </m:e>
                          <m:sub>
                            <m:r>
                              <a:rPr lang="en-US" altLang="zh-CN" sz="2000" b="0" i="1" smtClean="0">
                                <a:solidFill>
                                  <a:schemeClr val="tx1"/>
                                </a:solidFill>
                                <a:latin typeface="Cambria Math" panose="02040503050406030204" pitchFamily="18" charset="0"/>
                              </a:rPr>
                              <m:t>1</m:t>
                            </m:r>
                          </m:sub>
                        </m:sSub>
                      </m:oMath>
                    </m:oMathPara>
                  </a14:m>
                  <a:endParaRPr lang="zh-CN" altLang="en-US" sz="2000" dirty="0">
                    <a:solidFill>
                      <a:schemeClr val="tx1"/>
                    </a:solidFill>
                  </a:endParaRPr>
                </a:p>
              </p:txBody>
            </p:sp>
          </mc:Choice>
          <mc:Fallback>
            <p:sp>
              <p:nvSpPr>
                <p:cNvPr id="3" name="矩形 2"/>
                <p:cNvSpPr>
                  <a:spLocks noRot="1" noChangeAspect="1" noMove="1" noResize="1" noEditPoints="1" noAdjustHandles="1" noChangeArrowheads="1" noChangeShapeType="1" noTextEdit="1"/>
                </p:cNvSpPr>
                <p:nvPr/>
              </p:nvSpPr>
              <p:spPr>
                <a:xfrm>
                  <a:off x="2114550" y="2152650"/>
                  <a:ext cx="1971675" cy="1074910"/>
                </a:xfrm>
                <a:prstGeom prst="rect">
                  <a:avLst/>
                </a:prstGeom>
                <a:blipFill rotWithShape="1">
                  <a:blip r:embed="rId2"/>
                </a:bli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p:cNvSpPr/>
                <p:nvPr/>
              </p:nvSpPr>
              <p:spPr>
                <a:xfrm>
                  <a:off x="2114549" y="3227560"/>
                  <a:ext cx="1971675" cy="107491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𝑆</m:t>
                            </m:r>
                          </m:e>
                          <m:sub>
                            <m:r>
                              <a:rPr lang="en-US" altLang="zh-CN" sz="2000" b="0" i="1" smtClean="0">
                                <a:solidFill>
                                  <a:schemeClr val="tx1"/>
                                </a:solidFill>
                                <a:latin typeface="Cambria Math" panose="02040503050406030204" pitchFamily="18" charset="0"/>
                              </a:rPr>
                              <m:t>2</m:t>
                            </m:r>
                          </m:sub>
                        </m:sSub>
                      </m:oMath>
                    </m:oMathPara>
                  </a14:m>
                  <a:endParaRPr lang="zh-CN" altLang="en-US" sz="2000" dirty="0">
                    <a:solidFill>
                      <a:schemeClr val="tx1"/>
                    </a:solidFill>
                  </a:endParaRPr>
                </a:p>
              </p:txBody>
            </p:sp>
          </mc:Choice>
          <mc:Fallback>
            <p:sp>
              <p:nvSpPr>
                <p:cNvPr id="9" name="矩形 8"/>
                <p:cNvSpPr>
                  <a:spLocks noRot="1" noChangeAspect="1" noMove="1" noResize="1" noEditPoints="1" noAdjustHandles="1" noChangeArrowheads="1" noChangeShapeType="1" noTextEdit="1"/>
                </p:cNvSpPr>
                <p:nvPr/>
              </p:nvSpPr>
              <p:spPr>
                <a:xfrm>
                  <a:off x="2114549" y="3227560"/>
                  <a:ext cx="1971675" cy="1074910"/>
                </a:xfrm>
                <a:prstGeom prst="rect">
                  <a:avLst/>
                </a:prstGeom>
                <a:blipFill rotWithShape="1">
                  <a:blip r:embed="rId3"/>
                </a:bli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矩形 9"/>
                <p:cNvSpPr/>
                <p:nvPr/>
              </p:nvSpPr>
              <p:spPr>
                <a:xfrm>
                  <a:off x="6200773" y="2553690"/>
                  <a:ext cx="1971675" cy="13477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b="0" i="1" smtClean="0">
                            <a:solidFill>
                              <a:schemeClr val="tx1"/>
                            </a:solidFill>
                            <a:latin typeface="Cambria Math" panose="02040503050406030204" pitchFamily="18" charset="0"/>
                          </a:rPr>
                          <m:t>𝐼</m:t>
                        </m:r>
                      </m:oMath>
                    </m:oMathPara>
                  </a14:m>
                  <a:endParaRPr lang="zh-CN" altLang="en-US" sz="2000" dirty="0">
                    <a:solidFill>
                      <a:schemeClr val="tx1"/>
                    </a:solidFill>
                  </a:endParaRPr>
                </a:p>
              </p:txBody>
            </p:sp>
          </mc:Choice>
          <mc:Fallback>
            <p:sp>
              <p:nvSpPr>
                <p:cNvPr id="10" name="矩形 9"/>
                <p:cNvSpPr>
                  <a:spLocks noRot="1" noChangeAspect="1" noMove="1" noResize="1" noEditPoints="1" noAdjustHandles="1" noChangeArrowheads="1" noChangeShapeType="1" noTextEdit="1"/>
                </p:cNvSpPr>
                <p:nvPr/>
              </p:nvSpPr>
              <p:spPr>
                <a:xfrm>
                  <a:off x="6200773" y="2553690"/>
                  <a:ext cx="1971675" cy="1347740"/>
                </a:xfrm>
                <a:prstGeom prst="rect">
                  <a:avLst/>
                </a:prstGeom>
                <a:blipFill rotWithShape="1">
                  <a:blip r:embed="rId4"/>
                </a:bli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cxnSp>
          <p:nvCxnSpPr>
            <p:cNvPr id="11" name="直接箭头连接符 10"/>
            <p:cNvCxnSpPr/>
            <p:nvPr/>
          </p:nvCxnSpPr>
          <p:spPr>
            <a:xfrm>
              <a:off x="4086224" y="2690105"/>
              <a:ext cx="211454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p:cNvCxnSpPr/>
            <p:nvPr/>
          </p:nvCxnSpPr>
          <p:spPr>
            <a:xfrm>
              <a:off x="4086224" y="3765015"/>
              <a:ext cx="211454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3" name="文本框 12"/>
                <p:cNvSpPr txBox="1"/>
                <p:nvPr/>
              </p:nvSpPr>
              <p:spPr>
                <a:xfrm>
                  <a:off x="4614668" y="2314120"/>
                  <a:ext cx="1057662"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𝑃</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𝐼</m:t>
                        </m:r>
                        <m:r>
                          <a:rPr lang="en-US" altLang="zh-CN" sz="2000" b="0" i="1" smtClean="0">
                            <a:latin typeface="Cambria Math" panose="02040503050406030204" pitchFamily="18" charset="0"/>
                          </a:rPr>
                          <m:t>)</m:t>
                        </m:r>
                      </m:oMath>
                    </m:oMathPara>
                  </a14:m>
                  <a:endParaRPr lang="zh-CN" altLang="en-US" sz="2000" dirty="0"/>
                </a:p>
              </p:txBody>
            </p:sp>
          </mc:Choice>
          <mc:Fallback>
            <p:sp>
              <p:nvSpPr>
                <p:cNvPr id="13" name="文本框 12"/>
                <p:cNvSpPr txBox="1">
                  <a:spLocks noRot="1" noChangeAspect="1" noMove="1" noResize="1" noEditPoints="1" noAdjustHandles="1" noChangeArrowheads="1" noChangeShapeType="1" noTextEdit="1"/>
                </p:cNvSpPr>
                <p:nvPr/>
              </p:nvSpPr>
              <p:spPr>
                <a:xfrm>
                  <a:off x="4614668" y="2314120"/>
                  <a:ext cx="1057662" cy="307777"/>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p:cNvSpPr txBox="1"/>
                <p:nvPr/>
              </p:nvSpPr>
              <p:spPr>
                <a:xfrm>
                  <a:off x="4614668" y="3775965"/>
                  <a:ext cx="1069588"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𝑃</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𝐼</m:t>
                        </m:r>
                        <m:r>
                          <a:rPr lang="en-US" altLang="zh-CN" sz="2000" b="0" i="1" smtClean="0">
                            <a:latin typeface="Cambria Math" panose="02040503050406030204" pitchFamily="18" charset="0"/>
                          </a:rPr>
                          <m:t>)</m:t>
                        </m:r>
                      </m:oMath>
                    </m:oMathPara>
                  </a14:m>
                  <a:endParaRPr lang="zh-CN" altLang="en-US" sz="2000" dirty="0"/>
                </a:p>
              </p:txBody>
            </p:sp>
          </mc:Choice>
          <mc:Fallback>
            <p:sp>
              <p:nvSpPr>
                <p:cNvPr id="14" name="文本框 13"/>
                <p:cNvSpPr txBox="1">
                  <a:spLocks noRot="1" noChangeAspect="1" noMove="1" noResize="1" noEditPoints="1" noAdjustHandles="1" noChangeArrowheads="1" noChangeShapeType="1" noTextEdit="1"/>
                </p:cNvSpPr>
                <p:nvPr/>
              </p:nvSpPr>
              <p:spPr>
                <a:xfrm>
                  <a:off x="4614668" y="3775965"/>
                  <a:ext cx="1069588" cy="307777"/>
                </a:xfrm>
                <a:prstGeom prst="rect">
                  <a:avLst/>
                </a:prstGeom>
                <a:blipFill rotWithShape="1">
                  <a:blip r:embed="rId6"/>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graphicFrame>
            <p:nvGraphicFramePr>
              <p:cNvPr id="17" name="表格 10"/>
              <p:cNvGraphicFramePr>
                <a:graphicFrameLocks noGrp="1"/>
              </p:cNvGraphicFramePr>
              <p:nvPr/>
            </p:nvGraphicFramePr>
            <p:xfrm>
              <a:off x="8281014" y="2146299"/>
              <a:ext cx="3535720" cy="2936240"/>
            </p:xfrm>
            <a:graphic>
              <a:graphicData uri="http://schemas.openxmlformats.org/drawingml/2006/table">
                <a:tbl>
                  <a:tblPr firstRow="1">
                    <a:tableStyleId>{2D5ABB26-0587-4C30-8999-92F81FD0307C}</a:tableStyleId>
                  </a:tblPr>
                  <a:tblGrid>
                    <a:gridCol w="669797"/>
                    <a:gridCol w="2865923"/>
                  </a:tblGrid>
                  <a:tr h="370840">
                    <a:tc>
                      <a:txBody>
                        <a:bodyPr/>
                        <a:lstStyle/>
                        <a:p>
                          <a:r>
                            <a:rPr lang="zh-CN" altLang="en-US" sz="1800" kern="1200" dirty="0">
                              <a:solidFill>
                                <a:schemeClr val="tx1"/>
                              </a:solidFill>
                              <a:latin typeface="宋体" panose="02010600030101010101" pitchFamily="2" charset="-122"/>
                              <a:ea typeface="宋体" panose="02010600030101010101" pitchFamily="2" charset="-122"/>
                              <a:cs typeface="+mn-cs"/>
                            </a:rPr>
                            <a:t>变量</a:t>
                          </a:r>
                          <a:endParaRPr lang="en-US" altLang="zh-CN" sz="180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800" kern="1200" dirty="0">
                              <a:solidFill>
                                <a:schemeClr val="tx1"/>
                              </a:solidFill>
                              <a:latin typeface="宋体" panose="02010600030101010101" pitchFamily="2" charset="-122"/>
                              <a:ea typeface="宋体" panose="02010600030101010101" pitchFamily="2" charset="-122"/>
                              <a:cs typeface="+mn-cs"/>
                            </a:rPr>
                            <a:t>含义</a:t>
                          </a:r>
                          <a:endParaRPr lang="en-US" altLang="zh-CN" sz="180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14:m>
                            <m:oMathPara xmlns:m="http://schemas.openxmlformats.org/officeDocument/2006/math">
                              <m:oMathParaPr>
                                <m:jc m:val="centerGroup"/>
                              </m:oMathParaPr>
                              <m:oMath xmlns:m="http://schemas.openxmlformats.org/officeDocument/2006/math">
                                <m:sSub>
                                  <m:sSubPr>
                                    <m:ctrlPr>
                                      <a:rPr lang="en-US" altLang="zh-CN" sz="1800" i="1" kern="1200" smtClean="0">
                                        <a:solidFill>
                                          <a:schemeClr val="tx1"/>
                                        </a:solidFill>
                                        <a:latin typeface="Cambria Math" panose="02040503050406030204" pitchFamily="18" charset="0"/>
                                        <a:ea typeface="宋体" panose="02010600030101010101" pitchFamily="2" charset="-122"/>
                                        <a:cs typeface="+mn-cs"/>
                                      </a:rPr>
                                    </m:ctrlPr>
                                  </m:sSubPr>
                                  <m:e>
                                    <m:r>
                                      <m:rPr>
                                        <m:sty m:val="p"/>
                                      </m:rPr>
                                      <a:rPr lang="en-US" altLang="zh-CN" sz="1800" i="1" kern="1200" smtClean="0">
                                        <a:solidFill>
                                          <a:schemeClr val="tx1"/>
                                        </a:solidFill>
                                        <a:latin typeface="Cambria Math" panose="02040503050406030204" pitchFamily="18" charset="0"/>
                                        <a:ea typeface="宋体" panose="02010600030101010101" pitchFamily="2" charset="-122"/>
                                        <a:cs typeface="+mn-cs"/>
                                      </a:rPr>
                                      <m:t>S</m:t>
                                    </m:r>
                                  </m:e>
                                  <m:sub>
                                    <m:r>
                                      <a:rPr lang="en-US" altLang="zh-CN" sz="1800" i="1" kern="1200" smtClean="0">
                                        <a:solidFill>
                                          <a:schemeClr val="tx1"/>
                                        </a:solidFill>
                                        <a:latin typeface="Cambria Math" panose="02040503050406030204" pitchFamily="18" charset="0"/>
                                        <a:ea typeface="宋体" panose="02010600030101010101" pitchFamily="2" charset="-122"/>
                                        <a:cs typeface="+mn-cs"/>
                                      </a:rPr>
                                      <m:t>1</m:t>
                                    </m:r>
                                  </m:sub>
                                </m:sSub>
                                <m:r>
                                  <a:rPr lang="en-US" altLang="zh-CN" sz="1800" b="0" i="1" kern="1200" smtClean="0">
                                    <a:solidFill>
                                      <a:schemeClr val="tx1"/>
                                    </a:solidFill>
                                    <a:latin typeface="Cambria Math" panose="02040503050406030204" pitchFamily="18" charset="0"/>
                                    <a:ea typeface="宋体" panose="02010600030101010101" pitchFamily="2" charset="-122"/>
                                    <a:cs typeface="+mn-cs"/>
                                  </a:rPr>
                                  <m:t>,</m:t>
                                </m:r>
                                <m:sSub>
                                  <m:sSubPr>
                                    <m:ctrlPr>
                                      <a:rPr lang="en-US" altLang="zh-CN" sz="1800" b="0" i="1" kern="1200" smtClean="0">
                                        <a:solidFill>
                                          <a:schemeClr val="tx1"/>
                                        </a:solidFill>
                                        <a:latin typeface="Cambria Math" panose="02040503050406030204" pitchFamily="18" charset="0"/>
                                        <a:ea typeface="宋体" panose="02010600030101010101" pitchFamily="2" charset="-122"/>
                                        <a:cs typeface="+mn-cs"/>
                                      </a:rPr>
                                    </m:ctrlPr>
                                  </m:sSubPr>
                                  <m:e>
                                    <m:r>
                                      <a:rPr lang="en-US" altLang="zh-CN" sz="1800" b="0" i="1" kern="1200" smtClean="0">
                                        <a:solidFill>
                                          <a:schemeClr val="tx1"/>
                                        </a:solidFill>
                                        <a:latin typeface="Cambria Math" panose="02040503050406030204" pitchFamily="18" charset="0"/>
                                        <a:ea typeface="宋体" panose="02010600030101010101" pitchFamily="2" charset="-122"/>
                                        <a:cs typeface="+mn-cs"/>
                                      </a:rPr>
                                      <m:t>𝑆</m:t>
                                    </m:r>
                                  </m:e>
                                  <m:sub>
                                    <m:r>
                                      <a:rPr lang="en-US" altLang="zh-CN" sz="1800" b="0" i="1" kern="1200" smtClean="0">
                                        <a:solidFill>
                                          <a:schemeClr val="tx1"/>
                                        </a:solidFill>
                                        <a:latin typeface="Cambria Math" panose="02040503050406030204" pitchFamily="18" charset="0"/>
                                        <a:ea typeface="宋体" panose="02010600030101010101" pitchFamily="2" charset="-122"/>
                                        <a:cs typeface="+mn-cs"/>
                                      </a:rPr>
                                      <m:t>2</m:t>
                                    </m:r>
                                  </m:sub>
                                </m:sSub>
                              </m:oMath>
                            </m:oMathPara>
                          </a14:m>
                          <a:endParaRPr lang="en-US" altLang="zh-CN" sz="180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800" kern="1200" dirty="0">
                              <a:solidFill>
                                <a:schemeClr val="tx1"/>
                              </a:solidFill>
                              <a:latin typeface="宋体" panose="02010600030101010101" pitchFamily="2" charset="-122"/>
                              <a:ea typeface="宋体" panose="02010600030101010101" pitchFamily="2" charset="-122"/>
                              <a:cs typeface="+mn-cs"/>
                            </a:rPr>
                            <a:t>未感染且未</a:t>
                          </a:r>
                          <a:r>
                            <a:rPr lang="en-US" altLang="zh-CN" sz="1800" kern="1200" dirty="0">
                              <a:solidFill>
                                <a:schemeClr val="tx1"/>
                              </a:solidFill>
                              <a:latin typeface="宋体" panose="02010600030101010101" pitchFamily="2" charset="-122"/>
                              <a:ea typeface="宋体" panose="02010600030101010101" pitchFamily="2" charset="-122"/>
                              <a:cs typeface="+mn-cs"/>
                            </a:rPr>
                            <a:t>/</a:t>
                          </a:r>
                          <a:r>
                            <a:rPr lang="zh-CN" altLang="en-US" sz="1800" kern="1200" dirty="0">
                              <a:solidFill>
                                <a:schemeClr val="tx1"/>
                              </a:solidFill>
                              <a:latin typeface="宋体" panose="02010600030101010101" pitchFamily="2" charset="-122"/>
                              <a:ea typeface="宋体" panose="02010600030101010101" pitchFamily="2" charset="-122"/>
                              <a:cs typeface="+mn-cs"/>
                            </a:rPr>
                            <a:t>已接种过疫苗的人的占比</a:t>
                          </a:r>
                          <a:endParaRPr lang="en-US" altLang="zh-CN" sz="180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marR="0" lvl="0" indent="0" algn="l" defTabSz="144018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lang="en-US" altLang="zh-CN" sz="1800" b="0" i="1" kern="1200" smtClean="0">
                                    <a:solidFill>
                                      <a:schemeClr val="tx1"/>
                                    </a:solidFill>
                                    <a:latin typeface="Cambria Math" panose="02040503050406030204" pitchFamily="18" charset="0"/>
                                    <a:ea typeface="宋体" panose="02010600030101010101" pitchFamily="2" charset="-122"/>
                                    <a:cs typeface="+mn-cs"/>
                                  </a:rPr>
                                  <m:t>𝐼</m:t>
                                </m:r>
                              </m:oMath>
                            </m:oMathPara>
                          </a14:m>
                          <a:endParaRPr lang="en-US" altLang="zh-CN" sz="18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40180" rtl="0" eaLnBrk="1" fontAlgn="auto" latinLnBrk="0" hangingPunct="1">
                            <a:lnSpc>
                              <a:spcPct val="100000"/>
                            </a:lnSpc>
                            <a:spcBef>
                              <a:spcPts val="0"/>
                            </a:spcBef>
                            <a:spcAft>
                              <a:spcPts val="0"/>
                            </a:spcAft>
                            <a:buClrTx/>
                            <a:buSzTx/>
                            <a:buFontTx/>
                            <a:buNone/>
                            <a:defRPr/>
                          </a:pPr>
                          <a:r>
                            <a:rPr lang="zh-CN" altLang="en-US" sz="1800" kern="1200" dirty="0">
                              <a:solidFill>
                                <a:schemeClr val="tx1"/>
                              </a:solidFill>
                              <a:latin typeface="宋体" panose="02010600030101010101" pitchFamily="2" charset="-122"/>
                              <a:ea typeface="宋体" panose="02010600030101010101" pitchFamily="2" charset="-122"/>
                              <a:cs typeface="+mn-cs"/>
                            </a:rPr>
                            <a:t>感染者在总人口中的占比</a:t>
                          </a:r>
                          <a:endParaRPr lang="en-US" altLang="zh-CN" sz="18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marR="0" lvl="0" indent="0" algn="l" defTabSz="144018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lang="en-US" altLang="zh-CN" sz="1800" b="0" i="1" kern="1200" smtClean="0">
                                    <a:solidFill>
                                      <a:schemeClr val="tx1"/>
                                    </a:solidFill>
                                    <a:latin typeface="Cambria Math" panose="02040503050406030204" pitchFamily="18" charset="0"/>
                                    <a:ea typeface="宋体" panose="02010600030101010101" pitchFamily="2" charset="-122"/>
                                    <a:cs typeface="+mn-cs"/>
                                  </a:rPr>
                                  <m:t>𝑉</m:t>
                                </m:r>
                              </m:oMath>
                            </m:oMathPara>
                          </a14:m>
                          <a:endParaRPr lang="en-US" altLang="zh-CN" sz="18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40180" rtl="0" eaLnBrk="1" fontAlgn="auto" latinLnBrk="0" hangingPunct="1">
                            <a:lnSpc>
                              <a:spcPct val="100000"/>
                            </a:lnSpc>
                            <a:spcBef>
                              <a:spcPts val="0"/>
                            </a:spcBef>
                            <a:spcAft>
                              <a:spcPts val="0"/>
                            </a:spcAft>
                            <a:buClrTx/>
                            <a:buSzTx/>
                            <a:buFontTx/>
                            <a:buNone/>
                            <a:defRPr/>
                          </a:pPr>
                          <a:r>
                            <a:rPr lang="zh-CN" altLang="en-US" sz="1800" kern="1200" dirty="0">
                              <a:solidFill>
                                <a:schemeClr val="tx1"/>
                              </a:solidFill>
                              <a:latin typeface="宋体" panose="02010600030101010101" pitchFamily="2" charset="-122"/>
                              <a:ea typeface="宋体" panose="02010600030101010101" pitchFamily="2" charset="-122"/>
                              <a:cs typeface="+mn-cs"/>
                            </a:rPr>
                            <a:t>接种过疫苗的人在总人口中的占比</a:t>
                          </a:r>
                          <a:endParaRPr lang="en-US" altLang="zh-CN" sz="18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14:m>
                            <m:oMathPara xmlns:m="http://schemas.openxmlformats.org/officeDocument/2006/math">
                              <m:oMathParaPr>
                                <m:jc m:val="centerGroup"/>
                              </m:oMathParaPr>
                              <m:oMath xmlns:m="http://schemas.openxmlformats.org/officeDocument/2006/math">
                                <m:sSub>
                                  <m:sSubPr>
                                    <m:ctrlPr>
                                      <a:rPr lang="en-US" altLang="zh-CN" sz="1800" b="0" i="1" kern="1200" smtClean="0">
                                        <a:solidFill>
                                          <a:schemeClr val="tx1"/>
                                        </a:solidFill>
                                        <a:latin typeface="Cambria Math" panose="02040503050406030204" pitchFamily="18" charset="0"/>
                                        <a:ea typeface="宋体" panose="02010600030101010101" pitchFamily="2" charset="-122"/>
                                        <a:cs typeface="+mn-cs"/>
                                      </a:rPr>
                                    </m:ctrlPr>
                                  </m:sSubPr>
                                  <m:e>
                                    <m:r>
                                      <a:rPr lang="en-US" altLang="zh-CN" sz="1800" b="0" i="1" kern="1200" smtClean="0">
                                        <a:solidFill>
                                          <a:schemeClr val="tx1"/>
                                        </a:solidFill>
                                        <a:latin typeface="Cambria Math" panose="02040503050406030204" pitchFamily="18" charset="0"/>
                                        <a:ea typeface="宋体" panose="02010600030101010101" pitchFamily="2" charset="-122"/>
                                        <a:cs typeface="+mn-cs"/>
                                      </a:rPr>
                                      <m:t>𝑐</m:t>
                                    </m:r>
                                  </m:e>
                                  <m:sub>
                                    <m:r>
                                      <a:rPr lang="en-US" altLang="zh-CN" sz="1800" b="0" i="1" kern="1200" smtClean="0">
                                        <a:solidFill>
                                          <a:schemeClr val="tx1"/>
                                        </a:solidFill>
                                        <a:latin typeface="Cambria Math" panose="02040503050406030204" pitchFamily="18" charset="0"/>
                                        <a:ea typeface="宋体" panose="02010600030101010101" pitchFamily="2" charset="-122"/>
                                        <a:cs typeface="+mn-cs"/>
                                      </a:rPr>
                                      <m:t>1</m:t>
                                    </m:r>
                                  </m:sub>
                                </m:sSub>
                                <m:r>
                                  <a:rPr lang="en-US" altLang="zh-CN" sz="1800" b="0" i="1" kern="1200" smtClean="0">
                                    <a:solidFill>
                                      <a:schemeClr val="tx1"/>
                                    </a:solidFill>
                                    <a:latin typeface="Cambria Math" panose="02040503050406030204" pitchFamily="18" charset="0"/>
                                    <a:ea typeface="宋体" panose="02010600030101010101" pitchFamily="2" charset="-122"/>
                                    <a:cs typeface="+mn-cs"/>
                                  </a:rPr>
                                  <m:t>,</m:t>
                                </m:r>
                                <m:sSub>
                                  <m:sSubPr>
                                    <m:ctrlPr>
                                      <a:rPr lang="en-US" altLang="zh-CN" sz="1800" b="0" i="1" kern="1200" smtClean="0">
                                        <a:solidFill>
                                          <a:schemeClr val="tx1"/>
                                        </a:solidFill>
                                        <a:latin typeface="Cambria Math" panose="02040503050406030204" pitchFamily="18" charset="0"/>
                                        <a:ea typeface="宋体" panose="02010600030101010101" pitchFamily="2" charset="-122"/>
                                        <a:cs typeface="+mn-cs"/>
                                      </a:rPr>
                                    </m:ctrlPr>
                                  </m:sSubPr>
                                  <m:e>
                                    <m:r>
                                      <a:rPr lang="en-US" altLang="zh-CN" sz="1800" b="0" i="1" kern="1200" smtClean="0">
                                        <a:solidFill>
                                          <a:schemeClr val="tx1"/>
                                        </a:solidFill>
                                        <a:latin typeface="Cambria Math" panose="02040503050406030204" pitchFamily="18" charset="0"/>
                                        <a:ea typeface="宋体" panose="02010600030101010101" pitchFamily="2" charset="-122"/>
                                        <a:cs typeface="+mn-cs"/>
                                      </a:rPr>
                                      <m:t>𝑐</m:t>
                                    </m:r>
                                  </m:e>
                                  <m:sub>
                                    <m:r>
                                      <a:rPr lang="en-US" altLang="zh-CN" sz="1800" b="0" i="1" kern="1200" smtClean="0">
                                        <a:solidFill>
                                          <a:schemeClr val="tx1"/>
                                        </a:solidFill>
                                        <a:latin typeface="Cambria Math" panose="02040503050406030204" pitchFamily="18" charset="0"/>
                                        <a:ea typeface="宋体" panose="02010600030101010101" pitchFamily="2" charset="-122"/>
                                        <a:cs typeface="+mn-cs"/>
                                      </a:rPr>
                                      <m:t>2</m:t>
                                    </m:r>
                                  </m:sub>
                                </m:sSub>
                              </m:oMath>
                            </m:oMathPara>
                          </a14:m>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40180" rtl="0" eaLnBrk="1" fontAlgn="auto" latinLnBrk="0" hangingPunct="1">
                            <a:lnSpc>
                              <a:spcPct val="100000"/>
                            </a:lnSpc>
                            <a:spcBef>
                              <a:spcPts val="0"/>
                            </a:spcBef>
                            <a:spcAft>
                              <a:spcPts val="0"/>
                            </a:spcAft>
                            <a:buClrTx/>
                            <a:buSzTx/>
                            <a:buFontTx/>
                            <a:buNone/>
                            <a:defRPr/>
                          </a:pPr>
                          <a:r>
                            <a:rPr lang="zh-CN" altLang="en-US" sz="1800" kern="1200" dirty="0">
                              <a:solidFill>
                                <a:schemeClr val="tx1"/>
                              </a:solidFill>
                              <a:latin typeface="宋体" panose="02010600030101010101" pitchFamily="2" charset="-122"/>
                              <a:ea typeface="宋体" panose="02010600030101010101" pitchFamily="2" charset="-122"/>
                              <a:cs typeface="+mn-cs"/>
                            </a:rPr>
                            <a:t>单位时间内未</a:t>
                          </a:r>
                          <a:r>
                            <a:rPr lang="en-US" altLang="zh-CN" sz="1800" kern="1200" dirty="0">
                              <a:solidFill>
                                <a:schemeClr val="tx1"/>
                              </a:solidFill>
                              <a:latin typeface="宋体" panose="02010600030101010101" pitchFamily="2" charset="-122"/>
                              <a:ea typeface="宋体" panose="02010600030101010101" pitchFamily="2" charset="-122"/>
                              <a:cs typeface="+mn-cs"/>
                            </a:rPr>
                            <a:t>/</a:t>
                          </a:r>
                          <a:r>
                            <a:rPr lang="zh-CN" altLang="en-US" sz="1800" kern="1200" dirty="0">
                              <a:solidFill>
                                <a:schemeClr val="tx1"/>
                              </a:solidFill>
                              <a:latin typeface="宋体" panose="02010600030101010101" pitchFamily="2" charset="-122"/>
                              <a:ea typeface="宋体" panose="02010600030101010101" pitchFamily="2" charset="-122"/>
                              <a:cs typeface="+mn-cs"/>
                            </a:rPr>
                            <a:t>已接种过疫苗的人被感染概率的函数</a:t>
                          </a:r>
                          <a14:m>
                            <m:oMath xmlns:m="http://schemas.openxmlformats.org/officeDocument/2006/math">
                              <m:sSub>
                                <m:sSubPr>
                                  <m:ctrlPr>
                                    <a:rPr lang="en-US" altLang="zh-CN" sz="1800" b="0" i="1" kern="1200" smtClean="0">
                                      <a:solidFill>
                                        <a:schemeClr val="tx1"/>
                                      </a:solidFill>
                                      <a:latin typeface="Cambria Math" panose="02040503050406030204" pitchFamily="18" charset="0"/>
                                      <a:ea typeface="宋体" panose="02010600030101010101" pitchFamily="2" charset="-122"/>
                                      <a:cs typeface="+mn-cs"/>
                                    </a:rPr>
                                  </m:ctrlPr>
                                </m:sSubPr>
                                <m:e>
                                  <m:r>
                                    <a:rPr lang="en-US" altLang="zh-CN" sz="1800" b="0" i="1" kern="1200" smtClean="0">
                                      <a:solidFill>
                                        <a:schemeClr val="tx1"/>
                                      </a:solidFill>
                                      <a:latin typeface="Cambria Math" panose="02040503050406030204" pitchFamily="18" charset="0"/>
                                      <a:ea typeface="宋体" panose="02010600030101010101" pitchFamily="2" charset="-122"/>
                                      <a:cs typeface="+mn-cs"/>
                                    </a:rPr>
                                    <m:t>𝑃</m:t>
                                  </m:r>
                                </m:e>
                                <m:sub>
                                  <m:r>
                                    <a:rPr lang="en-US" altLang="zh-CN" sz="1800" b="0" i="1" kern="1200" smtClean="0">
                                      <a:solidFill>
                                        <a:schemeClr val="tx1"/>
                                      </a:solidFill>
                                      <a:latin typeface="Cambria Math" panose="02040503050406030204" pitchFamily="18" charset="0"/>
                                      <a:ea typeface="宋体" panose="02010600030101010101" pitchFamily="2" charset="-122"/>
                                      <a:cs typeface="+mn-cs"/>
                                    </a:rPr>
                                    <m:t>1</m:t>
                                  </m:r>
                                </m:sub>
                              </m:sSub>
                              <m:d>
                                <m:dPr>
                                  <m:ctrlPr>
                                    <a:rPr lang="en-US" altLang="zh-CN" sz="1800" b="0" i="1" kern="1200" smtClean="0">
                                      <a:solidFill>
                                        <a:schemeClr val="tx1"/>
                                      </a:solidFill>
                                      <a:latin typeface="Cambria Math" panose="02040503050406030204" pitchFamily="18" charset="0"/>
                                      <a:ea typeface="宋体" panose="02010600030101010101" pitchFamily="2" charset="-122"/>
                                      <a:cs typeface="+mn-cs"/>
                                    </a:rPr>
                                  </m:ctrlPr>
                                </m:dPr>
                                <m:e>
                                  <m:r>
                                    <a:rPr lang="en-US" altLang="zh-CN" sz="1800" b="0" i="1" kern="1200" smtClean="0">
                                      <a:solidFill>
                                        <a:schemeClr val="tx1"/>
                                      </a:solidFill>
                                      <a:latin typeface="Cambria Math" panose="02040503050406030204" pitchFamily="18" charset="0"/>
                                      <a:ea typeface="宋体" panose="02010600030101010101" pitchFamily="2" charset="-122"/>
                                      <a:cs typeface="+mn-cs"/>
                                    </a:rPr>
                                    <m:t>𝐼</m:t>
                                  </m:r>
                                </m:e>
                              </m:d>
                              <m:r>
                                <a:rPr lang="en-US" altLang="zh-CN" sz="1800" b="0" i="1" kern="1200" smtClean="0">
                                  <a:solidFill>
                                    <a:schemeClr val="tx1"/>
                                  </a:solidFill>
                                  <a:latin typeface="Cambria Math" panose="02040503050406030204" pitchFamily="18" charset="0"/>
                                  <a:ea typeface="宋体" panose="02010600030101010101" pitchFamily="2" charset="-122"/>
                                  <a:cs typeface="+mn-cs"/>
                                </a:rPr>
                                <m:t>,</m:t>
                              </m:r>
                              <m:sSub>
                                <m:sSubPr>
                                  <m:ctrlPr>
                                    <a:rPr lang="en-US" altLang="zh-CN" sz="1800" b="0" i="1" kern="1200" smtClean="0">
                                      <a:solidFill>
                                        <a:schemeClr val="tx1"/>
                                      </a:solidFill>
                                      <a:latin typeface="Cambria Math" panose="02040503050406030204" pitchFamily="18" charset="0"/>
                                      <a:ea typeface="宋体" panose="02010600030101010101" pitchFamily="2" charset="-122"/>
                                      <a:cs typeface="+mn-cs"/>
                                    </a:rPr>
                                  </m:ctrlPr>
                                </m:sSubPr>
                                <m:e>
                                  <m:r>
                                    <a:rPr lang="en-US" altLang="zh-CN" sz="1800" b="0" i="1" kern="1200" smtClean="0">
                                      <a:solidFill>
                                        <a:schemeClr val="tx1"/>
                                      </a:solidFill>
                                      <a:latin typeface="Cambria Math" panose="02040503050406030204" pitchFamily="18" charset="0"/>
                                      <a:ea typeface="宋体" panose="02010600030101010101" pitchFamily="2" charset="-122"/>
                                      <a:cs typeface="+mn-cs"/>
                                    </a:rPr>
                                    <m:t>𝑃</m:t>
                                  </m:r>
                                </m:e>
                                <m:sub>
                                  <m:r>
                                    <a:rPr lang="en-US" altLang="zh-CN" sz="1800" b="0" i="1" kern="1200" smtClean="0">
                                      <a:solidFill>
                                        <a:schemeClr val="tx1"/>
                                      </a:solidFill>
                                      <a:latin typeface="Cambria Math" panose="02040503050406030204" pitchFamily="18" charset="0"/>
                                      <a:ea typeface="宋体" panose="02010600030101010101" pitchFamily="2" charset="-122"/>
                                      <a:cs typeface="+mn-cs"/>
                                    </a:rPr>
                                    <m:t>2</m:t>
                                  </m:r>
                                </m:sub>
                              </m:sSub>
                              <m:r>
                                <a:rPr lang="en-US" altLang="zh-CN" sz="1800" b="0" i="1" kern="1200" smtClean="0">
                                  <a:solidFill>
                                    <a:schemeClr val="tx1"/>
                                  </a:solidFill>
                                  <a:latin typeface="Cambria Math" panose="02040503050406030204" pitchFamily="18" charset="0"/>
                                  <a:ea typeface="宋体" panose="02010600030101010101" pitchFamily="2" charset="-122"/>
                                  <a:cs typeface="+mn-cs"/>
                                </a:rPr>
                                <m:t>(</m:t>
                              </m:r>
                              <m:r>
                                <a:rPr lang="en-US" altLang="zh-CN" sz="1800" b="0" i="1" kern="1200" smtClean="0">
                                  <a:solidFill>
                                    <a:schemeClr val="tx1"/>
                                  </a:solidFill>
                                  <a:latin typeface="Cambria Math" panose="02040503050406030204" pitchFamily="18" charset="0"/>
                                  <a:ea typeface="宋体" panose="02010600030101010101" pitchFamily="2" charset="-122"/>
                                  <a:cs typeface="+mn-cs"/>
                                </a:rPr>
                                <m:t>𝐼</m:t>
                              </m:r>
                              <m:r>
                                <a:rPr lang="en-US" altLang="zh-CN" sz="1800" b="0" i="1" kern="1200" smtClean="0">
                                  <a:solidFill>
                                    <a:schemeClr val="tx1"/>
                                  </a:solidFill>
                                  <a:latin typeface="Cambria Math" panose="02040503050406030204" pitchFamily="18" charset="0"/>
                                  <a:ea typeface="宋体" panose="02010600030101010101" pitchFamily="2" charset="-122"/>
                                  <a:cs typeface="+mn-cs"/>
                                </a:rPr>
                                <m:t>)</m:t>
                              </m:r>
                            </m:oMath>
                          </a14:m>
                          <a:r>
                            <a:rPr lang="zh-CN" altLang="en-US" sz="1800" kern="1200" dirty="0">
                              <a:solidFill>
                                <a:schemeClr val="tx1"/>
                              </a:solidFill>
                              <a:latin typeface="宋体" panose="02010600030101010101" pitchFamily="2" charset="-122"/>
                              <a:ea typeface="宋体" panose="02010600030101010101" pitchFamily="2" charset="-122"/>
                              <a:cs typeface="+mn-cs"/>
                            </a:rPr>
                            <a:t>的常值导数</a:t>
                          </a:r>
                          <a:endParaRPr lang="zh-CN" altLang="en-US" sz="180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mc:Choice>
        <mc:Fallback xmlns="">
          <p:graphicFrame>
            <p:nvGraphicFramePr>
              <p:cNvPr id="17" name="表格 10"/>
              <p:cNvGraphicFramePr>
                <a:graphicFrameLocks noGrp="1"/>
              </p:cNvGraphicFramePr>
              <p:nvPr/>
            </p:nvGraphicFramePr>
            <p:xfrm>
              <a:off x="8281014" y="2146299"/>
              <a:ext cx="3535720" cy="2936240"/>
            </p:xfrm>
            <a:graphic>
              <a:graphicData uri="http://schemas.openxmlformats.org/drawingml/2006/table">
                <a:tbl>
                  <a:tblPr firstRow="1">
                    <a:tableStyleId>{2D5ABB26-0587-4C30-8999-92F81FD0307C}</a:tableStyleId>
                  </a:tblPr>
                  <a:tblGrid>
                    <a:gridCol w="669797"/>
                    <a:gridCol w="2865923"/>
                  </a:tblGrid>
                  <a:tr h="370840">
                    <a:tc>
                      <a:txBody>
                        <a:bodyPr/>
                        <a:lstStyle/>
                        <a:p>
                          <a:r>
                            <a:rPr lang="zh-CN" altLang="en-US" sz="1800" kern="1200" dirty="0">
                              <a:solidFill>
                                <a:schemeClr val="tx1"/>
                              </a:solidFill>
                              <a:latin typeface="宋体" panose="02010600030101010101" pitchFamily="2" charset="-122"/>
                              <a:ea typeface="宋体" panose="02010600030101010101" pitchFamily="2" charset="-122"/>
                              <a:cs typeface="+mn-cs"/>
                            </a:rPr>
                            <a:t>变量</a:t>
                          </a:r>
                          <a:endParaRPr lang="en-US" altLang="zh-CN" sz="180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800" kern="1200" dirty="0">
                              <a:solidFill>
                                <a:schemeClr val="tx1"/>
                              </a:solidFill>
                              <a:latin typeface="宋体" panose="02010600030101010101" pitchFamily="2" charset="-122"/>
                              <a:ea typeface="宋体" panose="02010600030101010101" pitchFamily="2" charset="-122"/>
                              <a:cs typeface="+mn-cs"/>
                            </a:rPr>
                            <a:t>含义</a:t>
                          </a:r>
                          <a:endParaRPr lang="en-US" altLang="zh-CN" sz="180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40080">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7"/>
                        </a:blipFill>
                      </a:tcPr>
                    </a:tc>
                    <a:tc>
                      <a:txBody>
                        <a:bodyPr/>
                        <a:lstStyle/>
                        <a:p>
                          <a:r>
                            <a:rPr lang="zh-CN" altLang="en-US" sz="1800" kern="1200" dirty="0">
                              <a:solidFill>
                                <a:schemeClr val="tx1"/>
                              </a:solidFill>
                              <a:latin typeface="宋体" panose="02010600030101010101" pitchFamily="2" charset="-122"/>
                              <a:ea typeface="宋体" panose="02010600030101010101" pitchFamily="2" charset="-122"/>
                              <a:cs typeface="+mn-cs"/>
                            </a:rPr>
                            <a:t>未感染且未</a:t>
                          </a:r>
                          <a:r>
                            <a:rPr lang="en-US" altLang="zh-CN" sz="1800" kern="1200" dirty="0">
                              <a:solidFill>
                                <a:schemeClr val="tx1"/>
                              </a:solidFill>
                              <a:latin typeface="宋体" panose="02010600030101010101" pitchFamily="2" charset="-122"/>
                              <a:ea typeface="宋体" panose="02010600030101010101" pitchFamily="2" charset="-122"/>
                              <a:cs typeface="+mn-cs"/>
                            </a:rPr>
                            <a:t>/</a:t>
                          </a:r>
                          <a:r>
                            <a:rPr lang="zh-CN" altLang="en-US" sz="1800" kern="1200" dirty="0">
                              <a:solidFill>
                                <a:schemeClr val="tx1"/>
                              </a:solidFill>
                              <a:latin typeface="宋体" panose="02010600030101010101" pitchFamily="2" charset="-122"/>
                              <a:ea typeface="宋体" panose="02010600030101010101" pitchFamily="2" charset="-122"/>
                              <a:cs typeface="+mn-cs"/>
                            </a:rPr>
                            <a:t>已接种过疫苗的人的占比</a:t>
                          </a:r>
                          <a:endParaRPr lang="en-US" altLang="zh-CN" sz="180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7"/>
                        </a:blipFill>
                      </a:tcPr>
                    </a:tc>
                    <a:tc>
                      <a:txBody>
                        <a:bodyPr/>
                        <a:lstStyle/>
                        <a:p>
                          <a:pPr marL="0" marR="0" lvl="0" indent="0" algn="l" defTabSz="1440180" rtl="0" eaLnBrk="1" fontAlgn="auto" latinLnBrk="0" hangingPunct="1">
                            <a:lnSpc>
                              <a:spcPct val="100000"/>
                            </a:lnSpc>
                            <a:spcBef>
                              <a:spcPts val="0"/>
                            </a:spcBef>
                            <a:spcAft>
                              <a:spcPts val="0"/>
                            </a:spcAft>
                            <a:buClrTx/>
                            <a:buSzTx/>
                            <a:buFontTx/>
                            <a:buNone/>
                            <a:defRPr/>
                          </a:pPr>
                          <a:r>
                            <a:rPr lang="zh-CN" altLang="en-US" sz="1800" kern="1200" dirty="0">
                              <a:solidFill>
                                <a:schemeClr val="tx1"/>
                              </a:solidFill>
                              <a:latin typeface="宋体" panose="02010600030101010101" pitchFamily="2" charset="-122"/>
                              <a:ea typeface="宋体" panose="02010600030101010101" pitchFamily="2" charset="-122"/>
                              <a:cs typeface="+mn-cs"/>
                            </a:rPr>
                            <a:t>感染者在总人口中的占比</a:t>
                          </a:r>
                          <a:endParaRPr lang="en-US" altLang="zh-CN" sz="18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40080">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7"/>
                        </a:blipFill>
                      </a:tcPr>
                    </a:tc>
                    <a:tc>
                      <a:txBody>
                        <a:bodyPr/>
                        <a:lstStyle/>
                        <a:p>
                          <a:pPr marL="0" marR="0" lvl="0" indent="0" algn="l" defTabSz="1440180" rtl="0" eaLnBrk="1" fontAlgn="auto" latinLnBrk="0" hangingPunct="1">
                            <a:lnSpc>
                              <a:spcPct val="100000"/>
                            </a:lnSpc>
                            <a:spcBef>
                              <a:spcPts val="0"/>
                            </a:spcBef>
                            <a:spcAft>
                              <a:spcPts val="0"/>
                            </a:spcAft>
                            <a:buClrTx/>
                            <a:buSzTx/>
                            <a:buFontTx/>
                            <a:buNone/>
                            <a:defRPr/>
                          </a:pPr>
                          <a:r>
                            <a:rPr lang="zh-CN" altLang="en-US" sz="1800" kern="1200" dirty="0">
                              <a:solidFill>
                                <a:schemeClr val="tx1"/>
                              </a:solidFill>
                              <a:latin typeface="宋体" panose="02010600030101010101" pitchFamily="2" charset="-122"/>
                              <a:ea typeface="宋体" panose="02010600030101010101" pitchFamily="2" charset="-122"/>
                              <a:cs typeface="+mn-cs"/>
                            </a:rPr>
                            <a:t>接种过疫苗的人在总人口中的占比</a:t>
                          </a:r>
                          <a:endParaRPr lang="en-US" altLang="zh-CN" sz="18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14400">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7"/>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7"/>
                        </a:blipFill>
                      </a:tcPr>
                    </a:tc>
                  </a:tr>
                </a:tbl>
              </a:graphicData>
            </a:graphic>
          </p:graphicFrame>
        </mc:Fallback>
      </mc:AlternateContent>
      <p:sp>
        <p:nvSpPr>
          <p:cNvPr id="2" name="文本框 1"/>
          <p:cNvSpPr txBox="1"/>
          <p:nvPr/>
        </p:nvSpPr>
        <p:spPr>
          <a:xfrm>
            <a:off x="10248900" y="6460093"/>
            <a:ext cx="2028825" cy="369332"/>
          </a:xfrm>
          <a:prstGeom prst="rect">
            <a:avLst/>
          </a:prstGeom>
          <a:noFill/>
        </p:spPr>
        <p:txBody>
          <a:bodyPr wrap="square">
            <a:spAutoFit/>
          </a:bodyPr>
          <a:lstStyle/>
          <a:p>
            <a:pPr algn="ctr"/>
            <a:r>
              <a:rPr lang="en-US" altLang="zh-CN" sz="1800" b="1" dirty="0">
                <a:latin typeface="Book Antiqua" panose="02040602050305030304" pitchFamily="18" charset="0"/>
                <a:ea typeface="宋体" panose="02010600030101010101" pitchFamily="2" charset="-122"/>
                <a:hlinkClick r:id="rId8" action="ppaction://hlinksldjump">
                  <a:extLst>
                    <a:ext uri="{DAF060AB-1E55-43B9-8AAB-6FB025537F2F}">
                      <wpsdc:hlinkClr xmlns:wpsdc="http://www.wps.cn/officeDocument/2017/drawingmlCustomData" val="000000"/>
                      <wpsdc:folHlinkClr xmlns:wpsdc="http://www.wps.cn/officeDocument/2017/drawingmlCustomData" val="000000"/>
                      <wpsdc:hlinkUnderline xmlns:wpsdc="http://www.wps.cn/officeDocument/2017/drawingmlCustomData" val="0"/>
                    </a:ext>
                  </a:extLst>
                </a:hlinkClick>
              </a:rPr>
              <a:t>IMMC22067984</a:t>
            </a:r>
            <a:endParaRPr lang="en-US" altLang="zh-CN" sz="1800" b="1" dirty="0">
              <a:latin typeface="Book Antiqua" panose="0204060205030503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100" y="596900"/>
            <a:ext cx="5591595" cy="707886"/>
          </a:xfrm>
          <a:prstGeom prst="rect">
            <a:avLst/>
          </a:prstGeom>
          <a:noFill/>
        </p:spPr>
        <p:txBody>
          <a:bodyPr wrap="none" rtlCol="0">
            <a:spAutoFit/>
          </a:bodyPr>
          <a:lstStyle/>
          <a:p>
            <a:r>
              <a:rPr lang="zh-CN" altLang="en-US" sz="4000" b="1" dirty="0">
                <a:latin typeface="宋体" panose="02010600030101010101" pitchFamily="2" charset="-122"/>
                <a:ea typeface="宋体" panose="02010600030101010101" pitchFamily="2" charset="-122"/>
              </a:rPr>
              <a:t>“</a:t>
            </a:r>
            <a:r>
              <a:rPr lang="en-US" altLang="zh-CN" sz="4000" b="1" dirty="0">
                <a:latin typeface="宋体" panose="02010600030101010101" pitchFamily="2" charset="-122"/>
                <a:ea typeface="宋体" panose="02010600030101010101" pitchFamily="2" charset="-122"/>
              </a:rPr>
              <a:t>SI+V</a:t>
            </a:r>
            <a:r>
              <a:rPr lang="zh-CN" altLang="en-US" sz="4000" b="1" dirty="0">
                <a:latin typeface="宋体" panose="02010600030101010101" pitchFamily="2" charset="-122"/>
                <a:ea typeface="宋体" panose="02010600030101010101" pitchFamily="2" charset="-122"/>
              </a:rPr>
              <a:t>”模型</a:t>
            </a:r>
            <a:r>
              <a:rPr lang="en-US" altLang="zh-CN" sz="4000" b="1" dirty="0">
                <a:latin typeface="宋体" panose="02010600030101010101" pitchFamily="2" charset="-122"/>
                <a:ea typeface="宋体" panose="02010600030101010101" pitchFamily="2" charset="-122"/>
              </a:rPr>
              <a:t>-</a:t>
            </a:r>
            <a:r>
              <a:rPr lang="zh-CN" altLang="en-US" sz="4000" b="1" dirty="0">
                <a:latin typeface="宋体" panose="02010600030101010101" pitchFamily="2" charset="-122"/>
                <a:ea typeface="宋体" panose="02010600030101010101" pitchFamily="2" charset="-122"/>
              </a:rPr>
              <a:t>模型推导</a:t>
            </a:r>
            <a:endParaRPr lang="zh-CN" altLang="en-US" sz="4000" b="1"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7" name="文本框 6"/>
              <p:cNvSpPr txBox="1"/>
              <p:nvPr/>
            </p:nvSpPr>
            <p:spPr>
              <a:xfrm>
                <a:off x="3767134" y="4203094"/>
                <a:ext cx="4657725" cy="753604"/>
              </a:xfrm>
              <a:prstGeom prst="rect">
                <a:avLst/>
              </a:prstGeom>
              <a:noFill/>
            </p:spPr>
            <p:txBody>
              <a:bodyPr wrap="square">
                <a:spAutoFit/>
              </a:bodyPr>
              <a:lstStyle/>
              <a:p>
                <a:pPr marL="360045" lvl="1">
                  <a:spcAft>
                    <a:spcPts val="600"/>
                  </a:spcAft>
                </a:pPr>
                <a14:m>
                  <m:oMathPara xmlns:m="http://schemas.openxmlformats.org/officeDocument/2006/math">
                    <m:oMathParaPr>
                      <m:jc m:val="centerGroup"/>
                    </m:oMathParaPr>
                    <m:oMath xmlns:m="http://schemas.openxmlformats.org/officeDocument/2006/math">
                      <m:f>
                        <m:fPr>
                          <m:ctrlPr>
                            <a:rPr lang="en-US" altLang="zh-CN" sz="2000" b="0" i="1" smtClean="0">
                              <a:latin typeface="Cambria Math" panose="02040503050406030204" pitchFamily="18" charset="0"/>
                              <a:ea typeface="宋体" panose="02010600030101010101" pitchFamily="2" charset="-122"/>
                            </a:rPr>
                          </m:ctrlPr>
                        </m:fPr>
                        <m:num>
                          <m:r>
                            <m:rPr>
                              <m:sty m:val="p"/>
                            </m:rPr>
                            <a:rPr lang="en-US" altLang="zh-CN" sz="2000" i="0" smtClean="0">
                              <a:latin typeface="Cambria Math" panose="02040503050406030204" pitchFamily="18" charset="0"/>
                              <a:ea typeface="宋体" panose="02010600030101010101" pitchFamily="2" charset="-122"/>
                            </a:rPr>
                            <m:t>d</m:t>
                          </m:r>
                          <m:r>
                            <a:rPr lang="en-US" altLang="zh-CN" sz="2000" i="1" smtClean="0">
                              <a:latin typeface="Cambria Math" panose="02040503050406030204" pitchFamily="18" charset="0"/>
                              <a:ea typeface="宋体" panose="02010600030101010101" pitchFamily="2" charset="-122"/>
                            </a:rPr>
                            <m:t>𝐼</m:t>
                          </m:r>
                        </m:num>
                        <m:den>
                          <m:r>
                            <m:rPr>
                              <m:sty m:val="p"/>
                            </m:rPr>
                            <a:rPr lang="en-US" altLang="zh-CN" sz="2000" b="0" i="0" smtClean="0">
                              <a:latin typeface="Cambria Math" panose="02040503050406030204" pitchFamily="18" charset="0"/>
                              <a:ea typeface="宋体" panose="02010600030101010101" pitchFamily="2" charset="-122"/>
                            </a:rPr>
                            <m:t>d</m:t>
                          </m:r>
                          <m:r>
                            <a:rPr lang="en-US" altLang="zh-CN" sz="2000" b="0" i="1" smtClean="0">
                              <a:latin typeface="Cambria Math" panose="02040503050406030204" pitchFamily="18" charset="0"/>
                              <a:ea typeface="宋体" panose="02010600030101010101" pitchFamily="2" charset="-122"/>
                            </a:rPr>
                            <m:t>𝑡</m:t>
                          </m:r>
                        </m:den>
                      </m:f>
                      <m:r>
                        <a:rPr lang="en-US" altLang="zh-CN" sz="2000" i="1">
                          <a:latin typeface="Cambria Math" panose="02040503050406030204" pitchFamily="18" charset="0"/>
                          <a:ea typeface="宋体" panose="02010600030101010101" pitchFamily="2" charset="-122"/>
                        </a:rPr>
                        <m:t>=</m:t>
                      </m:r>
                      <m:d>
                        <m:dPr>
                          <m:ctrlPr>
                            <a:rPr lang="en-US" altLang="zh-CN" sz="2000" i="1">
                              <a:latin typeface="Cambria Math" panose="02040503050406030204" pitchFamily="18" charset="0"/>
                              <a:ea typeface="宋体" panose="02010600030101010101" pitchFamily="2" charset="-122"/>
                            </a:rPr>
                          </m:ctrlPr>
                        </m:dPr>
                        <m:e>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𝑐</m:t>
                              </m:r>
                            </m:e>
                            <m:sub>
                              <m:r>
                                <a:rPr lang="en-US" altLang="zh-CN" sz="2000" i="1">
                                  <a:latin typeface="Cambria Math" panose="02040503050406030204" pitchFamily="18" charset="0"/>
                                  <a:ea typeface="宋体" panose="02010600030101010101" pitchFamily="2" charset="-122"/>
                                </a:rPr>
                                <m:t>1</m:t>
                              </m:r>
                            </m:sub>
                          </m:sSub>
                          <m:d>
                            <m:dPr>
                              <m:ctrlPr>
                                <a:rPr lang="en-US" altLang="zh-CN" sz="2000" i="1">
                                  <a:latin typeface="Cambria Math" panose="02040503050406030204" pitchFamily="18" charset="0"/>
                                  <a:ea typeface="宋体" panose="02010600030101010101" pitchFamily="2" charset="-122"/>
                                </a:rPr>
                              </m:ctrlPr>
                            </m:dPr>
                            <m:e>
                              <m:r>
                                <a:rPr lang="en-US" altLang="zh-CN" sz="2000" i="1">
                                  <a:latin typeface="Cambria Math" panose="02040503050406030204" pitchFamily="18" charset="0"/>
                                  <a:ea typeface="宋体" panose="02010600030101010101" pitchFamily="2" charset="-122"/>
                                </a:rPr>
                                <m:t>1</m:t>
                              </m:r>
                              <m:r>
                                <a:rPr lang="en-US" altLang="zh-CN" sz="2000" i="1">
                                  <a:latin typeface="Cambria Math" panose="02040503050406030204" pitchFamily="18" charset="0"/>
                                  <a:ea typeface="宋体" panose="02010600030101010101" pitchFamily="2" charset="-122"/>
                                </a:rPr>
                                <m:t>−</m:t>
                              </m:r>
                              <m:r>
                                <a:rPr lang="en-US" altLang="zh-CN" sz="2000" i="1">
                                  <a:latin typeface="Cambria Math" panose="02040503050406030204" pitchFamily="18" charset="0"/>
                                  <a:ea typeface="宋体" panose="02010600030101010101" pitchFamily="2" charset="-122"/>
                                </a:rPr>
                                <m:t>𝑉</m:t>
                              </m:r>
                            </m:e>
                          </m:d>
                          <m:r>
                            <a:rPr lang="en-US" altLang="zh-CN" sz="2000" i="1">
                              <a:latin typeface="Cambria Math" panose="02040503050406030204" pitchFamily="18" charset="0"/>
                              <a:ea typeface="宋体" panose="02010600030101010101" pitchFamily="2" charset="-122"/>
                            </a:rPr>
                            <m:t>+</m:t>
                          </m:r>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𝑐</m:t>
                              </m:r>
                            </m:e>
                            <m:sub>
                              <m:r>
                                <a:rPr lang="en-US" altLang="zh-CN" sz="2000" i="1">
                                  <a:latin typeface="Cambria Math" panose="02040503050406030204" pitchFamily="18" charset="0"/>
                                  <a:ea typeface="宋体" panose="02010600030101010101" pitchFamily="2" charset="-122"/>
                                </a:rPr>
                                <m:t>2</m:t>
                              </m:r>
                            </m:sub>
                          </m:sSub>
                          <m:r>
                            <a:rPr lang="en-US" altLang="zh-CN" sz="2000" i="1">
                              <a:latin typeface="Cambria Math" panose="02040503050406030204" pitchFamily="18" charset="0"/>
                              <a:ea typeface="宋体" panose="02010600030101010101" pitchFamily="2" charset="-122"/>
                            </a:rPr>
                            <m:t>𝑉</m:t>
                          </m:r>
                        </m:e>
                      </m:d>
                      <m:r>
                        <a:rPr lang="en-US" altLang="zh-CN" sz="2000" i="1">
                          <a:latin typeface="Cambria Math" panose="02040503050406030204" pitchFamily="18" charset="0"/>
                          <a:ea typeface="宋体" panose="02010600030101010101" pitchFamily="2" charset="-122"/>
                        </a:rPr>
                        <m:t>𝐼</m:t>
                      </m:r>
                    </m:oMath>
                  </m:oMathPara>
                </a14:m>
                <a:endParaRPr lang="en-US" altLang="zh-CN" sz="2000" i="1" dirty="0">
                  <a:latin typeface="宋体" panose="02010600030101010101" pitchFamily="2" charset="-122"/>
                  <a:ea typeface="宋体" panose="02010600030101010101" pitchFamily="2" charset="-122"/>
                </a:endParaRPr>
              </a:p>
            </p:txBody>
          </p:sp>
        </mc:Choice>
        <mc:Fallback>
          <p:sp>
            <p:nvSpPr>
              <p:cNvPr id="7" name="文本框 6"/>
              <p:cNvSpPr txBox="1">
                <a:spLocks noRot="1" noChangeAspect="1" noMove="1" noResize="1" noEditPoints="1" noAdjustHandles="1" noChangeArrowheads="1" noChangeShapeType="1" noTextEdit="1"/>
              </p:cNvSpPr>
              <p:nvPr/>
            </p:nvSpPr>
            <p:spPr>
              <a:xfrm>
                <a:off x="3767134" y="4203094"/>
                <a:ext cx="4657725" cy="753604"/>
              </a:xfrm>
              <a:prstGeom prst="rect">
                <a:avLst/>
              </a:prstGeom>
              <a:blipFill rotWithShape="1">
                <a:blip r:embed="rId1"/>
                <a:stretch>
                  <a:fillRect l="-7" t="-4" r="7"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矩形 2"/>
              <p:cNvSpPr/>
              <p:nvPr/>
            </p:nvSpPr>
            <p:spPr>
              <a:xfrm>
                <a:off x="3067049" y="1800471"/>
                <a:ext cx="1971675" cy="107491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𝑆</m:t>
                          </m:r>
                        </m:e>
                        <m:sub>
                          <m:r>
                            <a:rPr lang="en-US" altLang="zh-CN" sz="2000" b="0" i="1" smtClean="0">
                              <a:solidFill>
                                <a:schemeClr val="tx1"/>
                              </a:solidFill>
                              <a:latin typeface="Cambria Math" panose="02040503050406030204" pitchFamily="18" charset="0"/>
                            </a:rPr>
                            <m:t>1</m:t>
                          </m:r>
                        </m:sub>
                      </m:sSub>
                    </m:oMath>
                  </m:oMathPara>
                </a14:m>
                <a:endParaRPr lang="zh-CN" altLang="en-US" sz="2000" dirty="0">
                  <a:solidFill>
                    <a:schemeClr val="tx1"/>
                  </a:solidFill>
                </a:endParaRPr>
              </a:p>
            </p:txBody>
          </p:sp>
        </mc:Choice>
        <mc:Fallback>
          <p:sp>
            <p:nvSpPr>
              <p:cNvPr id="3" name="矩形 2"/>
              <p:cNvSpPr>
                <a:spLocks noRot="1" noChangeAspect="1" noMove="1" noResize="1" noEditPoints="1" noAdjustHandles="1" noChangeArrowheads="1" noChangeShapeType="1" noTextEdit="1"/>
              </p:cNvSpPr>
              <p:nvPr/>
            </p:nvSpPr>
            <p:spPr>
              <a:xfrm>
                <a:off x="3067049" y="1800471"/>
                <a:ext cx="1971675" cy="1074910"/>
              </a:xfrm>
              <a:prstGeom prst="rect">
                <a:avLst/>
              </a:prstGeom>
              <a:blipFill rotWithShape="1">
                <a:blip r:embed="rId2"/>
                <a:stretch>
                  <a:fillRect l="-515" t="-909" r="-451" b="-877"/>
                </a:stretch>
              </a:bli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p:cNvSpPr/>
              <p:nvPr/>
            </p:nvSpPr>
            <p:spPr>
              <a:xfrm>
                <a:off x="3067048" y="2875381"/>
                <a:ext cx="1971675" cy="107491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𝑆</m:t>
                          </m:r>
                        </m:e>
                        <m:sub>
                          <m:r>
                            <a:rPr lang="en-US" altLang="zh-CN" sz="2000" b="0" i="1" smtClean="0">
                              <a:solidFill>
                                <a:schemeClr val="tx1"/>
                              </a:solidFill>
                              <a:latin typeface="Cambria Math" panose="02040503050406030204" pitchFamily="18" charset="0"/>
                            </a:rPr>
                            <m:t>2</m:t>
                          </m:r>
                        </m:sub>
                      </m:sSub>
                    </m:oMath>
                  </m:oMathPara>
                </a14:m>
                <a:endParaRPr lang="zh-CN" altLang="en-US" sz="2000" dirty="0">
                  <a:solidFill>
                    <a:schemeClr val="tx1"/>
                  </a:solidFill>
                </a:endParaRPr>
              </a:p>
            </p:txBody>
          </p:sp>
        </mc:Choice>
        <mc:Fallback>
          <p:sp>
            <p:nvSpPr>
              <p:cNvPr id="9" name="矩形 8"/>
              <p:cNvSpPr>
                <a:spLocks noRot="1" noChangeAspect="1" noMove="1" noResize="1" noEditPoints="1" noAdjustHandles="1" noChangeArrowheads="1" noChangeShapeType="1" noTextEdit="1"/>
              </p:cNvSpPr>
              <p:nvPr/>
            </p:nvSpPr>
            <p:spPr>
              <a:xfrm>
                <a:off x="3067048" y="2875381"/>
                <a:ext cx="1971675" cy="1074910"/>
              </a:xfrm>
              <a:prstGeom prst="rect">
                <a:avLst/>
              </a:prstGeom>
              <a:blipFill rotWithShape="1">
                <a:blip r:embed="rId3"/>
                <a:stretch>
                  <a:fillRect l="-515" t="-896" r="-451" b="-831"/>
                </a:stretch>
              </a:bli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矩形 9"/>
              <p:cNvSpPr/>
              <p:nvPr/>
            </p:nvSpPr>
            <p:spPr>
              <a:xfrm>
                <a:off x="7153272" y="2201511"/>
                <a:ext cx="1971675" cy="13477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b="0" i="1" smtClean="0">
                          <a:solidFill>
                            <a:schemeClr val="tx1"/>
                          </a:solidFill>
                          <a:latin typeface="Cambria Math" panose="02040503050406030204" pitchFamily="18" charset="0"/>
                        </a:rPr>
                        <m:t>𝐼</m:t>
                      </m:r>
                    </m:oMath>
                  </m:oMathPara>
                </a14:m>
                <a:endParaRPr lang="zh-CN" altLang="en-US" sz="2000" dirty="0">
                  <a:solidFill>
                    <a:schemeClr val="tx1"/>
                  </a:solidFill>
                </a:endParaRPr>
              </a:p>
            </p:txBody>
          </p:sp>
        </mc:Choice>
        <mc:Fallback>
          <p:sp>
            <p:nvSpPr>
              <p:cNvPr id="10" name="矩形 9"/>
              <p:cNvSpPr>
                <a:spLocks noRot="1" noChangeAspect="1" noMove="1" noResize="1" noEditPoints="1" noAdjustHandles="1" noChangeArrowheads="1" noChangeShapeType="1" noTextEdit="1"/>
              </p:cNvSpPr>
              <p:nvPr/>
            </p:nvSpPr>
            <p:spPr>
              <a:xfrm>
                <a:off x="7153272" y="2201511"/>
                <a:ext cx="1971675" cy="1347740"/>
              </a:xfrm>
              <a:prstGeom prst="rect">
                <a:avLst/>
              </a:prstGeom>
              <a:blipFill rotWithShape="1">
                <a:blip r:embed="rId4"/>
                <a:stretch>
                  <a:fillRect l="-515" t="-751" r="-451" b="-689"/>
                </a:stretch>
              </a:bli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cxnSp>
        <p:nvCxnSpPr>
          <p:cNvPr id="11" name="直接箭头连接符 10"/>
          <p:cNvCxnSpPr/>
          <p:nvPr/>
        </p:nvCxnSpPr>
        <p:spPr>
          <a:xfrm>
            <a:off x="5038723" y="2337926"/>
            <a:ext cx="211454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3" name="文本框 12"/>
              <p:cNvSpPr txBox="1"/>
              <p:nvPr/>
            </p:nvSpPr>
            <p:spPr>
              <a:xfrm>
                <a:off x="5567167" y="1961941"/>
                <a:ext cx="1057662"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𝑃</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𝐼</m:t>
                      </m:r>
                      <m:r>
                        <a:rPr lang="en-US" altLang="zh-CN" sz="2000" b="0" i="1" smtClean="0">
                          <a:latin typeface="Cambria Math" panose="02040503050406030204" pitchFamily="18" charset="0"/>
                        </a:rPr>
                        <m:t>)</m:t>
                      </m:r>
                    </m:oMath>
                  </m:oMathPara>
                </a14:m>
                <a:endParaRPr lang="zh-CN" altLang="en-US" sz="2000" dirty="0"/>
              </a:p>
            </p:txBody>
          </p:sp>
        </mc:Choice>
        <mc:Fallback>
          <p:sp>
            <p:nvSpPr>
              <p:cNvPr id="13" name="文本框 12"/>
              <p:cNvSpPr txBox="1">
                <a:spLocks noRot="1" noChangeAspect="1" noMove="1" noResize="1" noEditPoints="1" noAdjustHandles="1" noChangeArrowheads="1" noChangeShapeType="1" noTextEdit="1"/>
              </p:cNvSpPr>
              <p:nvPr/>
            </p:nvSpPr>
            <p:spPr>
              <a:xfrm>
                <a:off x="5567167" y="1961941"/>
                <a:ext cx="1057662" cy="307777"/>
              </a:xfrm>
              <a:prstGeom prst="rect">
                <a:avLst/>
              </a:prstGeom>
              <a:blipFill rotWithShape="1">
                <a:blip r:embed="rId5"/>
                <a:stretch>
                  <a:fillRect l="-12" t="-138" r="-8237" b="7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p:cNvSpPr txBox="1"/>
              <p:nvPr/>
            </p:nvSpPr>
            <p:spPr>
              <a:xfrm>
                <a:off x="3767133" y="4975737"/>
                <a:ext cx="4657725" cy="482568"/>
              </a:xfrm>
              <a:prstGeom prst="rect">
                <a:avLst/>
              </a:prstGeom>
              <a:noFill/>
            </p:spPr>
            <p:txBody>
              <a:bodyPr wrap="square">
                <a:spAutoFit/>
              </a:bodyPr>
              <a:lstStyle/>
              <a:p>
                <a:pPr marL="360045" lvl="1">
                  <a:spcAft>
                    <a:spcPts val="600"/>
                  </a:spcAft>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ea typeface="宋体" panose="02010600030101010101" pitchFamily="2" charset="-122"/>
                        </a:rPr>
                        <m:t>𝐼</m:t>
                      </m:r>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𝐶</m:t>
                      </m:r>
                      <m:sSup>
                        <m:sSupPr>
                          <m:ctrlPr>
                            <a:rPr lang="en-US" altLang="zh-CN" sz="2000" b="0" i="1" smtClean="0">
                              <a:latin typeface="Cambria Math" panose="02040503050406030204" pitchFamily="18" charset="0"/>
                              <a:ea typeface="宋体" panose="02010600030101010101" pitchFamily="2" charset="-122"/>
                            </a:rPr>
                          </m:ctrlPr>
                        </m:sSupPr>
                        <m:e>
                          <m:r>
                            <a:rPr lang="en-US" altLang="zh-CN" sz="2000" b="0" i="1" smtClean="0">
                              <a:latin typeface="Cambria Math" panose="02040503050406030204" pitchFamily="18" charset="0"/>
                              <a:ea typeface="宋体" panose="02010600030101010101" pitchFamily="2" charset="-122"/>
                            </a:rPr>
                            <m:t>𝑒</m:t>
                          </m:r>
                        </m:e>
                        <m:sup>
                          <m:r>
                            <a:rPr lang="en-US" altLang="zh-CN" sz="2000" b="0" i="1" smtClean="0">
                              <a:latin typeface="Cambria Math" panose="02040503050406030204" pitchFamily="18" charset="0"/>
                              <a:ea typeface="宋体" panose="02010600030101010101" pitchFamily="2" charset="-122"/>
                            </a:rPr>
                            <m:t>𝑘𝑡</m:t>
                          </m:r>
                        </m:sup>
                      </m:sSup>
                    </m:oMath>
                  </m:oMathPara>
                </a14:m>
                <a:endParaRPr lang="en-US" altLang="zh-CN" sz="2000" i="1" dirty="0">
                  <a:latin typeface="宋体" panose="02010600030101010101" pitchFamily="2" charset="-122"/>
                  <a:ea typeface="宋体" panose="02010600030101010101" pitchFamily="2" charset="-122"/>
                </a:endParaRPr>
              </a:p>
            </p:txBody>
          </p:sp>
        </mc:Choice>
        <mc:Fallback>
          <p:sp>
            <p:nvSpPr>
              <p:cNvPr id="17" name="文本框 16"/>
              <p:cNvSpPr txBox="1">
                <a:spLocks noRot="1" noChangeAspect="1" noMove="1" noResize="1" noEditPoints="1" noAdjustHandles="1" noChangeArrowheads="1" noChangeShapeType="1" noTextEdit="1"/>
              </p:cNvSpPr>
              <p:nvPr/>
            </p:nvSpPr>
            <p:spPr>
              <a:xfrm>
                <a:off x="3767133" y="4975737"/>
                <a:ext cx="4657725" cy="482568"/>
              </a:xfrm>
              <a:prstGeom prst="rect">
                <a:avLst/>
              </a:prstGeom>
              <a:blipFill rotWithShape="1">
                <a:blip r:embed="rId6"/>
                <a:stretch>
                  <a:fillRect l="-7" t="-106" r="7" b="99"/>
                </a:stretch>
              </a:blipFill>
            </p:spPr>
            <p:txBody>
              <a:bodyPr/>
              <a:lstStyle/>
              <a:p>
                <a:r>
                  <a:rPr lang="zh-CN" altLang="en-US">
                    <a:noFill/>
                  </a:rPr>
                  <a:t> </a:t>
                </a:r>
              </a:p>
            </p:txBody>
          </p:sp>
        </mc:Fallback>
      </mc:AlternateContent>
      <p:sp>
        <p:nvSpPr>
          <p:cNvPr id="18" name="文本框 17"/>
          <p:cNvSpPr txBox="1"/>
          <p:nvPr/>
        </p:nvSpPr>
        <p:spPr>
          <a:xfrm>
            <a:off x="814383" y="5864148"/>
            <a:ext cx="10563223" cy="400110"/>
          </a:xfrm>
          <a:prstGeom prst="rect">
            <a:avLst/>
          </a:prstGeom>
          <a:noFill/>
        </p:spPr>
        <p:txBody>
          <a:bodyPr wrap="square">
            <a:spAutoFit/>
          </a:bodyPr>
          <a:lstStyle/>
          <a:p>
            <a:pPr algn="ctr"/>
            <a:r>
              <a:rPr lang="zh-CN" altLang="en-US" sz="2000" dirty="0">
                <a:solidFill>
                  <a:schemeClr val="tx1"/>
                </a:solidFill>
                <a:latin typeface="宋体" panose="02010600030101010101" pitchFamily="2" charset="-122"/>
                <a:ea typeface="宋体" panose="02010600030101010101" pitchFamily="2" charset="-122"/>
              </a:rPr>
              <a:t>在不采取管控措施的情况下，在病毒传播的前期，感染人数的占比，是以指数形式增加的。</a:t>
            </a:r>
            <a:endParaRPr lang="zh-CN" altLang="en-US" sz="2000" dirty="0"/>
          </a:p>
        </p:txBody>
      </p:sp>
      <p:cxnSp>
        <p:nvCxnSpPr>
          <p:cNvPr id="19" name="直接箭头连接符 18"/>
          <p:cNvCxnSpPr/>
          <p:nvPr/>
        </p:nvCxnSpPr>
        <p:spPr>
          <a:xfrm>
            <a:off x="5038723" y="3406298"/>
            <a:ext cx="211454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0" name="文本框 19"/>
              <p:cNvSpPr txBox="1"/>
              <p:nvPr/>
            </p:nvSpPr>
            <p:spPr>
              <a:xfrm>
                <a:off x="5567167" y="3030313"/>
                <a:ext cx="1069588"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𝑃</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𝐼</m:t>
                      </m:r>
                      <m:r>
                        <a:rPr lang="en-US" altLang="zh-CN" sz="2000" b="0" i="1" smtClean="0">
                          <a:latin typeface="Cambria Math" panose="02040503050406030204" pitchFamily="18" charset="0"/>
                        </a:rPr>
                        <m:t>)</m:t>
                      </m:r>
                    </m:oMath>
                  </m:oMathPara>
                </a14:m>
                <a:endParaRPr lang="zh-CN" altLang="en-US" sz="2000" dirty="0"/>
              </a:p>
            </p:txBody>
          </p:sp>
        </mc:Choice>
        <mc:Fallback>
          <p:sp>
            <p:nvSpPr>
              <p:cNvPr id="20" name="文本框 19"/>
              <p:cNvSpPr txBox="1">
                <a:spLocks noRot="1" noChangeAspect="1" noMove="1" noResize="1" noEditPoints="1" noAdjustHandles="1" noChangeArrowheads="1" noChangeShapeType="1" noTextEdit="1"/>
              </p:cNvSpPr>
              <p:nvPr/>
            </p:nvSpPr>
            <p:spPr>
              <a:xfrm>
                <a:off x="5567167" y="3030313"/>
                <a:ext cx="1069588" cy="307777"/>
              </a:xfrm>
              <a:prstGeom prst="rect">
                <a:avLst/>
              </a:prstGeom>
              <a:blipFill rotWithShape="1">
                <a:blip r:embed="rId7"/>
                <a:stretch>
                  <a:fillRect l="-11" t="-30" r="-7565" b="172"/>
                </a:stretch>
              </a:blipFill>
            </p:spPr>
            <p:txBody>
              <a:bodyPr/>
              <a:lstStyle/>
              <a:p>
                <a:r>
                  <a:rPr lang="zh-CN" altLang="en-US">
                    <a:noFill/>
                  </a:rPr>
                  <a:t> </a:t>
                </a:r>
              </a:p>
            </p:txBody>
          </p:sp>
        </mc:Fallback>
      </mc:AlternateContent>
      <p:sp>
        <p:nvSpPr>
          <p:cNvPr id="2" name="文本框 1"/>
          <p:cNvSpPr txBox="1"/>
          <p:nvPr/>
        </p:nvSpPr>
        <p:spPr>
          <a:xfrm>
            <a:off x="10248900" y="6460093"/>
            <a:ext cx="2028825" cy="369332"/>
          </a:xfrm>
          <a:prstGeom prst="rect">
            <a:avLst/>
          </a:prstGeom>
          <a:noFill/>
        </p:spPr>
        <p:txBody>
          <a:bodyPr wrap="square">
            <a:spAutoFit/>
          </a:bodyPr>
          <a:lstStyle/>
          <a:p>
            <a:pPr algn="ctr"/>
            <a:r>
              <a:rPr lang="en-US" altLang="zh-CN" sz="1800" b="1" dirty="0">
                <a:latin typeface="Book Antiqua" panose="02040602050305030304" pitchFamily="18" charset="0"/>
                <a:ea typeface="宋体" panose="02010600030101010101" pitchFamily="2" charset="-122"/>
                <a:hlinkClick r:id="rId8" action="ppaction://hlinksldjump">
                  <a:extLst>
                    <a:ext uri="{DAF060AB-1E55-43B9-8AAB-6FB025537F2F}">
                      <wpsdc:hlinkClr xmlns:wpsdc="http://www.wps.cn/officeDocument/2017/drawingmlCustomData" val="000000"/>
                      <wpsdc:folHlinkClr xmlns:wpsdc="http://www.wps.cn/officeDocument/2017/drawingmlCustomData" val="000000"/>
                      <wpsdc:hlinkUnderline xmlns:wpsdc="http://www.wps.cn/officeDocument/2017/drawingmlCustomData" val="0"/>
                    </a:ext>
                  </a:extLst>
                </a:hlinkClick>
              </a:rPr>
              <a:t>IMMC22067984</a:t>
            </a:r>
            <a:endParaRPr lang="en-US" altLang="zh-CN" sz="1800" b="1" dirty="0">
              <a:latin typeface="Book Antiqua" panose="0204060205030503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100" y="596900"/>
            <a:ext cx="7903126" cy="707886"/>
          </a:xfrm>
          <a:prstGeom prst="rect">
            <a:avLst/>
          </a:prstGeom>
          <a:noFill/>
        </p:spPr>
        <p:txBody>
          <a:bodyPr wrap="none" rtlCol="0">
            <a:spAutoFit/>
          </a:bodyPr>
          <a:lstStyle/>
          <a:p>
            <a:r>
              <a:rPr lang="zh-CN" altLang="en-US" sz="4000" b="1" dirty="0">
                <a:solidFill>
                  <a:schemeClr val="tx1"/>
                </a:solidFill>
                <a:latin typeface="宋体" panose="02010600030101010101" pitchFamily="2" charset="-122"/>
                <a:ea typeface="宋体" panose="02010600030101010101" pitchFamily="2" charset="-122"/>
              </a:rPr>
              <a:t>疫情在社会层面的传播</a:t>
            </a:r>
            <a:r>
              <a:rPr lang="en-US" altLang="zh-CN" sz="4000" b="1" dirty="0">
                <a:latin typeface="宋体" panose="02010600030101010101" pitchFamily="2" charset="-122"/>
                <a:ea typeface="宋体" panose="02010600030101010101" pitchFamily="2" charset="-122"/>
              </a:rPr>
              <a:t>-</a:t>
            </a:r>
            <a:r>
              <a:rPr lang="zh-CN" altLang="en-US" sz="4000" b="1" dirty="0">
                <a:latin typeface="宋体" panose="02010600030101010101" pitchFamily="2" charset="-122"/>
                <a:ea typeface="宋体" panose="02010600030101010101" pitchFamily="2" charset="-122"/>
              </a:rPr>
              <a:t>模型假设</a:t>
            </a:r>
            <a:endParaRPr lang="zh-CN" altLang="en-US" sz="4000" b="1" dirty="0">
              <a:latin typeface="宋体" panose="02010600030101010101" pitchFamily="2" charset="-122"/>
              <a:ea typeface="宋体" panose="02010600030101010101" pitchFamily="2" charset="-122"/>
            </a:endParaRPr>
          </a:p>
        </p:txBody>
      </p:sp>
      <p:sp>
        <p:nvSpPr>
          <p:cNvPr id="8" name="文本框 7"/>
          <p:cNvSpPr txBox="1"/>
          <p:nvPr/>
        </p:nvSpPr>
        <p:spPr>
          <a:xfrm>
            <a:off x="1020233" y="1901687"/>
            <a:ext cx="10343092" cy="2104872"/>
          </a:xfrm>
          <a:prstGeom prst="rect">
            <a:avLst/>
          </a:prstGeom>
          <a:noFill/>
        </p:spPr>
        <p:txBody>
          <a:bodyPr wrap="square">
            <a:spAutoFit/>
          </a:bodyPr>
          <a:lstStyle/>
          <a:p>
            <a:pPr marL="285750" lvl="1" indent="-285750">
              <a:lnSpc>
                <a:spcPct val="150000"/>
              </a:lnSpc>
              <a:buFont typeface="Wingdings" panose="05000000000000000000" pitchFamily="2" charset="2"/>
              <a:buChar char="Ø"/>
            </a:pPr>
            <a:r>
              <a:rPr lang="zh-CN" altLang="en-US" b="1" dirty="0">
                <a:solidFill>
                  <a:schemeClr val="tx1"/>
                </a:solidFill>
                <a:latin typeface="宋体" panose="02010600030101010101" pitchFamily="2" charset="-122"/>
                <a:ea typeface="宋体" panose="02010600030101010101" pitchFamily="2" charset="-122"/>
              </a:rPr>
              <a:t>新冠病毒在每个感染者身上的潜伏期相同。</a:t>
            </a:r>
            <a:endParaRPr lang="en-US" altLang="zh-CN" b="1" dirty="0">
              <a:solidFill>
                <a:schemeClr val="tx1"/>
              </a:solidFill>
              <a:latin typeface="宋体" panose="02010600030101010101" pitchFamily="2" charset="-122"/>
              <a:ea typeface="宋体" panose="02010600030101010101" pitchFamily="2" charset="-122"/>
            </a:endParaRPr>
          </a:p>
          <a:p>
            <a:pPr marL="431800" lvl="1">
              <a:lnSpc>
                <a:spcPct val="150000"/>
              </a:lnSpc>
            </a:pPr>
            <a:r>
              <a:rPr lang="zh-CN" altLang="en-US" dirty="0">
                <a:latin typeface="宋体" panose="02010600030101010101" pitchFamily="2" charset="-122"/>
                <a:ea typeface="宋体" panose="02010600030101010101" pitchFamily="2" charset="-122"/>
              </a:rPr>
              <a:t>新冠病毒在不同人身上的潜伏期的数据难以获取，并且太过于微观，因此我们将这种微小的差距忽略，取平均进行计算。</a:t>
            </a:r>
            <a:endParaRPr lang="en-US" altLang="zh-CN" dirty="0">
              <a:latin typeface="宋体" panose="02010600030101010101" pitchFamily="2" charset="-122"/>
              <a:ea typeface="宋体" panose="02010600030101010101" pitchFamily="2" charset="-122"/>
            </a:endParaRPr>
          </a:p>
          <a:p>
            <a:pPr marL="285750" lvl="1" indent="-285750">
              <a:lnSpc>
                <a:spcPct val="150000"/>
              </a:lnSpc>
              <a:buFont typeface="Wingdings" panose="05000000000000000000" pitchFamily="2" charset="2"/>
              <a:buChar char="Ø"/>
            </a:pPr>
            <a:r>
              <a:rPr lang="zh-CN" altLang="en-US" b="1" dirty="0">
                <a:solidFill>
                  <a:schemeClr val="tx1"/>
                </a:solidFill>
                <a:latin typeface="宋体" panose="02010600030101010101" pitchFamily="2" charset="-122"/>
                <a:ea typeface="宋体" panose="02010600030101010101" pitchFamily="2" charset="-122"/>
              </a:rPr>
              <a:t>疫区内各地的转运能力相同。</a:t>
            </a:r>
            <a:endParaRPr lang="en-US" altLang="zh-CN" b="1" dirty="0">
              <a:solidFill>
                <a:schemeClr val="tx1"/>
              </a:solidFill>
              <a:latin typeface="宋体" panose="02010600030101010101" pitchFamily="2" charset="-122"/>
              <a:ea typeface="宋体" panose="02010600030101010101" pitchFamily="2" charset="-122"/>
            </a:endParaRPr>
          </a:p>
          <a:p>
            <a:pPr marL="431800" lvl="1">
              <a:lnSpc>
                <a:spcPct val="150000"/>
              </a:lnSpc>
            </a:pPr>
            <a:r>
              <a:rPr lang="zh-CN" altLang="en-US" dirty="0">
                <a:solidFill>
                  <a:schemeClr val="tx1"/>
                </a:solidFill>
                <a:latin typeface="宋体" panose="02010600030101010101" pitchFamily="2" charset="-122"/>
                <a:ea typeface="宋体" panose="02010600030101010101" pitchFamily="2" charset="-122"/>
              </a:rPr>
              <a:t>为了简化模型和从</a:t>
            </a:r>
            <a:r>
              <a:rPr lang="zh-CN" altLang="en-US" b="1" dirty="0">
                <a:solidFill>
                  <a:schemeClr val="tx1"/>
                </a:solidFill>
                <a:latin typeface="宋体" panose="02010600030101010101" pitchFamily="2" charset="-122"/>
                <a:ea typeface="宋体" panose="02010600030101010101" pitchFamily="2" charset="-122"/>
              </a:rPr>
              <a:t>宏观层面</a:t>
            </a:r>
            <a:r>
              <a:rPr lang="zh-CN" altLang="en-US" dirty="0">
                <a:solidFill>
                  <a:schemeClr val="tx1"/>
                </a:solidFill>
                <a:latin typeface="宋体" panose="02010600030101010101" pitchFamily="2" charset="-122"/>
                <a:ea typeface="宋体" panose="02010600030101010101" pitchFamily="2" charset="-122"/>
              </a:rPr>
              <a:t>建立模型，我们将其取平均处理。</a:t>
            </a:r>
            <a:endParaRPr lang="en-US" altLang="zh-CN" dirty="0">
              <a:solidFill>
                <a:schemeClr val="tx1"/>
              </a:solidFill>
              <a:latin typeface="宋体" panose="02010600030101010101" pitchFamily="2" charset="-122"/>
              <a:ea typeface="宋体" panose="02010600030101010101" pitchFamily="2" charset="-122"/>
            </a:endParaRPr>
          </a:p>
        </p:txBody>
      </p:sp>
      <p:sp>
        <p:nvSpPr>
          <p:cNvPr id="7" name="文本框 6"/>
          <p:cNvSpPr txBox="1"/>
          <p:nvPr/>
        </p:nvSpPr>
        <p:spPr>
          <a:xfrm>
            <a:off x="10248900" y="6460093"/>
            <a:ext cx="2028825" cy="369332"/>
          </a:xfrm>
          <a:prstGeom prst="rect">
            <a:avLst/>
          </a:prstGeom>
          <a:noFill/>
        </p:spPr>
        <p:txBody>
          <a:bodyPr wrap="square">
            <a:spAutoFit/>
          </a:bodyPr>
          <a:lstStyle/>
          <a:p>
            <a:pPr algn="ctr"/>
            <a:r>
              <a:rPr lang="en-US" altLang="zh-CN" sz="1800" b="1" dirty="0">
                <a:latin typeface="Book Antiqua" panose="02040602050305030304" pitchFamily="18" charset="0"/>
                <a:ea typeface="宋体" panose="02010600030101010101" pitchFamily="2" charset="-122"/>
                <a:hlinkClick r:id="rId1" action="ppaction://hlinksldjump">
                  <a:extLst>
                    <a:ext uri="{DAF060AB-1E55-43B9-8AAB-6FB025537F2F}">
                      <wpsdc:hlinkClr xmlns:wpsdc="http://www.wps.cn/officeDocument/2017/drawingmlCustomData" val="000000"/>
                      <wpsdc:folHlinkClr xmlns:wpsdc="http://www.wps.cn/officeDocument/2017/drawingmlCustomData" val="000000"/>
                      <wpsdc:hlinkUnderline xmlns:wpsdc="http://www.wps.cn/officeDocument/2017/drawingmlCustomData" val="0"/>
                    </a:ext>
                  </a:extLst>
                </a:hlinkClick>
              </a:rPr>
              <a:t>IMMC22067984</a:t>
            </a:r>
            <a:endParaRPr lang="en-US" altLang="zh-CN" sz="1800" b="1" dirty="0">
              <a:latin typeface="Book Antiqua" panose="0204060205030503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100" y="596900"/>
            <a:ext cx="7903126" cy="707886"/>
          </a:xfrm>
          <a:prstGeom prst="rect">
            <a:avLst/>
          </a:prstGeom>
          <a:noFill/>
        </p:spPr>
        <p:txBody>
          <a:bodyPr wrap="none" rtlCol="0">
            <a:spAutoFit/>
          </a:bodyPr>
          <a:lstStyle/>
          <a:p>
            <a:r>
              <a:rPr lang="zh-CN" altLang="en-US" sz="4000" b="1" dirty="0">
                <a:solidFill>
                  <a:schemeClr val="tx1"/>
                </a:solidFill>
                <a:latin typeface="宋体" panose="02010600030101010101" pitchFamily="2" charset="-122"/>
                <a:ea typeface="宋体" panose="02010600030101010101" pitchFamily="2" charset="-122"/>
              </a:rPr>
              <a:t>疫情在社会层面的传播</a:t>
            </a:r>
            <a:r>
              <a:rPr lang="en-US" altLang="zh-CN" sz="4000" b="1" dirty="0">
                <a:latin typeface="宋体" panose="02010600030101010101" pitchFamily="2" charset="-122"/>
                <a:ea typeface="宋体" panose="02010600030101010101" pitchFamily="2" charset="-122"/>
              </a:rPr>
              <a:t>-</a:t>
            </a:r>
            <a:r>
              <a:rPr lang="zh-CN" altLang="en-US" sz="4000" b="1" dirty="0">
                <a:latin typeface="宋体" panose="02010600030101010101" pitchFamily="2" charset="-122"/>
                <a:ea typeface="宋体" panose="02010600030101010101" pitchFamily="2" charset="-122"/>
              </a:rPr>
              <a:t>模型推导</a:t>
            </a:r>
            <a:endParaRPr lang="zh-CN" altLang="en-US" sz="4000" b="1"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8" name="文本框 7"/>
              <p:cNvSpPr txBox="1"/>
              <p:nvPr/>
            </p:nvSpPr>
            <p:spPr>
              <a:xfrm>
                <a:off x="1020233" y="1901687"/>
                <a:ext cx="10343092" cy="2530565"/>
              </a:xfrm>
              <a:prstGeom prst="rect">
                <a:avLst/>
              </a:prstGeom>
              <a:noFill/>
            </p:spPr>
            <p:txBody>
              <a:bodyPr wrap="square">
                <a:spAutoFit/>
              </a:bodyPr>
              <a:lstStyle/>
              <a:p>
                <a:pPr marL="285750" lvl="1" indent="-285750">
                  <a:lnSpc>
                    <a:spcPct val="150000"/>
                  </a:lnSpc>
                  <a:buFont typeface="Wingdings" panose="05000000000000000000" pitchFamily="2" charset="2"/>
                  <a:buChar char="Ø"/>
                </a:pPr>
                <a:r>
                  <a:rPr lang="zh-CN" altLang="en-US" b="1" dirty="0">
                    <a:latin typeface="宋体" panose="02010600030101010101" pitchFamily="2" charset="-122"/>
                    <a:ea typeface="宋体" panose="02010600030101010101" pitchFamily="2" charset="-122"/>
                  </a:rPr>
                  <a:t>引入参数</a:t>
                </a:r>
                <a14:m>
                  <m:oMath xmlns:m="http://schemas.openxmlformats.org/officeDocument/2006/math">
                    <m:sSub>
                      <m:sSubPr>
                        <m:ctrlPr>
                          <a:rPr lang="en-US" altLang="zh-CN" b="1" i="1" smtClean="0">
                            <a:latin typeface="Cambria Math" panose="02040503050406030204" pitchFamily="18" charset="0"/>
                            <a:ea typeface="宋体" panose="02010600030101010101" pitchFamily="2" charset="-122"/>
                          </a:rPr>
                        </m:ctrlPr>
                      </m:sSubPr>
                      <m:e>
                        <m:r>
                          <a:rPr lang="en-US" altLang="zh-CN" b="1" i="1" smtClean="0">
                            <a:latin typeface="Cambria Math" panose="02040503050406030204" pitchFamily="18" charset="0"/>
                            <a:ea typeface="宋体" panose="02010600030101010101" pitchFamily="2" charset="-122"/>
                          </a:rPr>
                          <m:t>𝒄</m:t>
                        </m:r>
                      </m:e>
                      <m:sub>
                        <m:r>
                          <a:rPr lang="en-US" altLang="zh-CN" b="1" i="1" smtClean="0">
                            <a:latin typeface="Cambria Math" panose="02040503050406030204" pitchFamily="18" charset="0"/>
                            <a:ea typeface="宋体" panose="02010600030101010101" pitchFamily="2" charset="-122"/>
                          </a:rPr>
                          <m:t>𝒕</m:t>
                        </m:r>
                      </m:sub>
                    </m:sSub>
                  </m:oMath>
                </a14:m>
                <a:endParaRPr lang="en-US" altLang="zh-CN" b="1" dirty="0">
                  <a:solidFill>
                    <a:schemeClr val="tx1"/>
                  </a:solidFill>
                  <a:latin typeface="宋体" panose="02010600030101010101" pitchFamily="2" charset="-122"/>
                  <a:ea typeface="宋体" panose="02010600030101010101" pitchFamily="2" charset="-122"/>
                </a:endParaRPr>
              </a:p>
              <a:p>
                <a:pPr marL="431800" lvl="1">
                  <a:lnSpc>
                    <a:spcPct val="150000"/>
                  </a:lnSpc>
                </a:pPr>
                <a:r>
                  <a:rPr lang="zh-CN" altLang="en-US" dirty="0">
                    <a:latin typeface="宋体" panose="02010600030101010101" pitchFamily="2" charset="-122"/>
                    <a:ea typeface="宋体" panose="02010600030101010101" pitchFamily="2" charset="-122"/>
                  </a:rPr>
                  <a:t>根据假设，健康的人数远大于感染新冠病毒的人数。而且在宏观层面而言，为</a:t>
                </a:r>
                <a:endParaRPr lang="zh-CN" altLang="en-US" dirty="0">
                  <a:latin typeface="宋体" panose="02010600030101010101" pitchFamily="2" charset="-122"/>
                  <a:ea typeface="宋体" panose="02010600030101010101" pitchFamily="2" charset="-122"/>
                </a:endParaRPr>
              </a:p>
              <a:p>
                <a:pPr marL="431800" lvl="1">
                  <a:lnSpc>
                    <a:spcPct val="150000"/>
                  </a:lnSpc>
                </a:pPr>
                <a:r>
                  <a:rPr lang="zh-CN" altLang="en-US" dirty="0">
                    <a:latin typeface="宋体" panose="02010600030101010101" pitchFamily="2" charset="-122"/>
                    <a:ea typeface="宋体" panose="02010600030101010101" pitchFamily="2" charset="-122"/>
                  </a:rPr>
                  <a:t>了减小计算的复杂度，我们无需再把人分为</a:t>
                </a:r>
                <a14:m>
                  <m:oMath xmlns:m="http://schemas.openxmlformats.org/officeDocument/2006/math">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𝑆</m:t>
                        </m:r>
                      </m:e>
                      <m:sub>
                        <m:r>
                          <a:rPr lang="en-US" altLang="zh-CN" b="0" i="1" smtClean="0">
                            <a:latin typeface="Cambria Math" panose="02040503050406030204" pitchFamily="18" charset="0"/>
                            <a:ea typeface="宋体" panose="02010600030101010101" pitchFamily="2" charset="-122"/>
                          </a:rPr>
                          <m:t>1</m:t>
                        </m:r>
                      </m:sub>
                    </m:sSub>
                  </m:oMath>
                </a14:m>
                <a:r>
                  <a:rPr lang="zh-CN" altLang="en-US" dirty="0">
                    <a:latin typeface="宋体" panose="02010600030101010101" pitchFamily="2" charset="-122"/>
                    <a:ea typeface="宋体" panose="02010600030101010101" pitchFamily="2" charset="-122"/>
                  </a:rPr>
                  <a:t>与</a:t>
                </a:r>
                <a14:m>
                  <m:oMath xmlns:m="http://schemas.openxmlformats.org/officeDocument/2006/math">
                    <m:sSub>
                      <m:sSubPr>
                        <m:ctrlPr>
                          <a:rPr lang="en-US" altLang="zh-CN" b="0" i="1" dirty="0" smtClean="0">
                            <a:latin typeface="Cambria Math" panose="02040503050406030204" pitchFamily="18" charset="0"/>
                            <a:ea typeface="宋体" panose="02010600030101010101" pitchFamily="2" charset="-122"/>
                          </a:rPr>
                        </m:ctrlPr>
                      </m:sSubPr>
                      <m:e>
                        <m:r>
                          <a:rPr lang="en-US" altLang="zh-CN" b="0" i="1" dirty="0" smtClean="0">
                            <a:latin typeface="Cambria Math" panose="02040503050406030204" pitchFamily="18" charset="0"/>
                            <a:ea typeface="宋体" panose="02010600030101010101" pitchFamily="2" charset="-122"/>
                          </a:rPr>
                          <m:t>𝑆</m:t>
                        </m:r>
                      </m:e>
                      <m:sub>
                        <m:r>
                          <a:rPr lang="en-US" altLang="zh-CN" b="0" i="1" dirty="0" smtClean="0">
                            <a:latin typeface="Cambria Math" panose="02040503050406030204" pitchFamily="18" charset="0"/>
                            <a:ea typeface="宋体" panose="02010600030101010101" pitchFamily="2" charset="-122"/>
                          </a:rPr>
                          <m:t>2</m:t>
                        </m:r>
                      </m:sub>
                    </m:sSub>
                  </m:oMath>
                </a14:m>
                <a:r>
                  <a:rPr lang="zh-CN" altLang="en-US" dirty="0">
                    <a:latin typeface="宋体" panose="02010600030101010101" pitchFamily="2" charset="-122"/>
                    <a:ea typeface="宋体" panose="02010600030101010101" pitchFamily="2" charset="-122"/>
                  </a:rPr>
                  <a:t>两类来考虑。</a:t>
                </a:r>
                <a:endParaRPr lang="en-US" altLang="zh-CN" dirty="0">
                  <a:latin typeface="宋体" panose="02010600030101010101" pitchFamily="2" charset="-122"/>
                  <a:ea typeface="宋体" panose="02010600030101010101" pitchFamily="2" charset="-122"/>
                </a:endParaRPr>
              </a:p>
              <a:p>
                <a:pPr marL="431800" lvl="1">
                  <a:lnSpc>
                    <a:spcPct val="150000"/>
                  </a:lnSpc>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𝑐</m:t>
                          </m:r>
                        </m:e>
                        <m:sub>
                          <m:r>
                            <a:rPr lang="en-US" altLang="zh-CN" b="0" i="1" smtClean="0">
                              <a:latin typeface="Cambria Math" panose="02040503050406030204" pitchFamily="18" charset="0"/>
                              <a:ea typeface="宋体" panose="02010600030101010101" pitchFamily="2" charset="-122"/>
                            </a:rPr>
                            <m:t>𝑡</m:t>
                          </m:r>
                        </m:sub>
                      </m:sSub>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𝑐</m:t>
                          </m:r>
                        </m:e>
                        <m:sub>
                          <m:r>
                            <a:rPr lang="en-US" altLang="zh-CN" b="0" i="1" smtClean="0">
                              <a:latin typeface="Cambria Math" panose="02040503050406030204" pitchFamily="18" charset="0"/>
                              <a:ea typeface="宋体" panose="02010600030101010101" pitchFamily="2" charset="-122"/>
                            </a:rPr>
                            <m:t>1</m:t>
                          </m:r>
                        </m:sub>
                      </m:sSub>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1</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𝑉</m:t>
                          </m:r>
                        </m:e>
                      </m:d>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𝑐</m:t>
                          </m:r>
                        </m:e>
                        <m:sub>
                          <m:r>
                            <a:rPr lang="en-US" altLang="zh-CN" b="0" i="1" smtClean="0">
                              <a:latin typeface="Cambria Math" panose="02040503050406030204" pitchFamily="18" charset="0"/>
                              <a:ea typeface="宋体" panose="02010600030101010101" pitchFamily="2" charset="-122"/>
                            </a:rPr>
                            <m:t>2</m:t>
                          </m:r>
                        </m:sub>
                      </m:sSub>
                      <m:r>
                        <a:rPr lang="en-US" altLang="zh-CN" b="0" i="1" smtClean="0">
                          <a:latin typeface="Cambria Math" panose="02040503050406030204" pitchFamily="18" charset="0"/>
                          <a:ea typeface="宋体" panose="02010600030101010101" pitchFamily="2" charset="-122"/>
                        </a:rPr>
                        <m:t>𝑉</m:t>
                      </m:r>
                    </m:oMath>
                  </m:oMathPara>
                </a14:m>
                <a:endParaRPr lang="en-US" altLang="zh-CN" dirty="0">
                  <a:latin typeface="宋体" panose="02010600030101010101" pitchFamily="2" charset="-122"/>
                  <a:ea typeface="宋体" panose="02010600030101010101" pitchFamily="2" charset="-122"/>
                </a:endParaRPr>
              </a:p>
              <a:p>
                <a:pPr marL="285750" lvl="1" indent="-285750">
                  <a:lnSpc>
                    <a:spcPct val="150000"/>
                  </a:lnSpc>
                  <a:buFont typeface="Wingdings" panose="05000000000000000000" pitchFamily="2" charset="2"/>
                  <a:buChar char="Ø"/>
                </a:pPr>
                <a14:m>
                  <m:oMath xmlns:m="http://schemas.openxmlformats.org/officeDocument/2006/math">
                    <m:sSub>
                      <m:sSubPr>
                        <m:ctrlPr>
                          <a:rPr lang="en-US" altLang="zh-CN" b="1" i="1" smtClean="0">
                            <a:solidFill>
                              <a:schemeClr val="tx1"/>
                            </a:solidFill>
                            <a:latin typeface="Cambria Math" panose="02040503050406030204" pitchFamily="18" charset="0"/>
                            <a:ea typeface="宋体" panose="02010600030101010101" pitchFamily="2" charset="-122"/>
                          </a:rPr>
                        </m:ctrlPr>
                      </m:sSubPr>
                      <m:e>
                        <m:r>
                          <a:rPr lang="en-US" altLang="zh-CN" b="1" i="1" smtClean="0">
                            <a:solidFill>
                              <a:schemeClr val="tx1"/>
                            </a:solidFill>
                            <a:latin typeface="Cambria Math" panose="02040503050406030204" pitchFamily="18" charset="0"/>
                            <a:ea typeface="宋体" panose="02010600030101010101" pitchFamily="2" charset="-122"/>
                          </a:rPr>
                          <m:t>𝒄</m:t>
                        </m:r>
                      </m:e>
                      <m:sub>
                        <m:r>
                          <a:rPr lang="en-US" altLang="zh-CN" b="1" i="1" smtClean="0">
                            <a:solidFill>
                              <a:schemeClr val="tx1"/>
                            </a:solidFill>
                            <a:latin typeface="Cambria Math" panose="02040503050406030204" pitchFamily="18" charset="0"/>
                            <a:ea typeface="宋体" panose="02010600030101010101" pitchFamily="2" charset="-122"/>
                          </a:rPr>
                          <m:t>𝒕</m:t>
                        </m:r>
                      </m:sub>
                    </m:sSub>
                  </m:oMath>
                </a14:m>
                <a:r>
                  <a:rPr lang="zh-CN" altLang="en-US" b="1" dirty="0">
                    <a:solidFill>
                      <a:schemeClr val="tx1"/>
                    </a:solidFill>
                    <a:latin typeface="宋体" panose="02010600030101010101" pitchFamily="2" charset="-122"/>
                    <a:ea typeface="宋体" panose="02010600030101010101" pitchFamily="2" charset="-122"/>
                  </a:rPr>
                  <a:t>可以体现出地域性的差异</a:t>
                </a:r>
                <a:endParaRPr lang="en-US" altLang="zh-CN" b="1" dirty="0">
                  <a:solidFill>
                    <a:schemeClr val="tx1"/>
                  </a:solidFill>
                  <a:latin typeface="宋体" panose="02010600030101010101" pitchFamily="2" charset="-122"/>
                  <a:ea typeface="宋体" panose="02010600030101010101" pitchFamily="2" charset="-122"/>
                </a:endParaRPr>
              </a:p>
              <a:p>
                <a:pPr marL="431800" lvl="1">
                  <a:lnSpc>
                    <a:spcPct val="150000"/>
                  </a:lnSpc>
                </a:pPr>
                <a:r>
                  <a:rPr lang="zh-CN" altLang="en-US" dirty="0">
                    <a:latin typeface="宋体" panose="02010600030101010101" pitchFamily="2" charset="-122"/>
                    <a:ea typeface="宋体" panose="02010600030101010101" pitchFamily="2" charset="-122"/>
                  </a:rPr>
                  <a:t>由于</a:t>
                </a:r>
                <a:r>
                  <a:rPr lang="zh-CN" altLang="en-US" dirty="0">
                    <a:solidFill>
                      <a:schemeClr val="tx1"/>
                    </a:solidFill>
                    <a:latin typeface="宋体" panose="02010600030101010101" pitchFamily="2" charset="-122"/>
                    <a:ea typeface="宋体" panose="02010600030101010101" pitchFamily="2" charset="-122"/>
                  </a:rPr>
                  <a:t>疫苗接种率在不同城市与地区之间是不同的，因此</a:t>
                </a:r>
                <a14:m>
                  <m:oMath xmlns:m="http://schemas.openxmlformats.org/officeDocument/2006/math">
                    <m:sSub>
                      <m:sSubPr>
                        <m:ctrlPr>
                          <a:rPr lang="en-US" altLang="zh-CN" i="1" dirty="0" smtClean="0">
                            <a:solidFill>
                              <a:schemeClr val="tx1"/>
                            </a:solidFill>
                            <a:latin typeface="Cambria Math" panose="02040503050406030204" pitchFamily="18" charset="0"/>
                            <a:ea typeface="宋体" panose="02010600030101010101" pitchFamily="2" charset="-122"/>
                          </a:rPr>
                        </m:ctrlPr>
                      </m:sSubPr>
                      <m:e>
                        <m:r>
                          <a:rPr lang="en-US" altLang="zh-CN" i="1" dirty="0" smtClean="0">
                            <a:solidFill>
                              <a:schemeClr val="tx1"/>
                            </a:solidFill>
                            <a:latin typeface="Cambria Math" panose="02040503050406030204" pitchFamily="18" charset="0"/>
                            <a:ea typeface="宋体" panose="02010600030101010101" pitchFamily="2" charset="-122"/>
                          </a:rPr>
                          <m:t>𝑐</m:t>
                        </m:r>
                      </m:e>
                      <m:sub>
                        <m:r>
                          <a:rPr lang="en-US" altLang="zh-CN" i="1" dirty="0" smtClean="0">
                            <a:solidFill>
                              <a:schemeClr val="tx1"/>
                            </a:solidFill>
                            <a:latin typeface="Cambria Math" panose="02040503050406030204" pitchFamily="18" charset="0"/>
                            <a:ea typeface="宋体" panose="02010600030101010101" pitchFamily="2" charset="-122"/>
                          </a:rPr>
                          <m:t>𝑡</m:t>
                        </m:r>
                      </m:sub>
                    </m:sSub>
                  </m:oMath>
                </a14:m>
                <a:r>
                  <a:rPr lang="zh-CN" altLang="en-US" dirty="0">
                    <a:solidFill>
                      <a:schemeClr val="tx1"/>
                    </a:solidFill>
                    <a:latin typeface="宋体" panose="02010600030101010101" pitchFamily="2" charset="-122"/>
                    <a:ea typeface="宋体" panose="02010600030101010101" pitchFamily="2" charset="-122"/>
                  </a:rPr>
                  <a:t>有明显的变化。</a:t>
                </a:r>
                <a:endParaRPr lang="en-US" altLang="zh-CN" dirty="0">
                  <a:solidFill>
                    <a:schemeClr val="tx1"/>
                  </a:solidFill>
                  <a:latin typeface="宋体" panose="02010600030101010101" pitchFamily="2" charset="-122"/>
                  <a:ea typeface="宋体" panose="02010600030101010101" pitchFamily="2" charset="-122"/>
                </a:endParaRPr>
              </a:p>
            </p:txBody>
          </p:sp>
        </mc:Choice>
        <mc:Fallback>
          <p:sp>
            <p:nvSpPr>
              <p:cNvPr id="8" name="文本框 7"/>
              <p:cNvSpPr txBox="1">
                <a:spLocks noRot="1" noChangeAspect="1" noMove="1" noResize="1" noEditPoints="1" noAdjustHandles="1" noChangeArrowheads="1" noChangeShapeType="1" noTextEdit="1"/>
              </p:cNvSpPr>
              <p:nvPr/>
            </p:nvSpPr>
            <p:spPr>
              <a:xfrm>
                <a:off x="1020233" y="1901687"/>
                <a:ext cx="10343092" cy="2530565"/>
              </a:xfrm>
              <a:prstGeom prst="rect">
                <a:avLst/>
              </a:prstGeom>
              <a:blipFill rotWithShape="1">
                <a:blip r:embed="rId1"/>
                <a:stretch>
                  <a:fillRect l="-4" t="-20" b="23"/>
                </a:stretch>
              </a:blipFill>
            </p:spPr>
            <p:txBody>
              <a:bodyPr/>
              <a:lstStyle/>
              <a:p>
                <a:r>
                  <a:rPr lang="zh-CN" altLang="en-US">
                    <a:noFill/>
                  </a:rPr>
                  <a:t> </a:t>
                </a:r>
              </a:p>
            </p:txBody>
          </p:sp>
        </mc:Fallback>
      </mc:AlternateContent>
      <p:sp>
        <p:nvSpPr>
          <p:cNvPr id="7" name="文本框 6"/>
          <p:cNvSpPr txBox="1"/>
          <p:nvPr/>
        </p:nvSpPr>
        <p:spPr>
          <a:xfrm>
            <a:off x="10248900" y="6460093"/>
            <a:ext cx="2028825" cy="369332"/>
          </a:xfrm>
          <a:prstGeom prst="rect">
            <a:avLst/>
          </a:prstGeom>
          <a:noFill/>
        </p:spPr>
        <p:txBody>
          <a:bodyPr wrap="square">
            <a:spAutoFit/>
          </a:bodyPr>
          <a:lstStyle/>
          <a:p>
            <a:pPr algn="ctr"/>
            <a:r>
              <a:rPr lang="en-US" altLang="zh-CN" sz="1800" b="1" dirty="0">
                <a:latin typeface="Book Antiqua" panose="02040602050305030304" pitchFamily="18" charset="0"/>
                <a:ea typeface="宋体" panose="02010600030101010101" pitchFamily="2" charset="-122"/>
                <a:hlinkClick r:id="rId2" action="ppaction://hlinksldjump">
                  <a:extLst>
                    <a:ext uri="{DAF060AB-1E55-43B9-8AAB-6FB025537F2F}">
                      <wpsdc:hlinkClr xmlns:wpsdc="http://www.wps.cn/officeDocument/2017/drawingmlCustomData" val="000000"/>
                      <wpsdc:folHlinkClr xmlns:wpsdc="http://www.wps.cn/officeDocument/2017/drawingmlCustomData" val="000000"/>
                      <wpsdc:hlinkUnderline xmlns:wpsdc="http://www.wps.cn/officeDocument/2017/drawingmlCustomData" val="0"/>
                    </a:ext>
                  </a:extLst>
                </a:hlinkClick>
              </a:rPr>
              <a:t>IMMC22067984</a:t>
            </a:r>
            <a:endParaRPr lang="en-US" altLang="zh-CN" sz="1800" b="1" dirty="0">
              <a:latin typeface="Book Antiqua" panose="0204060205030503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100" y="596900"/>
            <a:ext cx="7903126" cy="707886"/>
          </a:xfrm>
          <a:prstGeom prst="rect">
            <a:avLst/>
          </a:prstGeom>
          <a:noFill/>
        </p:spPr>
        <p:txBody>
          <a:bodyPr wrap="none" rtlCol="0">
            <a:spAutoFit/>
          </a:bodyPr>
          <a:lstStyle/>
          <a:p>
            <a:r>
              <a:rPr lang="zh-CN" altLang="en-US" sz="4000" b="1" dirty="0">
                <a:solidFill>
                  <a:schemeClr val="tx1"/>
                </a:solidFill>
                <a:latin typeface="宋体" panose="02010600030101010101" pitchFamily="2" charset="-122"/>
                <a:ea typeface="宋体" panose="02010600030101010101" pitchFamily="2" charset="-122"/>
              </a:rPr>
              <a:t>疫情在社会层面的传播</a:t>
            </a:r>
            <a:r>
              <a:rPr lang="en-US" altLang="zh-CN" sz="4000" b="1" dirty="0">
                <a:latin typeface="宋体" panose="02010600030101010101" pitchFamily="2" charset="-122"/>
                <a:ea typeface="宋体" panose="02010600030101010101" pitchFamily="2" charset="-122"/>
              </a:rPr>
              <a:t>-</a:t>
            </a:r>
            <a:r>
              <a:rPr lang="zh-CN" altLang="en-US" sz="4000" b="1" dirty="0">
                <a:latin typeface="宋体" panose="02010600030101010101" pitchFamily="2" charset="-122"/>
                <a:ea typeface="宋体" panose="02010600030101010101" pitchFamily="2" charset="-122"/>
              </a:rPr>
              <a:t>模型推导</a:t>
            </a:r>
            <a:endParaRPr lang="zh-CN" altLang="en-US" sz="4000" b="1"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8" name="文本框 7"/>
              <p:cNvSpPr txBox="1"/>
              <p:nvPr/>
            </p:nvSpPr>
            <p:spPr>
              <a:xfrm>
                <a:off x="1020233" y="1777862"/>
                <a:ext cx="6923617" cy="5177251"/>
              </a:xfrm>
              <a:prstGeom prst="rect">
                <a:avLst/>
              </a:prstGeom>
              <a:noFill/>
            </p:spPr>
            <p:txBody>
              <a:bodyPr wrap="square">
                <a:spAutoFit/>
              </a:bodyPr>
              <a:lstStyle/>
              <a:p>
                <a:pPr marL="0" lvl="1">
                  <a:lnSpc>
                    <a:spcPct val="150000"/>
                  </a:lnSpc>
                </a:pPr>
                <a:r>
                  <a:rPr lang="zh-CN" altLang="en-US" dirty="0">
                    <a:solidFill>
                      <a:schemeClr val="tx1"/>
                    </a:solidFill>
                    <a:latin typeface="宋体" panose="02010600030101010101" pitchFamily="2" charset="-122"/>
                    <a:ea typeface="宋体" panose="02010600030101010101" pitchFamily="2" charset="-122"/>
                  </a:rPr>
                  <a:t>这个过程中，涉及到的感染者远小于总人口，所以可以认为每一条传播链都是独立的。</a:t>
                </a:r>
                <a:endParaRPr lang="en-US" altLang="zh-CN" dirty="0">
                  <a:solidFill>
                    <a:schemeClr val="tx1"/>
                  </a:solidFill>
                  <a:latin typeface="宋体" panose="02010600030101010101" pitchFamily="2" charset="-122"/>
                  <a:ea typeface="宋体" panose="02010600030101010101" pitchFamily="2" charset="-122"/>
                </a:endParaRPr>
              </a:p>
              <a:p>
                <a:pPr marL="0" lvl="1">
                  <a:lnSpc>
                    <a:spcPct val="150000"/>
                  </a:lnSpc>
                </a:pPr>
                <a14:m>
                  <m:oMathPara xmlns:m="http://schemas.openxmlformats.org/officeDocument/2006/math">
                    <m:oMathParaPr>
                      <m:jc m:val="centerGroup"/>
                    </m:oMathParaPr>
                    <m:oMath xmlns:m="http://schemas.openxmlformats.org/officeDocument/2006/math">
                      <m:f>
                        <m:fPr>
                          <m:ctrlPr>
                            <a:rPr lang="en-US" altLang="zh-CN" b="0" i="1" smtClean="0">
                              <a:solidFill>
                                <a:schemeClr val="tx1"/>
                              </a:solidFill>
                              <a:latin typeface="Cambria Math" panose="02040503050406030204" pitchFamily="18" charset="0"/>
                              <a:ea typeface="宋体" panose="02010600030101010101" pitchFamily="2" charset="-122"/>
                            </a:rPr>
                          </m:ctrlPr>
                        </m:fPr>
                        <m:num>
                          <m:r>
                            <m:rPr>
                              <m:sty m:val="p"/>
                            </m:rPr>
                            <a:rPr lang="en-US" altLang="zh-CN" b="0" i="0" smtClean="0">
                              <a:solidFill>
                                <a:schemeClr val="tx1"/>
                              </a:solidFill>
                              <a:latin typeface="Cambria Math" panose="02040503050406030204" pitchFamily="18" charset="0"/>
                              <a:ea typeface="宋体" panose="02010600030101010101" pitchFamily="2" charset="-122"/>
                            </a:rPr>
                            <m:t>d</m:t>
                          </m:r>
                          <m:r>
                            <a:rPr lang="en-US" altLang="zh-CN" b="0" i="1" smtClean="0">
                              <a:solidFill>
                                <a:schemeClr val="tx1"/>
                              </a:solidFill>
                              <a:latin typeface="Cambria Math" panose="02040503050406030204" pitchFamily="18" charset="0"/>
                              <a:ea typeface="宋体" panose="02010600030101010101" pitchFamily="2" charset="-122"/>
                            </a:rPr>
                            <m:t>𝐴</m:t>
                          </m:r>
                        </m:num>
                        <m:den>
                          <m:r>
                            <m:rPr>
                              <m:sty m:val="p"/>
                            </m:rPr>
                            <a:rPr lang="en-US" altLang="zh-CN" b="0" i="0" smtClean="0">
                              <a:solidFill>
                                <a:schemeClr val="tx1"/>
                              </a:solidFill>
                              <a:latin typeface="Cambria Math" panose="02040503050406030204" pitchFamily="18" charset="0"/>
                              <a:ea typeface="宋体" panose="02010600030101010101" pitchFamily="2" charset="-122"/>
                            </a:rPr>
                            <m:t>d</m:t>
                          </m:r>
                          <m:r>
                            <a:rPr lang="en-US" altLang="zh-CN" b="0" i="1" smtClean="0">
                              <a:solidFill>
                                <a:schemeClr val="tx1"/>
                              </a:solidFill>
                              <a:latin typeface="Cambria Math" panose="02040503050406030204" pitchFamily="18" charset="0"/>
                              <a:ea typeface="宋体" panose="02010600030101010101" pitchFamily="2" charset="-122"/>
                            </a:rPr>
                            <m:t>𝑡</m:t>
                          </m:r>
                        </m:den>
                      </m:f>
                      <m:r>
                        <a:rPr lang="en-US" altLang="zh-CN" b="0" i="1" smtClean="0">
                          <a:solidFill>
                            <a:schemeClr val="tx1"/>
                          </a:solidFill>
                          <a:latin typeface="Cambria Math" panose="02040503050406030204" pitchFamily="18" charset="0"/>
                          <a:ea typeface="宋体" panose="02010600030101010101" pitchFamily="2" charset="-122"/>
                        </a:rPr>
                        <m:t>=</m:t>
                      </m:r>
                      <m:r>
                        <a:rPr lang="en-US" altLang="zh-CN" b="0" i="1" smtClean="0">
                          <a:solidFill>
                            <a:schemeClr val="tx1"/>
                          </a:solidFill>
                          <a:latin typeface="Cambria Math" panose="02040503050406030204" pitchFamily="18" charset="0"/>
                          <a:ea typeface="宋体" panose="02010600030101010101" pitchFamily="2" charset="-122"/>
                        </a:rPr>
                        <m:t>𝐼𝑛</m:t>
                      </m:r>
                      <m:d>
                        <m:dPr>
                          <m:ctrlPr>
                            <a:rPr lang="en-US" altLang="zh-CN" b="0" i="1" smtClean="0">
                              <a:solidFill>
                                <a:schemeClr val="tx1"/>
                              </a:solidFill>
                              <a:latin typeface="Cambria Math" panose="02040503050406030204" pitchFamily="18" charset="0"/>
                              <a:ea typeface="宋体" panose="02010600030101010101" pitchFamily="2" charset="-122"/>
                            </a:rPr>
                          </m:ctrlPr>
                        </m:dPr>
                        <m:e>
                          <m:r>
                            <a:rPr lang="en-US" altLang="zh-CN" b="0" i="1" smtClean="0">
                              <a:solidFill>
                                <a:schemeClr val="tx1"/>
                              </a:solidFill>
                              <a:latin typeface="Cambria Math" panose="02040503050406030204" pitchFamily="18" charset="0"/>
                              <a:ea typeface="宋体" panose="02010600030101010101" pitchFamily="2" charset="-122"/>
                            </a:rPr>
                            <m:t>𝐴</m:t>
                          </m:r>
                          <m:r>
                            <a:rPr lang="en-US" altLang="zh-CN" b="0" i="1" smtClean="0">
                              <a:solidFill>
                                <a:schemeClr val="tx1"/>
                              </a:solidFill>
                              <a:latin typeface="Cambria Math" panose="02040503050406030204" pitchFamily="18" charset="0"/>
                              <a:ea typeface="宋体" panose="02010600030101010101" pitchFamily="2" charset="-122"/>
                            </a:rPr>
                            <m:t>−</m:t>
                          </m:r>
                          <m:r>
                            <a:rPr lang="en-US" altLang="zh-CN" b="0" i="1" smtClean="0">
                              <a:solidFill>
                                <a:schemeClr val="tx1"/>
                              </a:solidFill>
                              <a:latin typeface="Cambria Math" panose="02040503050406030204" pitchFamily="18" charset="0"/>
                              <a:ea typeface="宋体" panose="02010600030101010101" pitchFamily="2" charset="-122"/>
                            </a:rPr>
                            <m:t>𝑅</m:t>
                          </m:r>
                        </m:e>
                      </m:d>
                      <m:r>
                        <a:rPr lang="en-US" altLang="zh-CN" b="0" i="1" smtClean="0">
                          <a:solidFill>
                            <a:schemeClr val="tx1"/>
                          </a:solidFill>
                          <a:latin typeface="Cambria Math" panose="02040503050406030204" pitchFamily="18" charset="0"/>
                          <a:ea typeface="宋体" panose="02010600030101010101" pitchFamily="2" charset="-122"/>
                        </a:rPr>
                        <m:t>=</m:t>
                      </m:r>
                      <m:sSub>
                        <m:sSubPr>
                          <m:ctrlPr>
                            <a:rPr lang="en-US" altLang="zh-CN" b="0" i="1" smtClean="0">
                              <a:solidFill>
                                <a:schemeClr val="tx1"/>
                              </a:solidFill>
                              <a:latin typeface="Cambria Math" panose="02040503050406030204" pitchFamily="18" charset="0"/>
                              <a:ea typeface="宋体" panose="02010600030101010101" pitchFamily="2" charset="-122"/>
                            </a:rPr>
                          </m:ctrlPr>
                        </m:sSubPr>
                        <m:e>
                          <m:r>
                            <a:rPr lang="en-US" altLang="zh-CN" b="0" i="1" smtClean="0">
                              <a:solidFill>
                                <a:schemeClr val="tx1"/>
                              </a:solidFill>
                              <a:latin typeface="Cambria Math" panose="02040503050406030204" pitchFamily="18" charset="0"/>
                              <a:ea typeface="宋体" panose="02010600030101010101" pitchFamily="2" charset="-122"/>
                            </a:rPr>
                            <m:t>𝑐</m:t>
                          </m:r>
                        </m:e>
                        <m:sub>
                          <m:r>
                            <a:rPr lang="en-US" altLang="zh-CN" b="0" i="1" smtClean="0">
                              <a:solidFill>
                                <a:schemeClr val="tx1"/>
                              </a:solidFill>
                              <a:latin typeface="Cambria Math" panose="02040503050406030204" pitchFamily="18" charset="0"/>
                              <a:ea typeface="宋体" panose="02010600030101010101" pitchFamily="2" charset="-122"/>
                            </a:rPr>
                            <m:t>𝑡</m:t>
                          </m:r>
                        </m:sub>
                      </m:sSub>
                      <m:r>
                        <a:rPr lang="en-US" altLang="zh-CN" b="0" i="1" smtClean="0">
                          <a:solidFill>
                            <a:schemeClr val="tx1"/>
                          </a:solidFill>
                          <a:latin typeface="Cambria Math" panose="02040503050406030204" pitchFamily="18" charset="0"/>
                          <a:ea typeface="宋体" panose="02010600030101010101" pitchFamily="2" charset="-122"/>
                        </a:rPr>
                        <m:t>(</m:t>
                      </m:r>
                      <m:r>
                        <a:rPr lang="en-US" altLang="zh-CN" b="0" i="1" smtClean="0">
                          <a:solidFill>
                            <a:schemeClr val="tx1"/>
                          </a:solidFill>
                          <a:latin typeface="Cambria Math" panose="02040503050406030204" pitchFamily="18" charset="0"/>
                          <a:ea typeface="宋体" panose="02010600030101010101" pitchFamily="2" charset="-122"/>
                        </a:rPr>
                        <m:t>𝐴</m:t>
                      </m:r>
                      <m:r>
                        <a:rPr lang="en-US" altLang="zh-CN" b="0" i="1" smtClean="0">
                          <a:solidFill>
                            <a:schemeClr val="tx1"/>
                          </a:solidFill>
                          <a:latin typeface="Cambria Math" panose="02040503050406030204" pitchFamily="18" charset="0"/>
                          <a:ea typeface="宋体" panose="02010600030101010101" pitchFamily="2" charset="-122"/>
                        </a:rPr>
                        <m:t>−</m:t>
                      </m:r>
                      <m:r>
                        <a:rPr lang="en-US" altLang="zh-CN" b="0" i="1" smtClean="0">
                          <a:solidFill>
                            <a:schemeClr val="tx1"/>
                          </a:solidFill>
                          <a:latin typeface="Cambria Math" panose="02040503050406030204" pitchFamily="18" charset="0"/>
                          <a:ea typeface="宋体" panose="02010600030101010101" pitchFamily="2" charset="-122"/>
                        </a:rPr>
                        <m:t>𝑅</m:t>
                      </m:r>
                      <m:r>
                        <a:rPr lang="en-US" altLang="zh-CN" b="0" i="1" smtClean="0">
                          <a:solidFill>
                            <a:schemeClr val="tx1"/>
                          </a:solidFill>
                          <a:latin typeface="Cambria Math" panose="02040503050406030204" pitchFamily="18" charset="0"/>
                          <a:ea typeface="宋体" panose="02010600030101010101" pitchFamily="2" charset="-122"/>
                        </a:rPr>
                        <m:t>)</m:t>
                      </m:r>
                    </m:oMath>
                  </m:oMathPara>
                </a14:m>
                <a:endParaRPr lang="en-US" altLang="zh-CN" dirty="0">
                  <a:solidFill>
                    <a:schemeClr val="tx1"/>
                  </a:solidFill>
                  <a:latin typeface="宋体" panose="02010600030101010101" pitchFamily="2" charset="-122"/>
                  <a:ea typeface="宋体" panose="02010600030101010101" pitchFamily="2" charset="-122"/>
                </a:endParaRPr>
              </a:p>
              <a:p>
                <a:pPr marL="0" lvl="1">
                  <a:lnSpc>
                    <a:spcPct val="150000"/>
                  </a:lnSpc>
                </a:pPr>
                <a:r>
                  <a:rPr lang="zh-CN" altLang="en-US" dirty="0">
                    <a:solidFill>
                      <a:schemeClr val="tx1"/>
                    </a:solidFill>
                    <a:latin typeface="宋体" panose="02010600030101010101" pitchFamily="2" charset="-122"/>
                    <a:ea typeface="宋体" panose="02010600030101010101" pitchFamily="2" charset="-122"/>
                  </a:rPr>
                  <a:t>每个人的潜伏期与转运时间都相同</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0" lvl="1">
                  <a:lnSpc>
                    <a:spcPct val="150000"/>
                  </a:lnSpc>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ea typeface="宋体" panose="02010600030101010101" pitchFamily="2" charset="-122"/>
                            </a:rPr>
                          </m:ctrlPr>
                        </m:fPr>
                        <m:num>
                          <m:r>
                            <m:rPr>
                              <m:sty m:val="p"/>
                            </m:rPr>
                            <a:rPr lang="en-US" altLang="zh-CN" i="0">
                              <a:latin typeface="Cambria Math" panose="02040503050406030204" pitchFamily="18" charset="0"/>
                              <a:ea typeface="宋体" panose="02010600030101010101" pitchFamily="2" charset="-122"/>
                            </a:rPr>
                            <m:t>d</m:t>
                          </m:r>
                          <m:r>
                            <a:rPr lang="en-US" altLang="zh-CN" i="1">
                              <a:latin typeface="Cambria Math" panose="02040503050406030204" pitchFamily="18" charset="0"/>
                              <a:ea typeface="宋体" panose="02010600030101010101" pitchFamily="2" charset="-122"/>
                            </a:rPr>
                            <m:t>𝑅</m:t>
                          </m:r>
                        </m:num>
                        <m:den>
                          <m:r>
                            <m:rPr>
                              <m:sty m:val="p"/>
                            </m:rPr>
                            <a:rPr lang="en-US" altLang="zh-CN" i="0">
                              <a:latin typeface="Cambria Math" panose="02040503050406030204" pitchFamily="18" charset="0"/>
                              <a:ea typeface="宋体" panose="02010600030101010101" pitchFamily="2" charset="-122"/>
                            </a:rPr>
                            <m:t>d</m:t>
                          </m:r>
                          <m:r>
                            <a:rPr lang="en-US" altLang="zh-CN" i="1">
                              <a:latin typeface="Cambria Math" panose="02040503050406030204" pitchFamily="18" charset="0"/>
                              <a:ea typeface="宋体" panose="02010600030101010101" pitchFamily="2" charset="-122"/>
                            </a:rPr>
                            <m:t>𝑡</m:t>
                          </m:r>
                        </m:den>
                      </m:f>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𝑥</m:t>
                      </m:r>
                      <m:r>
                        <a:rPr lang="en-US" altLang="zh-CN" i="1">
                          <a:latin typeface="Cambria Math" panose="02040503050406030204" pitchFamily="18" charset="0"/>
                          <a:ea typeface="宋体" panose="02010600030101010101" pitchFamily="2" charset="-122"/>
                        </a:rPr>
                        <m:t>=</m:t>
                      </m:r>
                      <m:r>
                        <m:rPr>
                          <m:sty m:val="p"/>
                        </m:rPr>
                        <a:rPr lang="en-US" altLang="zh-CN">
                          <a:latin typeface="Cambria Math" panose="02040503050406030204" pitchFamily="18" charset="0"/>
                          <a:ea typeface="宋体" panose="02010600030101010101" pitchFamily="2" charset="-122"/>
                        </a:rPr>
                        <m:t>min</m:t>
                      </m:r>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𝐴</m:t>
                          </m:r>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𝑥</m:t>
                              </m:r>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𝑇</m:t>
                                  </m:r>
                                </m:e>
                                <m:sub>
                                  <m:r>
                                    <a:rPr lang="en-US" altLang="zh-CN" i="1">
                                      <a:latin typeface="Cambria Math" panose="02040503050406030204" pitchFamily="18" charset="0"/>
                                      <a:ea typeface="宋体" panose="02010600030101010101" pitchFamily="2" charset="-122"/>
                                    </a:rPr>
                                    <m:t>𝑡</m:t>
                                  </m:r>
                                </m:sub>
                              </m:sSub>
                            </m:e>
                          </m:d>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𝑅</m:t>
                          </m:r>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𝑥</m:t>
                              </m:r>
                            </m:e>
                          </m:d>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𝑁</m:t>
                              </m:r>
                            </m:e>
                            <m:sub>
                              <m:r>
                                <a:rPr lang="en-US" altLang="zh-CN" i="1">
                                  <a:latin typeface="Cambria Math" panose="02040503050406030204" pitchFamily="18" charset="0"/>
                                  <a:ea typeface="宋体" panose="02010600030101010101" pitchFamily="2" charset="-122"/>
                                </a:rPr>
                                <m:t>𝑡</m:t>
                              </m:r>
                            </m:sub>
                          </m:sSub>
                        </m:e>
                      </m:d>
                    </m:oMath>
                  </m:oMathPara>
                </a14:m>
                <a:endParaRPr lang="en-US" altLang="zh-CN" dirty="0">
                  <a:solidFill>
                    <a:schemeClr val="tx1"/>
                  </a:solidFill>
                  <a:latin typeface="宋体" panose="02010600030101010101" pitchFamily="2" charset="-122"/>
                  <a:ea typeface="宋体" panose="02010600030101010101" pitchFamily="2" charset="-122"/>
                </a:endParaRPr>
              </a:p>
              <a:p>
                <a:pPr marL="0" lvl="1">
                  <a:lnSpc>
                    <a:spcPct val="150000"/>
                  </a:lnSpc>
                </a:pPr>
                <a:r>
                  <a:rPr lang="zh-CN" altLang="en-US" dirty="0">
                    <a:latin typeface="宋体" panose="02010600030101010101" pitchFamily="2" charset="-122"/>
                    <a:ea typeface="宋体" panose="02010600030101010101" pitchFamily="2" charset="-122"/>
                  </a:rPr>
                  <a:t>进行大规模封控前后的发展趋势是不同的，因此使用</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a:latin typeface="Cambria Math" panose="02040503050406030204" pitchFamily="18" charset="0"/>
                            <a:ea typeface="宋体" panose="02010600030101010101" pitchFamily="2" charset="-122"/>
                          </a:rPr>
                          <m:t>𝑟</m:t>
                        </m:r>
                      </m:e>
                      <m:sub>
                        <m:r>
                          <a:rPr lang="en-US" altLang="zh-CN">
                            <a:latin typeface="Cambria Math" panose="02040503050406030204" pitchFamily="18" charset="0"/>
                            <a:ea typeface="宋体" panose="02010600030101010101" pitchFamily="2" charset="-122"/>
                          </a:rPr>
                          <m:t>1</m:t>
                        </m:r>
                      </m:sub>
                    </m:sSub>
                  </m:oMath>
                </a14:m>
                <a:r>
                  <a:rPr lang="zh-CN" altLang="en-US" dirty="0">
                    <a:latin typeface="宋体" panose="02010600030101010101" pitchFamily="2" charset="-122"/>
                    <a:ea typeface="宋体" panose="02010600030101010101" pitchFamily="2" charset="-122"/>
                  </a:rPr>
                  <a:t>与</a:t>
                </a:r>
                <a14:m>
                  <m:oMath xmlns:m="http://schemas.openxmlformats.org/officeDocument/2006/math">
                    <m:sSub>
                      <m:sSubPr>
                        <m:ctrlPr>
                          <a:rPr lang="en-US" altLang="zh-CN" i="1" dirty="0">
                            <a:latin typeface="Cambria Math" panose="02040503050406030204" pitchFamily="18" charset="0"/>
                            <a:ea typeface="宋体" panose="02010600030101010101" pitchFamily="2" charset="-122"/>
                          </a:rPr>
                        </m:ctrlPr>
                      </m:sSubPr>
                      <m:e>
                        <m:r>
                          <a:rPr lang="en-US" altLang="zh-CN" dirty="0">
                            <a:latin typeface="Cambria Math" panose="02040503050406030204" pitchFamily="18" charset="0"/>
                            <a:ea typeface="宋体" panose="02010600030101010101" pitchFamily="2" charset="-122"/>
                          </a:rPr>
                          <m:t>𝑟</m:t>
                        </m:r>
                      </m:e>
                      <m:sub>
                        <m:r>
                          <a:rPr lang="en-US" altLang="zh-CN" dirty="0">
                            <a:latin typeface="Cambria Math" panose="02040503050406030204" pitchFamily="18" charset="0"/>
                            <a:ea typeface="宋体" panose="02010600030101010101" pitchFamily="2" charset="-122"/>
                          </a:rPr>
                          <m:t>2</m:t>
                        </m:r>
                      </m:sub>
                    </m:sSub>
                  </m:oMath>
                </a14:m>
                <a:r>
                  <a:rPr lang="zh-CN" altLang="en-US" dirty="0">
                    <a:latin typeface="宋体" panose="02010600030101010101" pitchFamily="2" charset="-122"/>
                    <a:ea typeface="宋体" panose="02010600030101010101" pitchFamily="2" charset="-122"/>
                  </a:rPr>
                  <a:t>分别表示前后的传播系数</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a:latin typeface="Cambria Math" panose="02040503050406030204" pitchFamily="18" charset="0"/>
                            <a:ea typeface="宋体" panose="02010600030101010101" pitchFamily="2" charset="-122"/>
                          </a:rPr>
                          <m:t>𝑐</m:t>
                        </m:r>
                      </m:e>
                      <m:sub>
                        <m:r>
                          <a:rPr lang="en-US" altLang="zh-CN">
                            <a:latin typeface="Cambria Math" panose="02040503050406030204" pitchFamily="18" charset="0"/>
                            <a:ea typeface="宋体" panose="02010600030101010101" pitchFamily="2" charset="-122"/>
                          </a:rPr>
                          <m:t>𝑡</m:t>
                        </m:r>
                      </m:sub>
                    </m:sSub>
                  </m:oMath>
                </a14:m>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0" lvl="1">
                  <a:lnSpc>
                    <a:spcPct val="150000"/>
                  </a:lnSpc>
                </a:pPr>
                <a14:m>
                  <m:oMathPara xmlns:m="http://schemas.openxmlformats.org/officeDocument/2006/math">
                    <m:oMathParaPr>
                      <m:jc m:val="centerGroup"/>
                    </m:oMathParaPr>
                    <m:oMath xmlns:m="http://schemas.openxmlformats.org/officeDocument/2006/math">
                      <m:f>
                        <m:fPr>
                          <m:ctrlPr>
                            <a:rPr lang="en-US" altLang="zh-CN" b="0" i="1" smtClean="0">
                              <a:solidFill>
                                <a:schemeClr val="tx1"/>
                              </a:solidFill>
                              <a:latin typeface="Cambria Math" panose="02040503050406030204" pitchFamily="18" charset="0"/>
                              <a:ea typeface="宋体" panose="02010600030101010101" pitchFamily="2" charset="-122"/>
                            </a:rPr>
                          </m:ctrlPr>
                        </m:fPr>
                        <m:num>
                          <m:r>
                            <m:rPr>
                              <m:sty m:val="p"/>
                            </m:rPr>
                            <a:rPr lang="en-US" altLang="zh-CN" b="0" i="0" smtClean="0">
                              <a:solidFill>
                                <a:schemeClr val="tx1"/>
                              </a:solidFill>
                              <a:latin typeface="Cambria Math" panose="02040503050406030204" pitchFamily="18" charset="0"/>
                              <a:ea typeface="宋体" panose="02010600030101010101" pitchFamily="2" charset="-122"/>
                            </a:rPr>
                            <m:t>d</m:t>
                          </m:r>
                          <m:r>
                            <a:rPr lang="en-US" altLang="zh-CN" b="0" i="1" smtClean="0">
                              <a:solidFill>
                                <a:schemeClr val="tx1"/>
                              </a:solidFill>
                              <a:latin typeface="Cambria Math" panose="02040503050406030204" pitchFamily="18" charset="0"/>
                              <a:ea typeface="宋体" panose="02010600030101010101" pitchFamily="2" charset="-122"/>
                            </a:rPr>
                            <m:t>𝐴</m:t>
                          </m:r>
                        </m:num>
                        <m:den>
                          <m:r>
                            <m:rPr>
                              <m:sty m:val="p"/>
                            </m:rPr>
                            <a:rPr lang="en-US" altLang="zh-CN" b="0" i="0" smtClean="0">
                              <a:solidFill>
                                <a:schemeClr val="tx1"/>
                              </a:solidFill>
                              <a:latin typeface="Cambria Math" panose="02040503050406030204" pitchFamily="18" charset="0"/>
                              <a:ea typeface="宋体" panose="02010600030101010101" pitchFamily="2" charset="-122"/>
                            </a:rPr>
                            <m:t>d</m:t>
                          </m:r>
                          <m:r>
                            <a:rPr lang="en-US" altLang="zh-CN" b="0" i="1" smtClean="0">
                              <a:solidFill>
                                <a:schemeClr val="tx1"/>
                              </a:solidFill>
                              <a:latin typeface="Cambria Math" panose="02040503050406030204" pitchFamily="18" charset="0"/>
                              <a:ea typeface="宋体" panose="02010600030101010101" pitchFamily="2" charset="-122"/>
                            </a:rPr>
                            <m:t>𝑡</m:t>
                          </m:r>
                        </m:den>
                      </m:f>
                      <m:r>
                        <a:rPr lang="en-US" altLang="zh-CN" b="0" i="1" smtClean="0">
                          <a:solidFill>
                            <a:schemeClr val="tx1"/>
                          </a:solidFill>
                          <a:latin typeface="Cambria Math" panose="02040503050406030204" pitchFamily="18" charset="0"/>
                          <a:ea typeface="宋体" panose="02010600030101010101" pitchFamily="2" charset="-122"/>
                        </a:rPr>
                        <m:t>|</m:t>
                      </m:r>
                      <m:r>
                        <a:rPr lang="en-US" altLang="zh-CN" b="0" i="1" smtClean="0">
                          <a:solidFill>
                            <a:schemeClr val="tx1"/>
                          </a:solidFill>
                          <a:latin typeface="Cambria Math" panose="02040503050406030204" pitchFamily="18" charset="0"/>
                          <a:ea typeface="宋体" panose="02010600030101010101" pitchFamily="2" charset="-122"/>
                        </a:rPr>
                        <m:t>𝑥</m:t>
                      </m:r>
                      <m:r>
                        <a:rPr lang="en-US" altLang="zh-CN" b="0" i="1" smtClean="0">
                          <a:solidFill>
                            <a:schemeClr val="tx1"/>
                          </a:solidFill>
                          <a:latin typeface="Cambria Math" panose="02040503050406030204" pitchFamily="18" charset="0"/>
                          <a:ea typeface="宋体" panose="02010600030101010101" pitchFamily="2" charset="-122"/>
                        </a:rPr>
                        <m:t>=</m:t>
                      </m:r>
                      <m:d>
                        <m:dPr>
                          <m:begChr m:val="{"/>
                          <m:endChr m:val=""/>
                          <m:ctrlPr>
                            <a:rPr lang="en-US" altLang="zh-CN" i="1" smtClean="0">
                              <a:solidFill>
                                <a:schemeClr val="tx1"/>
                              </a:solidFill>
                              <a:latin typeface="Cambria Math" panose="02040503050406030204" pitchFamily="18" charset="0"/>
                              <a:ea typeface="宋体" panose="02010600030101010101" pitchFamily="2" charset="-122"/>
                            </a:rPr>
                          </m:ctrlPr>
                        </m:dPr>
                        <m:e>
                          <m:eqArr>
                            <m:eqArrPr>
                              <m:ctrlPr>
                                <a:rPr lang="en-US" altLang="zh-CN" i="1" smtClean="0">
                                  <a:solidFill>
                                    <a:schemeClr val="tx1"/>
                                  </a:solidFill>
                                  <a:latin typeface="Cambria Math" panose="02040503050406030204" pitchFamily="18" charset="0"/>
                                  <a:ea typeface="宋体" panose="02010600030101010101" pitchFamily="2" charset="-122"/>
                                </a:rPr>
                              </m:ctrlPr>
                            </m:eqArrPr>
                            <m:e>
                              <m:sSub>
                                <m:sSubPr>
                                  <m:ctrlPr>
                                    <a:rPr lang="en-US" altLang="zh-CN" b="0" i="1" smtClean="0">
                                      <a:solidFill>
                                        <a:schemeClr val="tx1"/>
                                      </a:solidFill>
                                      <a:latin typeface="Cambria Math" panose="02040503050406030204" pitchFamily="18" charset="0"/>
                                      <a:ea typeface="宋体" panose="02010600030101010101" pitchFamily="2" charset="-122"/>
                                    </a:rPr>
                                  </m:ctrlPr>
                                </m:sSubPr>
                                <m:e>
                                  <m:r>
                                    <a:rPr lang="en-US" altLang="zh-CN" b="0" i="1" smtClean="0">
                                      <a:solidFill>
                                        <a:schemeClr val="tx1"/>
                                      </a:solidFill>
                                      <a:latin typeface="Cambria Math" panose="02040503050406030204" pitchFamily="18" charset="0"/>
                                      <a:ea typeface="宋体" panose="02010600030101010101" pitchFamily="2" charset="-122"/>
                                    </a:rPr>
                                    <m:t>𝑟</m:t>
                                  </m:r>
                                </m:e>
                                <m:sub>
                                  <m:r>
                                    <a:rPr lang="en-US" altLang="zh-CN" b="0" i="1" smtClean="0">
                                      <a:solidFill>
                                        <a:schemeClr val="tx1"/>
                                      </a:solidFill>
                                      <a:latin typeface="Cambria Math" panose="02040503050406030204" pitchFamily="18" charset="0"/>
                                      <a:ea typeface="宋体" panose="02010600030101010101" pitchFamily="2" charset="-122"/>
                                    </a:rPr>
                                    <m:t>1</m:t>
                                  </m:r>
                                </m:sub>
                              </m:sSub>
                              <m:d>
                                <m:dPr>
                                  <m:ctrlPr>
                                    <a:rPr lang="en-US" altLang="zh-CN" b="0" i="1" smtClean="0">
                                      <a:solidFill>
                                        <a:schemeClr val="tx1"/>
                                      </a:solidFill>
                                      <a:latin typeface="Cambria Math" panose="02040503050406030204" pitchFamily="18" charset="0"/>
                                      <a:ea typeface="宋体" panose="02010600030101010101" pitchFamily="2" charset="-122"/>
                                    </a:rPr>
                                  </m:ctrlPr>
                                </m:dPr>
                                <m:e>
                                  <m:r>
                                    <a:rPr lang="en-US" altLang="zh-CN" b="0" i="1" smtClean="0">
                                      <a:solidFill>
                                        <a:schemeClr val="tx1"/>
                                      </a:solidFill>
                                      <a:latin typeface="Cambria Math" panose="02040503050406030204" pitchFamily="18" charset="0"/>
                                      <a:ea typeface="宋体" panose="02010600030101010101" pitchFamily="2" charset="-122"/>
                                    </a:rPr>
                                    <m:t>𝐴</m:t>
                                  </m:r>
                                  <m:d>
                                    <m:dPr>
                                      <m:ctrlPr>
                                        <a:rPr lang="en-US" altLang="zh-CN" b="0" i="1" smtClean="0">
                                          <a:solidFill>
                                            <a:schemeClr val="tx1"/>
                                          </a:solidFill>
                                          <a:latin typeface="Cambria Math" panose="02040503050406030204" pitchFamily="18" charset="0"/>
                                          <a:ea typeface="宋体" panose="02010600030101010101" pitchFamily="2" charset="-122"/>
                                        </a:rPr>
                                      </m:ctrlPr>
                                    </m:dPr>
                                    <m:e>
                                      <m:r>
                                        <a:rPr lang="en-US" altLang="zh-CN" b="0" i="1" smtClean="0">
                                          <a:solidFill>
                                            <a:schemeClr val="tx1"/>
                                          </a:solidFill>
                                          <a:latin typeface="Cambria Math" panose="02040503050406030204" pitchFamily="18" charset="0"/>
                                          <a:ea typeface="宋体" panose="02010600030101010101" pitchFamily="2" charset="-122"/>
                                        </a:rPr>
                                        <m:t>𝑥</m:t>
                                      </m:r>
                                    </m:e>
                                  </m:d>
                                  <m:r>
                                    <a:rPr lang="en-US" altLang="zh-CN" b="0" i="1" smtClean="0">
                                      <a:solidFill>
                                        <a:schemeClr val="tx1"/>
                                      </a:solidFill>
                                      <a:latin typeface="Cambria Math" panose="02040503050406030204" pitchFamily="18" charset="0"/>
                                      <a:ea typeface="宋体" panose="02010600030101010101" pitchFamily="2" charset="-122"/>
                                    </a:rPr>
                                    <m:t>−</m:t>
                                  </m:r>
                                  <m:r>
                                    <a:rPr lang="en-US" altLang="zh-CN" b="0" i="1" smtClean="0">
                                      <a:solidFill>
                                        <a:schemeClr val="tx1"/>
                                      </a:solidFill>
                                      <a:latin typeface="Cambria Math" panose="02040503050406030204" pitchFamily="18" charset="0"/>
                                      <a:ea typeface="宋体" panose="02010600030101010101" pitchFamily="2" charset="-122"/>
                                    </a:rPr>
                                    <m:t>𝑅</m:t>
                                  </m:r>
                                  <m:d>
                                    <m:dPr>
                                      <m:ctrlPr>
                                        <a:rPr lang="en-US" altLang="zh-CN" b="0" i="1" smtClean="0">
                                          <a:solidFill>
                                            <a:schemeClr val="tx1"/>
                                          </a:solidFill>
                                          <a:latin typeface="Cambria Math" panose="02040503050406030204" pitchFamily="18" charset="0"/>
                                          <a:ea typeface="宋体" panose="02010600030101010101" pitchFamily="2" charset="-122"/>
                                        </a:rPr>
                                      </m:ctrlPr>
                                    </m:dPr>
                                    <m:e>
                                      <m:r>
                                        <a:rPr lang="en-US" altLang="zh-CN" b="0" i="1" smtClean="0">
                                          <a:solidFill>
                                            <a:schemeClr val="tx1"/>
                                          </a:solidFill>
                                          <a:latin typeface="Cambria Math" panose="02040503050406030204" pitchFamily="18" charset="0"/>
                                          <a:ea typeface="宋体" panose="02010600030101010101" pitchFamily="2" charset="-122"/>
                                        </a:rPr>
                                        <m:t>𝑥</m:t>
                                      </m:r>
                                    </m:e>
                                  </m:d>
                                </m:e>
                              </m:d>
                              <m:r>
                                <a:rPr lang="en-US" altLang="zh-CN" b="0" i="1" smtClean="0">
                                  <a:solidFill>
                                    <a:schemeClr val="tx1"/>
                                  </a:solidFill>
                                  <a:latin typeface="Cambria Math" panose="02040503050406030204" pitchFamily="18" charset="0"/>
                                  <a:ea typeface="宋体" panose="02010600030101010101" pitchFamily="2" charset="-122"/>
                                </a:rPr>
                                <m:t>,</m:t>
                              </m:r>
                              <m:r>
                                <a:rPr lang="en-US" altLang="zh-CN" b="0" i="1" smtClean="0">
                                  <a:solidFill>
                                    <a:schemeClr val="tx1"/>
                                  </a:solidFill>
                                  <a:latin typeface="Cambria Math" panose="02040503050406030204" pitchFamily="18" charset="0"/>
                                  <a:ea typeface="宋体" panose="02010600030101010101" pitchFamily="2" charset="-122"/>
                                </a:rPr>
                                <m:t>0</m:t>
                              </m:r>
                              <m:r>
                                <a:rPr lang="en-US" altLang="zh-CN" b="0" i="1" smtClean="0">
                                  <a:solidFill>
                                    <a:schemeClr val="tx1"/>
                                  </a:solidFill>
                                  <a:latin typeface="Cambria Math" panose="02040503050406030204" pitchFamily="18" charset="0"/>
                                  <a:ea typeface="宋体" panose="02010600030101010101" pitchFamily="2" charset="-122"/>
                                </a:rPr>
                                <m:t>&lt;</m:t>
                              </m:r>
                              <m:r>
                                <a:rPr lang="en-US" altLang="zh-CN" b="0" i="1" smtClean="0">
                                  <a:solidFill>
                                    <a:schemeClr val="tx1"/>
                                  </a:solidFill>
                                  <a:latin typeface="Cambria Math" panose="02040503050406030204" pitchFamily="18" charset="0"/>
                                  <a:ea typeface="宋体" panose="02010600030101010101" pitchFamily="2" charset="-122"/>
                                </a:rPr>
                                <m:t>𝑥</m:t>
                              </m:r>
                              <m:r>
                                <a:rPr lang="en-US" altLang="zh-CN" b="0" i="1" smtClean="0">
                                  <a:solidFill>
                                    <a:schemeClr val="tx1"/>
                                  </a:solidFill>
                                  <a:latin typeface="Cambria Math" panose="02040503050406030204" pitchFamily="18" charset="0"/>
                                  <a:ea typeface="宋体" panose="02010600030101010101" pitchFamily="2" charset="-122"/>
                                </a:rPr>
                                <m:t>&lt;</m:t>
                              </m:r>
                              <m:r>
                                <a:rPr lang="en-US" altLang="zh-CN" b="0" i="1" smtClean="0">
                                  <a:solidFill>
                                    <a:schemeClr val="tx1"/>
                                  </a:solidFill>
                                  <a:latin typeface="Cambria Math" panose="02040503050406030204" pitchFamily="18" charset="0"/>
                                  <a:ea typeface="宋体" panose="02010600030101010101" pitchFamily="2" charset="-122"/>
                                </a:rPr>
                                <m:t>𝑑</m:t>
                              </m:r>
                            </m:e>
                            <m:e>
                              <m:sSub>
                                <m:sSubPr>
                                  <m:ctrlPr>
                                    <a:rPr lang="en-US" altLang="zh-CN" b="0" i="1" smtClean="0">
                                      <a:solidFill>
                                        <a:schemeClr val="tx1"/>
                                      </a:solidFill>
                                      <a:latin typeface="Cambria Math" panose="02040503050406030204" pitchFamily="18" charset="0"/>
                                      <a:ea typeface="宋体" panose="02010600030101010101" pitchFamily="2" charset="-122"/>
                                    </a:rPr>
                                  </m:ctrlPr>
                                </m:sSubPr>
                                <m:e>
                                  <m:r>
                                    <a:rPr lang="en-US" altLang="zh-CN" b="0" i="1" smtClean="0">
                                      <a:solidFill>
                                        <a:schemeClr val="tx1"/>
                                      </a:solidFill>
                                      <a:latin typeface="Cambria Math" panose="02040503050406030204" pitchFamily="18" charset="0"/>
                                      <a:ea typeface="宋体" panose="02010600030101010101" pitchFamily="2" charset="-122"/>
                                    </a:rPr>
                                    <m:t>𝑟</m:t>
                                  </m:r>
                                </m:e>
                                <m:sub>
                                  <m:r>
                                    <a:rPr lang="en-US" altLang="zh-CN" b="0" i="1" smtClean="0">
                                      <a:solidFill>
                                        <a:schemeClr val="tx1"/>
                                      </a:solidFill>
                                      <a:latin typeface="Cambria Math" panose="02040503050406030204" pitchFamily="18" charset="0"/>
                                      <a:ea typeface="宋体" panose="02010600030101010101" pitchFamily="2" charset="-122"/>
                                    </a:rPr>
                                    <m:t>2</m:t>
                                  </m:r>
                                </m:sub>
                              </m:sSub>
                              <m:d>
                                <m:dPr>
                                  <m:ctrlPr>
                                    <a:rPr lang="en-US" altLang="zh-CN" b="0" i="1" smtClean="0">
                                      <a:solidFill>
                                        <a:schemeClr val="tx1"/>
                                      </a:solidFill>
                                      <a:latin typeface="Cambria Math" panose="02040503050406030204" pitchFamily="18" charset="0"/>
                                      <a:ea typeface="宋体" panose="02010600030101010101" pitchFamily="2" charset="-122"/>
                                    </a:rPr>
                                  </m:ctrlPr>
                                </m:dPr>
                                <m:e>
                                  <m:r>
                                    <a:rPr lang="en-US" altLang="zh-CN" b="0" i="1" smtClean="0">
                                      <a:solidFill>
                                        <a:schemeClr val="tx1"/>
                                      </a:solidFill>
                                      <a:latin typeface="Cambria Math" panose="02040503050406030204" pitchFamily="18" charset="0"/>
                                      <a:ea typeface="宋体" panose="02010600030101010101" pitchFamily="2" charset="-122"/>
                                    </a:rPr>
                                    <m:t>𝐴</m:t>
                                  </m:r>
                                  <m:d>
                                    <m:dPr>
                                      <m:ctrlPr>
                                        <a:rPr lang="en-US" altLang="zh-CN" b="0" i="1" smtClean="0">
                                          <a:solidFill>
                                            <a:schemeClr val="tx1"/>
                                          </a:solidFill>
                                          <a:latin typeface="Cambria Math" panose="02040503050406030204" pitchFamily="18" charset="0"/>
                                          <a:ea typeface="宋体" panose="02010600030101010101" pitchFamily="2" charset="-122"/>
                                        </a:rPr>
                                      </m:ctrlPr>
                                    </m:dPr>
                                    <m:e>
                                      <m:r>
                                        <a:rPr lang="en-US" altLang="zh-CN" b="0" i="1" smtClean="0">
                                          <a:solidFill>
                                            <a:schemeClr val="tx1"/>
                                          </a:solidFill>
                                          <a:latin typeface="Cambria Math" panose="02040503050406030204" pitchFamily="18" charset="0"/>
                                          <a:ea typeface="宋体" panose="02010600030101010101" pitchFamily="2" charset="-122"/>
                                        </a:rPr>
                                        <m:t>𝑥</m:t>
                                      </m:r>
                                    </m:e>
                                  </m:d>
                                  <m:r>
                                    <a:rPr lang="en-US" altLang="zh-CN" b="0" i="1" smtClean="0">
                                      <a:solidFill>
                                        <a:schemeClr val="tx1"/>
                                      </a:solidFill>
                                      <a:latin typeface="Cambria Math" panose="02040503050406030204" pitchFamily="18" charset="0"/>
                                      <a:ea typeface="宋体" panose="02010600030101010101" pitchFamily="2" charset="-122"/>
                                    </a:rPr>
                                    <m:t>−</m:t>
                                  </m:r>
                                  <m:r>
                                    <a:rPr lang="en-US" altLang="zh-CN" b="0" i="1" smtClean="0">
                                      <a:solidFill>
                                        <a:schemeClr val="tx1"/>
                                      </a:solidFill>
                                      <a:latin typeface="Cambria Math" panose="02040503050406030204" pitchFamily="18" charset="0"/>
                                      <a:ea typeface="宋体" panose="02010600030101010101" pitchFamily="2" charset="-122"/>
                                    </a:rPr>
                                    <m:t>𝑅</m:t>
                                  </m:r>
                                  <m:d>
                                    <m:dPr>
                                      <m:ctrlPr>
                                        <a:rPr lang="en-US" altLang="zh-CN" b="0" i="1" smtClean="0">
                                          <a:solidFill>
                                            <a:schemeClr val="tx1"/>
                                          </a:solidFill>
                                          <a:latin typeface="Cambria Math" panose="02040503050406030204" pitchFamily="18" charset="0"/>
                                          <a:ea typeface="宋体" panose="02010600030101010101" pitchFamily="2" charset="-122"/>
                                        </a:rPr>
                                      </m:ctrlPr>
                                    </m:dPr>
                                    <m:e>
                                      <m:r>
                                        <a:rPr lang="en-US" altLang="zh-CN" b="0" i="1" smtClean="0">
                                          <a:solidFill>
                                            <a:schemeClr val="tx1"/>
                                          </a:solidFill>
                                          <a:latin typeface="Cambria Math" panose="02040503050406030204" pitchFamily="18" charset="0"/>
                                          <a:ea typeface="宋体" panose="02010600030101010101" pitchFamily="2" charset="-122"/>
                                        </a:rPr>
                                        <m:t>𝑥</m:t>
                                      </m:r>
                                    </m:e>
                                  </m:d>
                                </m:e>
                              </m:d>
                              <m:r>
                                <a:rPr lang="en-US" altLang="zh-CN" b="0" i="1" smtClean="0">
                                  <a:solidFill>
                                    <a:schemeClr val="tx1"/>
                                  </a:solidFill>
                                  <a:latin typeface="Cambria Math" panose="02040503050406030204" pitchFamily="18" charset="0"/>
                                  <a:ea typeface="宋体" panose="02010600030101010101" pitchFamily="2" charset="-122"/>
                                </a:rPr>
                                <m:t>,</m:t>
                              </m:r>
                              <m:r>
                                <a:rPr lang="en-US" altLang="zh-CN" b="0" i="1" smtClean="0">
                                  <a:solidFill>
                                    <a:schemeClr val="tx1"/>
                                  </a:solidFill>
                                  <a:latin typeface="Cambria Math" panose="02040503050406030204" pitchFamily="18" charset="0"/>
                                  <a:ea typeface="宋体" panose="02010600030101010101" pitchFamily="2" charset="-122"/>
                                </a:rPr>
                                <m:t>𝑥</m:t>
                              </m:r>
                              <m:r>
                                <a:rPr lang="en-US" altLang="zh-CN" b="0" i="1" smtClean="0">
                                  <a:solidFill>
                                    <a:schemeClr val="tx1"/>
                                  </a:solidFill>
                                  <a:latin typeface="Cambria Math" panose="02040503050406030204" pitchFamily="18" charset="0"/>
                                  <a:ea typeface="宋体" panose="02010600030101010101" pitchFamily="2" charset="-122"/>
                                </a:rPr>
                                <m:t>≥</m:t>
                              </m:r>
                              <m:r>
                                <a:rPr lang="en-US" altLang="zh-CN" b="0" i="1" smtClean="0">
                                  <a:solidFill>
                                    <a:schemeClr val="tx1"/>
                                  </a:solidFill>
                                  <a:latin typeface="Cambria Math" panose="02040503050406030204" pitchFamily="18" charset="0"/>
                                  <a:ea typeface="宋体" panose="02010600030101010101" pitchFamily="2" charset="-122"/>
                                </a:rPr>
                                <m:t>𝑑</m:t>
                              </m:r>
                            </m:e>
                          </m:eqArr>
                        </m:e>
                      </m:d>
                    </m:oMath>
                  </m:oMathPara>
                </a14:m>
                <a:endParaRPr lang="en-US" altLang="zh-CN" dirty="0">
                  <a:latin typeface="宋体" panose="02010600030101010101" pitchFamily="2" charset="-122"/>
                  <a:ea typeface="宋体" panose="02010600030101010101" pitchFamily="2" charset="-122"/>
                </a:endParaRPr>
              </a:p>
              <a:p>
                <a:pPr marL="0" lvl="1">
                  <a:lnSpc>
                    <a:spcPct val="150000"/>
                  </a:lnSpc>
                </a:pPr>
                <a:endParaRPr lang="en-US" altLang="zh-CN" dirty="0">
                  <a:solidFill>
                    <a:schemeClr val="tx1"/>
                  </a:solidFill>
                  <a:latin typeface="宋体" panose="02010600030101010101" pitchFamily="2" charset="-122"/>
                  <a:ea typeface="宋体" panose="02010600030101010101" pitchFamily="2" charset="-122"/>
                </a:endParaRPr>
              </a:p>
            </p:txBody>
          </p:sp>
        </mc:Choice>
        <mc:Fallback>
          <p:sp>
            <p:nvSpPr>
              <p:cNvPr id="8" name="文本框 7"/>
              <p:cNvSpPr txBox="1">
                <a:spLocks noRot="1" noChangeAspect="1" noMove="1" noResize="1" noEditPoints="1" noAdjustHandles="1" noChangeArrowheads="1" noChangeShapeType="1" noTextEdit="1"/>
              </p:cNvSpPr>
              <p:nvPr/>
            </p:nvSpPr>
            <p:spPr>
              <a:xfrm>
                <a:off x="1020233" y="1777862"/>
                <a:ext cx="6923617" cy="5177251"/>
              </a:xfrm>
              <a:prstGeom prst="rect">
                <a:avLst/>
              </a:prstGeom>
              <a:blipFill rotWithShape="1">
                <a:blip r:embed="rId1"/>
                <a:stretch>
                  <a:fillRect l="-6" t="-10" b="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0" name="表格 9"/>
              <p:cNvGraphicFramePr>
                <a:graphicFrameLocks noGrp="1"/>
              </p:cNvGraphicFramePr>
              <p:nvPr/>
            </p:nvGraphicFramePr>
            <p:xfrm>
              <a:off x="8730634" y="2664459"/>
              <a:ext cx="3086100" cy="2108200"/>
            </p:xfrm>
            <a:graphic>
              <a:graphicData uri="http://schemas.openxmlformats.org/drawingml/2006/table">
                <a:tbl>
                  <a:tblPr>
                    <a:tableStyleId>{2D5ABB26-0587-4C30-8999-92F81FD0307C}</a:tableStyleId>
                  </a:tblPr>
                  <a:tblGrid>
                    <a:gridCol w="1003916"/>
                    <a:gridCol w="2082184"/>
                  </a:tblGrid>
                  <a:tr h="370840">
                    <a:tc>
                      <a:txBody>
                        <a:bodyPr/>
                        <a:lstStyle/>
                        <a:p>
                          <a:r>
                            <a:rPr lang="zh-CN" altLang="en-US" sz="1600" kern="1200" dirty="0">
                              <a:solidFill>
                                <a:schemeClr val="tx1"/>
                              </a:solidFill>
                              <a:latin typeface="宋体" panose="02010600030101010101" pitchFamily="2" charset="-122"/>
                              <a:ea typeface="宋体" panose="02010600030101010101" pitchFamily="2" charset="-122"/>
                              <a:cs typeface="+mn-cs"/>
                            </a:rPr>
                            <a:t>变量</a:t>
                          </a:r>
                          <a:endParaRPr lang="en-US" altLang="zh-CN" sz="160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40180" rtl="0" eaLnBrk="1" fontAlgn="auto" latinLnBrk="0" hangingPunct="1">
                            <a:lnSpc>
                              <a:spcPct val="100000"/>
                            </a:lnSpc>
                            <a:spcBef>
                              <a:spcPts val="0"/>
                            </a:spcBef>
                            <a:spcAft>
                              <a:spcPts val="0"/>
                            </a:spcAft>
                            <a:buClrTx/>
                            <a:buSzTx/>
                            <a:buFontTx/>
                            <a:buNone/>
                            <a:defRPr/>
                          </a:pPr>
                          <a:r>
                            <a:rPr lang="zh-CN" altLang="en-US" sz="1600" kern="1200" dirty="0">
                              <a:solidFill>
                                <a:schemeClr val="tx1"/>
                              </a:solidFill>
                              <a:latin typeface="宋体" panose="02010600030101010101" pitchFamily="2" charset="-122"/>
                              <a:ea typeface="宋体" panose="02010600030101010101" pitchFamily="2" charset="-122"/>
                              <a:cs typeface="+mn-cs"/>
                            </a:rPr>
                            <a:t>含义</a:t>
                          </a:r>
                          <a:endParaRPr lang="en-US" altLang="zh-CN" sz="1600" kern="1200" dirty="0">
                            <a:solidFill>
                              <a:schemeClr val="tx1"/>
                            </a:solidFill>
                            <a:latin typeface="宋体" panose="02010600030101010101" pitchFamily="2" charset="-122"/>
                            <a:ea typeface="宋体" panose="02010600030101010101" pitchFamily="2" charset="-122"/>
                            <a:cs typeface="+mn-cs"/>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14:m>
                            <m:oMathPara xmlns:m="http://schemas.openxmlformats.org/officeDocument/2006/math">
                              <m:oMathParaPr>
                                <m:jc m:val="centerGroup"/>
                              </m:oMathParaPr>
                              <m:oMath xmlns:m="http://schemas.openxmlformats.org/officeDocument/2006/math">
                                <m:r>
                                  <m:rPr>
                                    <m:sty m:val="p"/>
                                  </m:rPr>
                                  <a:rPr lang="en-US" altLang="zh-CN" sz="1600" i="1" kern="1200" smtClean="0">
                                    <a:solidFill>
                                      <a:schemeClr val="tx1"/>
                                    </a:solidFill>
                                    <a:latin typeface="Cambria Math" panose="02040503050406030204" pitchFamily="18" charset="0"/>
                                    <a:ea typeface="宋体" panose="02010600030101010101" pitchFamily="2" charset="-122"/>
                                    <a:cs typeface="+mn-cs"/>
                                  </a:rPr>
                                  <m:t>S</m:t>
                                </m:r>
                              </m:oMath>
                            </m:oMathPara>
                          </a14:m>
                          <a:endParaRPr lang="en-US" altLang="zh-CN" sz="160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40180" rtl="0" eaLnBrk="1" fontAlgn="auto" latinLnBrk="0" hangingPunct="1">
                            <a:lnSpc>
                              <a:spcPct val="100000"/>
                            </a:lnSpc>
                            <a:spcBef>
                              <a:spcPts val="0"/>
                            </a:spcBef>
                            <a:spcAft>
                              <a:spcPts val="0"/>
                            </a:spcAft>
                            <a:buClrTx/>
                            <a:buSzTx/>
                            <a:buFontTx/>
                            <a:buNone/>
                            <a:defRPr/>
                          </a:pPr>
                          <a:r>
                            <a:rPr lang="zh-CN" altLang="en-US" sz="1600" kern="1200" dirty="0">
                              <a:solidFill>
                                <a:schemeClr val="tx1"/>
                              </a:solidFill>
                              <a:latin typeface="宋体" panose="02010600030101010101" pitchFamily="2" charset="-122"/>
                              <a:ea typeface="宋体" panose="02010600030101010101" pitchFamily="2" charset="-122"/>
                              <a:cs typeface="+mn-cs"/>
                            </a:rPr>
                            <a:t>未感染者在总人口中的占比</a:t>
                          </a:r>
                          <a:endParaRPr lang="en-US" altLang="zh-CN" sz="1600" kern="1200" dirty="0">
                            <a:solidFill>
                              <a:schemeClr val="tx1"/>
                            </a:solidFill>
                            <a:latin typeface="宋体" panose="02010600030101010101" pitchFamily="2" charset="-122"/>
                            <a:ea typeface="宋体" panose="02010600030101010101" pitchFamily="2" charset="-122"/>
                            <a:cs typeface="+mn-cs"/>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14:m>
                            <m:oMathPara xmlns:m="http://schemas.openxmlformats.org/officeDocument/2006/math">
                              <m:oMathParaPr>
                                <m:jc m:val="centerGroup"/>
                              </m:oMathParaPr>
                              <m:oMath xmlns:m="http://schemas.openxmlformats.org/officeDocument/2006/math">
                                <m:r>
                                  <a:rPr lang="en-US" altLang="zh-CN" sz="1600" b="0" i="1" kern="1200" smtClean="0">
                                    <a:solidFill>
                                      <a:schemeClr val="tx1"/>
                                    </a:solidFill>
                                    <a:latin typeface="Cambria Math" panose="02040503050406030204" pitchFamily="18" charset="0"/>
                                    <a:ea typeface="宋体" panose="02010600030101010101" pitchFamily="2" charset="-122"/>
                                    <a:cs typeface="+mn-cs"/>
                                  </a:rPr>
                                  <m:t>𝐴</m:t>
                                </m:r>
                                <m:d>
                                  <m:dPr>
                                    <m:ctrlPr>
                                      <a:rPr lang="en-US" altLang="zh-CN" sz="1600" b="0" i="1" kern="1200" smtClean="0">
                                        <a:solidFill>
                                          <a:schemeClr val="tx1"/>
                                        </a:solidFill>
                                        <a:latin typeface="Cambria Math" panose="02040503050406030204" pitchFamily="18" charset="0"/>
                                        <a:ea typeface="宋体" panose="02010600030101010101" pitchFamily="2" charset="-122"/>
                                        <a:cs typeface="+mn-cs"/>
                                      </a:rPr>
                                    </m:ctrlPr>
                                  </m:dPr>
                                  <m:e>
                                    <m:r>
                                      <a:rPr lang="en-US" altLang="zh-CN" sz="1600" b="0" i="1" kern="1200" smtClean="0">
                                        <a:solidFill>
                                          <a:schemeClr val="tx1"/>
                                        </a:solidFill>
                                        <a:latin typeface="Cambria Math" panose="02040503050406030204" pitchFamily="18" charset="0"/>
                                        <a:ea typeface="宋体" panose="02010600030101010101" pitchFamily="2" charset="-122"/>
                                        <a:cs typeface="+mn-cs"/>
                                      </a:rPr>
                                      <m:t>𝑡</m:t>
                                    </m:r>
                                  </m:e>
                                </m:d>
                                <m:r>
                                  <a:rPr lang="en-US" altLang="zh-CN" sz="1600" b="0" i="1" kern="1200" smtClean="0">
                                    <a:solidFill>
                                      <a:schemeClr val="tx1"/>
                                    </a:solidFill>
                                    <a:latin typeface="Cambria Math" panose="02040503050406030204" pitchFamily="18" charset="0"/>
                                    <a:ea typeface="宋体" panose="02010600030101010101" pitchFamily="2" charset="-122"/>
                                    <a:cs typeface="+mn-cs"/>
                                  </a:rPr>
                                  <m:t>,</m:t>
                                </m:r>
                                <m:r>
                                  <a:rPr lang="en-US" altLang="zh-CN" sz="1600" b="0" i="1" kern="1200" smtClean="0">
                                    <a:solidFill>
                                      <a:schemeClr val="tx1"/>
                                    </a:solidFill>
                                    <a:latin typeface="Cambria Math" panose="02040503050406030204" pitchFamily="18" charset="0"/>
                                    <a:ea typeface="宋体" panose="02010600030101010101" pitchFamily="2" charset="-122"/>
                                    <a:cs typeface="+mn-cs"/>
                                  </a:rPr>
                                  <m:t>𝑅</m:t>
                                </m:r>
                                <m:r>
                                  <a:rPr lang="en-US" altLang="zh-CN" sz="1600" b="0" i="1" kern="1200" smtClean="0">
                                    <a:solidFill>
                                      <a:schemeClr val="tx1"/>
                                    </a:solidFill>
                                    <a:latin typeface="Cambria Math" panose="02040503050406030204" pitchFamily="18" charset="0"/>
                                    <a:ea typeface="宋体" panose="02010600030101010101" pitchFamily="2" charset="-122"/>
                                    <a:cs typeface="+mn-cs"/>
                                  </a:rPr>
                                  <m:t>(</m:t>
                                </m:r>
                                <m:r>
                                  <a:rPr lang="en-US" altLang="zh-CN" sz="1600" b="0" i="1" kern="1200" smtClean="0">
                                    <a:solidFill>
                                      <a:schemeClr val="tx1"/>
                                    </a:solidFill>
                                    <a:latin typeface="Cambria Math" panose="02040503050406030204" pitchFamily="18" charset="0"/>
                                    <a:ea typeface="宋体" panose="02010600030101010101" pitchFamily="2" charset="-122"/>
                                    <a:cs typeface="+mn-cs"/>
                                  </a:rPr>
                                  <m:t>𝑡</m:t>
                                </m:r>
                                <m:r>
                                  <a:rPr lang="en-US" altLang="zh-CN" sz="1600" b="0" i="1" kern="1200" smtClean="0">
                                    <a:solidFill>
                                      <a:schemeClr val="tx1"/>
                                    </a:solidFill>
                                    <a:latin typeface="Cambria Math" panose="02040503050406030204" pitchFamily="18" charset="0"/>
                                    <a:ea typeface="宋体" panose="02010600030101010101" pitchFamily="2" charset="-122"/>
                                    <a:cs typeface="+mn-cs"/>
                                  </a:rPr>
                                  <m:t>)</m:t>
                                </m:r>
                              </m:oMath>
                            </m:oMathPara>
                          </a14:m>
                          <a:endParaRPr lang="zh-CN" altLang="en-US" sz="160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600" kern="1200" dirty="0">
                              <a:solidFill>
                                <a:schemeClr val="tx1"/>
                              </a:solidFill>
                              <a:latin typeface="宋体" panose="02010600030101010101" pitchFamily="2" charset="-122"/>
                              <a:ea typeface="宋体" panose="02010600030101010101" pitchFamily="2" charset="-122"/>
                              <a:cs typeface="+mn-cs"/>
                            </a:rPr>
                            <a:t>第</a:t>
                          </a:r>
                          <a14:m>
                            <m:oMath xmlns:m="http://schemas.openxmlformats.org/officeDocument/2006/math">
                              <m:r>
                                <a:rPr lang="en-US" altLang="zh-CN" sz="1600" b="0" i="1" kern="1200" smtClean="0">
                                  <a:solidFill>
                                    <a:schemeClr val="tx1"/>
                                  </a:solidFill>
                                  <a:latin typeface="Cambria Math" panose="02040503050406030204" pitchFamily="18" charset="0"/>
                                  <a:ea typeface="宋体" panose="02010600030101010101" pitchFamily="2" charset="-122"/>
                                  <a:cs typeface="+mn-cs"/>
                                </a:rPr>
                                <m:t>𝑡</m:t>
                              </m:r>
                            </m:oMath>
                          </a14:m>
                          <a:r>
                            <a:rPr lang="zh-CN" altLang="en-US" sz="1600" kern="1200" dirty="0">
                              <a:solidFill>
                                <a:schemeClr val="tx1"/>
                              </a:solidFill>
                              <a:latin typeface="宋体" panose="02010600030101010101" pitchFamily="2" charset="-122"/>
                              <a:ea typeface="宋体" panose="02010600030101010101" pitchFamily="2" charset="-122"/>
                              <a:cs typeface="+mn-cs"/>
                            </a:rPr>
                            <a:t>天的累计实际</a:t>
                          </a:r>
                          <a:r>
                            <a:rPr lang="en-US" altLang="zh-CN" sz="1600" kern="1200" dirty="0">
                              <a:solidFill>
                                <a:schemeClr val="tx1"/>
                              </a:solidFill>
                              <a:latin typeface="宋体" panose="02010600030101010101" pitchFamily="2" charset="-122"/>
                              <a:ea typeface="宋体" panose="02010600030101010101" pitchFamily="2" charset="-122"/>
                              <a:cs typeface="+mn-cs"/>
                            </a:rPr>
                            <a:t>/</a:t>
                          </a:r>
                          <a:r>
                            <a:rPr lang="zh-CN" altLang="en-US" sz="1600" kern="1200" dirty="0">
                              <a:solidFill>
                                <a:schemeClr val="tx1"/>
                              </a:solidFill>
                              <a:latin typeface="宋体" panose="02010600030101010101" pitchFamily="2" charset="-122"/>
                              <a:ea typeface="宋体" panose="02010600030101010101" pitchFamily="2" charset="-122"/>
                              <a:cs typeface="+mn-cs"/>
                            </a:rPr>
                            <a:t>检测感染人数</a:t>
                          </a:r>
                          <a:endParaRPr lang="zh-CN" altLang="en-US" sz="1600" kern="1200" dirty="0">
                            <a:solidFill>
                              <a:schemeClr val="tx1"/>
                            </a:solidFill>
                            <a:latin typeface="宋体" panose="02010600030101010101" pitchFamily="2" charset="-122"/>
                            <a:ea typeface="宋体" panose="02010600030101010101" pitchFamily="2" charset="-122"/>
                            <a:cs typeface="+mn-cs"/>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14:m>
                            <m:oMathPara xmlns:m="http://schemas.openxmlformats.org/officeDocument/2006/math">
                              <m:oMathParaPr>
                                <m:jc m:val="centerGroup"/>
                              </m:oMathParaPr>
                              <m:oMath xmlns:m="http://schemas.openxmlformats.org/officeDocument/2006/math">
                                <m:sSub>
                                  <m:sSubPr>
                                    <m:ctrlPr>
                                      <a:rPr lang="en-US" altLang="zh-CN" sz="1600" b="0" i="1" kern="1200" smtClean="0">
                                        <a:solidFill>
                                          <a:schemeClr val="tx1"/>
                                        </a:solidFill>
                                        <a:latin typeface="Cambria Math" panose="02040503050406030204" pitchFamily="18" charset="0"/>
                                        <a:ea typeface="宋体" panose="02010600030101010101" pitchFamily="2" charset="-122"/>
                                        <a:cs typeface="+mn-cs"/>
                                      </a:rPr>
                                    </m:ctrlPr>
                                  </m:sSubPr>
                                  <m:e>
                                    <m:r>
                                      <a:rPr lang="en-US" altLang="zh-CN" sz="1600" b="0" i="1" kern="1200" smtClean="0">
                                        <a:solidFill>
                                          <a:schemeClr val="tx1"/>
                                        </a:solidFill>
                                        <a:latin typeface="Cambria Math" panose="02040503050406030204" pitchFamily="18" charset="0"/>
                                        <a:ea typeface="宋体" panose="02010600030101010101" pitchFamily="2" charset="-122"/>
                                        <a:cs typeface="+mn-cs"/>
                                      </a:rPr>
                                      <m:t>𝑁</m:t>
                                    </m:r>
                                  </m:e>
                                  <m:sub>
                                    <m:r>
                                      <a:rPr lang="en-US" altLang="zh-CN" sz="1600" b="0" i="1" kern="1200" smtClean="0">
                                        <a:solidFill>
                                          <a:schemeClr val="tx1"/>
                                        </a:solidFill>
                                        <a:latin typeface="Cambria Math" panose="02040503050406030204" pitchFamily="18" charset="0"/>
                                        <a:ea typeface="宋体" panose="02010600030101010101" pitchFamily="2" charset="-122"/>
                                        <a:cs typeface="+mn-cs"/>
                                      </a:rPr>
                                      <m:t>𝑡</m:t>
                                    </m:r>
                                  </m:sub>
                                </m:sSub>
                              </m:oMath>
                            </m:oMathPara>
                          </a14:m>
                          <a:endParaRPr lang="zh-CN" altLang="en-US" sz="160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kern="1200" dirty="0">
                              <a:solidFill>
                                <a:schemeClr val="tx1"/>
                              </a:solidFill>
                              <a:latin typeface="宋体" panose="02010600030101010101" pitchFamily="2" charset="-122"/>
                              <a:ea typeface="宋体" panose="02010600030101010101" pitchFamily="2" charset="-122"/>
                              <a:cs typeface="+mn-cs"/>
                            </a:rPr>
                            <a:t>该地区一天最多能够转运的人数</a:t>
                          </a:r>
                          <a:endParaRPr lang="zh-CN" altLang="en-US" sz="1600" kern="1200" dirty="0">
                            <a:solidFill>
                              <a:schemeClr val="tx1"/>
                            </a:solidFill>
                            <a:latin typeface="宋体" panose="02010600030101010101" pitchFamily="2" charset="-122"/>
                            <a:ea typeface="宋体" panose="02010600030101010101" pitchFamily="2" charset="-122"/>
                            <a:cs typeface="+mn-cs"/>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10" name="表格 9"/>
              <p:cNvGraphicFramePr>
                <a:graphicFrameLocks noGrp="1"/>
              </p:cNvGraphicFramePr>
              <p:nvPr/>
            </p:nvGraphicFramePr>
            <p:xfrm>
              <a:off x="8730634" y="2664459"/>
              <a:ext cx="3086100" cy="2108200"/>
            </p:xfrm>
            <a:graphic>
              <a:graphicData uri="http://schemas.openxmlformats.org/drawingml/2006/table">
                <a:tbl>
                  <a:tblPr>
                    <a:tableStyleId>{2D5ABB26-0587-4C30-8999-92F81FD0307C}</a:tableStyleId>
                  </a:tblPr>
                  <a:tblGrid>
                    <a:gridCol w="1003916"/>
                    <a:gridCol w="2082184"/>
                  </a:tblGrid>
                  <a:tr h="370840">
                    <a:tc>
                      <a:txBody>
                        <a:bodyPr/>
                        <a:lstStyle/>
                        <a:p>
                          <a:r>
                            <a:rPr lang="zh-CN" altLang="en-US" sz="1600" kern="1200" dirty="0">
                              <a:solidFill>
                                <a:schemeClr val="tx1"/>
                              </a:solidFill>
                              <a:latin typeface="宋体" panose="02010600030101010101" pitchFamily="2" charset="-122"/>
                              <a:ea typeface="宋体" panose="02010600030101010101" pitchFamily="2" charset="-122"/>
                              <a:cs typeface="+mn-cs"/>
                            </a:rPr>
                            <a:t>变量</a:t>
                          </a:r>
                          <a:endParaRPr lang="en-US" altLang="zh-CN" sz="160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40180" rtl="0" eaLnBrk="1" fontAlgn="auto" latinLnBrk="0" hangingPunct="1">
                            <a:lnSpc>
                              <a:spcPct val="100000"/>
                            </a:lnSpc>
                            <a:spcBef>
                              <a:spcPts val="0"/>
                            </a:spcBef>
                            <a:spcAft>
                              <a:spcPts val="0"/>
                            </a:spcAft>
                            <a:buClrTx/>
                            <a:buSzTx/>
                            <a:buFontTx/>
                            <a:buNone/>
                            <a:defRPr/>
                          </a:pPr>
                          <a:r>
                            <a:rPr lang="zh-CN" altLang="en-US" sz="1600" kern="1200" dirty="0">
                              <a:solidFill>
                                <a:schemeClr val="tx1"/>
                              </a:solidFill>
                              <a:latin typeface="宋体" panose="02010600030101010101" pitchFamily="2" charset="-122"/>
                              <a:ea typeface="宋体" panose="02010600030101010101" pitchFamily="2" charset="-122"/>
                              <a:cs typeface="+mn-cs"/>
                            </a:rPr>
                            <a:t>含义</a:t>
                          </a:r>
                          <a:endParaRPr lang="en-US" altLang="zh-CN" sz="1600" kern="1200" dirty="0">
                            <a:solidFill>
                              <a:schemeClr val="tx1"/>
                            </a:solidFill>
                            <a:latin typeface="宋体" panose="02010600030101010101" pitchFamily="2" charset="-122"/>
                            <a:ea typeface="宋体" panose="02010600030101010101" pitchFamily="2" charset="-122"/>
                            <a:cs typeface="+mn-cs"/>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9120">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blipFill>
                      </a:tcPr>
                    </a:tc>
                    <a:tc>
                      <a:txBody>
                        <a:bodyPr/>
                        <a:lstStyle/>
                        <a:p>
                          <a:pPr marL="0" marR="0" lvl="0" indent="0" algn="l" defTabSz="1440180" rtl="0" eaLnBrk="1" fontAlgn="auto" latinLnBrk="0" hangingPunct="1">
                            <a:lnSpc>
                              <a:spcPct val="100000"/>
                            </a:lnSpc>
                            <a:spcBef>
                              <a:spcPts val="0"/>
                            </a:spcBef>
                            <a:spcAft>
                              <a:spcPts val="0"/>
                            </a:spcAft>
                            <a:buClrTx/>
                            <a:buSzTx/>
                            <a:buFontTx/>
                            <a:buNone/>
                            <a:defRPr/>
                          </a:pPr>
                          <a:r>
                            <a:rPr lang="zh-CN" altLang="en-US" sz="1600" kern="1200" dirty="0">
                              <a:solidFill>
                                <a:schemeClr val="tx1"/>
                              </a:solidFill>
                              <a:latin typeface="宋体" panose="02010600030101010101" pitchFamily="2" charset="-122"/>
                              <a:ea typeface="宋体" panose="02010600030101010101" pitchFamily="2" charset="-122"/>
                              <a:cs typeface="+mn-cs"/>
                            </a:rPr>
                            <a:t>未感染者在总人口中的占比</a:t>
                          </a:r>
                          <a:endParaRPr lang="en-US" altLang="zh-CN" sz="1600" kern="1200" dirty="0">
                            <a:solidFill>
                              <a:schemeClr val="tx1"/>
                            </a:solidFill>
                            <a:latin typeface="宋体" panose="02010600030101010101" pitchFamily="2" charset="-122"/>
                            <a:ea typeface="宋体" panose="02010600030101010101" pitchFamily="2" charset="-122"/>
                            <a:cs typeface="+mn-cs"/>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9120">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blipFill>
                      </a:tcPr>
                    </a:tc>
                    <a:tc>
                      <a:txBody>
                        <a:bodyPr/>
                        <a:lstStyle/>
                        <a:p>
                          <a:endParaRPr lang="zh-CN"/>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blipFill>
                      </a:tcPr>
                    </a:tc>
                  </a:tr>
                  <a:tr h="579120">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kern="1200" dirty="0">
                              <a:solidFill>
                                <a:schemeClr val="tx1"/>
                              </a:solidFill>
                              <a:latin typeface="宋体" panose="02010600030101010101" pitchFamily="2" charset="-122"/>
                              <a:ea typeface="宋体" panose="02010600030101010101" pitchFamily="2" charset="-122"/>
                              <a:cs typeface="+mn-cs"/>
                            </a:rPr>
                            <a:t>该地区一天最多能够转运的人数</a:t>
                          </a:r>
                          <a:endParaRPr lang="zh-CN" altLang="en-US" sz="1600" kern="1200" dirty="0">
                            <a:solidFill>
                              <a:schemeClr val="tx1"/>
                            </a:solidFill>
                            <a:latin typeface="宋体" panose="02010600030101010101" pitchFamily="2" charset="-122"/>
                            <a:ea typeface="宋体" panose="02010600030101010101" pitchFamily="2" charset="-122"/>
                            <a:cs typeface="+mn-cs"/>
                          </a:endParaRPr>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p:sp>
        <p:nvSpPr>
          <p:cNvPr id="7" name="文本框 6"/>
          <p:cNvSpPr txBox="1"/>
          <p:nvPr/>
        </p:nvSpPr>
        <p:spPr>
          <a:xfrm>
            <a:off x="10248900" y="6460093"/>
            <a:ext cx="2028825" cy="369332"/>
          </a:xfrm>
          <a:prstGeom prst="rect">
            <a:avLst/>
          </a:prstGeom>
          <a:noFill/>
        </p:spPr>
        <p:txBody>
          <a:bodyPr wrap="square">
            <a:spAutoFit/>
          </a:bodyPr>
          <a:lstStyle/>
          <a:p>
            <a:pPr algn="ctr"/>
            <a:r>
              <a:rPr lang="en-US" altLang="zh-CN" sz="1800" b="1" dirty="0">
                <a:latin typeface="Book Antiqua" panose="02040602050305030304" pitchFamily="18" charset="0"/>
                <a:ea typeface="宋体" panose="02010600030101010101" pitchFamily="2" charset="-122"/>
                <a:hlinkClick r:id="rId3" action="ppaction://hlinksldjump">
                  <a:extLst>
                    <a:ext uri="{DAF060AB-1E55-43B9-8AAB-6FB025537F2F}">
                      <wpsdc:hlinkClr xmlns:wpsdc="http://www.wps.cn/officeDocument/2017/drawingmlCustomData" val="000000"/>
                      <wpsdc:folHlinkClr xmlns:wpsdc="http://www.wps.cn/officeDocument/2017/drawingmlCustomData" val="000000"/>
                      <wpsdc:hlinkUnderline xmlns:wpsdc="http://www.wps.cn/officeDocument/2017/drawingmlCustomData" val="0"/>
                    </a:ext>
                  </a:extLst>
                </a:hlinkClick>
              </a:rPr>
              <a:t>IMMC22067984</a:t>
            </a:r>
            <a:endParaRPr lang="en-US" altLang="zh-CN" sz="1800" b="1" dirty="0">
              <a:latin typeface="Book Antiqua" panose="0204060205030503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UNIT_PLACING_PICTURE_USER_VIEWPORT" val="{&quot;height&quot;:6853,&quot;width&quot;:11535}"/>
</p:tagLst>
</file>

<file path=ppt/tags/tag2.xml><?xml version="1.0" encoding="utf-8"?>
<p:tagLst xmlns:p="http://schemas.openxmlformats.org/presentationml/2006/main">
  <p:tag name="COMMONDATA" val="eyJoZGlkIjoiOTFiYzVjMmY5ZjRkODIzYzFlNTUyYWI4NGExNWRkNzEifQ=="/>
</p:tagLst>
</file>

<file path=ppt/theme/theme1.xml><?xml version="1.0" encoding="utf-8"?>
<a:theme xmlns:a="http://schemas.openxmlformats.org/drawingml/2006/main" name="Office 主题​​">
  <a:themeElements>
    <a:clrScheme na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A6A6A6"/>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extLst>
      <a:ext uri="{D81B5157-A7B6-4480-A006-42BB1BC3E7BB}">
        <wpsdc:hlinkScheme xmlns:wpsdc="http://www.wps.cn/officeDocument/2017/drawingmlCustomData" underline="false"/>
      </a:ext>
    </a:extLst>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3502</Words>
  <Application>WPS 演示</Application>
  <PresentationFormat>宽屏</PresentationFormat>
  <Paragraphs>406</Paragraphs>
  <Slides>22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22</vt:i4>
      </vt:variant>
    </vt:vector>
  </HeadingPairs>
  <TitlesOfParts>
    <vt:vector size="35" baseType="lpstr">
      <vt:lpstr>Arial</vt:lpstr>
      <vt:lpstr>宋体</vt:lpstr>
      <vt:lpstr>Wingdings</vt:lpstr>
      <vt:lpstr>Book Antiqua</vt:lpstr>
      <vt:lpstr>Cambria Math</vt:lpstr>
      <vt:lpstr>Times New Roman</vt:lpstr>
      <vt:lpstr>微软雅黑</vt:lpstr>
      <vt:lpstr>Arial Unicode MS</vt:lpstr>
      <vt:lpstr>等线 Light</vt:lpstr>
      <vt:lpstr>等线</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Q&amp;A</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志杰</dc:creator>
  <cp:lastModifiedBy>盼盼</cp:lastModifiedBy>
  <cp:revision>40</cp:revision>
  <dcterms:created xsi:type="dcterms:W3CDTF">2022-05-16T13:12:00Z</dcterms:created>
  <dcterms:modified xsi:type="dcterms:W3CDTF">2022-05-27T13:27:55Z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2E80A1399650465792C9A8321A5EC994</vt:lpwstr>
  </property>
  <property fmtid="{D5CDD505-2E9C-101B-9397-08002B2CF9AE}" pid="3" name="KSOProductBuildVer">
    <vt:lpwstr>2052-11.1.0.11744</vt:lpwstr>
  </property>
</Properties>
</file>