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06" r:id="rId5"/>
    <p:sldId id="307" r:id="rId6"/>
    <p:sldId id="259" r:id="rId7"/>
    <p:sldId id="261" r:id="rId8"/>
    <p:sldId id="308" r:id="rId9"/>
    <p:sldId id="309" r:id="rId10"/>
    <p:sldId id="310" r:id="rId11"/>
    <p:sldId id="264" r:id="rId12"/>
    <p:sldId id="278" r:id="rId13"/>
    <p:sldId id="279" r:id="rId14"/>
    <p:sldId id="280" r:id="rId15"/>
    <p:sldId id="268" r:id="rId16"/>
    <p:sldId id="265" r:id="rId17"/>
    <p:sldId id="269" r:id="rId18"/>
    <p:sldId id="263" r:id="rId19"/>
    <p:sldId id="266" r:id="rId20"/>
    <p:sldId id="267" r:id="rId21"/>
    <p:sldId id="281" r:id="rId22"/>
    <p:sldId id="270" r:id="rId23"/>
    <p:sldId id="271" r:id="rId24"/>
    <p:sldId id="283" r:id="rId25"/>
    <p:sldId id="282" r:id="rId26"/>
    <p:sldId id="285" r:id="rId27"/>
    <p:sldId id="287" r:id="rId28"/>
    <p:sldId id="288" r:id="rId29"/>
    <p:sldId id="284" r:id="rId30"/>
    <p:sldId id="286" r:id="rId31"/>
    <p:sldId id="274" r:id="rId32"/>
    <p:sldId id="275" r:id="rId33"/>
    <p:sldId id="289" r:id="rId34"/>
    <p:sldId id="297" r:id="rId35"/>
    <p:sldId id="298" r:id="rId36"/>
    <p:sldId id="290" r:id="rId37"/>
    <p:sldId id="276" r:id="rId38"/>
    <p:sldId id="291" r:id="rId39"/>
    <p:sldId id="277" r:id="rId40"/>
    <p:sldId id="295" r:id="rId41"/>
    <p:sldId id="292" r:id="rId42"/>
    <p:sldId id="293" r:id="rId43"/>
    <p:sldId id="294" r:id="rId44"/>
    <p:sldId id="296" r:id="rId45"/>
    <p:sldId id="300" r:id="rId46"/>
    <p:sldId id="299" r:id="rId47"/>
    <p:sldId id="301" r:id="rId48"/>
    <p:sldId id="302" r:id="rId49"/>
    <p:sldId id="304" r:id="rId50"/>
    <p:sldId id="303" r:id="rId51"/>
    <p:sldId id="3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6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5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7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9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3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BEF1-F92A-4F8C-8C9E-A071AD098EF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0CB9B-810C-4E32-A7AC-49BC2DA0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Simple Thing To Immediately Make Extreme Classification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Out What Rachel McAdams and Harrison Ford have to say about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70" y="4330280"/>
            <a:ext cx="8797720" cy="21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155" y="1011026"/>
            <a:ext cx="1144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Can we quickly identify plausible labels?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8" r="71638" b="45822"/>
          <a:stretch/>
        </p:blipFill>
        <p:spPr>
          <a:xfrm>
            <a:off x="9700708" y="4713500"/>
            <a:ext cx="1307691" cy="1185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8830" y="2705016"/>
            <a:ext cx="94371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w</a:t>
            </a:r>
            <a:r>
              <a:rPr lang="en-US" sz="6600" dirty="0" smtClean="0"/>
              <a:t>ithout sacrificing quality?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4290646"/>
            <a:ext cx="8714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o</a:t>
            </a:r>
            <a:r>
              <a:rPr lang="en-US" sz="6000" dirty="0" smtClean="0"/>
              <a:t>r even, improving quality?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227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27587"/>
            <a:ext cx="32377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Strategy: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840440" y="2851246"/>
            <a:ext cx="10371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1. Compute </a:t>
            </a:r>
            <a:r>
              <a:rPr lang="en-US" sz="4800" dirty="0" smtClean="0">
                <a:solidFill>
                  <a:srgbClr val="00B050"/>
                </a:solidFill>
              </a:rPr>
              <a:t>small</a:t>
            </a:r>
            <a:r>
              <a:rPr lang="en-US" sz="4800" dirty="0" smtClean="0"/>
              <a:t> set of plausible labels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48697" y="1743250"/>
            <a:ext cx="5938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Given an example: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248697" y="3913239"/>
            <a:ext cx="1034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2. Invoke </a:t>
            </a:r>
            <a:r>
              <a:rPr lang="en-US" sz="4800" dirty="0" smtClean="0">
                <a:solidFill>
                  <a:srgbClr val="FF0000"/>
                </a:solidFill>
              </a:rPr>
              <a:t>expensive</a:t>
            </a:r>
            <a:r>
              <a:rPr lang="en-US" sz="4800" dirty="0" smtClean="0"/>
              <a:t> classifier over plausible labels only.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163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95754" y="691661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195754" y="1275470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95754" y="1920239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95754" y="2534528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95754" y="3148817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95754" y="3763106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95754" y="4377395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95754" y="4991684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95754" y="5605973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46" y="1813324"/>
            <a:ext cx="3048000" cy="2901696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2" idx="5"/>
          </p:cNvCxnSpPr>
          <p:nvPr/>
        </p:nvCxnSpPr>
        <p:spPr>
          <a:xfrm>
            <a:off x="1507950" y="979842"/>
            <a:ext cx="1334896" cy="1109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5"/>
          </p:cNvCxnSpPr>
          <p:nvPr/>
        </p:nvCxnSpPr>
        <p:spPr>
          <a:xfrm>
            <a:off x="1507950" y="1563651"/>
            <a:ext cx="1388460" cy="902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6"/>
          </p:cNvCxnSpPr>
          <p:nvPr/>
        </p:nvCxnSpPr>
        <p:spPr>
          <a:xfrm>
            <a:off x="1561514" y="2089052"/>
            <a:ext cx="1334896" cy="771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</p:cNvCxnSpPr>
          <p:nvPr/>
        </p:nvCxnSpPr>
        <p:spPr>
          <a:xfrm>
            <a:off x="1561514" y="2703341"/>
            <a:ext cx="1281332" cy="37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11" idx="1"/>
          </p:cNvCxnSpPr>
          <p:nvPr/>
        </p:nvCxnSpPr>
        <p:spPr>
          <a:xfrm flipV="1">
            <a:off x="1561514" y="3264172"/>
            <a:ext cx="1281332" cy="53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6"/>
          </p:cNvCxnSpPr>
          <p:nvPr/>
        </p:nvCxnSpPr>
        <p:spPr>
          <a:xfrm flipV="1">
            <a:off x="1561514" y="3660376"/>
            <a:ext cx="1281332" cy="27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6"/>
          </p:cNvCxnSpPr>
          <p:nvPr/>
        </p:nvCxnSpPr>
        <p:spPr>
          <a:xfrm flipV="1">
            <a:off x="1561514" y="3904466"/>
            <a:ext cx="1281332" cy="641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" idx="7"/>
          </p:cNvCxnSpPr>
          <p:nvPr/>
        </p:nvCxnSpPr>
        <p:spPr>
          <a:xfrm flipV="1">
            <a:off x="1507950" y="4073281"/>
            <a:ext cx="1334896" cy="967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7"/>
          </p:cNvCxnSpPr>
          <p:nvPr/>
        </p:nvCxnSpPr>
        <p:spPr>
          <a:xfrm flipV="1">
            <a:off x="1507950" y="4262304"/>
            <a:ext cx="1334896" cy="139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 rot="10800000">
            <a:off x="7225742" y="5516878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rot="10800000">
            <a:off x="7225742" y="4933069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rot="10800000">
            <a:off x="7225742" y="4288300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 rot="10800000">
            <a:off x="7225742" y="3674011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 rot="10800000">
            <a:off x="7225742" y="3059722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 rot="10800000">
            <a:off x="7225742" y="2445433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 rot="10800000">
            <a:off x="7225742" y="1831144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 rot="10800000">
            <a:off x="7225742" y="1216855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 rot="10800000">
            <a:off x="7225742" y="602566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114" idx="5"/>
          </p:cNvCxnSpPr>
          <p:nvPr/>
        </p:nvCxnSpPr>
        <p:spPr>
          <a:xfrm flipH="1" flipV="1">
            <a:off x="5890843" y="4457112"/>
            <a:ext cx="1388463" cy="1109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5" idx="5"/>
          </p:cNvCxnSpPr>
          <p:nvPr/>
        </p:nvCxnSpPr>
        <p:spPr>
          <a:xfrm rot="10800000">
            <a:off x="5890846" y="4079696"/>
            <a:ext cx="1388460" cy="902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6" idx="6"/>
          </p:cNvCxnSpPr>
          <p:nvPr/>
        </p:nvCxnSpPr>
        <p:spPr>
          <a:xfrm rot="10800000">
            <a:off x="5890846" y="3685529"/>
            <a:ext cx="1334896" cy="771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7" idx="6"/>
          </p:cNvCxnSpPr>
          <p:nvPr/>
        </p:nvCxnSpPr>
        <p:spPr>
          <a:xfrm flipH="1" flipV="1">
            <a:off x="5883268" y="3529975"/>
            <a:ext cx="1342474" cy="31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8" idx="6"/>
            <a:endCxn id="11" idx="3"/>
          </p:cNvCxnSpPr>
          <p:nvPr/>
        </p:nvCxnSpPr>
        <p:spPr>
          <a:xfrm flipH="1">
            <a:off x="5890846" y="3228534"/>
            <a:ext cx="1334896" cy="35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9" idx="6"/>
          </p:cNvCxnSpPr>
          <p:nvPr/>
        </p:nvCxnSpPr>
        <p:spPr>
          <a:xfrm flipH="1">
            <a:off x="5890843" y="2614245"/>
            <a:ext cx="1334899" cy="284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0" idx="6"/>
          </p:cNvCxnSpPr>
          <p:nvPr/>
        </p:nvCxnSpPr>
        <p:spPr>
          <a:xfrm flipH="1">
            <a:off x="5890844" y="1999956"/>
            <a:ext cx="1334898" cy="676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1" idx="7"/>
          </p:cNvCxnSpPr>
          <p:nvPr/>
        </p:nvCxnSpPr>
        <p:spPr>
          <a:xfrm flipH="1">
            <a:off x="5883268" y="1505036"/>
            <a:ext cx="1396038" cy="967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2" idx="7"/>
          </p:cNvCxnSpPr>
          <p:nvPr/>
        </p:nvCxnSpPr>
        <p:spPr>
          <a:xfrm flipH="1">
            <a:off x="5890845" y="890747"/>
            <a:ext cx="1388461" cy="13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7891975" y="2551890"/>
                <a:ext cx="353321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 smtClean="0"/>
                  <a:t> labels</a:t>
                </a:r>
                <a:endParaRPr lang="en-US" sz="6000" dirty="0"/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975" y="2551890"/>
                <a:ext cx="3533211" cy="1015663"/>
              </a:xfrm>
              <a:prstGeom prst="rect">
                <a:avLst/>
              </a:prstGeom>
              <a:blipFill rotWithShape="0">
                <a:blip r:embed="rId3"/>
                <a:stretch>
                  <a:fillRect t="-18072" r="-9672" b="-40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0" name="Picture 1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3" r="28296" b="46527"/>
          <a:stretch/>
        </p:blipFill>
        <p:spPr>
          <a:xfrm>
            <a:off x="9509760" y="3657600"/>
            <a:ext cx="1252025" cy="11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95754" y="691661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195754" y="1275470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95754" y="1920239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95754" y="2534528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95754" y="3148817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95754" y="3763106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95754" y="4377395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95754" y="4991684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95754" y="5605973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46" y="1813324"/>
            <a:ext cx="3048000" cy="2901696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2" idx="5"/>
          </p:cNvCxnSpPr>
          <p:nvPr/>
        </p:nvCxnSpPr>
        <p:spPr>
          <a:xfrm>
            <a:off x="1507950" y="979842"/>
            <a:ext cx="1334896" cy="1109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5"/>
          </p:cNvCxnSpPr>
          <p:nvPr/>
        </p:nvCxnSpPr>
        <p:spPr>
          <a:xfrm>
            <a:off x="1507950" y="1563651"/>
            <a:ext cx="1388460" cy="902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6"/>
          </p:cNvCxnSpPr>
          <p:nvPr/>
        </p:nvCxnSpPr>
        <p:spPr>
          <a:xfrm>
            <a:off x="1561514" y="2089052"/>
            <a:ext cx="1334896" cy="771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</p:cNvCxnSpPr>
          <p:nvPr/>
        </p:nvCxnSpPr>
        <p:spPr>
          <a:xfrm>
            <a:off x="1561514" y="2703341"/>
            <a:ext cx="1281332" cy="37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11" idx="1"/>
          </p:cNvCxnSpPr>
          <p:nvPr/>
        </p:nvCxnSpPr>
        <p:spPr>
          <a:xfrm flipV="1">
            <a:off x="1561514" y="3264172"/>
            <a:ext cx="1281332" cy="53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6"/>
          </p:cNvCxnSpPr>
          <p:nvPr/>
        </p:nvCxnSpPr>
        <p:spPr>
          <a:xfrm flipV="1">
            <a:off x="1561514" y="3660376"/>
            <a:ext cx="1281332" cy="27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6"/>
          </p:cNvCxnSpPr>
          <p:nvPr/>
        </p:nvCxnSpPr>
        <p:spPr>
          <a:xfrm flipV="1">
            <a:off x="1561514" y="3904466"/>
            <a:ext cx="1281332" cy="641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" idx="7"/>
          </p:cNvCxnSpPr>
          <p:nvPr/>
        </p:nvCxnSpPr>
        <p:spPr>
          <a:xfrm flipV="1">
            <a:off x="1507950" y="4073281"/>
            <a:ext cx="1334896" cy="967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7"/>
          </p:cNvCxnSpPr>
          <p:nvPr/>
        </p:nvCxnSpPr>
        <p:spPr>
          <a:xfrm flipV="1">
            <a:off x="1507950" y="4262304"/>
            <a:ext cx="1334896" cy="139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 rot="10800000">
            <a:off x="7225742" y="5516878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rot="10800000">
            <a:off x="7225742" y="4933069"/>
            <a:ext cx="365760" cy="3376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rot="10800000">
            <a:off x="7225742" y="4288300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 rot="10800000">
            <a:off x="7225742" y="3674011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 rot="10800000">
            <a:off x="7225742" y="3059722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 rot="10800000">
            <a:off x="7225742" y="2445433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 rot="10800000">
            <a:off x="7225742" y="1831144"/>
            <a:ext cx="365760" cy="3376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 rot="10800000">
            <a:off x="7225742" y="1216855"/>
            <a:ext cx="365760" cy="337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 rot="10800000">
            <a:off x="7225742" y="602566"/>
            <a:ext cx="365760" cy="3376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114" idx="5"/>
          </p:cNvCxnSpPr>
          <p:nvPr/>
        </p:nvCxnSpPr>
        <p:spPr>
          <a:xfrm flipH="1" flipV="1">
            <a:off x="5890843" y="4457112"/>
            <a:ext cx="1388463" cy="1109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5" idx="5"/>
          </p:cNvCxnSpPr>
          <p:nvPr/>
        </p:nvCxnSpPr>
        <p:spPr>
          <a:xfrm rot="10800000">
            <a:off x="5890846" y="4079696"/>
            <a:ext cx="1388460" cy="902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6" idx="6"/>
          </p:cNvCxnSpPr>
          <p:nvPr/>
        </p:nvCxnSpPr>
        <p:spPr>
          <a:xfrm rot="10800000">
            <a:off x="5890846" y="3685529"/>
            <a:ext cx="1334896" cy="771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7" idx="6"/>
          </p:cNvCxnSpPr>
          <p:nvPr/>
        </p:nvCxnSpPr>
        <p:spPr>
          <a:xfrm flipH="1" flipV="1">
            <a:off x="5883268" y="3529975"/>
            <a:ext cx="1342474" cy="31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8" idx="6"/>
            <a:endCxn id="11" idx="3"/>
          </p:cNvCxnSpPr>
          <p:nvPr/>
        </p:nvCxnSpPr>
        <p:spPr>
          <a:xfrm flipH="1">
            <a:off x="5890846" y="3228534"/>
            <a:ext cx="1334896" cy="35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9" idx="6"/>
          </p:cNvCxnSpPr>
          <p:nvPr/>
        </p:nvCxnSpPr>
        <p:spPr>
          <a:xfrm flipH="1">
            <a:off x="5890843" y="2614245"/>
            <a:ext cx="1334899" cy="284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0" idx="6"/>
          </p:cNvCxnSpPr>
          <p:nvPr/>
        </p:nvCxnSpPr>
        <p:spPr>
          <a:xfrm flipH="1">
            <a:off x="5890844" y="1999956"/>
            <a:ext cx="1334898" cy="676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1" idx="7"/>
          </p:cNvCxnSpPr>
          <p:nvPr/>
        </p:nvCxnSpPr>
        <p:spPr>
          <a:xfrm flipH="1">
            <a:off x="5883268" y="1505036"/>
            <a:ext cx="1396038" cy="967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2" idx="7"/>
          </p:cNvCxnSpPr>
          <p:nvPr/>
        </p:nvCxnSpPr>
        <p:spPr>
          <a:xfrm flipH="1">
            <a:off x="5890845" y="890747"/>
            <a:ext cx="1388461" cy="13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7891975" y="2551890"/>
                <a:ext cx="354924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 smtClean="0"/>
                  <a:t> labels</a:t>
                </a:r>
                <a:endParaRPr lang="en-US" sz="6000" dirty="0"/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975" y="2551890"/>
                <a:ext cx="3549241" cy="1015663"/>
              </a:xfrm>
              <a:prstGeom prst="rect">
                <a:avLst/>
              </a:prstGeom>
              <a:blipFill rotWithShape="0">
                <a:blip r:embed="rId3"/>
                <a:stretch>
                  <a:fillRect t="-18072" r="-9450" b="-40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40" b="45241"/>
          <a:stretch/>
        </p:blipFill>
        <p:spPr>
          <a:xfrm>
            <a:off x="9509760" y="3657600"/>
            <a:ext cx="1201772" cy="11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27587"/>
            <a:ext cx="32377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Strategy: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840440" y="2851246"/>
            <a:ext cx="10371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1. Compute </a:t>
            </a:r>
            <a:r>
              <a:rPr lang="en-US" sz="4800" dirty="0" smtClean="0">
                <a:solidFill>
                  <a:srgbClr val="00B050"/>
                </a:solidFill>
              </a:rPr>
              <a:t>small</a:t>
            </a:r>
            <a:r>
              <a:rPr lang="en-US" sz="4800" dirty="0" smtClean="0"/>
              <a:t> set of plausible labels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48697" y="1743250"/>
            <a:ext cx="5938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Given an example: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248697" y="3913239"/>
            <a:ext cx="1034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2. Invoke </a:t>
            </a:r>
            <a:r>
              <a:rPr lang="en-US" sz="4800" dirty="0" smtClean="0">
                <a:solidFill>
                  <a:srgbClr val="FF0000"/>
                </a:solidFill>
              </a:rPr>
              <a:t>expensive</a:t>
            </a:r>
            <a:r>
              <a:rPr lang="en-US" sz="4800" dirty="0" smtClean="0"/>
              <a:t> classifier over plausible labels only.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86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27587"/>
            <a:ext cx="32377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Strategy: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840440" y="2851246"/>
            <a:ext cx="10371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1. Compute </a:t>
            </a:r>
            <a:r>
              <a:rPr lang="en-US" sz="4800" dirty="0" smtClean="0">
                <a:solidFill>
                  <a:srgbClr val="00B050"/>
                </a:solidFill>
              </a:rPr>
              <a:t>small</a:t>
            </a:r>
            <a:r>
              <a:rPr lang="en-US" sz="4800" dirty="0" smtClean="0"/>
              <a:t> set of plausible labels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48697" y="1743250"/>
            <a:ext cx="5938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Given an example: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248697" y="3913239"/>
            <a:ext cx="1034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2. Invoke </a:t>
            </a:r>
            <a:r>
              <a:rPr lang="en-US" sz="4800" dirty="0" smtClean="0">
                <a:solidFill>
                  <a:srgbClr val="FF0000"/>
                </a:solidFill>
              </a:rPr>
              <a:t>expensive</a:t>
            </a:r>
            <a:r>
              <a:rPr lang="en-US" sz="4800" dirty="0" smtClean="0"/>
              <a:t> classifier over plausible labels only.</a:t>
            </a:r>
            <a:endParaRPr lang="en-US" sz="4800" dirty="0"/>
          </a:p>
        </p:txBody>
      </p:sp>
      <p:sp>
        <p:nvSpPr>
          <p:cNvPr id="7" name="16-Point Star 6"/>
          <p:cNvSpPr/>
          <p:nvPr/>
        </p:nvSpPr>
        <p:spPr>
          <a:xfrm rot="20949108">
            <a:off x="506137" y="1154256"/>
            <a:ext cx="10225548" cy="2854404"/>
          </a:xfrm>
          <a:prstGeom prst="star16">
            <a:avLst/>
          </a:prstGeom>
          <a:solidFill>
            <a:schemeClr val="accent4">
              <a:alpha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a new idea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645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" r="746"/>
          <a:stretch/>
        </p:blipFill>
        <p:spPr>
          <a:xfrm>
            <a:off x="2216068" y="0"/>
            <a:ext cx="7703435" cy="67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670060"/>
            <a:ext cx="11919114" cy="54493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9477" y="4923693"/>
            <a:ext cx="9101798" cy="54864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7" y="1132710"/>
            <a:ext cx="11044855" cy="51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400122">
            <a:off x="182880" y="1039111"/>
            <a:ext cx="10102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Speeding up inference is nice but …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 rot="231388">
            <a:off x="576777" y="2869809"/>
            <a:ext cx="109946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Speeding up learning is critical. </a:t>
            </a:r>
            <a:endParaRPr lang="en-US" sz="6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1" r="57398" b="44598"/>
          <a:stretch/>
        </p:blipFill>
        <p:spPr>
          <a:xfrm>
            <a:off x="6288259" y="4346287"/>
            <a:ext cx="1237957" cy="1212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9" r="42980" b="44534"/>
          <a:stretch/>
        </p:blipFill>
        <p:spPr>
          <a:xfrm>
            <a:off x="10170942" y="1500776"/>
            <a:ext cx="1237957" cy="12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Simple Thing To Immediately Make Extreme Classification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Out What Rachel McAdams and Harrison Ford have to say about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70" y="4330280"/>
            <a:ext cx="8797720" cy="2188378"/>
          </a:xfrm>
          <a:prstGeom prst="rect">
            <a:avLst/>
          </a:prstGeom>
        </p:spPr>
      </p:pic>
      <p:sp>
        <p:nvSpPr>
          <p:cNvPr id="5" name="Curved Up Ribbon 4"/>
          <p:cNvSpPr/>
          <p:nvPr/>
        </p:nvSpPr>
        <p:spPr>
          <a:xfrm>
            <a:off x="304800" y="3509963"/>
            <a:ext cx="11267768" cy="2379407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work with </a:t>
            </a:r>
          </a:p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Nikos Karampatziakis</a:t>
            </a:r>
          </a:p>
        </p:txBody>
      </p:sp>
    </p:spTree>
    <p:extLst>
      <p:ext uri="{BB962C8B-B14F-4D97-AF65-F5344CB8AC3E}">
        <p14:creationId xmlns:p14="http://schemas.microsoft.com/office/powerpoint/2010/main" val="22280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27587"/>
            <a:ext cx="32377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Strategy: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840440" y="2851246"/>
            <a:ext cx="10371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1. Compute </a:t>
            </a:r>
            <a:r>
              <a:rPr lang="en-US" sz="4800" dirty="0" smtClean="0">
                <a:solidFill>
                  <a:srgbClr val="00B050"/>
                </a:solidFill>
              </a:rPr>
              <a:t>small</a:t>
            </a:r>
            <a:r>
              <a:rPr lang="en-US" sz="4800" dirty="0" smtClean="0"/>
              <a:t> set of plausible labels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48697" y="1743250"/>
            <a:ext cx="5938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Given an example: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248697" y="3913239"/>
            <a:ext cx="1034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2. Invoke </a:t>
            </a:r>
            <a:r>
              <a:rPr lang="en-US" sz="4800" dirty="0" smtClean="0">
                <a:solidFill>
                  <a:srgbClr val="FF0000"/>
                </a:solidFill>
              </a:rPr>
              <a:t>expensive</a:t>
            </a:r>
            <a:r>
              <a:rPr lang="en-US" sz="4800" dirty="0" smtClean="0"/>
              <a:t> classifier over plausible labels only.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29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27587"/>
            <a:ext cx="34285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 Strategy: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840440" y="2851246"/>
            <a:ext cx="10371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1. Compute </a:t>
            </a:r>
            <a:r>
              <a:rPr lang="en-US" sz="4800" dirty="0" smtClean="0">
                <a:solidFill>
                  <a:srgbClr val="00B050"/>
                </a:solidFill>
              </a:rPr>
              <a:t>small</a:t>
            </a:r>
            <a:r>
              <a:rPr lang="en-US" sz="4800" dirty="0" smtClean="0"/>
              <a:t> set of plausible labels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48697" y="1743250"/>
            <a:ext cx="5938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Given an example: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248697" y="3913239"/>
            <a:ext cx="1034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2. Invoke </a:t>
            </a:r>
            <a:r>
              <a:rPr lang="en-US" sz="4800" dirty="0" smtClean="0">
                <a:solidFill>
                  <a:srgbClr val="FF0000"/>
                </a:solidFill>
              </a:rPr>
              <a:t>expensive</a:t>
            </a:r>
            <a:r>
              <a:rPr lang="en-US" sz="4800" dirty="0" smtClean="0"/>
              <a:t> classifier over plausible labels only.</a:t>
            </a:r>
            <a:endParaRPr lang="en-US" sz="4800" dirty="0"/>
          </a:p>
        </p:txBody>
      </p:sp>
      <p:sp>
        <p:nvSpPr>
          <p:cNvPr id="5" name="Cloud Callout 4"/>
          <p:cNvSpPr/>
          <p:nvPr/>
        </p:nvSpPr>
        <p:spPr>
          <a:xfrm rot="21420495">
            <a:off x="1827363" y="319806"/>
            <a:ext cx="9384506" cy="5307271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Idea: cheaply make a classifier that identifies plausible labels.</a:t>
            </a:r>
            <a:endParaRPr 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01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6" t="759" r="1015"/>
          <a:stretch/>
        </p:blipFill>
        <p:spPr>
          <a:xfrm>
            <a:off x="1941342" y="56271"/>
            <a:ext cx="8890782" cy="67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" y="323556"/>
            <a:ext cx="1164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Pretend we’re doing multiclass for a minute …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280160" y="1364566"/>
            <a:ext cx="3763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Build a tree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492369" y="2590242"/>
            <a:ext cx="9965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At each node try to send each </a:t>
            </a:r>
          </a:p>
          <a:p>
            <a:r>
              <a:rPr lang="en-US" sz="4800" dirty="0" smtClean="0">
                <a:solidFill>
                  <a:srgbClr val="0070C0"/>
                </a:solidFill>
              </a:rPr>
              <a:t>class’s examples exclusively left or right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9425" y="4571609"/>
            <a:ext cx="10474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While sending roughly the same number </a:t>
            </a:r>
          </a:p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of examples left or right in aggregate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607171" y="2494671"/>
            <a:ext cx="2307100" cy="179831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035586" y="154560"/>
                <a:ext cx="2698559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86" y="154560"/>
                <a:ext cx="2698559" cy="24622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760721" y="309489"/>
            <a:ext cx="0" cy="21523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14" idx="3"/>
          </p:cNvCxnSpPr>
          <p:nvPr/>
        </p:nvCxnSpPr>
        <p:spPr>
          <a:xfrm flipH="1">
            <a:off x="3736802" y="4292990"/>
            <a:ext cx="870369" cy="563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4"/>
            <a:endCxn id="15" idx="1"/>
          </p:cNvCxnSpPr>
          <p:nvPr/>
        </p:nvCxnSpPr>
        <p:spPr>
          <a:xfrm>
            <a:off x="6914271" y="4292990"/>
            <a:ext cx="957820" cy="563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38243" y="4241408"/>
                <a:ext cx="26985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43" y="4241408"/>
                <a:ext cx="2698559" cy="12311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872091" y="4241408"/>
                <a:ext cx="26985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91" y="4241408"/>
                <a:ext cx="2698559" cy="1231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sosceles Triangle 1"/>
              <p:cNvSpPr/>
              <p:nvPr/>
            </p:nvSpPr>
            <p:spPr>
              <a:xfrm>
                <a:off x="4607171" y="2494671"/>
                <a:ext cx="2307100" cy="1798319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71" y="2494671"/>
                <a:ext cx="2307100" cy="1798319"/>
              </a:xfrm>
              <a:prstGeom prst="triangl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035586" y="154560"/>
                <a:ext cx="2698559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86" y="154560"/>
                <a:ext cx="2698559" cy="24622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760721" y="309489"/>
            <a:ext cx="0" cy="21523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14" idx="3"/>
          </p:cNvCxnSpPr>
          <p:nvPr/>
        </p:nvCxnSpPr>
        <p:spPr>
          <a:xfrm flipH="1">
            <a:off x="3736802" y="4292990"/>
            <a:ext cx="870369" cy="563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4"/>
            <a:endCxn id="15" idx="1"/>
          </p:cNvCxnSpPr>
          <p:nvPr/>
        </p:nvCxnSpPr>
        <p:spPr>
          <a:xfrm>
            <a:off x="6914271" y="4292990"/>
            <a:ext cx="957820" cy="563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38243" y="4241408"/>
                <a:ext cx="26985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43" y="4241408"/>
                <a:ext cx="2698559" cy="1231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872091" y="4241408"/>
                <a:ext cx="26985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91" y="4241408"/>
                <a:ext cx="2698559" cy="12311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098057" y="4533795"/>
                <a:ext cx="10182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57" y="4533795"/>
                <a:ext cx="1018227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5361" y="4533794"/>
                <a:ext cx="10182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61" y="4533794"/>
                <a:ext cx="1018227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8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sosceles Triangle 1"/>
              <p:cNvSpPr/>
              <p:nvPr/>
            </p:nvSpPr>
            <p:spPr>
              <a:xfrm>
                <a:off x="4607171" y="2494671"/>
                <a:ext cx="2307100" cy="1798319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71" y="2494671"/>
                <a:ext cx="2307100" cy="1798319"/>
              </a:xfrm>
              <a:prstGeom prst="triangl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035586" y="154560"/>
                <a:ext cx="2698559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86" y="154560"/>
                <a:ext cx="2698559" cy="24622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760721" y="309489"/>
            <a:ext cx="0" cy="21523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14" idx="3"/>
          </p:cNvCxnSpPr>
          <p:nvPr/>
        </p:nvCxnSpPr>
        <p:spPr>
          <a:xfrm flipH="1">
            <a:off x="3736802" y="4292990"/>
            <a:ext cx="870369" cy="563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4"/>
            <a:endCxn id="15" idx="1"/>
          </p:cNvCxnSpPr>
          <p:nvPr/>
        </p:nvCxnSpPr>
        <p:spPr>
          <a:xfrm>
            <a:off x="6914271" y="4292990"/>
            <a:ext cx="957820" cy="563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38243" y="4241408"/>
                <a:ext cx="26985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43" y="4241408"/>
                <a:ext cx="2698559" cy="1231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872091" y="4241408"/>
                <a:ext cx="26985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91" y="4241408"/>
                <a:ext cx="2698559" cy="12311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098057" y="4533795"/>
                <a:ext cx="10182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57" y="4533795"/>
                <a:ext cx="1018227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5361" y="4533794"/>
                <a:ext cx="10182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61" y="4533794"/>
                <a:ext cx="1018227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1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6603" y="322553"/>
            <a:ext cx="10030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Achieve this via an eigenvalue problem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740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6603" y="322553"/>
            <a:ext cx="10030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Achieve this via an eigenvalue problem </a:t>
            </a:r>
            <a:endParaRPr lang="en-US" sz="4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6603" y="1335928"/>
            <a:ext cx="966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``Push all class-conditional means away from zero’’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6603" y="322553"/>
            <a:ext cx="10030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Achieve this via an eigenvalue problem </a:t>
            </a:r>
            <a:endParaRPr lang="en-US" sz="4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6603" y="1335928"/>
            <a:ext cx="966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``Push all class-conditional means away from zero’’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422" y="2096351"/>
            <a:ext cx="8642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6"/>
                </a:solidFill>
              </a:rPr>
              <a:t>``while having average value of zero’’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6603" y="322553"/>
            <a:ext cx="10030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Achieve this via an eigenvalue problem </a:t>
            </a:r>
            <a:endParaRPr lang="en-US" sz="4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57522" y="4298347"/>
            <a:ext cx="8454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081527" y="3861397"/>
                <a:ext cx="15055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27" y="3861397"/>
                <a:ext cx="1505540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H="1">
            <a:off x="5950616" y="3095016"/>
            <a:ext cx="18" cy="2363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927599" y="3095016"/>
                <a:ext cx="1351717" cy="93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4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599" y="3095016"/>
                <a:ext cx="1351717" cy="9389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8135524" y="3273343"/>
            <a:ext cx="1772529" cy="58430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579719" y="4566317"/>
                <a:ext cx="1351717" cy="93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4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19" y="4566317"/>
                <a:ext cx="1351717" cy="9389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7835427" y="4814838"/>
            <a:ext cx="1772529" cy="58430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198063" y="4583235"/>
                <a:ext cx="1351717" cy="93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4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63" y="4583235"/>
                <a:ext cx="1351717" cy="9389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 rot="10800000">
            <a:off x="2425534" y="4765613"/>
            <a:ext cx="1772529" cy="58430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963242" y="3150680"/>
                <a:ext cx="1351716" cy="93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4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42" y="3150680"/>
                <a:ext cx="1351716" cy="9389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 rot="10800000">
            <a:off x="2190713" y="3333058"/>
            <a:ext cx="1772529" cy="58430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56603" y="1335928"/>
            <a:ext cx="966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``Push all class-conditional means away from zero’’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422" y="2096351"/>
            <a:ext cx="8642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6"/>
                </a:solidFill>
              </a:rPr>
              <a:t>``while having average value of zero’’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4234" y="1322363"/>
                <a:ext cx="7797199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60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6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6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4" y="1322363"/>
                <a:ext cx="7797199" cy="10406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096086" y="2529840"/>
                <a:ext cx="526612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.    </m:t>
                      </m:r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≤1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86" y="2529840"/>
                <a:ext cx="5266121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34423" y="3712374"/>
                <a:ext cx="453605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6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23" y="3712374"/>
                <a:ext cx="4536050" cy="10156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3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4234" y="1322363"/>
                <a:ext cx="1201219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6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6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6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6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6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4" y="1322363"/>
                <a:ext cx="12012199" cy="1015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096086" y="2529840"/>
                <a:ext cx="526612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.    </m:t>
                      </m:r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≤1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86" y="2529840"/>
                <a:ext cx="5266121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34423" y="3712374"/>
                <a:ext cx="453605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6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23" y="3712374"/>
                <a:ext cx="4536050" cy="10156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7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4234" y="1322363"/>
                <a:ext cx="118422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maximize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60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60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60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60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4" y="1322363"/>
                <a:ext cx="11842281" cy="1015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096086" y="2529840"/>
                <a:ext cx="526612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.    </m:t>
                      </m:r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≤1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86" y="2529840"/>
                <a:ext cx="5266121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34423" y="3712374"/>
                <a:ext cx="453605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6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23" y="3712374"/>
                <a:ext cx="4536050" cy="10156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xplosion 2 3"/>
          <p:cNvSpPr/>
          <p:nvPr/>
        </p:nvSpPr>
        <p:spPr>
          <a:xfrm>
            <a:off x="6752493" y="2614691"/>
            <a:ext cx="6386732" cy="4110111"/>
          </a:xfrm>
          <a:prstGeom prst="irregularSeal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Works for </a:t>
            </a:r>
            <a:r>
              <a:rPr lang="en-US" sz="4400" dirty="0" err="1" smtClean="0">
                <a:solidFill>
                  <a:schemeClr val="tx1"/>
                </a:solidFill>
              </a:rPr>
              <a:t>multilabel</a:t>
            </a:r>
            <a:r>
              <a:rPr lang="en-US" sz="4400" dirty="0" smtClean="0">
                <a:solidFill>
                  <a:schemeClr val="tx1"/>
                </a:solidFill>
              </a:rPr>
              <a:t>!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806" y="323557"/>
            <a:ext cx="3351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Problem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253218" y="1885071"/>
            <a:ext cx="11234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 high dimensions, most vectors are orthogonal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06438" y="2846885"/>
            <a:ext cx="10682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routing margins tend to be small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4206240"/>
            <a:ext cx="11561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So we use </a:t>
            </a:r>
            <a:r>
              <a:rPr lang="en-US" sz="4800" dirty="0" smtClean="0">
                <a:solidFill>
                  <a:srgbClr val="FF0000"/>
                </a:solidFill>
              </a:rPr>
              <a:t>randomized routing </a:t>
            </a:r>
            <a:r>
              <a:rPr lang="en-US" sz="4800" dirty="0" smtClean="0"/>
              <a:t>during training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10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sosceles Triangle 1"/>
              <p:cNvSpPr/>
              <p:nvPr/>
            </p:nvSpPr>
            <p:spPr>
              <a:xfrm>
                <a:off x="4607171" y="2494671"/>
                <a:ext cx="2307100" cy="1798319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71" y="2494671"/>
                <a:ext cx="2307100" cy="1798319"/>
              </a:xfrm>
              <a:prstGeom prst="triangl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035586" y="154560"/>
                <a:ext cx="2698559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86" y="154560"/>
                <a:ext cx="2698559" cy="24622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760721" y="309489"/>
            <a:ext cx="0" cy="21523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14" idx="3"/>
          </p:cNvCxnSpPr>
          <p:nvPr/>
        </p:nvCxnSpPr>
        <p:spPr>
          <a:xfrm flipH="1">
            <a:off x="3736802" y="4292990"/>
            <a:ext cx="870369" cy="563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4"/>
            <a:endCxn id="15" idx="1"/>
          </p:cNvCxnSpPr>
          <p:nvPr/>
        </p:nvCxnSpPr>
        <p:spPr>
          <a:xfrm>
            <a:off x="6914271" y="4292990"/>
            <a:ext cx="957820" cy="563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38243" y="4241408"/>
                <a:ext cx="26985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43" y="4241408"/>
                <a:ext cx="2698559" cy="1231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872091" y="4241408"/>
                <a:ext cx="26985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91" y="4241408"/>
                <a:ext cx="2698559" cy="12311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098057" y="4533795"/>
                <a:ext cx="10182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57" y="4533795"/>
                <a:ext cx="1018227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5361" y="4533794"/>
                <a:ext cx="10182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61" y="4533794"/>
                <a:ext cx="1018227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2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" y="323556"/>
            <a:ext cx="9023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Training the ``plausible label’’ filter: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280160" y="1364566"/>
            <a:ext cx="3763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Build a tree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03511" y="2590242"/>
            <a:ext cx="12214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At each internal node, solve eigenvalue problem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759655" y="3631252"/>
            <a:ext cx="10554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Route examples and </a:t>
            </a:r>
            <a:r>
              <a:rPr lang="en-US" sz="4400" dirty="0" err="1" smtClean="0"/>
              <a:t>recurse</a:t>
            </a:r>
            <a:r>
              <a:rPr lang="en-US" sz="4400" dirty="0" smtClean="0"/>
              <a:t> to desired depth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18829" y="4628348"/>
            <a:ext cx="10995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At leaf nodes, most frequent classes are ``plausible’’</a:t>
            </a:r>
          </a:p>
        </p:txBody>
      </p:sp>
    </p:spTree>
    <p:extLst>
      <p:ext uri="{BB962C8B-B14F-4D97-AF65-F5344CB8AC3E}">
        <p14:creationId xmlns:p14="http://schemas.microsoft.com/office/powerpoint/2010/main" val="4566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" y="323556"/>
            <a:ext cx="10000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Training the ``plausible label’’ classifier: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280160" y="1364566"/>
            <a:ext cx="3763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Build a tree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03511" y="2590242"/>
            <a:ext cx="12214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At each internal node, solve eigenvalue problem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759655" y="3631252"/>
            <a:ext cx="10554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Route examples and </a:t>
            </a:r>
            <a:r>
              <a:rPr lang="en-US" sz="4400" dirty="0" err="1" smtClean="0"/>
              <a:t>recurse</a:t>
            </a:r>
            <a:r>
              <a:rPr lang="en-US" sz="4400" dirty="0" smtClean="0"/>
              <a:t> to desired depth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18829" y="4628348"/>
            <a:ext cx="10995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At leaf nodes, most frequent classes are ``plausible’’</a:t>
            </a:r>
          </a:p>
        </p:txBody>
      </p:sp>
      <p:sp>
        <p:nvSpPr>
          <p:cNvPr id="9" name="Oval Callout 8"/>
          <p:cNvSpPr/>
          <p:nvPr/>
        </p:nvSpPr>
        <p:spPr>
          <a:xfrm rot="21322056">
            <a:off x="243499" y="477021"/>
            <a:ext cx="5345723" cy="3713871"/>
          </a:xfrm>
          <a:prstGeom prst="wedgeEllipseCallout">
            <a:avLst>
              <a:gd name="adj1" fmla="val 74430"/>
              <a:gd name="adj2" fmla="val 5833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How deep should the tree be?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 rot="352053">
            <a:off x="7223729" y="767188"/>
            <a:ext cx="4909625" cy="3859126"/>
          </a:xfrm>
          <a:prstGeom prst="wedgeEllipseCallout">
            <a:avLst>
              <a:gd name="adj1" fmla="val -32008"/>
              <a:gd name="adj2" fmla="val 6760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How many classes to include at each leaf?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010" y="562708"/>
            <a:ext cx="3221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Reminder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92370" y="2082018"/>
            <a:ext cx="11096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Once we have the plausible label filter,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81245" y="3362178"/>
            <a:ext cx="11320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We train an underlying classifier.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2335237" y="4586068"/>
            <a:ext cx="7618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(Logistic regression)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013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" t="38162" r="6167" b="1538"/>
          <a:stretch/>
        </p:blipFill>
        <p:spPr>
          <a:xfrm>
            <a:off x="0" y="1083213"/>
            <a:ext cx="12245353" cy="3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04" y="887065"/>
            <a:ext cx="11879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Facebook arguably has the data to solve this, but …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84565" y="1711456"/>
            <a:ext cx="4321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</a:t>
            </a:r>
            <a:r>
              <a:rPr lang="en-US" sz="6000" dirty="0" smtClean="0"/>
              <a:t>ow to do it?</a:t>
            </a:r>
            <a:endParaRPr lang="en-US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9" r="13021" b="46641"/>
          <a:stretch/>
        </p:blipFill>
        <p:spPr>
          <a:xfrm>
            <a:off x="5605684" y="1656506"/>
            <a:ext cx="1400538" cy="11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3717" y="176666"/>
            <a:ext cx="31392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Twitter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998807" y="1659988"/>
            <a:ext cx="8387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Predict hashtags from tweets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466805" y="2686929"/>
            <a:ext cx="671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Labels = hashtags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267287" y="4178104"/>
            <a:ext cx="11050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Features = words (unigrams + bigrams)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2616592" y="5261317"/>
            <a:ext cx="5640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Build tree only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57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476" y="310718"/>
            <a:ext cx="115120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/>
              <a:t>#jobs #it #</a:t>
            </a:r>
            <a:r>
              <a:rPr lang="en-US" sz="6000" dirty="0" err="1" smtClean="0"/>
              <a:t>nowplaying</a:t>
            </a:r>
            <a:r>
              <a:rPr lang="en-US" sz="6000" dirty="0" smtClean="0"/>
              <a:t> #manager #dev #engineering #</a:t>
            </a:r>
            <a:r>
              <a:rPr lang="en-US" sz="6000" dirty="0" err="1" smtClean="0"/>
              <a:t>ff</a:t>
            </a:r>
            <a:r>
              <a:rPr lang="en-US" sz="6000" dirty="0" smtClean="0"/>
              <a:t> #java #marketing #</a:t>
            </a:r>
            <a:r>
              <a:rPr lang="en-US" sz="6000" dirty="0" err="1" smtClean="0"/>
              <a:t>php</a:t>
            </a:r>
            <a:r>
              <a:rPr lang="en-US" sz="6000" dirty="0" smtClean="0"/>
              <a:t> #job #net #project #developer #hiring #programmer #engineer #consultant #customer #flash</a:t>
            </a:r>
            <a:endParaRPr lang="en-US" sz="6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46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056" y="310896"/>
            <a:ext cx="107076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#ascendant #</a:t>
            </a:r>
            <a:r>
              <a:rPr lang="en-US" sz="6000" dirty="0" err="1" smtClean="0"/>
              <a:t>mediumcoeli</a:t>
            </a:r>
            <a:r>
              <a:rPr lang="en-US" sz="6000" dirty="0" smtClean="0"/>
              <a:t> #</a:t>
            </a:r>
            <a:r>
              <a:rPr lang="en-US" sz="6000" dirty="0" err="1" smtClean="0"/>
              <a:t>nowplaying</a:t>
            </a:r>
            <a:r>
              <a:rPr lang="en-US" sz="6000" dirty="0" smtClean="0"/>
              <a:t> #</a:t>
            </a:r>
            <a:r>
              <a:rPr lang="en-US" sz="6000" dirty="0" err="1" smtClean="0"/>
              <a:t>leo</a:t>
            </a:r>
            <a:r>
              <a:rPr lang="en-US" sz="6000" dirty="0" smtClean="0"/>
              <a:t> #cancer #</a:t>
            </a:r>
            <a:r>
              <a:rPr lang="en-US" sz="6000" dirty="0" err="1" smtClean="0"/>
              <a:t>sagittarius</a:t>
            </a:r>
            <a:r>
              <a:rPr lang="en-US" sz="6000" dirty="0" smtClean="0"/>
              <a:t> #</a:t>
            </a:r>
            <a:r>
              <a:rPr lang="en-US" sz="6000" dirty="0" err="1" smtClean="0"/>
              <a:t>scorpio</a:t>
            </a:r>
            <a:r>
              <a:rPr lang="en-US" sz="6000" dirty="0" smtClean="0"/>
              <a:t> #</a:t>
            </a:r>
            <a:r>
              <a:rPr lang="en-US" sz="6000" dirty="0" err="1" smtClean="0"/>
              <a:t>virgo</a:t>
            </a:r>
            <a:r>
              <a:rPr lang="en-US" sz="6000" dirty="0" smtClean="0"/>
              <a:t> #</a:t>
            </a:r>
            <a:r>
              <a:rPr lang="en-US" sz="6000" dirty="0" err="1" smtClean="0"/>
              <a:t>libra</a:t>
            </a:r>
            <a:r>
              <a:rPr lang="en-US" sz="6000" dirty="0" smtClean="0"/>
              <a:t> #</a:t>
            </a:r>
            <a:r>
              <a:rPr lang="en-US" sz="6000" dirty="0" err="1" smtClean="0"/>
              <a:t>gemini</a:t>
            </a:r>
            <a:r>
              <a:rPr lang="en-US" sz="6000" dirty="0" smtClean="0"/>
              <a:t> #</a:t>
            </a:r>
            <a:r>
              <a:rPr lang="en-US" sz="6000" dirty="0" err="1" smtClean="0"/>
              <a:t>ff</a:t>
            </a:r>
            <a:r>
              <a:rPr lang="en-US" sz="6000" dirty="0" smtClean="0"/>
              <a:t> #</a:t>
            </a:r>
            <a:r>
              <a:rPr lang="en-US" sz="6000" dirty="0" err="1" smtClean="0"/>
              <a:t>capricorn</a:t>
            </a:r>
            <a:r>
              <a:rPr lang="en-US" sz="6000" dirty="0" smtClean="0"/>
              <a:t> #jobs #</a:t>
            </a:r>
            <a:r>
              <a:rPr lang="en-US" sz="6000" dirty="0" err="1" smtClean="0"/>
              <a:t>taurus</a:t>
            </a:r>
            <a:r>
              <a:rPr lang="en-US" sz="6000" dirty="0" smtClean="0"/>
              <a:t> #</a:t>
            </a:r>
            <a:r>
              <a:rPr lang="en-US" sz="6000" dirty="0" err="1" smtClean="0"/>
              <a:t>aquarius</a:t>
            </a:r>
            <a:r>
              <a:rPr lang="en-US" sz="6000" dirty="0" smtClean="0"/>
              <a:t> #</a:t>
            </a:r>
            <a:r>
              <a:rPr lang="en-US" sz="6000" dirty="0" err="1" smtClean="0"/>
              <a:t>aries</a:t>
            </a:r>
            <a:r>
              <a:rPr lang="en-US" sz="6000" dirty="0" smtClean="0"/>
              <a:t> #</a:t>
            </a:r>
            <a:r>
              <a:rPr lang="en-US" sz="6000" dirty="0" err="1" smtClean="0"/>
              <a:t>pisces</a:t>
            </a:r>
            <a:r>
              <a:rPr lang="en-US" sz="6000" dirty="0" smtClean="0"/>
              <a:t> #fb #news #</a:t>
            </a:r>
            <a:r>
              <a:rPr lang="en-US" sz="6000" dirty="0" err="1" smtClean="0"/>
              <a:t>tweetmyjobs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257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12" y="0"/>
            <a:ext cx="1183092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#</a:t>
            </a:r>
            <a:r>
              <a:rPr lang="en-US" sz="5400" dirty="0" err="1" smtClean="0"/>
              <a:t>nowplaying</a:t>
            </a:r>
            <a:r>
              <a:rPr lang="en-US" sz="5400" dirty="0" smtClean="0"/>
              <a:t> #</a:t>
            </a:r>
            <a:r>
              <a:rPr lang="en-US" sz="5400" dirty="0" err="1" smtClean="0"/>
              <a:t>ff</a:t>
            </a:r>
            <a:r>
              <a:rPr lang="en-US" sz="5400" dirty="0" smtClean="0"/>
              <a:t> #jobs #</a:t>
            </a:r>
            <a:r>
              <a:rPr lang="en-US" sz="5400" dirty="0" err="1" smtClean="0"/>
              <a:t>retweetthisif</a:t>
            </a:r>
            <a:r>
              <a:rPr lang="en-US" sz="5400" dirty="0" smtClean="0"/>
              <a:t> #</a:t>
            </a:r>
            <a:r>
              <a:rPr lang="en-US" sz="5400" dirty="0" err="1" smtClean="0"/>
              <a:t>bieberbemine</a:t>
            </a:r>
            <a:r>
              <a:rPr lang="en-US" sz="5400" dirty="0" smtClean="0"/>
              <a:t> #</a:t>
            </a:r>
            <a:r>
              <a:rPr lang="en-US" sz="5400" dirty="0" err="1" smtClean="0"/>
              <a:t>happybirthdayjustin</a:t>
            </a:r>
            <a:r>
              <a:rPr lang="en-US" sz="5400" dirty="0" smtClean="0"/>
              <a:t> #</a:t>
            </a:r>
            <a:r>
              <a:rPr lang="en-US" sz="5400" dirty="0" err="1" smtClean="0"/>
              <a:t>babyonitunes</a:t>
            </a:r>
            <a:r>
              <a:rPr lang="en-US" sz="5400" dirty="0" smtClean="0"/>
              <a:t> #</a:t>
            </a:r>
            <a:r>
              <a:rPr lang="en-US" sz="5400" dirty="0" err="1" smtClean="0"/>
              <a:t>biebcrbemine</a:t>
            </a:r>
            <a:r>
              <a:rPr lang="en-US" sz="5400" dirty="0" smtClean="0"/>
              <a:t> #</a:t>
            </a:r>
            <a:r>
              <a:rPr lang="en-US" sz="5400" dirty="0" err="1" smtClean="0"/>
              <a:t>justinbiebcr</a:t>
            </a:r>
            <a:r>
              <a:rPr lang="en-US" sz="5400" dirty="0" smtClean="0"/>
              <a:t> #fb #</a:t>
            </a:r>
            <a:r>
              <a:rPr lang="en-US" sz="5400" dirty="0" err="1" smtClean="0"/>
              <a:t>tweetmyjobs</a:t>
            </a:r>
            <a:r>
              <a:rPr lang="en-US" sz="5400" dirty="0" smtClean="0"/>
              <a:t> #</a:t>
            </a:r>
            <a:r>
              <a:rPr lang="en-US" sz="5400" dirty="0" err="1" smtClean="0"/>
              <a:t>damnhowtrue</a:t>
            </a:r>
            <a:r>
              <a:rPr lang="en-US" sz="5400" dirty="0" smtClean="0"/>
              <a:t> #</a:t>
            </a:r>
            <a:r>
              <a:rPr lang="en-US" sz="5400" dirty="0" err="1" smtClean="0"/>
              <a:t>followfriday</a:t>
            </a:r>
            <a:r>
              <a:rPr lang="en-US" sz="5400" dirty="0" smtClean="0"/>
              <a:t> #</a:t>
            </a:r>
            <a:r>
              <a:rPr lang="en-US" sz="5400" dirty="0" err="1" smtClean="0"/>
              <a:t>biebcrgasm</a:t>
            </a:r>
            <a:r>
              <a:rPr lang="en-US" sz="5400" dirty="0" smtClean="0"/>
              <a:t> #1 #</a:t>
            </a:r>
            <a:r>
              <a:rPr lang="en-US" sz="5400" dirty="0" err="1" smtClean="0"/>
              <a:t>grindmebieber</a:t>
            </a:r>
            <a:r>
              <a:rPr lang="en-US" sz="5400" dirty="0" smtClean="0"/>
              <a:t> #quote #news #</a:t>
            </a:r>
            <a:r>
              <a:rPr lang="en-US" sz="5400" dirty="0" err="1" smtClean="0"/>
              <a:t>retweetthis</a:t>
            </a:r>
            <a:r>
              <a:rPr lang="en-US" sz="5400" dirty="0" smtClean="0"/>
              <a:t> #</a:t>
            </a:r>
            <a:r>
              <a:rPr lang="en-US" sz="5400" dirty="0" err="1" smtClean="0"/>
              <a:t>followmejp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767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3717" y="176666"/>
            <a:ext cx="31392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Twitter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998807" y="1659988"/>
            <a:ext cx="9514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Leaf nodes look promising, but …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115112" y="2691002"/>
            <a:ext cx="9712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Popular tags everywhere.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198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1216" y="356616"/>
            <a:ext cx="2494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LSHTC 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590843" y="3794761"/>
            <a:ext cx="8257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Predict Wikipedia tags from documents (token counts)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165230" y="2096086"/>
            <a:ext cx="741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Kaggle competition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830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" b="-1"/>
          <a:stretch/>
        </p:blipFill>
        <p:spPr>
          <a:xfrm>
            <a:off x="0" y="1927274"/>
            <a:ext cx="12210611" cy="39530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69809" y="351693"/>
            <a:ext cx="2494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LSHTC 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4318782" y="3770142"/>
            <a:ext cx="1589649" cy="422030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8634" y="478301"/>
            <a:ext cx="2832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Overall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407963" y="1899139"/>
            <a:ext cx="107463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Statistical performance is good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600534" y="3502854"/>
            <a:ext cx="11436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Computational performance is good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072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332" y="295422"/>
            <a:ext cx="4319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Limitations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351692" y="1955409"/>
            <a:ext cx="11551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Only works when linear classifier is good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969478" y="3038621"/>
            <a:ext cx="7551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Linear routing node</a:t>
            </a:r>
            <a:endParaRPr lang="en-US" sz="7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6948" y="4398832"/>
                <a:ext cx="1092440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 smtClean="0"/>
                  <a:t>Using linear predictor of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6000" dirty="0" smtClean="0"/>
                  <a:t> given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6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8" y="4398832"/>
                <a:ext cx="1092440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3348" t="-18675" b="-40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0617" y="5414495"/>
            <a:ext cx="3978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Not deep!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3" r="28456" b="45884"/>
          <a:stretch/>
        </p:blipFill>
        <p:spPr>
          <a:xfrm>
            <a:off x="7315200" y="5430569"/>
            <a:ext cx="1209821" cy="118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467" y="393895"/>
            <a:ext cx="4610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Next Steps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1617785" y="1828800"/>
            <a:ext cx="81127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Online learning version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928467" y="3171372"/>
            <a:ext cx="7615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Statistical questions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2572725" y="4606277"/>
            <a:ext cx="69533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Deep routing nodes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468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04" y="887065"/>
            <a:ext cx="11879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Facebook arguably has the data to solve this, but …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84565" y="1711456"/>
            <a:ext cx="4321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</a:t>
            </a:r>
            <a:r>
              <a:rPr lang="en-US" sz="6000" dirty="0" smtClean="0"/>
              <a:t>ow to do it?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841847" y="2939845"/>
            <a:ext cx="10180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There are </a:t>
            </a:r>
            <a:r>
              <a:rPr lang="en-US" sz="5400" dirty="0" smtClean="0">
                <a:solidFill>
                  <a:srgbClr val="FF0000"/>
                </a:solidFill>
              </a:rPr>
              <a:t>billions</a:t>
            </a:r>
            <a:r>
              <a:rPr lang="en-US" sz="5400" dirty="0" smtClean="0"/>
              <a:t> of possible labels.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9" r="13021" b="46641"/>
          <a:stretch/>
        </p:blipFill>
        <p:spPr>
          <a:xfrm>
            <a:off x="5605684" y="1656506"/>
            <a:ext cx="1400538" cy="11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587" y="351692"/>
            <a:ext cx="34588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Summary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2321169" y="1575583"/>
            <a:ext cx="76030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Wrapper approach for </a:t>
            </a:r>
          </a:p>
          <a:p>
            <a:r>
              <a:rPr lang="en-US" sz="4800" dirty="0" smtClean="0"/>
              <a:t>accelerating extreme learning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67286" y="3261138"/>
            <a:ext cx="8582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Leverages (super-scalable) </a:t>
            </a:r>
          </a:p>
          <a:p>
            <a:r>
              <a:rPr lang="en-US" sz="6000" dirty="0" smtClean="0"/>
              <a:t>eigenvalue strategy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4840135" y="5316025"/>
            <a:ext cx="4752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Good for text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635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919" y="3666365"/>
            <a:ext cx="113261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http://arxiv.org/abs/1511.03260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762" y="1640617"/>
            <a:ext cx="11630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https://github.com/pmineiro/xlst</a:t>
            </a:r>
          </a:p>
        </p:txBody>
      </p:sp>
    </p:spTree>
    <p:extLst>
      <p:ext uri="{BB962C8B-B14F-4D97-AF65-F5344CB8AC3E}">
        <p14:creationId xmlns:p14="http://schemas.microsoft.com/office/powerpoint/2010/main" val="1301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04" y="887065"/>
            <a:ext cx="11879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Facebook arguably has the data to solve this, but …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84565" y="1711456"/>
            <a:ext cx="4321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</a:t>
            </a:r>
            <a:r>
              <a:rPr lang="en-US" sz="6000" dirty="0" smtClean="0"/>
              <a:t>ow to do it?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841847" y="2939845"/>
            <a:ext cx="10180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There are </a:t>
            </a:r>
            <a:r>
              <a:rPr lang="en-US" sz="5400" dirty="0" smtClean="0">
                <a:solidFill>
                  <a:srgbClr val="FF0000"/>
                </a:solidFill>
              </a:rPr>
              <a:t>billions</a:t>
            </a:r>
            <a:r>
              <a:rPr lang="en-US" sz="5400" dirty="0" smtClean="0"/>
              <a:t> of possible labels.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 rot="21411100">
            <a:off x="247367" y="4001271"/>
            <a:ext cx="9294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Computational challenges.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 rot="272199">
            <a:off x="3507092" y="5246312"/>
            <a:ext cx="7483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Statistical challenges.</a:t>
            </a:r>
            <a:endParaRPr lang="en-US" sz="6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9" r="13021" b="46641"/>
          <a:stretch/>
        </p:blipFill>
        <p:spPr>
          <a:xfrm>
            <a:off x="5605684" y="1656506"/>
            <a:ext cx="1400538" cy="1167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83" b="44525"/>
          <a:stretch/>
        </p:blipFill>
        <p:spPr>
          <a:xfrm>
            <a:off x="9841895" y="4179809"/>
            <a:ext cx="1180368" cy="12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155" y="1011026"/>
            <a:ext cx="1144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Can we quickly identify plausible labels?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585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155" y="1011026"/>
            <a:ext cx="1144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Can we quickly identify plausible labels?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078830" y="2705016"/>
            <a:ext cx="94371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w</a:t>
            </a:r>
            <a:r>
              <a:rPr lang="en-US" sz="6600" dirty="0" smtClean="0"/>
              <a:t>ithout sacrificing quality?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821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793</Words>
  <Application>Microsoft Office PowerPoint</Application>
  <PresentationFormat>Widescreen</PresentationFormat>
  <Paragraphs>174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One Simple Thing To Immediately Make Extreme Classification Easy</vt:lpstr>
      <vt:lpstr>One Simple Thing To Immediately Make Extreme Classification Easy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Simple Thing To Immediately Make Extreme Classification Super Simple</dc:title>
  <dc:creator>Paul Mineiro</dc:creator>
  <cp:lastModifiedBy>Paul Mineiro</cp:lastModifiedBy>
  <cp:revision>82</cp:revision>
  <dcterms:created xsi:type="dcterms:W3CDTF">2015-12-10T14:41:33Z</dcterms:created>
  <dcterms:modified xsi:type="dcterms:W3CDTF">2015-12-12T22:12:24Z</dcterms:modified>
</cp:coreProperties>
</file>