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359" r:id="rId2"/>
    <p:sldId id="405" r:id="rId3"/>
    <p:sldId id="373" r:id="rId4"/>
    <p:sldId id="278" r:id="rId5"/>
    <p:sldId id="408" r:id="rId6"/>
    <p:sldId id="376" r:id="rId7"/>
    <p:sldId id="378" r:id="rId8"/>
    <p:sldId id="379" r:id="rId9"/>
    <p:sldId id="374" r:id="rId10"/>
    <p:sldId id="380" r:id="rId11"/>
    <p:sldId id="383" r:id="rId12"/>
    <p:sldId id="384" r:id="rId13"/>
    <p:sldId id="389" r:id="rId14"/>
    <p:sldId id="385" r:id="rId15"/>
    <p:sldId id="388" r:id="rId16"/>
    <p:sldId id="387" r:id="rId17"/>
    <p:sldId id="386" r:id="rId18"/>
    <p:sldId id="412" r:id="rId19"/>
    <p:sldId id="390" r:id="rId20"/>
    <p:sldId id="391" r:id="rId21"/>
    <p:sldId id="392" r:id="rId22"/>
    <p:sldId id="404" r:id="rId23"/>
    <p:sldId id="394" r:id="rId24"/>
    <p:sldId id="395" r:id="rId25"/>
    <p:sldId id="406" r:id="rId26"/>
    <p:sldId id="400" r:id="rId27"/>
    <p:sldId id="398" r:id="rId28"/>
    <p:sldId id="39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clrMru>
    <a:srgbClr val="A0B5D1"/>
    <a:srgbClr val="94AE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8644" autoAdjust="0"/>
  </p:normalViewPr>
  <p:slideViewPr>
    <p:cSldViewPr snapToGrid="0">
      <p:cViewPr>
        <p:scale>
          <a:sx n="100" d="100"/>
          <a:sy n="100" d="100"/>
        </p:scale>
        <p:origin x="-3384" y="-8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9/28/11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807952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9/28/11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2548596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5458"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835459" name="Rectangle 3"/>
          <p:cNvSpPr>
            <a:spLocks noGrp="1" noChangeArrowheads="1"/>
          </p:cNvSpPr>
          <p:nvPr>
            <p:ph type="body" idx="1"/>
          </p:nvPr>
        </p:nvSpPr>
        <p:spPr bwMode="auto">
          <a:xfrm>
            <a:off x="516211" y="4345896"/>
            <a:ext cx="5907739" cy="4111993"/>
          </a:xfrm>
          <a:prstGeom prst="rect">
            <a:avLst/>
          </a:prstGeom>
          <a:solidFill>
            <a:srgbClr val="FFFFFF"/>
          </a:solidFill>
          <a:ln>
            <a:solidFill>
              <a:srgbClr val="000000"/>
            </a:solidFill>
            <a:miter lim="800000"/>
            <a:headEnd/>
            <a:tailEnd/>
          </a:ln>
        </p:spPr>
        <p:txBody>
          <a:bodyPr lIns="89936" tIns="44968" rIns="89936" bIns="44968">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8875" y="587375"/>
            <a:ext cx="4552950" cy="3414713"/>
          </a:xfrm>
          <a:solidFill>
            <a:srgbClr val="FFFFFF"/>
          </a:solidFill>
          <a:ln>
            <a:solidFill>
              <a:srgbClr val="000000"/>
            </a:solidFill>
          </a:ln>
        </p:spPr>
      </p:sp>
      <p:sp>
        <p:nvSpPr>
          <p:cNvPr id="65539" name="Rectangle 3"/>
          <p:cNvSpPr>
            <a:spLocks noGrp="1" noChangeArrowheads="1"/>
          </p:cNvSpPr>
          <p:nvPr>
            <p:ph type="body" idx="1"/>
          </p:nvPr>
        </p:nvSpPr>
        <p:spPr>
          <a:xfrm>
            <a:off x="514660" y="4342777"/>
            <a:ext cx="5910840" cy="4116671"/>
          </a:xfrm>
          <a:solidFill>
            <a:srgbClr val="FFFFFF"/>
          </a:solidFill>
          <a:ln>
            <a:solidFill>
              <a:srgbClr val="000000"/>
            </a:solidFill>
          </a:ln>
        </p:spPr>
        <p:txBody>
          <a:bodyPr lIns="91088" tIns="45545" rIns="91088" bIns="45545"/>
          <a:lstStyle/>
          <a:p>
            <a:endParaRPr lang="en-US" smtClean="0">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Rot="1" noChangeAspect="1" noChangeArrowheads="1" noTextEdit="1"/>
          </p:cNvSpPr>
          <p:nvPr>
            <p:ph type="sldImg"/>
          </p:nvPr>
        </p:nvSpPr>
        <p:spPr>
          <a:xfrm>
            <a:off x="1162050" y="587375"/>
            <a:ext cx="4552950" cy="3416300"/>
          </a:xfrm>
        </p:spPr>
      </p:sp>
      <p:sp>
        <p:nvSpPr>
          <p:cNvPr id="1593347"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89936" tIns="44968" rIns="89936" bIns="44968"/>
          <a:lstStyle/>
          <a:p>
            <a:endParaRPr lang="en-US" smtClean="0">
              <a:latin typeface="Arial"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89936" tIns="44968" rIns="89936" bIns="44968"/>
          <a:lstStyle/>
          <a:p>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5698"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845699" name="Rectangle 3"/>
          <p:cNvSpPr>
            <a:spLocks noGrp="1" noChangeArrowheads="1"/>
          </p:cNvSpPr>
          <p:nvPr>
            <p:ph type="body" idx="1"/>
          </p:nvPr>
        </p:nvSpPr>
        <p:spPr bwMode="auto">
          <a:xfrm>
            <a:off x="516211" y="4345896"/>
            <a:ext cx="5907739" cy="4111993"/>
          </a:xfrm>
          <a:prstGeom prst="rect">
            <a:avLst/>
          </a:prstGeom>
          <a:solidFill>
            <a:srgbClr val="FFFFFF"/>
          </a:solidFill>
          <a:ln>
            <a:solidFill>
              <a:srgbClr val="000000"/>
            </a:solidFill>
            <a:miter lim="800000"/>
            <a:headEnd/>
            <a:tailEnd/>
          </a:ln>
        </p:spPr>
        <p:txBody>
          <a:bodyPr lIns="89936" tIns="44968" rIns="89936" bIns="44968">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160463" y="587375"/>
            <a:ext cx="4552950" cy="3416300"/>
          </a:xfrm>
        </p:spPr>
      </p:sp>
      <p:sp>
        <p:nvSpPr>
          <p:cNvPr id="1488899" name="Rectangle 3"/>
          <p:cNvSpPr>
            <a:spLocks noGrp="1" noChangeArrowheads="1"/>
          </p:cNvSpPr>
          <p:nvPr>
            <p:ph type="body" idx="1"/>
          </p:nvPr>
        </p:nvSpPr>
        <p:spPr>
          <a:xfrm>
            <a:off x="515938" y="4343400"/>
            <a:ext cx="5910262" cy="4113213"/>
          </a:xfrm>
          <a:ln/>
        </p:spPr>
        <p:txBody>
          <a:bodyPr lIns="91422" tIns="45711" rIns="91422" bIns="4571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14400" y="4344988"/>
            <a:ext cx="5029200" cy="4113212"/>
          </a:xfrm>
          <a:ln>
            <a:noFill/>
          </a:ln>
        </p:spPr>
        <p:txBody>
          <a:bodyPr lIns="90470" tIns="44441" rIns="90470" bIns="44441"/>
          <a:lstStyle/>
          <a:p>
            <a:r>
              <a:rPr lang="en-US" dirty="0" smtClean="0"/>
              <a:t>Because the upper level is smaller and built using</a:t>
            </a:r>
            <a:r>
              <a:rPr lang="en-US" baseline="0" dirty="0" smtClean="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841603" name="Rectangle 3"/>
          <p:cNvSpPr>
            <a:spLocks noGrp="1" noChangeArrowheads="1"/>
          </p:cNvSpPr>
          <p:nvPr>
            <p:ph type="body" idx="1"/>
          </p:nvPr>
        </p:nvSpPr>
        <p:spPr bwMode="auto">
          <a:xfrm>
            <a:off x="516211" y="4345896"/>
            <a:ext cx="5907739" cy="4111993"/>
          </a:xfrm>
          <a:prstGeom prst="rect">
            <a:avLst/>
          </a:prstGeom>
          <a:solidFill>
            <a:srgbClr val="FFFFFF"/>
          </a:solidFill>
          <a:ln>
            <a:solidFill>
              <a:srgbClr val="000000"/>
            </a:solidFill>
            <a:miter lim="800000"/>
            <a:headEnd/>
            <a:tailEnd/>
          </a:ln>
        </p:spPr>
        <p:txBody>
          <a:bodyPr lIns="89936" tIns="44968" rIns="89936" bIns="44968">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3890" name="Rectangle 2"/>
          <p:cNvSpPr>
            <a:spLocks noGrp="1" noRot="1" noChangeAspect="1" noChangeArrowheads="1"/>
          </p:cNvSpPr>
          <p:nvPr>
            <p:ph type="sldImg"/>
          </p:nvPr>
        </p:nvSpPr>
        <p:spPr bwMode="auto">
          <a:xfrm>
            <a:off x="1163638" y="585788"/>
            <a:ext cx="4552950" cy="3416300"/>
          </a:xfrm>
          <a:prstGeom prst="rect">
            <a:avLst/>
          </a:prstGeom>
          <a:solidFill>
            <a:srgbClr val="FFFFFF"/>
          </a:solidFill>
          <a:ln>
            <a:solidFill>
              <a:srgbClr val="000000"/>
            </a:solidFill>
            <a:miter lim="800000"/>
            <a:headEnd/>
            <a:tailEnd/>
          </a:ln>
        </p:spPr>
      </p:sp>
      <p:sp>
        <p:nvSpPr>
          <p:cNvPr id="2853891" name="Rectangle 3"/>
          <p:cNvSpPr>
            <a:spLocks noGrp="1" noChangeArrowheads="1"/>
          </p:cNvSpPr>
          <p:nvPr>
            <p:ph type="body" idx="1"/>
          </p:nvPr>
        </p:nvSpPr>
        <p:spPr bwMode="auto">
          <a:xfrm>
            <a:off x="516211" y="4345896"/>
            <a:ext cx="5907739" cy="4111993"/>
          </a:xfrm>
          <a:prstGeom prst="rect">
            <a:avLst/>
          </a:prstGeom>
          <a:solidFill>
            <a:srgbClr val="FFFFFF"/>
          </a:solidFill>
          <a:ln>
            <a:solidFill>
              <a:srgbClr val="000000"/>
            </a:solidFill>
            <a:miter lim="800000"/>
            <a:headEnd/>
            <a:tailEnd/>
          </a:ln>
        </p:spPr>
        <p:txBody>
          <a:bodyPr lIns="89936" tIns="44968" rIns="89936" bIns="44968">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13805" y="4345214"/>
            <a:ext cx="5030391" cy="4113893"/>
          </a:xfrm>
          <a:ln>
            <a:noFill/>
          </a:ln>
        </p:spPr>
        <p:txBody>
          <a:bodyPr lIns="92910" tIns="45640" rIns="92910" bIns="45640"/>
          <a:lstStyle/>
          <a:p>
            <a:endParaRPr lang="en-US"/>
          </a:p>
        </p:txBody>
      </p:sp>
      <p:sp>
        <p:nvSpPr>
          <p:cNvPr id="159129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10CD995-F190-D645-962C-33F68B0AE0CE}"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E64D0-4959-7844-B68C-18311CA04808}"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E035AE-2F20-CA4A-96EA-2E2FD8390012}"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E1938-C8CF-0247-A38E-E6A30FE91DD3}"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54DAF-F2CF-7F43-A4C4-E2C9980100D0}" type="datetime1">
              <a:rPr lang="en-US" smtClean="0"/>
              <a:pPr/>
              <a:t>9/28/11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C22ADC-F210-6D42-BDA7-9E62E77EB091}"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4811D-A295-6945-90EF-DDD0D8E9AA49}" type="datetime1">
              <a:rPr lang="en-US" smtClean="0"/>
              <a:pPr/>
              <a:t>9/28/11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643134-902E-884F-AF34-1C1B41A17DD1}" type="datetime1">
              <a:rPr lang="en-US" smtClean="0"/>
              <a:pPr/>
              <a:t>9/28/11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EFA44-2E20-554D-B4DC-225ED72351BB}" type="datetime1">
              <a:rPr lang="en-US" smtClean="0"/>
              <a:pPr/>
              <a:t>9/28/11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9D1B5-AAC3-A046-BC7E-D99BD7AA3531}"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7807DF-0246-0A44-B896-99D1F24A0E15}" type="datetime1">
              <a:rPr lang="en-US" smtClean="0"/>
              <a:pPr/>
              <a:t>9/28/11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Spring 2011 --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82E44-4BD5-5E42-AF3A-81498880D760}" type="datetime1">
              <a:rPr lang="en-US" smtClean="0"/>
              <a:pPr/>
              <a:t>9/28/11</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
        <p:nvSpPr>
          <p:cNvPr id="7" name="Footer Placeholder 7"/>
          <p:cNvSpPr txBox="1">
            <a:spLocks/>
          </p:cNvSpPr>
          <p:nvPr userDrawn="1"/>
        </p:nvSpPr>
        <p:spPr>
          <a:xfrm>
            <a:off x="327660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smtClean="0"/>
              <a:t>Fall 2011 -- Lecture #12</a:t>
            </a:r>
            <a:r>
              <a:rPr lang="en-US" dirty="0" smtClean="0"/>
              <a:t>	</a:t>
            </a: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bbc.co.uk/news/science-environment-1282775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5" y="1622425"/>
            <a:ext cx="7772400" cy="1470025"/>
          </a:xfrm>
        </p:spPr>
        <p:txBody>
          <a:bodyPr>
            <a:normAutofit fontScale="90000"/>
          </a:bodyPr>
          <a:lstStyle/>
          <a:p>
            <a:r>
              <a:rPr lang="en-US" dirty="0" smtClean="0"/>
              <a:t>CS 61C: Great Ideas in Computer Architecture </a:t>
            </a:r>
            <a:br>
              <a:rPr lang="en-US" dirty="0" smtClean="0"/>
            </a:br>
            <a:r>
              <a:rPr lang="en-US" dirty="0" smtClean="0"/>
              <a:t/>
            </a:r>
            <a:br>
              <a:rPr lang="en-US" dirty="0" smtClean="0"/>
            </a:br>
            <a:r>
              <a:rPr lang="en-US" i="1" dirty="0" smtClean="0"/>
              <a:t>Lecture 12 – Memory Hierarchy/Direct-Mapped Caches</a:t>
            </a:r>
            <a:br>
              <a:rPr lang="en-US" i="1" dirty="0" smtClean="0"/>
            </a:br>
            <a:endParaRPr lang="en-US" i="1" dirty="0"/>
          </a:p>
        </p:txBody>
      </p:sp>
      <p:sp>
        <p:nvSpPr>
          <p:cNvPr id="3" name="Subtitle 2"/>
          <p:cNvSpPr>
            <a:spLocks noGrp="1"/>
          </p:cNvSpPr>
          <p:nvPr>
            <p:ph type="subTitle" idx="1"/>
          </p:nvPr>
        </p:nvSpPr>
        <p:spPr>
          <a:xfrm>
            <a:off x="1371600" y="3886199"/>
            <a:ext cx="6845300" cy="2243667"/>
          </a:xfrm>
        </p:spPr>
        <p:txBody>
          <a:bodyPr>
            <a:normAutofit fontScale="92500"/>
          </a:bodyPr>
          <a:lstStyle/>
          <a:p>
            <a:r>
              <a:rPr lang="en-US" dirty="0" smtClean="0"/>
              <a:t>Instructors:</a:t>
            </a:r>
          </a:p>
          <a:p>
            <a:r>
              <a:rPr lang="en-US" dirty="0" smtClean="0"/>
              <a:t>Mike Franklin</a:t>
            </a:r>
          </a:p>
          <a:p>
            <a:r>
              <a:rPr lang="en-US" dirty="0" smtClean="0"/>
              <a:t>Dan Garcia</a:t>
            </a:r>
          </a:p>
          <a:p>
            <a:r>
              <a:rPr lang="en-US" dirty="0" smtClean="0"/>
              <a:t>http://inst.eecs.berkeley.edu/~cs61c/fa11</a:t>
            </a:r>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dirty="0"/>
          </a:p>
        </p:txBody>
      </p:sp>
    </p:spTree>
    <p:extLst>
      <p:ext uri="{BB962C8B-B14F-4D97-AF65-F5344CB8AC3E}">
        <p14:creationId xmlns:p14="http://schemas.microsoft.com/office/powerpoint/2010/main" val="17646911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4"/>
          <p:cNvGraphicFramePr>
            <a:graphicFrameLocks noGrp="1" noChangeAspect="1"/>
          </p:cNvGraphicFramePr>
          <p:nvPr>
            <p:ph sz="half" idx="4294967295"/>
            <p:extLst>
              <p:ext uri="{D42A27DB-BD31-4B8C-83A1-F6EECF244321}">
                <p14:modId xmlns:p14="http://schemas.microsoft.com/office/powerpoint/2010/main" val="2575205728"/>
              </p:ext>
            </p:extLst>
          </p:nvPr>
        </p:nvGraphicFramePr>
        <p:xfrm>
          <a:off x="-211661" y="1249363"/>
          <a:ext cx="7924800" cy="5272087"/>
        </p:xfrm>
        <a:graphic>
          <a:graphicData uri="http://schemas.openxmlformats.org/presentationml/2006/ole">
            <mc:AlternateContent xmlns:mc="http://schemas.openxmlformats.org/markup-compatibility/2006">
              <mc:Choice xmlns:v="urn:schemas-microsoft-com:vml" Requires="v">
                <p:oleObj spid="_x0000_s1076" name="Chart" r:id="rId3" imgW="6108700" imgH="4064000" progId="MSGraph.Chart.8">
                  <p:embed followColorScheme="full"/>
                </p:oleObj>
              </mc:Choice>
              <mc:Fallback>
                <p:oleObj name="Chart" r:id="rId3" imgW="6108700" imgH="4064000" progId="MSGraph.Chart.8">
                  <p:embed followColorScheme="full"/>
                  <p:pic>
                    <p:nvPicPr>
                      <p:cNvPr id="0" name=""/>
                      <p:cNvPicPr>
                        <a:picLocks noChangeAspect="1" noChangeArrowheads="1"/>
                      </p:cNvPicPr>
                      <p:nvPr/>
                    </p:nvPicPr>
                    <p:blipFill>
                      <a:blip r:embed="rId4"/>
                      <a:srcRect/>
                      <a:stretch>
                        <a:fillRect/>
                      </a:stretch>
                    </p:blipFill>
                    <p:spPr bwMode="auto">
                      <a:xfrm>
                        <a:off x="-211661" y="1249363"/>
                        <a:ext cx="7924800" cy="5272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3826939" y="1981200"/>
            <a:ext cx="2114550" cy="454025"/>
          </a:xfrm>
          <a:prstGeom prst="rect">
            <a:avLst/>
          </a:prstGeom>
          <a:noFill/>
          <a:ln w="12700">
            <a:noFill/>
            <a:miter lim="800000"/>
            <a:headEnd/>
            <a:tailEnd/>
          </a:ln>
          <a:effectLst/>
        </p:spPr>
        <p:txBody>
          <a:bodyPr wrap="none" lIns="90488" tIns="44450" rIns="90488" bIns="44450">
            <a:spAutoFit/>
          </a:bodyPr>
          <a:lstStyle/>
          <a:p>
            <a:r>
              <a:rPr lang="en-US" sz="2400">
                <a:solidFill>
                  <a:srgbClr val="FC0128"/>
                </a:solidFill>
              </a:rPr>
              <a:t>“Moore’s Law”</a:t>
            </a:r>
          </a:p>
        </p:txBody>
      </p:sp>
      <p:grpSp>
        <p:nvGrpSpPr>
          <p:cNvPr id="12" name="Group 10"/>
          <p:cNvGrpSpPr>
            <a:grpSpLocks/>
          </p:cNvGrpSpPr>
          <p:nvPr/>
        </p:nvGrpSpPr>
        <p:grpSpPr bwMode="auto">
          <a:xfrm>
            <a:off x="6900331" y="4114802"/>
            <a:ext cx="2039937" cy="1197137"/>
            <a:chOff x="4575" y="2606"/>
            <a:chExt cx="1285" cy="586"/>
          </a:xfrm>
        </p:grpSpPr>
        <p:sp>
          <p:nvSpPr>
            <p:cNvPr id="13" name="Rectangle 11"/>
            <p:cNvSpPr>
              <a:spLocks noChangeArrowheads="1"/>
            </p:cNvSpPr>
            <p:nvPr/>
          </p:nvSpPr>
          <p:spPr bwMode="auto">
            <a:xfrm>
              <a:off x="4913" y="2606"/>
              <a:ext cx="947" cy="586"/>
            </a:xfrm>
            <a:prstGeom prst="rect">
              <a:avLst/>
            </a:prstGeom>
            <a:noFill/>
            <a:ln w="12700">
              <a:solidFill>
                <a:schemeClr val="tx1"/>
              </a:solidFill>
              <a:miter lim="800000"/>
              <a:headEnd/>
              <a:tailEnd w="med" len="lg"/>
            </a:ln>
            <a:effectLst/>
          </p:spPr>
          <p:txBody>
            <a:bodyPr wrap="square" lIns="90488" tIns="44450" rIns="90488" bIns="44450">
              <a:spAutoFit/>
            </a:bodyPr>
            <a:lstStyle/>
            <a:p>
              <a:pPr algn="ctr"/>
              <a:r>
                <a:rPr lang="en-US" sz="2400" dirty="0">
                  <a:solidFill>
                    <a:schemeClr val="tx1"/>
                  </a:solidFill>
                </a:rPr>
                <a:t>DRAM</a:t>
              </a:r>
            </a:p>
            <a:p>
              <a:pPr algn="ctr"/>
              <a:r>
                <a:rPr lang="en-US" sz="2400" dirty="0">
                  <a:solidFill>
                    <a:schemeClr val="tx1"/>
                  </a:solidFill>
                </a:rPr>
                <a:t>7%/year</a:t>
              </a:r>
            </a:p>
            <a:p>
              <a:pPr algn="ctr"/>
              <a:r>
                <a:rPr lang="en-US" sz="2400" dirty="0">
                  <a:solidFill>
                    <a:schemeClr val="tx1"/>
                  </a:solidFill>
                </a:rPr>
                <a:t>(2X/10yrs)</a:t>
              </a:r>
            </a:p>
          </p:txBody>
        </p:sp>
        <p:cxnSp>
          <p:nvCxnSpPr>
            <p:cNvPr id="14" name="AutoShape 12"/>
            <p:cNvCxnSpPr>
              <a:cxnSpLocks noChangeShapeType="1"/>
            </p:cNvCxnSpPr>
            <p:nvPr/>
          </p:nvCxnSpPr>
          <p:spPr bwMode="auto">
            <a:xfrm rot="10800000">
              <a:off x="4575" y="2739"/>
              <a:ext cx="338" cy="149"/>
            </a:xfrm>
            <a:prstGeom prst="curvedConnector3">
              <a:avLst>
                <a:gd name="adj1" fmla="val 82154"/>
              </a:avLst>
            </a:prstGeom>
            <a:noFill/>
            <a:ln w="12700">
              <a:solidFill>
                <a:schemeClr val="accent1"/>
              </a:solidFill>
              <a:round/>
              <a:headEnd/>
              <a:tailEnd type="triangle" w="med" len="lg"/>
            </a:ln>
            <a:effectLst/>
          </p:spPr>
        </p:cxnSp>
      </p:grpSp>
      <p:sp>
        <p:nvSpPr>
          <p:cNvPr id="15" name="Line 13"/>
          <p:cNvSpPr>
            <a:spLocks noChangeShapeType="1"/>
          </p:cNvSpPr>
          <p:nvPr/>
        </p:nvSpPr>
        <p:spPr bwMode="auto">
          <a:xfrm flipH="1">
            <a:off x="5774272" y="2514600"/>
            <a:ext cx="33867" cy="1871133"/>
          </a:xfrm>
          <a:prstGeom prst="line">
            <a:avLst/>
          </a:prstGeom>
          <a:noFill/>
          <a:ln w="25400">
            <a:solidFill>
              <a:srgbClr val="FC0128"/>
            </a:solidFill>
            <a:round/>
            <a:headEnd type="triangle" w="med" len="med"/>
            <a:tailEnd type="triangle" w="med" len="med"/>
          </a:ln>
          <a:effectLst/>
        </p:spPr>
        <p:txBody>
          <a:bodyPr wrap="none" anchor="ctr"/>
          <a:lstStyle/>
          <a:p>
            <a:endParaRPr lang="en-US"/>
          </a:p>
        </p:txBody>
      </p:sp>
      <p:sp>
        <p:nvSpPr>
          <p:cNvPr id="16" name="Rectangle 14"/>
          <p:cNvSpPr>
            <a:spLocks noChangeArrowheads="1"/>
          </p:cNvSpPr>
          <p:nvPr/>
        </p:nvSpPr>
        <p:spPr bwMode="auto">
          <a:xfrm>
            <a:off x="5808139" y="2819400"/>
            <a:ext cx="2757488" cy="1184275"/>
          </a:xfrm>
          <a:prstGeom prst="rect">
            <a:avLst/>
          </a:prstGeom>
          <a:noFill/>
          <a:ln w="12700">
            <a:noFill/>
            <a:miter lim="800000"/>
            <a:headEnd/>
            <a:tailEnd/>
          </a:ln>
          <a:effectLst/>
        </p:spPr>
        <p:txBody>
          <a:bodyPr wrap="none" lIns="90488" tIns="44450" rIns="90488" bIns="44450">
            <a:spAutoFit/>
          </a:bodyPr>
          <a:lstStyle/>
          <a:p>
            <a:r>
              <a:rPr lang="en-US" sz="2400"/>
              <a:t>Processor-Memory</a:t>
            </a:r>
          </a:p>
          <a:p>
            <a:r>
              <a:rPr lang="en-US" sz="2400"/>
              <a:t>Performance Gap</a:t>
            </a:r>
            <a:br>
              <a:rPr lang="en-US" sz="2400"/>
            </a:br>
            <a:r>
              <a:rPr lang="en-US" sz="2400"/>
              <a:t>(grows 50%/year)</a:t>
            </a:r>
          </a:p>
        </p:txBody>
      </p:sp>
      <p:sp>
        <p:nvSpPr>
          <p:cNvPr id="2" name="Title 1"/>
          <p:cNvSpPr>
            <a:spLocks noGrp="1"/>
          </p:cNvSpPr>
          <p:nvPr>
            <p:ph type="title"/>
          </p:nvPr>
        </p:nvSpPr>
        <p:spPr>
          <a:xfrm>
            <a:off x="0" y="0"/>
            <a:ext cx="9017000" cy="1143000"/>
          </a:xfrm>
        </p:spPr>
        <p:txBody>
          <a:bodyPr>
            <a:normAutofit/>
          </a:bodyPr>
          <a:lstStyle/>
          <a:p>
            <a:r>
              <a:rPr lang="en-US" dirty="0" err="1" smtClean="0"/>
              <a:t>Motivation:Processor-Memory</a:t>
            </a:r>
            <a:r>
              <a:rPr lang="en-US" dirty="0" smtClean="0"/>
              <a:t> Gap</a:t>
            </a:r>
            <a:endParaRPr lang="en-US" dirty="0"/>
          </a:p>
        </p:txBody>
      </p:sp>
      <p:sp>
        <p:nvSpPr>
          <p:cNvPr id="4" name="Date Placeholder 3"/>
          <p:cNvSpPr>
            <a:spLocks noGrp="1"/>
          </p:cNvSpPr>
          <p:nvPr>
            <p:ph type="dt" sz="half" idx="10"/>
          </p:nvPr>
        </p:nvSpPr>
        <p:spPr/>
        <p:txBody>
          <a:bodyPr/>
          <a:lstStyle/>
          <a:p>
            <a:fld id="{337F9504-3075-1340-A856-156F9FF43E6E}" type="datetime1">
              <a:rPr lang="en-US" smtClean="0"/>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10</a:t>
            </a:fld>
            <a:endParaRPr lang="en-US"/>
          </a:p>
        </p:txBody>
      </p:sp>
      <p:grpSp>
        <p:nvGrpSpPr>
          <p:cNvPr id="9" name="Group 7"/>
          <p:cNvGrpSpPr>
            <a:grpSpLocks/>
          </p:cNvGrpSpPr>
          <p:nvPr/>
        </p:nvGrpSpPr>
        <p:grpSpPr bwMode="auto">
          <a:xfrm>
            <a:off x="7211483" y="762000"/>
            <a:ext cx="1890712" cy="1196975"/>
            <a:chOff x="4652" y="816"/>
            <a:chExt cx="1191" cy="754"/>
          </a:xfrm>
        </p:grpSpPr>
        <p:sp>
          <p:nvSpPr>
            <p:cNvPr id="10" name="Rectangle 8"/>
            <p:cNvSpPr>
              <a:spLocks noChangeArrowheads="1"/>
            </p:cNvSpPr>
            <p:nvPr/>
          </p:nvSpPr>
          <p:spPr bwMode="auto">
            <a:xfrm>
              <a:off x="4811" y="816"/>
              <a:ext cx="1032" cy="754"/>
            </a:xfrm>
            <a:prstGeom prst="rect">
              <a:avLst/>
            </a:prstGeom>
            <a:noFill/>
            <a:ln w="12700">
              <a:noFill/>
              <a:miter lim="800000"/>
              <a:headEnd/>
              <a:tailEnd/>
            </a:ln>
            <a:effectLst/>
          </p:spPr>
          <p:txBody>
            <a:bodyPr lIns="90488" tIns="44450" rIns="90488" bIns="44450">
              <a:spAutoFit/>
            </a:bodyPr>
            <a:lstStyle/>
            <a:p>
              <a:pPr algn="ctr"/>
              <a:r>
                <a:rPr lang="en-US" sz="2400" dirty="0">
                  <a:solidFill>
                    <a:schemeClr val="tx1"/>
                  </a:solidFill>
                </a:rPr>
                <a:t>µProc</a:t>
              </a:r>
            </a:p>
            <a:p>
              <a:pPr algn="ctr"/>
              <a:r>
                <a:rPr lang="en-US" sz="2400" dirty="0">
                  <a:solidFill>
                    <a:schemeClr val="tx1"/>
                  </a:solidFill>
                </a:rPr>
                <a:t>55%/year</a:t>
              </a:r>
            </a:p>
            <a:p>
              <a:pPr algn="ctr"/>
              <a:r>
                <a:rPr lang="en-US" sz="2400" dirty="0">
                  <a:solidFill>
                    <a:schemeClr val="tx1"/>
                  </a:solidFill>
                </a:rPr>
                <a:t>(2X/1.5yr)</a:t>
              </a:r>
            </a:p>
          </p:txBody>
        </p:sp>
        <p:cxnSp>
          <p:nvCxnSpPr>
            <p:cNvPr id="11" name="AutoShape 9"/>
            <p:cNvCxnSpPr>
              <a:cxnSpLocks noChangeShapeType="1"/>
              <a:stCxn id="10" idx="1"/>
            </p:cNvCxnSpPr>
            <p:nvPr/>
          </p:nvCxnSpPr>
          <p:spPr bwMode="auto">
            <a:xfrm rot="10800000" flipV="1">
              <a:off x="4652" y="1193"/>
              <a:ext cx="159" cy="131"/>
            </a:xfrm>
            <a:prstGeom prst="curvedConnector3">
              <a:avLst>
                <a:gd name="adj1" fmla="val 50000"/>
              </a:avLst>
            </a:prstGeom>
            <a:noFill/>
            <a:ln w="12700">
              <a:solidFill>
                <a:schemeClr val="accent1"/>
              </a:solidFill>
              <a:round/>
              <a:headEnd/>
              <a:tailEnd type="triangle" w="med" len="med"/>
            </a:ln>
            <a:effectLst/>
          </p:spPr>
        </p:cxnSp>
      </p:grpSp>
      <p:sp>
        <p:nvSpPr>
          <p:cNvPr id="3" name="Rectangle 2"/>
          <p:cNvSpPr/>
          <p:nvPr/>
        </p:nvSpPr>
        <p:spPr>
          <a:xfrm>
            <a:off x="1384300" y="908735"/>
            <a:ext cx="4572000" cy="646331"/>
          </a:xfrm>
          <a:prstGeom prst="rect">
            <a:avLst/>
          </a:prstGeom>
        </p:spPr>
        <p:txBody>
          <a:bodyPr>
            <a:spAutoFit/>
          </a:bodyPr>
          <a:lstStyle/>
          <a:p>
            <a:r>
              <a:rPr lang="en-US" dirty="0">
                <a:ea typeface="ＭＳ Ｐゴシック" pitchFamily="34" charset="-128"/>
              </a:rPr>
              <a:t>1989 first Intel CPU with cache on chip</a:t>
            </a:r>
          </a:p>
          <a:p>
            <a:r>
              <a:rPr lang="en-US" dirty="0">
                <a:ea typeface="ＭＳ Ｐゴシック" pitchFamily="34" charset="-128"/>
              </a:rPr>
              <a:t>1998 Pentium III has two cache levels on chip</a:t>
            </a:r>
          </a:p>
        </p:txBody>
      </p:sp>
    </p:spTree>
    <p:extLst>
      <p:ext uri="{BB962C8B-B14F-4D97-AF65-F5344CB8AC3E}">
        <p14:creationId xmlns:p14="http://schemas.microsoft.com/office/powerpoint/2010/main" val="390128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4674" name="Rectangle 2"/>
          <p:cNvSpPr>
            <a:spLocks noGrp="1" noChangeArrowheads="1"/>
          </p:cNvSpPr>
          <p:nvPr>
            <p:ph type="title"/>
          </p:nvPr>
        </p:nvSpPr>
        <p:spPr/>
        <p:txBody>
          <a:bodyPr/>
          <a:lstStyle/>
          <a:p>
            <a:r>
              <a:rPr lang="en-US" smtClean="0"/>
              <a:t>Memory Hierarchy</a:t>
            </a:r>
            <a:endParaRPr lang="en-US"/>
          </a:p>
        </p:txBody>
      </p:sp>
      <p:sp>
        <p:nvSpPr>
          <p:cNvPr id="2844675" name="Rectangle 3"/>
          <p:cNvSpPr>
            <a:spLocks noGrp="1" noChangeArrowheads="1"/>
          </p:cNvSpPr>
          <p:nvPr>
            <p:ph type="body" idx="1"/>
          </p:nvPr>
        </p:nvSpPr>
        <p:spPr/>
        <p:txBody>
          <a:bodyPr>
            <a:normAutofit lnSpcReduction="10000"/>
          </a:bodyPr>
          <a:lstStyle/>
          <a:p>
            <a:r>
              <a:rPr lang="en-US" dirty="0" smtClean="0"/>
              <a:t>If level closer to Processor, it is:</a:t>
            </a:r>
          </a:p>
          <a:p>
            <a:pPr lvl="1"/>
            <a:r>
              <a:rPr lang="en-US" dirty="0" smtClean="0"/>
              <a:t>Smaller</a:t>
            </a:r>
          </a:p>
          <a:p>
            <a:pPr lvl="1"/>
            <a:r>
              <a:rPr lang="en-US" dirty="0" smtClean="0"/>
              <a:t>Faster</a:t>
            </a:r>
          </a:p>
          <a:p>
            <a:pPr lvl="1"/>
            <a:r>
              <a:rPr lang="en-US" dirty="0" smtClean="0"/>
              <a:t>More expensive</a:t>
            </a:r>
          </a:p>
          <a:p>
            <a:pPr lvl="1"/>
            <a:r>
              <a:rPr lang="en-US" dirty="0" smtClean="0"/>
              <a:t>Retains a subset of the data from the lower levels (e.g., contains most recently used data)</a:t>
            </a:r>
          </a:p>
          <a:p>
            <a:r>
              <a:rPr lang="en-US" dirty="0" smtClean="0"/>
              <a:t>Processor accesses data out of highest levels</a:t>
            </a:r>
          </a:p>
          <a:p>
            <a:r>
              <a:rPr lang="en-US" dirty="0" smtClean="0"/>
              <a:t>Lowest Level (usually disk) contains all available data (does it go beyond the disk?)</a:t>
            </a:r>
          </a:p>
        </p:txBody>
      </p:sp>
      <p:sp>
        <p:nvSpPr>
          <p:cNvPr id="4" name="Date Placeholder 3"/>
          <p:cNvSpPr>
            <a:spLocks noGrp="1"/>
          </p:cNvSpPr>
          <p:nvPr>
            <p:ph type="dt" sz="half" idx="10"/>
          </p:nvPr>
        </p:nvSpPr>
        <p:spPr/>
        <p:txBody>
          <a:bodyPr/>
          <a:lstStyle/>
          <a:p>
            <a:fld id="{05692DE1-8B3B-C040-AC08-793AA550A418}" type="datetime1">
              <a:rPr lang="en-US" smtClean="0"/>
              <a:t>9/28/11</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380371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4" name="Rectangle 2"/>
          <p:cNvSpPr>
            <a:spLocks noChangeArrowheads="1"/>
          </p:cNvSpPr>
          <p:nvPr/>
        </p:nvSpPr>
        <p:spPr bwMode="auto">
          <a:xfrm>
            <a:off x="761997" y="3043233"/>
            <a:ext cx="4953000" cy="2209800"/>
          </a:xfrm>
          <a:prstGeom prst="rect">
            <a:avLst/>
          </a:prstGeom>
          <a:solidFill>
            <a:schemeClr val="bg1"/>
          </a:solidFill>
          <a:ln w="38100">
            <a:solidFill>
              <a:schemeClr val="accent2"/>
            </a:solidFill>
            <a:prstDash val="sysDot"/>
            <a:miter lim="800000"/>
            <a:headEnd/>
            <a:tailEnd/>
          </a:ln>
          <a:effectLst/>
        </p:spPr>
        <p:txBody>
          <a:bodyPr wrap="none" anchor="ctr"/>
          <a:lstStyle/>
          <a:p>
            <a:endParaRPr lang="en-US"/>
          </a:p>
        </p:txBody>
      </p:sp>
      <p:sp>
        <p:nvSpPr>
          <p:cNvPr id="1487875" name="Rectangle 3" descr="10%"/>
          <p:cNvSpPr>
            <a:spLocks noChangeArrowheads="1"/>
          </p:cNvSpPr>
          <p:nvPr/>
        </p:nvSpPr>
        <p:spPr bwMode="auto">
          <a:xfrm>
            <a:off x="4486272" y="3881433"/>
            <a:ext cx="931863" cy="10953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algn="ctr"/>
            <a:r>
              <a:rPr lang="en-US" sz="1600">
                <a:solidFill>
                  <a:srgbClr val="000000"/>
                </a:solidFill>
              </a:rPr>
              <a:t>Second</a:t>
            </a:r>
          </a:p>
          <a:p>
            <a:pPr algn="ctr"/>
            <a:r>
              <a:rPr lang="en-US" sz="1600">
                <a:solidFill>
                  <a:srgbClr val="000000"/>
                </a:solidFill>
              </a:rPr>
              <a:t>Level</a:t>
            </a:r>
          </a:p>
          <a:p>
            <a:pPr algn="ctr"/>
            <a:r>
              <a:rPr lang="en-US" sz="1600">
                <a:solidFill>
                  <a:srgbClr val="000000"/>
                </a:solidFill>
              </a:rPr>
              <a:t>Cache</a:t>
            </a:r>
          </a:p>
          <a:p>
            <a:pPr algn="ctr"/>
            <a:r>
              <a:rPr lang="en-US" sz="1600">
                <a:solidFill>
                  <a:srgbClr val="000000"/>
                </a:solidFill>
              </a:rPr>
              <a:t>(SRAM)</a:t>
            </a:r>
          </a:p>
        </p:txBody>
      </p:sp>
      <p:sp>
        <p:nvSpPr>
          <p:cNvPr id="1487876" name="Rectangle 4" descr="10%"/>
          <p:cNvSpPr>
            <a:spLocks noChangeArrowheads="1"/>
          </p:cNvSpPr>
          <p:nvPr/>
        </p:nvSpPr>
        <p:spPr bwMode="auto">
          <a:xfrm>
            <a:off x="2666997" y="4567233"/>
            <a:ext cx="2286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77" name="Rectangle 5"/>
          <p:cNvSpPr>
            <a:spLocks noGrp="1" noChangeArrowheads="1"/>
          </p:cNvSpPr>
          <p:nvPr>
            <p:ph type="title"/>
          </p:nvPr>
        </p:nvSpPr>
        <p:spPr/>
        <p:txBody>
          <a:bodyPr>
            <a:normAutofit/>
          </a:bodyPr>
          <a:lstStyle/>
          <a:p>
            <a:r>
              <a:rPr lang="en-US" dirty="0" smtClean="0"/>
              <a:t>Typical </a:t>
            </a:r>
            <a:r>
              <a:rPr lang="en-US" dirty="0"/>
              <a:t>Memory Hierarchy</a:t>
            </a:r>
          </a:p>
        </p:txBody>
      </p:sp>
      <p:sp>
        <p:nvSpPr>
          <p:cNvPr id="31" name="Content Placeholder 30"/>
          <p:cNvSpPr>
            <a:spLocks noGrp="1"/>
          </p:cNvSpPr>
          <p:nvPr>
            <p:ph idx="1"/>
          </p:nvPr>
        </p:nvSpPr>
        <p:spPr>
          <a:xfrm>
            <a:off x="457200" y="1600201"/>
            <a:ext cx="8229600" cy="1193800"/>
          </a:xfrm>
        </p:spPr>
        <p:txBody>
          <a:bodyPr>
            <a:normAutofit fontScale="85000" lnSpcReduction="20000"/>
          </a:bodyPr>
          <a:lstStyle/>
          <a:p>
            <a:pPr>
              <a:buClr>
                <a:schemeClr val="tx1"/>
              </a:buClr>
            </a:pPr>
            <a:r>
              <a:rPr lang="en-US" dirty="0" smtClean="0">
                <a:solidFill>
                  <a:srgbClr val="FF0000"/>
                </a:solidFill>
              </a:rPr>
              <a:t>The Trick: </a:t>
            </a:r>
            <a:r>
              <a:rPr lang="en-US" dirty="0" smtClean="0"/>
              <a:t>present processor with as much memory as is available in the </a:t>
            </a:r>
            <a:r>
              <a:rPr lang="en-US" i="1" dirty="0" smtClean="0"/>
              <a:t>cheapest</a:t>
            </a:r>
            <a:r>
              <a:rPr lang="en-US" dirty="0" smtClean="0"/>
              <a:t> technology at the speed offered by the </a:t>
            </a:r>
            <a:r>
              <a:rPr lang="en-US" i="1" dirty="0" smtClean="0"/>
              <a:t>fastest</a:t>
            </a:r>
            <a:r>
              <a:rPr lang="en-US" dirty="0" smtClean="0"/>
              <a:t> technology</a:t>
            </a:r>
          </a:p>
          <a:p>
            <a:endParaRPr lang="en-US" dirty="0"/>
          </a:p>
        </p:txBody>
      </p:sp>
      <p:sp>
        <p:nvSpPr>
          <p:cNvPr id="1487878" name="Rectangle 6"/>
          <p:cNvSpPr>
            <a:spLocks noChangeArrowheads="1"/>
          </p:cNvSpPr>
          <p:nvPr/>
        </p:nvSpPr>
        <p:spPr bwMode="auto">
          <a:xfrm>
            <a:off x="990597" y="3348033"/>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904997" y="3271833"/>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941385" y="3805233"/>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990597" y="4338633"/>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619997" y="2814633"/>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641090" y="3805233"/>
            <a:ext cx="1054777" cy="1074653"/>
          </a:xfrm>
          <a:prstGeom prst="rect">
            <a:avLst/>
          </a:prstGeom>
          <a:noFill/>
          <a:ln w="12700">
            <a:noFill/>
            <a:miter lim="800000"/>
            <a:headEnd/>
            <a:tailEnd/>
          </a:ln>
          <a:effectLst/>
        </p:spPr>
        <p:txBody>
          <a:bodyPr wrap="square" lIns="90488" tIns="44450" rIns="90488" bIns="44450">
            <a:spAutoFit/>
          </a:bodyPr>
          <a:lstStyle/>
          <a:p>
            <a:pPr algn="ctr"/>
            <a:r>
              <a:rPr lang="en-US" sz="1600" dirty="0">
                <a:solidFill>
                  <a:schemeClr val="tx1"/>
                </a:solidFill>
              </a:rPr>
              <a:t>Secondary</a:t>
            </a:r>
          </a:p>
          <a:p>
            <a:pPr algn="ctr"/>
            <a:r>
              <a:rPr lang="en-US" sz="1600" dirty="0">
                <a:solidFill>
                  <a:schemeClr val="tx1"/>
                </a:solidFill>
              </a:rPr>
              <a:t>Memory</a:t>
            </a:r>
          </a:p>
          <a:p>
            <a:pPr algn="ctr"/>
            <a:r>
              <a:rPr lang="en-US" sz="1600" dirty="0">
                <a:solidFill>
                  <a:schemeClr val="tx1"/>
                </a:solidFill>
              </a:rPr>
              <a:t>(</a:t>
            </a:r>
            <a:r>
              <a:rPr lang="en-US" sz="1600" dirty="0" smtClean="0">
                <a:solidFill>
                  <a:schemeClr val="tx1"/>
                </a:solidFill>
              </a:rPr>
              <a:t>Disk</a:t>
            </a:r>
          </a:p>
          <a:p>
            <a:pPr algn="ctr"/>
            <a:r>
              <a:rPr lang="en-US" sz="1600" dirty="0" smtClean="0"/>
              <a:t>Or </a:t>
            </a:r>
            <a:r>
              <a:rPr lang="en-US" sz="1600" dirty="0" smtClean="0">
                <a:solidFill>
                  <a:schemeClr val="tx1"/>
                </a:solidFill>
              </a:rPr>
              <a:t>Flash)</a:t>
            </a:r>
            <a:endParaRPr lang="en-US" sz="1600" dirty="0">
              <a:solidFill>
                <a:schemeClr val="tx1"/>
              </a:solidFill>
            </a:endParaRPr>
          </a:p>
        </p:txBody>
      </p:sp>
      <p:sp>
        <p:nvSpPr>
          <p:cNvPr id="1487884" name="Rectangle 12"/>
          <p:cNvSpPr>
            <a:spLocks noChangeArrowheads="1"/>
          </p:cNvSpPr>
          <p:nvPr/>
        </p:nvSpPr>
        <p:spPr bwMode="auto">
          <a:xfrm>
            <a:off x="788985" y="3043233"/>
            <a:ext cx="3249612"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1371597" y="2967033"/>
            <a:ext cx="214471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On-Chip Components</a:t>
            </a:r>
          </a:p>
        </p:txBody>
      </p:sp>
      <p:sp>
        <p:nvSpPr>
          <p:cNvPr id="1487886" name="Line 14"/>
          <p:cNvSpPr>
            <a:spLocks noChangeShapeType="1"/>
          </p:cNvSpPr>
          <p:nvPr/>
        </p:nvSpPr>
        <p:spPr bwMode="auto">
          <a:xfrm flipV="1">
            <a:off x="2209797" y="2662233"/>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306635" y="5111746"/>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931985" y="4405308"/>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642266" y="4677564"/>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1" name="Rectangle 19" descr="10%"/>
          <p:cNvSpPr>
            <a:spLocks noChangeArrowheads="1"/>
          </p:cNvSpPr>
          <p:nvPr/>
        </p:nvSpPr>
        <p:spPr bwMode="auto">
          <a:xfrm>
            <a:off x="6019797" y="3729033"/>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6111872" y="4033833"/>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Main</a:t>
            </a:r>
          </a:p>
          <a:p>
            <a:pPr algn="ctr"/>
            <a:r>
              <a:rPr lang="en-US" sz="1600">
                <a:solidFill>
                  <a:srgbClr val="000000"/>
                </a:solidFill>
              </a:rPr>
              <a:t>Memory</a:t>
            </a:r>
          </a:p>
          <a:p>
            <a:pPr algn="ctr"/>
            <a:r>
              <a:rPr lang="en-US" sz="1600">
                <a:solidFill>
                  <a:srgbClr val="000000"/>
                </a:solidFill>
              </a:rPr>
              <a:t>(DRAM)</a:t>
            </a:r>
          </a:p>
        </p:txBody>
      </p:sp>
      <p:sp>
        <p:nvSpPr>
          <p:cNvPr id="1487893" name="Rectangle 21"/>
          <p:cNvSpPr>
            <a:spLocks noChangeArrowheads="1"/>
          </p:cNvSpPr>
          <p:nvPr/>
        </p:nvSpPr>
        <p:spPr bwMode="auto">
          <a:xfrm rot="5400000">
            <a:off x="3053554" y="4563265"/>
            <a:ext cx="766763" cy="5778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a:r>
              <a:rPr lang="en-US" sz="1600" dirty="0">
                <a:solidFill>
                  <a:srgbClr val="000000"/>
                </a:solidFill>
              </a:rPr>
              <a:t>Data</a:t>
            </a:r>
          </a:p>
          <a:p>
            <a:pPr algn="ctr"/>
            <a:r>
              <a:rPr lang="en-US" sz="1600" dirty="0">
                <a:solidFill>
                  <a:srgbClr val="000000"/>
                </a:solidFill>
              </a:rPr>
              <a:t>Cache</a:t>
            </a:r>
          </a:p>
        </p:txBody>
      </p:sp>
      <p:sp>
        <p:nvSpPr>
          <p:cNvPr id="1487895" name="Rectangle 23"/>
          <p:cNvSpPr>
            <a:spLocks noChangeArrowheads="1"/>
          </p:cNvSpPr>
          <p:nvPr/>
        </p:nvSpPr>
        <p:spPr bwMode="auto">
          <a:xfrm rot="5400000">
            <a:off x="3061490" y="3877465"/>
            <a:ext cx="766763" cy="5778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a:r>
              <a:rPr lang="en-US" sz="1600" dirty="0" err="1">
                <a:solidFill>
                  <a:srgbClr val="000000"/>
                </a:solidFill>
              </a:rPr>
              <a:t>Instr</a:t>
            </a:r>
            <a:endParaRPr lang="en-US" sz="1600" dirty="0">
              <a:solidFill>
                <a:srgbClr val="000000"/>
              </a:solidFill>
            </a:endParaRPr>
          </a:p>
          <a:p>
            <a:pPr algn="ctr"/>
            <a:r>
              <a:rPr lang="en-US" sz="1600" dirty="0">
                <a:solidFill>
                  <a:srgbClr val="000000"/>
                </a:solidFill>
              </a:rPr>
              <a:t>Cache</a:t>
            </a:r>
          </a:p>
        </p:txBody>
      </p:sp>
      <p:sp>
        <p:nvSpPr>
          <p:cNvPr id="1487897" name="Text Box 25"/>
          <p:cNvSpPr txBox="1">
            <a:spLocks noChangeArrowheads="1"/>
          </p:cNvSpPr>
          <p:nvPr/>
        </p:nvSpPr>
        <p:spPr bwMode="auto">
          <a:xfrm rot="5400000" flipH="1">
            <a:off x="2451097" y="4029071"/>
            <a:ext cx="612775"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ctr"/>
            <a:r>
              <a:rPr lang="en-US" sz="1600" dirty="0">
                <a:solidFill>
                  <a:srgbClr val="000000"/>
                </a:solidFill>
              </a:rPr>
              <a:t>ITLB</a:t>
            </a:r>
          </a:p>
        </p:txBody>
      </p:sp>
      <p:sp>
        <p:nvSpPr>
          <p:cNvPr id="1487898" name="Text Box 26"/>
          <p:cNvSpPr txBox="1">
            <a:spLocks noChangeArrowheads="1"/>
          </p:cNvSpPr>
          <p:nvPr/>
        </p:nvSpPr>
        <p:spPr bwMode="auto">
          <a:xfrm rot="5400000" flipH="1">
            <a:off x="2408234" y="4683121"/>
            <a:ext cx="701675" cy="3365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spAutoFit/>
          </a:bodyPr>
          <a:lstStyle/>
          <a:p>
            <a:pPr algn="ctr"/>
            <a:r>
              <a:rPr lang="en-US" sz="1600" dirty="0">
                <a:solidFill>
                  <a:srgbClr val="000000"/>
                </a:solidFill>
              </a:rPr>
              <a:t>DTLB</a:t>
            </a:r>
          </a:p>
        </p:txBody>
      </p:sp>
      <p:sp>
        <p:nvSpPr>
          <p:cNvPr id="1487901" name="Rectangle 29"/>
          <p:cNvSpPr>
            <a:spLocks noChangeArrowheads="1"/>
          </p:cNvSpPr>
          <p:nvPr/>
        </p:nvSpPr>
        <p:spPr bwMode="auto">
          <a:xfrm>
            <a:off x="152397" y="5481633"/>
            <a:ext cx="7290583"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a:t>
            </a:r>
            <a:r>
              <a:rPr lang="en-US" b="1" dirty="0" smtClean="0">
                <a:solidFill>
                  <a:schemeClr val="tx1"/>
                </a:solidFill>
              </a:rPr>
              <a:t>(#cycles</a:t>
            </a:r>
            <a:r>
              <a:rPr lang="en-US" b="1" dirty="0">
                <a:solidFill>
                  <a:schemeClr val="tx1"/>
                </a:solidFill>
              </a:rPr>
              <a:t>): </a:t>
            </a:r>
            <a:r>
              <a:rPr lang="en-US" dirty="0">
                <a:solidFill>
                  <a:schemeClr val="tx1"/>
                </a:solidFill>
                <a:cs typeface="Arial" charset="0"/>
              </a:rPr>
              <a:t>½</a:t>
            </a:r>
            <a:r>
              <a:rPr lang="en-US" dirty="0">
                <a:solidFill>
                  <a:schemeClr val="tx1"/>
                </a:solidFill>
              </a:rPr>
              <a:t>’s             1’s                  10’s                  100’s       </a:t>
            </a:r>
            <a:r>
              <a:rPr lang="en-US" dirty="0" smtClean="0">
                <a:solidFill>
                  <a:schemeClr val="tx1"/>
                </a:solidFill>
              </a:rPr>
              <a:t>        10,000’s</a:t>
            </a:r>
            <a:endParaRPr lang="en-US" dirty="0">
              <a:solidFill>
                <a:schemeClr val="tx1"/>
              </a:solidFill>
            </a:endParaRPr>
          </a:p>
        </p:txBody>
      </p:sp>
      <p:sp>
        <p:nvSpPr>
          <p:cNvPr id="1487902" name="Rectangle 30"/>
          <p:cNvSpPr>
            <a:spLocks noChangeArrowheads="1"/>
          </p:cNvSpPr>
          <p:nvPr/>
        </p:nvSpPr>
        <p:spPr bwMode="auto">
          <a:xfrm>
            <a:off x="152397" y="5862633"/>
            <a:ext cx="8419613"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100’s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1487903" name="Rectangle 31"/>
          <p:cNvSpPr>
            <a:spLocks noChangeArrowheads="1"/>
          </p:cNvSpPr>
          <p:nvPr/>
        </p:nvSpPr>
        <p:spPr bwMode="auto">
          <a:xfrm>
            <a:off x="838197" y="6243633"/>
            <a:ext cx="7924800" cy="284163"/>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Cost:         </a:t>
            </a:r>
            <a:r>
              <a:rPr lang="en-US" dirty="0">
                <a:solidFill>
                  <a:schemeClr val="tx1"/>
                </a:solidFill>
              </a:rPr>
              <a:t>highest                                                                               lowest</a:t>
            </a:r>
          </a:p>
        </p:txBody>
      </p:sp>
      <p:sp>
        <p:nvSpPr>
          <p:cNvPr id="32" name="Date Placeholder 31"/>
          <p:cNvSpPr>
            <a:spLocks noGrp="1"/>
          </p:cNvSpPr>
          <p:nvPr>
            <p:ph type="dt" sz="half" idx="10"/>
          </p:nvPr>
        </p:nvSpPr>
        <p:spPr/>
        <p:txBody>
          <a:bodyPr/>
          <a:lstStyle/>
          <a:p>
            <a:fld id="{901A869A-5FFC-0C4F-917F-77ABF294F838}" type="datetime1">
              <a:rPr lang="en-US" smtClean="0"/>
              <a:t>9/28/11</a:t>
            </a:fld>
            <a:endParaRPr lang="en-US"/>
          </a:p>
        </p:txBody>
      </p:sp>
      <p:sp>
        <p:nvSpPr>
          <p:cNvPr id="33" name="Slide Number Placeholder 32"/>
          <p:cNvSpPr>
            <a:spLocks noGrp="1"/>
          </p:cNvSpPr>
          <p:nvPr>
            <p:ph type="sldNum" sz="quarter" idx="12"/>
          </p:nvPr>
        </p:nvSpPr>
        <p:spPr/>
        <p:txBody>
          <a:bodyPr/>
          <a:lstStyle/>
          <a:p>
            <a:fld id="{3CC63E4C-4642-794D-A2FD-70F6B81535F5}" type="slidenum">
              <a:rPr lang="en-US" smtClean="0"/>
              <a:pPr/>
              <a:t>12</a:t>
            </a:fld>
            <a:endParaRPr lang="en-US"/>
          </a:p>
        </p:txBody>
      </p:sp>
    </p:spTree>
    <p:extLst>
      <p:ext uri="{BB962C8B-B14F-4D97-AF65-F5344CB8AC3E}">
        <p14:creationId xmlns:p14="http://schemas.microsoft.com/office/powerpoint/2010/main" val="3656192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8788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4000"/>
                                  </p:stCondLst>
                                  <p:childTnLst>
                                    <p:set>
                                      <p:cBhvr>
                                        <p:cTn id="12" dur="1" fill="hold">
                                          <p:stCondLst>
                                            <p:cond delay="499"/>
                                          </p:stCondLst>
                                        </p:cTn>
                                        <p:tgtEl>
                                          <p:spTgt spid="1487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4" grpId="0" animBg="1"/>
      <p:bldP spid="1487884" grpId="0" animBg="1"/>
      <p:bldP spid="148788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endParaRPr lang="en-US"/>
          </a:p>
        </p:txBody>
      </p:sp>
      <p:sp>
        <p:nvSpPr>
          <p:cNvPr id="1489923" name="Rectangle 3"/>
          <p:cNvSpPr>
            <a:spLocks noGrp="1" noChangeArrowheads="1"/>
          </p:cNvSpPr>
          <p:nvPr>
            <p:ph type="title"/>
          </p:nvPr>
        </p:nvSpPr>
        <p:spPr>
          <a:xfrm>
            <a:off x="220129" y="274638"/>
            <a:ext cx="8686800" cy="1143000"/>
          </a:xfrm>
          <a:noFill/>
          <a:ln/>
        </p:spPr>
        <p:txBody>
          <a:bodyPr lIns="90488" tIns="44450" rIns="90488" bIns="44450" anchor="ctr">
            <a:normAutofit fontScale="90000"/>
          </a:bodyPr>
          <a:lstStyle/>
          <a:p>
            <a:r>
              <a:rPr lang="en-US" dirty="0"/>
              <a:t>Characteristics of the </a:t>
            </a:r>
            <a:r>
              <a:rPr lang="en-US" dirty="0" smtClean="0"/>
              <a:t>Memory Hierarchy</a:t>
            </a:r>
            <a:endParaRPr lang="en-US" dirty="0"/>
          </a:p>
        </p:txBody>
      </p:sp>
      <p:sp>
        <p:nvSpPr>
          <p:cNvPr id="1489924" name="AutoShape 4"/>
          <p:cNvSpPr>
            <a:spLocks noChangeArrowheads="1"/>
          </p:cNvSpPr>
          <p:nvPr/>
        </p:nvSpPr>
        <p:spPr bwMode="auto">
          <a:xfrm>
            <a:off x="2057400" y="2537344"/>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89925" name="Line 5"/>
          <p:cNvSpPr>
            <a:spLocks noChangeShapeType="1"/>
          </p:cNvSpPr>
          <p:nvPr/>
        </p:nvSpPr>
        <p:spPr bwMode="auto">
          <a:xfrm>
            <a:off x="3886200" y="3299344"/>
            <a:ext cx="1143000" cy="0"/>
          </a:xfrm>
          <a:prstGeom prst="line">
            <a:avLst/>
          </a:prstGeom>
          <a:noFill/>
          <a:ln w="12700">
            <a:solidFill>
              <a:schemeClr val="tx1"/>
            </a:solidFill>
            <a:round/>
            <a:headEnd/>
            <a:tailEnd/>
          </a:ln>
          <a:effectLst/>
        </p:spPr>
        <p:txBody>
          <a:bodyPr/>
          <a:lstStyle/>
          <a:p>
            <a:endParaRPr lang="en-US"/>
          </a:p>
        </p:txBody>
      </p:sp>
      <p:sp>
        <p:nvSpPr>
          <p:cNvPr id="1489926" name="Text Box 6"/>
          <p:cNvSpPr txBox="1">
            <a:spLocks noChangeArrowheads="1"/>
          </p:cNvSpPr>
          <p:nvPr/>
        </p:nvSpPr>
        <p:spPr bwMode="auto">
          <a:xfrm>
            <a:off x="457200" y="2842144"/>
            <a:ext cx="1447800" cy="1938992"/>
          </a:xfrm>
          <a:prstGeom prst="rect">
            <a:avLst/>
          </a:prstGeom>
          <a:noFill/>
          <a:ln w="12700">
            <a:noFill/>
            <a:miter lim="800000"/>
            <a:headEnd/>
            <a:tailEnd/>
          </a:ln>
          <a:effectLst/>
        </p:spPr>
        <p:txBody>
          <a:bodyPr>
            <a:spAutoFit/>
          </a:bodyPr>
          <a:lstStyle/>
          <a:p>
            <a:r>
              <a:rPr lang="en-US" sz="2000" dirty="0">
                <a:solidFill>
                  <a:schemeClr val="tx1"/>
                </a:solidFill>
              </a:rPr>
              <a:t>Increasing distance from the processor in </a:t>
            </a:r>
            <a:r>
              <a:rPr lang="en-US" sz="2000" dirty="0"/>
              <a:t>access</a:t>
            </a:r>
            <a:r>
              <a:rPr lang="en-US" sz="2000" dirty="0">
                <a:solidFill>
                  <a:schemeClr val="tx1"/>
                </a:solidFill>
              </a:rPr>
              <a:t> time</a:t>
            </a:r>
          </a:p>
        </p:txBody>
      </p:sp>
      <p:sp>
        <p:nvSpPr>
          <p:cNvPr id="1489928" name="Text Box 8"/>
          <p:cNvSpPr txBox="1">
            <a:spLocks noChangeArrowheads="1"/>
          </p:cNvSpPr>
          <p:nvPr/>
        </p:nvSpPr>
        <p:spPr bwMode="auto">
          <a:xfrm>
            <a:off x="4191000" y="2842144"/>
            <a:ext cx="838200" cy="366712"/>
          </a:xfrm>
          <a:prstGeom prst="rect">
            <a:avLst/>
          </a:prstGeom>
          <a:noFill/>
          <a:ln w="12700">
            <a:noFill/>
            <a:miter lim="800000"/>
            <a:headEnd/>
            <a:tailEnd/>
          </a:ln>
          <a:effectLst/>
        </p:spPr>
        <p:txBody>
          <a:bodyPr>
            <a:spAutoFit/>
          </a:bodyPr>
          <a:lstStyle/>
          <a:p>
            <a:r>
              <a:rPr lang="en-US" b="1">
                <a:solidFill>
                  <a:schemeClr val="tx1"/>
                </a:solidFill>
              </a:rPr>
              <a:t>L1$</a:t>
            </a:r>
          </a:p>
        </p:txBody>
      </p:sp>
      <p:sp>
        <p:nvSpPr>
          <p:cNvPr id="1489929" name="Line 9"/>
          <p:cNvSpPr>
            <a:spLocks noChangeShapeType="1"/>
          </p:cNvSpPr>
          <p:nvPr/>
        </p:nvSpPr>
        <p:spPr bwMode="auto">
          <a:xfrm>
            <a:off x="3352800" y="4061344"/>
            <a:ext cx="2209800" cy="0"/>
          </a:xfrm>
          <a:prstGeom prst="line">
            <a:avLst/>
          </a:prstGeom>
          <a:noFill/>
          <a:ln w="12700">
            <a:solidFill>
              <a:schemeClr val="tx1"/>
            </a:solidFill>
            <a:round/>
            <a:headEnd/>
            <a:tailEnd/>
          </a:ln>
          <a:effectLst/>
        </p:spPr>
        <p:txBody>
          <a:bodyPr/>
          <a:lstStyle/>
          <a:p>
            <a:endParaRPr lang="en-US"/>
          </a:p>
        </p:txBody>
      </p:sp>
      <p:sp>
        <p:nvSpPr>
          <p:cNvPr id="1489930" name="Line 10"/>
          <p:cNvSpPr>
            <a:spLocks noChangeShapeType="1"/>
          </p:cNvSpPr>
          <p:nvPr/>
        </p:nvSpPr>
        <p:spPr bwMode="auto">
          <a:xfrm>
            <a:off x="2743200" y="4823344"/>
            <a:ext cx="3429000" cy="0"/>
          </a:xfrm>
          <a:prstGeom prst="line">
            <a:avLst/>
          </a:prstGeom>
          <a:noFill/>
          <a:ln w="12700">
            <a:solidFill>
              <a:schemeClr val="tx1"/>
            </a:solidFill>
            <a:round/>
            <a:headEnd/>
            <a:tailEnd/>
          </a:ln>
          <a:effectLst/>
        </p:spPr>
        <p:txBody>
          <a:bodyPr/>
          <a:lstStyle/>
          <a:p>
            <a:endParaRPr lang="en-US"/>
          </a:p>
        </p:txBody>
      </p:sp>
      <p:sp>
        <p:nvSpPr>
          <p:cNvPr id="1489931" name="Text Box 11"/>
          <p:cNvSpPr txBox="1">
            <a:spLocks noChangeArrowheads="1"/>
          </p:cNvSpPr>
          <p:nvPr/>
        </p:nvSpPr>
        <p:spPr bwMode="auto">
          <a:xfrm>
            <a:off x="4191000" y="3527944"/>
            <a:ext cx="838200" cy="366712"/>
          </a:xfrm>
          <a:prstGeom prst="rect">
            <a:avLst/>
          </a:prstGeom>
          <a:noFill/>
          <a:ln w="12700">
            <a:noFill/>
            <a:miter lim="800000"/>
            <a:headEnd/>
            <a:tailEnd/>
          </a:ln>
          <a:effectLst/>
        </p:spPr>
        <p:txBody>
          <a:bodyPr>
            <a:spAutoFit/>
          </a:bodyPr>
          <a:lstStyle/>
          <a:p>
            <a:r>
              <a:rPr lang="en-US" b="1">
                <a:solidFill>
                  <a:schemeClr val="tx1"/>
                </a:solidFill>
              </a:rPr>
              <a:t>L2$</a:t>
            </a:r>
          </a:p>
        </p:txBody>
      </p:sp>
      <p:sp>
        <p:nvSpPr>
          <p:cNvPr id="1489932" name="Text Box 12"/>
          <p:cNvSpPr txBox="1">
            <a:spLocks noChangeArrowheads="1"/>
          </p:cNvSpPr>
          <p:nvPr/>
        </p:nvSpPr>
        <p:spPr bwMode="auto">
          <a:xfrm>
            <a:off x="3352800" y="4289944"/>
            <a:ext cx="2438400" cy="366712"/>
          </a:xfrm>
          <a:prstGeom prst="rect">
            <a:avLst/>
          </a:prstGeom>
          <a:noFill/>
          <a:ln w="12700">
            <a:noFill/>
            <a:miter lim="800000"/>
            <a:headEnd/>
            <a:tailEnd/>
          </a:ln>
          <a:effectLst/>
        </p:spPr>
        <p:txBody>
          <a:bodyPr>
            <a:spAutoFit/>
          </a:bodyPr>
          <a:lstStyle/>
          <a:p>
            <a:pPr algn="ctr"/>
            <a:r>
              <a:rPr lang="en-US" b="1">
                <a:solidFill>
                  <a:schemeClr val="tx1"/>
                </a:solidFill>
              </a:rPr>
              <a:t>Main Memory</a:t>
            </a:r>
          </a:p>
        </p:txBody>
      </p:sp>
      <p:sp>
        <p:nvSpPr>
          <p:cNvPr id="1489933" name="Text Box 13"/>
          <p:cNvSpPr txBox="1">
            <a:spLocks noChangeArrowheads="1"/>
          </p:cNvSpPr>
          <p:nvPr/>
        </p:nvSpPr>
        <p:spPr bwMode="auto">
          <a:xfrm>
            <a:off x="2971800" y="5204344"/>
            <a:ext cx="3048000" cy="366712"/>
          </a:xfrm>
          <a:prstGeom prst="rect">
            <a:avLst/>
          </a:prstGeom>
          <a:noFill/>
          <a:ln w="12700">
            <a:noFill/>
            <a:miter lim="800000"/>
            <a:headEnd/>
            <a:tailEnd/>
          </a:ln>
          <a:effectLst/>
        </p:spPr>
        <p:txBody>
          <a:bodyPr>
            <a:spAutoFit/>
          </a:bodyPr>
          <a:lstStyle/>
          <a:p>
            <a:pPr algn="ctr"/>
            <a:r>
              <a:rPr lang="en-US" b="1">
                <a:solidFill>
                  <a:schemeClr val="tx1"/>
                </a:solidFill>
              </a:rPr>
              <a:t>Secondary  Memory</a:t>
            </a:r>
          </a:p>
        </p:txBody>
      </p:sp>
      <p:sp>
        <p:nvSpPr>
          <p:cNvPr id="1489934" name="Line 14"/>
          <p:cNvSpPr>
            <a:spLocks noChangeShapeType="1"/>
          </p:cNvSpPr>
          <p:nvPr/>
        </p:nvSpPr>
        <p:spPr bwMode="auto">
          <a:xfrm>
            <a:off x="1905000" y="2156344"/>
            <a:ext cx="0" cy="3505200"/>
          </a:xfrm>
          <a:prstGeom prst="line">
            <a:avLst/>
          </a:prstGeom>
          <a:noFill/>
          <a:ln w="12700">
            <a:solidFill>
              <a:schemeClr val="tx1"/>
            </a:solidFill>
            <a:round/>
            <a:headEnd/>
            <a:tailEnd type="triangle" w="med" len="med"/>
          </a:ln>
          <a:effectLst/>
        </p:spPr>
        <p:txBody>
          <a:bodyPr/>
          <a:lstStyle/>
          <a:p>
            <a:endParaRPr lang="en-US"/>
          </a:p>
        </p:txBody>
      </p:sp>
      <p:sp>
        <p:nvSpPr>
          <p:cNvPr id="1489935" name="Text Box 15"/>
          <p:cNvSpPr txBox="1">
            <a:spLocks noChangeArrowheads="1"/>
          </p:cNvSpPr>
          <p:nvPr/>
        </p:nvSpPr>
        <p:spPr bwMode="auto">
          <a:xfrm>
            <a:off x="3886200" y="1775344"/>
            <a:ext cx="1301750" cy="366712"/>
          </a:xfrm>
          <a:prstGeom prst="rect">
            <a:avLst/>
          </a:prstGeom>
          <a:noFill/>
          <a:ln w="12700">
            <a:noFill/>
            <a:miter lim="800000"/>
            <a:headEnd/>
            <a:tailEnd/>
          </a:ln>
          <a:effectLst/>
        </p:spPr>
        <p:txBody>
          <a:bodyPr wrap="none">
            <a:spAutoFit/>
          </a:bodyPr>
          <a:lstStyle/>
          <a:p>
            <a:r>
              <a:rPr lang="en-US" b="1">
                <a:solidFill>
                  <a:schemeClr val="tx1"/>
                </a:solidFill>
              </a:rPr>
              <a:t>Processor</a:t>
            </a:r>
          </a:p>
        </p:txBody>
      </p:sp>
      <p:sp>
        <p:nvSpPr>
          <p:cNvPr id="1489936" name="Line 16"/>
          <p:cNvSpPr>
            <a:spLocks noChangeShapeType="1"/>
          </p:cNvSpPr>
          <p:nvPr/>
        </p:nvSpPr>
        <p:spPr bwMode="auto">
          <a:xfrm>
            <a:off x="2057400" y="5966344"/>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37" name="Text Box 17"/>
          <p:cNvSpPr txBox="1">
            <a:spLocks noChangeArrowheads="1"/>
          </p:cNvSpPr>
          <p:nvPr/>
        </p:nvSpPr>
        <p:spPr bwMode="auto">
          <a:xfrm>
            <a:off x="1981200" y="6042544"/>
            <a:ext cx="5105400" cy="400110"/>
          </a:xfrm>
          <a:prstGeom prst="rect">
            <a:avLst/>
          </a:prstGeom>
          <a:noFill/>
          <a:ln w="12700">
            <a:noFill/>
            <a:miter lim="800000"/>
            <a:headEnd/>
            <a:tailEnd/>
          </a:ln>
          <a:effectLst/>
        </p:spPr>
        <p:txBody>
          <a:bodyPr wrap="square">
            <a:spAutoFit/>
          </a:bodyPr>
          <a:lstStyle/>
          <a:p>
            <a:pPr algn="ctr"/>
            <a:r>
              <a:rPr lang="en-US" sz="2000" dirty="0">
                <a:solidFill>
                  <a:schemeClr val="tx1"/>
                </a:solidFill>
              </a:rPr>
              <a:t>(Relative) size of the memory at each level</a:t>
            </a:r>
          </a:p>
        </p:txBody>
      </p:sp>
      <p:grpSp>
        <p:nvGrpSpPr>
          <p:cNvPr id="2" name="Group 18"/>
          <p:cNvGrpSpPr>
            <a:grpSpLocks/>
          </p:cNvGrpSpPr>
          <p:nvPr/>
        </p:nvGrpSpPr>
        <p:grpSpPr bwMode="auto">
          <a:xfrm>
            <a:off x="7010400" y="2003944"/>
            <a:ext cx="1752600" cy="3657600"/>
            <a:chOff x="4416" y="864"/>
            <a:chExt cx="1104" cy="2304"/>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489940" name="Text Box 20"/>
            <p:cNvSpPr txBox="1">
              <a:spLocks noChangeArrowheads="1"/>
            </p:cNvSpPr>
            <p:nvPr/>
          </p:nvSpPr>
          <p:spPr bwMode="auto">
            <a:xfrm>
              <a:off x="4416" y="864"/>
              <a:ext cx="1104" cy="1803"/>
            </a:xfrm>
            <a:prstGeom prst="rect">
              <a:avLst/>
            </a:prstGeom>
            <a:noFill/>
            <a:ln w="12700">
              <a:noFill/>
              <a:miter lim="800000"/>
              <a:headEnd/>
              <a:tailEnd/>
            </a:ln>
            <a:effectLst/>
          </p:spPr>
          <p:txBody>
            <a:bodyPr>
              <a:spAutoFit/>
            </a:bodyPr>
            <a:lstStyle/>
            <a:p>
              <a:r>
                <a:rPr lang="en-US" sz="2000" dirty="0"/>
                <a:t>Inclusive</a:t>
              </a:r>
              <a:r>
                <a:rPr lang="en-US" sz="2000" dirty="0">
                  <a:solidFill>
                    <a:schemeClr val="tx1"/>
                  </a:solidFill>
                </a:rPr>
                <a:t>– what is in L1$ is a subset of what is in L2$  is a subset of what is in MM that is a subset of is in SM</a:t>
              </a:r>
            </a:p>
          </p:txBody>
        </p:sp>
      </p:grpSp>
      <p:grpSp>
        <p:nvGrpSpPr>
          <p:cNvPr id="3" name="Group 30"/>
          <p:cNvGrpSpPr>
            <a:grpSpLocks/>
          </p:cNvGrpSpPr>
          <p:nvPr/>
        </p:nvGrpSpPr>
        <p:grpSpPr bwMode="auto">
          <a:xfrm>
            <a:off x="4495800" y="2232544"/>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31"/>
          <p:cNvGrpSpPr>
            <a:grpSpLocks/>
          </p:cNvGrpSpPr>
          <p:nvPr/>
        </p:nvGrpSpPr>
        <p:grpSpPr bwMode="auto">
          <a:xfrm>
            <a:off x="4495800" y="2256356"/>
            <a:ext cx="1828800" cy="3074989"/>
            <a:chOff x="2832" y="1080"/>
            <a:chExt cx="1152" cy="1937"/>
          </a:xfrm>
        </p:grpSpPr>
        <p:sp>
          <p:nvSpPr>
            <p:cNvPr id="1489945"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r>
                <a:rPr lang="en-US" sz="1600">
                  <a:solidFill>
                    <a:schemeClr val="tx1"/>
                  </a:solidFill>
                </a:rPr>
                <a:t>4-8 bytes (</a:t>
              </a:r>
              <a:r>
                <a:rPr lang="en-US" sz="1600"/>
                <a:t>word</a:t>
              </a:r>
              <a:r>
                <a:rPr lang="en-US" sz="1600">
                  <a:solidFill>
                    <a:schemeClr val="tx1"/>
                  </a:solidFill>
                </a:rPr>
                <a:t>)</a:t>
              </a:r>
            </a:p>
          </p:txBody>
        </p:sp>
        <p:sp>
          <p:nvSpPr>
            <p:cNvPr id="1489946" name="Text Box 26"/>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r>
                <a:rPr lang="en-US" sz="1600">
                  <a:solidFill>
                    <a:schemeClr val="tx1"/>
                  </a:solidFill>
                </a:rPr>
                <a:t>1 to 4 blocks</a:t>
              </a:r>
            </a:p>
          </p:txBody>
        </p:sp>
        <p:sp>
          <p:nvSpPr>
            <p:cNvPr id="1489947" name="Text Box 27"/>
            <p:cNvSpPr txBox="1">
              <a:spLocks noChangeArrowheads="1"/>
            </p:cNvSpPr>
            <p:nvPr/>
          </p:nvSpPr>
          <p:spPr bwMode="auto">
            <a:xfrm>
              <a:off x="2832" y="2649"/>
              <a:ext cx="1132" cy="368"/>
            </a:xfrm>
            <a:prstGeom prst="rect">
              <a:avLst/>
            </a:prstGeom>
            <a:noFill/>
            <a:ln w="12700">
              <a:noFill/>
              <a:miter lim="800000"/>
              <a:headEnd/>
              <a:tailEnd/>
            </a:ln>
            <a:effectLst/>
          </p:spPr>
          <p:txBody>
            <a:bodyPr wrap="none">
              <a:spAutoFit/>
            </a:bodyPr>
            <a:lstStyle/>
            <a:p>
              <a:r>
                <a:rPr lang="en-US" sz="1600" dirty="0">
                  <a:solidFill>
                    <a:schemeClr val="tx1"/>
                  </a:solidFill>
                </a:rPr>
                <a:t>1,024+ </a:t>
              </a:r>
              <a:r>
                <a:rPr lang="en-US" sz="1600" dirty="0" smtClean="0">
                  <a:solidFill>
                    <a:schemeClr val="tx1"/>
                  </a:solidFill>
                </a:rPr>
                <a:t>bytes</a:t>
              </a:r>
              <a:br>
                <a:rPr lang="en-US" sz="1600" dirty="0" smtClean="0">
                  <a:solidFill>
                    <a:schemeClr val="tx1"/>
                  </a:solidFill>
                </a:rPr>
              </a:br>
              <a:r>
                <a:rPr lang="en-US" sz="1600" dirty="0" smtClean="0">
                  <a:solidFill>
                    <a:schemeClr val="tx1"/>
                  </a:solidFill>
                </a:rPr>
                <a:t>(</a:t>
              </a:r>
              <a:r>
                <a:rPr lang="en-US" sz="1600" dirty="0"/>
                <a:t>disk sector = page</a:t>
              </a:r>
              <a:r>
                <a:rPr lang="en-US" sz="1600" dirty="0">
                  <a:solidFill>
                    <a:schemeClr val="tx1"/>
                  </a:solidFill>
                </a:rPr>
                <a:t>)</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r>
                <a:rPr lang="en-US" sz="1600">
                  <a:solidFill>
                    <a:schemeClr val="tx1"/>
                  </a:solidFill>
                </a:rPr>
                <a:t>8-32 bytes (</a:t>
              </a:r>
              <a:r>
                <a:rPr lang="en-US" sz="1600"/>
                <a:t>block</a:t>
              </a:r>
              <a:r>
                <a:rPr lang="en-US" sz="1600">
                  <a:solidFill>
                    <a:schemeClr val="tx1"/>
                  </a:solidFill>
                </a:rPr>
                <a:t>)</a:t>
              </a:r>
            </a:p>
          </p:txBody>
        </p:sp>
      </p:grpSp>
      <p:sp>
        <p:nvSpPr>
          <p:cNvPr id="30" name="Date Placeholder 29"/>
          <p:cNvSpPr>
            <a:spLocks noGrp="1"/>
          </p:cNvSpPr>
          <p:nvPr>
            <p:ph type="dt" sz="half" idx="10"/>
          </p:nvPr>
        </p:nvSpPr>
        <p:spPr/>
        <p:txBody>
          <a:bodyPr/>
          <a:lstStyle/>
          <a:p>
            <a:fld id="{3458FB57-4733-0C47-B4C0-B1F4FFB4157B}" type="datetime1">
              <a:rPr lang="en-US" smtClean="0"/>
              <a:t>9/28/11</a:t>
            </a:fld>
            <a:endParaRPr lang="en-US"/>
          </a:p>
        </p:txBody>
      </p:sp>
      <p:sp>
        <p:nvSpPr>
          <p:cNvPr id="31" name="Slide Number Placeholder 30"/>
          <p:cNvSpPr>
            <a:spLocks noGrp="1"/>
          </p:cNvSpPr>
          <p:nvPr>
            <p:ph type="sldNum" sz="quarter" idx="12"/>
          </p:nvPr>
        </p:nvSpPr>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323499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9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9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9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99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p:bldP spid="1489934" grpId="0" animBg="1"/>
      <p:bldP spid="1489936" grpId="0" animBg="1"/>
      <p:bldP spid="14899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578" name="Rectangle 2"/>
          <p:cNvSpPr>
            <a:spLocks noGrp="1" noChangeArrowheads="1"/>
          </p:cNvSpPr>
          <p:nvPr>
            <p:ph type="title"/>
          </p:nvPr>
        </p:nvSpPr>
        <p:spPr/>
        <p:txBody>
          <a:bodyPr/>
          <a:lstStyle/>
          <a:p>
            <a:r>
              <a:rPr lang="en-US" dirty="0" smtClean="0"/>
              <a:t>Cache (“$”) Concept</a:t>
            </a:r>
            <a:endParaRPr lang="en-US" dirty="0"/>
          </a:p>
        </p:txBody>
      </p:sp>
      <p:sp>
        <p:nvSpPr>
          <p:cNvPr id="2840579" name="Rectangle 3"/>
          <p:cNvSpPr>
            <a:spLocks noGrp="1" noChangeArrowheads="1"/>
          </p:cNvSpPr>
          <p:nvPr>
            <p:ph type="body" idx="1"/>
          </p:nvPr>
        </p:nvSpPr>
        <p:spPr/>
        <p:txBody>
          <a:bodyPr>
            <a:normAutofit fontScale="92500" lnSpcReduction="20000"/>
          </a:bodyPr>
          <a:lstStyle/>
          <a:p>
            <a:r>
              <a:rPr lang="en-US" dirty="0" smtClean="0"/>
              <a:t>Mismatch between processor and memory speeds leads us to add a new level: a memory </a:t>
            </a:r>
            <a:r>
              <a:rPr lang="en-US" i="1" dirty="0" smtClean="0"/>
              <a:t>cache</a:t>
            </a:r>
          </a:p>
          <a:p>
            <a:r>
              <a:rPr lang="en-US" dirty="0" smtClean="0"/>
              <a:t>Implemented with same IC processing technology as the CPU, integrated on-chip: faster but more expensive than DRAM memory</a:t>
            </a:r>
          </a:p>
          <a:p>
            <a:r>
              <a:rPr lang="en-US" i="1" dirty="0" smtClean="0">
                <a:solidFill>
                  <a:srgbClr val="000000"/>
                </a:solidFill>
              </a:rPr>
              <a:t>Cache is a copy of a subset of main memory</a:t>
            </a:r>
          </a:p>
          <a:p>
            <a:r>
              <a:rPr lang="en-US" dirty="0" smtClean="0"/>
              <a:t>Modern processors have separate caches for instructions and data, as well as several levels of caches implemented in different sizes and technologies (e.g., processor vs. SRAM)</a:t>
            </a:r>
            <a:endParaRPr lang="en-US" dirty="0"/>
          </a:p>
        </p:txBody>
      </p:sp>
      <p:sp>
        <p:nvSpPr>
          <p:cNvPr id="4" name="Date Placeholder 3"/>
          <p:cNvSpPr>
            <a:spLocks noGrp="1"/>
          </p:cNvSpPr>
          <p:nvPr>
            <p:ph type="dt" sz="half" idx="10"/>
          </p:nvPr>
        </p:nvSpPr>
        <p:spPr/>
        <p:txBody>
          <a:bodyPr/>
          <a:lstStyle/>
          <a:p>
            <a:fld id="{10F61A8D-1FD5-904F-B2B2-28127ABF612C}" type="datetime1">
              <a:rPr lang="en-US" smtClean="0"/>
              <a:t>9/28/11</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14</a:t>
            </a:fld>
            <a:endParaRPr lang="en-US"/>
          </a:p>
        </p:txBody>
      </p:sp>
    </p:spTree>
    <p:extLst>
      <p:ext uri="{BB962C8B-B14F-4D97-AF65-F5344CB8AC3E}">
        <p14:creationId xmlns:p14="http://schemas.microsoft.com/office/powerpoint/2010/main" val="158684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the Hierarchy Work?</a:t>
            </a:r>
            <a:endParaRPr lang="en-US" dirty="0"/>
          </a:p>
        </p:txBody>
      </p:sp>
      <p:sp>
        <p:nvSpPr>
          <p:cNvPr id="3" name="Content Placeholder 2"/>
          <p:cNvSpPr>
            <a:spLocks noGrp="1"/>
          </p:cNvSpPr>
          <p:nvPr>
            <p:ph idx="1"/>
          </p:nvPr>
        </p:nvSpPr>
        <p:spPr/>
        <p:txBody>
          <a:bodyPr>
            <a:normAutofit/>
          </a:bodyPr>
          <a:lstStyle/>
          <a:p>
            <a:r>
              <a:rPr lang="en-US" i="1" dirty="0" smtClean="0">
                <a:solidFill>
                  <a:srgbClr val="0000FF"/>
                </a:solidFill>
              </a:rPr>
              <a:t>Principle of Locality</a:t>
            </a:r>
            <a:r>
              <a:rPr lang="en-US" dirty="0" smtClean="0"/>
              <a:t>: Programs access small portion of address space at any instant of time</a:t>
            </a:r>
          </a:p>
        </p:txBody>
      </p:sp>
      <p:sp>
        <p:nvSpPr>
          <p:cNvPr id="4" name="Date Placeholder 3"/>
          <p:cNvSpPr>
            <a:spLocks noGrp="1"/>
          </p:cNvSpPr>
          <p:nvPr>
            <p:ph type="dt" sz="half" idx="10"/>
          </p:nvPr>
        </p:nvSpPr>
        <p:spPr/>
        <p:txBody>
          <a:bodyPr/>
          <a:lstStyle/>
          <a:p>
            <a:fld id="{43978029-9DF7-7445-88EF-08A8BCC03D5B}"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249907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Analogy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Writing a report on a specific topic.</a:t>
            </a:r>
          </a:p>
          <a:p>
            <a:pPr lvl="1"/>
            <a:r>
              <a:rPr lang="en-US" dirty="0" smtClean="0"/>
              <a:t>E.g., works of J.D. Salinger</a:t>
            </a:r>
          </a:p>
          <a:p>
            <a:r>
              <a:rPr lang="en-US" dirty="0" smtClean="0"/>
              <a:t>While at library, check out books and keep them on desk.</a:t>
            </a:r>
          </a:p>
          <a:p>
            <a:r>
              <a:rPr lang="en-US" dirty="0" smtClean="0"/>
              <a:t>If need more, check them out and bring to desk.</a:t>
            </a:r>
          </a:p>
          <a:p>
            <a:pPr lvl="1"/>
            <a:r>
              <a:rPr lang="en-US" dirty="0" smtClean="0"/>
              <a:t>But don’t return earlier books since might need them</a:t>
            </a:r>
          </a:p>
          <a:p>
            <a:pPr lvl="1"/>
            <a:r>
              <a:rPr lang="en-US" dirty="0" smtClean="0"/>
              <a:t>Limited space on  desk; Which books to keep?</a:t>
            </a:r>
          </a:p>
          <a:p>
            <a:r>
              <a:rPr lang="en-US" dirty="0" smtClean="0"/>
              <a:t>You hope this collection of ~10 books on desk enough to write report, despite 10 being only 0.00001% of books in UC Berkeley libraries</a:t>
            </a:r>
          </a:p>
        </p:txBody>
      </p:sp>
      <p:sp>
        <p:nvSpPr>
          <p:cNvPr id="4" name="Date Placeholder 3"/>
          <p:cNvSpPr>
            <a:spLocks noGrp="1"/>
          </p:cNvSpPr>
          <p:nvPr>
            <p:ph type="dt" sz="half" idx="10"/>
          </p:nvPr>
        </p:nvSpPr>
        <p:spPr/>
        <p:txBody>
          <a:bodyPr/>
          <a:lstStyle/>
          <a:p>
            <a:fld id="{43978029-9DF7-7445-88EF-08A8BCC03D5B}"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822116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smtClean="0"/>
              <a:t>Two Types of Locality</a:t>
            </a:r>
            <a:endParaRPr lang="en-US" dirty="0"/>
          </a:p>
        </p:txBody>
      </p:sp>
      <p:sp>
        <p:nvSpPr>
          <p:cNvPr id="1511427" name="Rectangle 3"/>
          <p:cNvSpPr>
            <a:spLocks noGrp="1" noChangeArrowheads="1"/>
          </p:cNvSpPr>
          <p:nvPr>
            <p:ph type="body" idx="1"/>
          </p:nvPr>
        </p:nvSpPr>
        <p:spPr/>
        <p:txBody>
          <a:bodyPr>
            <a:normAutofit fontScale="92500" lnSpcReduction="20000"/>
          </a:bodyPr>
          <a:lstStyle/>
          <a:p>
            <a:r>
              <a:rPr lang="en-US" i="1" dirty="0" smtClean="0"/>
              <a:t>Temporal Locality </a:t>
            </a:r>
            <a:r>
              <a:rPr lang="en-US" dirty="0" smtClean="0"/>
              <a:t>(locality in time)</a:t>
            </a:r>
          </a:p>
          <a:p>
            <a:pPr lvl="1"/>
            <a:r>
              <a:rPr lang="en-US" dirty="0" smtClean="0"/>
              <a:t>If a memory location is referenced then it will tend to be referenced again soon</a:t>
            </a:r>
          </a:p>
          <a:p>
            <a:pPr lvl="1">
              <a:buNone/>
            </a:pPr>
            <a:r>
              <a:rPr lang="en-US" dirty="0" err="1" smtClean="0">
                <a:sym typeface="Symbol" pitchFamily="18" charset="2"/>
              </a:rPr>
              <a:t></a:t>
            </a:r>
            <a:r>
              <a:rPr lang="en-US" dirty="0" smtClean="0"/>
              <a:t> Keep most recently accessed data items closer to the processor</a:t>
            </a:r>
          </a:p>
          <a:p>
            <a:pPr lvl="1"/>
            <a:endParaRPr lang="en-US" dirty="0" smtClean="0"/>
          </a:p>
          <a:p>
            <a:r>
              <a:rPr lang="en-US" i="1" dirty="0" smtClean="0"/>
              <a:t>Spatial Locality</a:t>
            </a:r>
            <a:r>
              <a:rPr lang="en-US" dirty="0" smtClean="0"/>
              <a:t> (locality in space)</a:t>
            </a:r>
          </a:p>
          <a:p>
            <a:pPr lvl="1"/>
            <a:r>
              <a:rPr lang="en-US" dirty="0" smtClean="0"/>
              <a:t>If a memory location is referenced, the locations with nearby addresses will tend to be referenced soon</a:t>
            </a:r>
          </a:p>
          <a:p>
            <a:pPr lvl="1">
              <a:buNone/>
            </a:pPr>
            <a:r>
              <a:rPr lang="en-US" dirty="0" err="1" smtClean="0">
                <a:sym typeface="Symbol" pitchFamily="18" charset="2"/>
              </a:rPr>
              <a:t></a:t>
            </a:r>
            <a:r>
              <a:rPr lang="en-US" dirty="0" smtClean="0"/>
              <a:t> Move blocks consisting of contiguous words closer to the processor </a:t>
            </a:r>
            <a:endParaRPr lang="en-US" dirty="0"/>
          </a:p>
        </p:txBody>
      </p:sp>
      <p:sp>
        <p:nvSpPr>
          <p:cNvPr id="6" name="Date Placeholder 5"/>
          <p:cNvSpPr>
            <a:spLocks noGrp="1"/>
          </p:cNvSpPr>
          <p:nvPr>
            <p:ph type="dt" sz="half" idx="10"/>
          </p:nvPr>
        </p:nvSpPr>
        <p:spPr/>
        <p:txBody>
          <a:bodyPr/>
          <a:lstStyle/>
          <a:p>
            <a:fld id="{78176F73-E2FC-1D46-8514-CE8645F71592}" type="datetime1">
              <a:rPr lang="en-US" smtClean="0"/>
              <a:t>9/28/11</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17</a:t>
            </a:fld>
            <a:endParaRPr lang="en-US"/>
          </a:p>
        </p:txBody>
      </p:sp>
    </p:spTree>
    <p:extLst>
      <p:ext uri="{BB962C8B-B14F-4D97-AF65-F5344CB8AC3E}">
        <p14:creationId xmlns:p14="http://schemas.microsoft.com/office/powerpoint/2010/main" val="331344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the Hierarchy Work?</a:t>
            </a:r>
            <a:endParaRPr lang="en-US" dirty="0"/>
          </a:p>
        </p:txBody>
      </p:sp>
      <p:sp>
        <p:nvSpPr>
          <p:cNvPr id="3" name="Content Placeholder 2"/>
          <p:cNvSpPr>
            <a:spLocks noGrp="1"/>
          </p:cNvSpPr>
          <p:nvPr>
            <p:ph idx="1"/>
          </p:nvPr>
        </p:nvSpPr>
        <p:spPr/>
        <p:txBody>
          <a:bodyPr>
            <a:normAutofit/>
          </a:bodyPr>
          <a:lstStyle/>
          <a:p>
            <a:r>
              <a:rPr lang="en-US" i="1" dirty="0" smtClean="0">
                <a:solidFill>
                  <a:srgbClr val="0000FF"/>
                </a:solidFill>
              </a:rPr>
              <a:t>Principle of Locality</a:t>
            </a:r>
            <a:r>
              <a:rPr lang="en-US" dirty="0" smtClean="0"/>
              <a:t>: Programs access small portion of address space at any instant of time</a:t>
            </a:r>
          </a:p>
          <a:p>
            <a:r>
              <a:rPr lang="en-US" dirty="0" smtClean="0"/>
              <a:t>What program structures lead to temporal and spatial locality in code? </a:t>
            </a:r>
          </a:p>
          <a:p>
            <a:r>
              <a:rPr lang="en-US" dirty="0" smtClean="0"/>
              <a:t>In data?</a:t>
            </a:r>
            <a:endParaRPr lang="en-US" dirty="0"/>
          </a:p>
        </p:txBody>
      </p:sp>
      <p:sp>
        <p:nvSpPr>
          <p:cNvPr id="4" name="Date Placeholder 3"/>
          <p:cNvSpPr>
            <a:spLocks noGrp="1"/>
          </p:cNvSpPr>
          <p:nvPr>
            <p:ph type="dt" sz="half" idx="10"/>
          </p:nvPr>
        </p:nvSpPr>
        <p:spPr/>
        <p:txBody>
          <a:bodyPr/>
          <a:lstStyle/>
          <a:p>
            <a:fld id="{43978029-9DF7-7445-88EF-08A8BCC03D5B}"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extLst>
      <p:ext uri="{BB962C8B-B14F-4D97-AF65-F5344CB8AC3E}">
        <p14:creationId xmlns:p14="http://schemas.microsoft.com/office/powerpoint/2010/main" val="724418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lnSpcReduction="100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1"/>
            <a:r>
              <a:rPr lang="en-US" dirty="0" smtClean="0"/>
              <a:t>Virtual to physical address mapping assisted by the hardware (TLB)</a:t>
            </a:r>
          </a:p>
          <a:p>
            <a:pPr lvl="1"/>
            <a:r>
              <a:rPr lang="en-US" dirty="0" smtClean="0"/>
              <a:t>By the programmer (files)</a:t>
            </a:r>
            <a:endParaRPr lang="en-US" dirty="0"/>
          </a:p>
        </p:txBody>
      </p:sp>
      <p:sp>
        <p:nvSpPr>
          <p:cNvPr id="5" name="Date Placeholder 4"/>
          <p:cNvSpPr>
            <a:spLocks noGrp="1"/>
          </p:cNvSpPr>
          <p:nvPr>
            <p:ph type="dt" sz="half" idx="10"/>
          </p:nvPr>
        </p:nvSpPr>
        <p:spPr/>
        <p:txBody>
          <a:bodyPr/>
          <a:lstStyle/>
          <a:p>
            <a:fld id="{951C6484-8EE3-3F4D-BE1F-CCEA3DC544B0}" type="datetime1">
              <a:rPr lang="en-US" smtClean="0"/>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4" name="Rectangle 4"/>
          <p:cNvSpPr>
            <a:spLocks noChangeArrowheads="1"/>
          </p:cNvSpPr>
          <p:nvPr/>
        </p:nvSpPr>
        <p:spPr bwMode="auto">
          <a:xfrm>
            <a:off x="397939" y="2726255"/>
            <a:ext cx="6019800" cy="914400"/>
          </a:xfrm>
          <a:prstGeom prst="rect">
            <a:avLst/>
          </a:prstGeom>
          <a:noFill/>
          <a:ln w="38100">
            <a:solidFill>
              <a:srgbClr val="FF000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391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147638"/>
            <a:ext cx="4152900" cy="1143000"/>
          </a:xfrm>
        </p:spPr>
        <p:txBody>
          <a:bodyPr/>
          <a:lstStyle/>
          <a:p>
            <a:r>
              <a:rPr lang="en-US" dirty="0" smtClean="0"/>
              <a:t>In the news…</a:t>
            </a:r>
            <a:endParaRPr lang="en-US" dirty="0"/>
          </a:p>
        </p:txBody>
      </p:sp>
      <p:pic>
        <p:nvPicPr>
          <p:cNvPr id="7" name="Content Placeholder 6"/>
          <p:cNvPicPr>
            <a:picLocks noGrp="1" noChangeAspect="1"/>
          </p:cNvPicPr>
          <p:nvPr>
            <p:ph idx="1"/>
          </p:nvPr>
        </p:nvPicPr>
        <p:blipFill>
          <a:blip r:embed="rId2"/>
          <a:srcRect t="1115" b="1115"/>
          <a:stretch>
            <a:fillRect/>
          </a:stretch>
        </p:blipFill>
        <p:spPr>
          <a:xfrm>
            <a:off x="4381500" y="342900"/>
            <a:ext cx="4419600" cy="2430610"/>
          </a:xfrm>
        </p:spPr>
      </p:pic>
      <p:sp>
        <p:nvSpPr>
          <p:cNvPr id="4" name="Date Placeholder 3"/>
          <p:cNvSpPr>
            <a:spLocks noGrp="1"/>
          </p:cNvSpPr>
          <p:nvPr>
            <p:ph type="dt" sz="half" idx="10"/>
          </p:nvPr>
        </p:nvSpPr>
        <p:spPr/>
        <p:txBody>
          <a:bodyPr/>
          <a:lstStyle/>
          <a:p>
            <a:fld id="{2F2E1938-C8CF-0247-A38E-E6A30FE91DD3}"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a:t>
            </a:fld>
            <a:endParaRPr lang="en-US"/>
          </a:p>
        </p:txBody>
      </p:sp>
      <p:sp>
        <p:nvSpPr>
          <p:cNvPr id="8" name="Rectangle 7"/>
          <p:cNvSpPr/>
          <p:nvPr/>
        </p:nvSpPr>
        <p:spPr>
          <a:xfrm>
            <a:off x="444500" y="2992735"/>
            <a:ext cx="4572000" cy="923330"/>
          </a:xfrm>
          <a:prstGeom prst="rect">
            <a:avLst/>
          </a:prstGeom>
        </p:spPr>
        <p:txBody>
          <a:bodyPr>
            <a:spAutoFit/>
          </a:bodyPr>
          <a:lstStyle/>
          <a:p>
            <a:r>
              <a:rPr lang="en-US" dirty="0"/>
              <a:t>Financial institutions may soon change what they trade or where they do their trading because of the speed of light</a:t>
            </a:r>
          </a:p>
        </p:txBody>
      </p:sp>
      <p:sp>
        <p:nvSpPr>
          <p:cNvPr id="9" name="Rectangle 8"/>
          <p:cNvSpPr/>
          <p:nvPr/>
        </p:nvSpPr>
        <p:spPr>
          <a:xfrm>
            <a:off x="4483100" y="3429338"/>
            <a:ext cx="4572000" cy="2031325"/>
          </a:xfrm>
          <a:prstGeom prst="rect">
            <a:avLst/>
          </a:prstGeom>
        </p:spPr>
        <p:txBody>
          <a:bodyPr>
            <a:spAutoFit/>
          </a:bodyPr>
          <a:lstStyle/>
          <a:p>
            <a:r>
              <a:rPr lang="en-US" dirty="0" smtClean="0"/>
              <a:t>…first </a:t>
            </a:r>
            <a:r>
              <a:rPr lang="en-US" dirty="0"/>
              <a:t>solution, published in 2010, considered the various latencies in global </a:t>
            </a:r>
            <a:r>
              <a:rPr lang="en-US" dirty="0" smtClean="0"/>
              <a:t>fiber-</a:t>
            </a:r>
            <a:r>
              <a:rPr lang="en-US" dirty="0"/>
              <a:t>optic links and mapped out where the optimal points for financial transactions to originate - midway between two major financial hubs to </a:t>
            </a:r>
            <a:r>
              <a:rPr lang="en-US" dirty="0" smtClean="0"/>
              <a:t>maximize </a:t>
            </a:r>
            <a:r>
              <a:rPr lang="en-US" dirty="0"/>
              <a:t>the chance of "buying low" in one place and "selling high" in another.</a:t>
            </a:r>
          </a:p>
        </p:txBody>
      </p:sp>
      <p:sp>
        <p:nvSpPr>
          <p:cNvPr id="10" name="Rectangle 9"/>
          <p:cNvSpPr/>
          <p:nvPr/>
        </p:nvSpPr>
        <p:spPr>
          <a:xfrm>
            <a:off x="723900" y="5621635"/>
            <a:ext cx="7797800" cy="646331"/>
          </a:xfrm>
          <a:prstGeom prst="rect">
            <a:avLst/>
          </a:prstGeom>
        </p:spPr>
        <p:txBody>
          <a:bodyPr wrap="square">
            <a:spAutoFit/>
          </a:bodyPr>
          <a:lstStyle/>
          <a:p>
            <a:r>
              <a:rPr lang="en-US" b="1" dirty="0">
                <a:solidFill>
                  <a:srgbClr val="FF0000"/>
                </a:solidFill>
              </a:rPr>
              <a:t>That means that out-of-the-way places - at high latitudes or mid-ocean island chains - could in time turn into global financial </a:t>
            </a:r>
            <a:r>
              <a:rPr lang="en-US" b="1" dirty="0" smtClean="0">
                <a:solidFill>
                  <a:srgbClr val="FF0000"/>
                </a:solidFill>
              </a:rPr>
              <a:t>centers</a:t>
            </a:r>
            <a:r>
              <a:rPr lang="en-US" b="1" dirty="0">
                <a:solidFill>
                  <a:srgbClr val="FF0000"/>
                </a:solidFill>
              </a:rPr>
              <a:t>.</a:t>
            </a:r>
          </a:p>
        </p:txBody>
      </p:sp>
      <p:sp>
        <p:nvSpPr>
          <p:cNvPr id="11" name="Rectangle 10"/>
          <p:cNvSpPr/>
          <p:nvPr/>
        </p:nvSpPr>
        <p:spPr>
          <a:xfrm>
            <a:off x="241300" y="1569135"/>
            <a:ext cx="4572000" cy="1477328"/>
          </a:xfrm>
          <a:prstGeom prst="rect">
            <a:avLst/>
          </a:prstGeom>
        </p:spPr>
        <p:txBody>
          <a:bodyPr>
            <a:spAutoFit/>
          </a:bodyPr>
          <a:lstStyle/>
          <a:p>
            <a:endParaRPr lang="en-US" dirty="0" smtClean="0">
              <a:hlinkClick r:id="rId3"/>
            </a:endParaRPr>
          </a:p>
          <a:p>
            <a:r>
              <a:rPr lang="en-US" dirty="0" smtClean="0">
                <a:hlinkClick r:id="rId3"/>
              </a:rPr>
              <a:t>http</a:t>
            </a:r>
            <a:r>
              <a:rPr lang="en-US" dirty="0">
                <a:hlinkClick r:id="rId3"/>
              </a:rPr>
              <a:t>://www.bbc.co.uk/news/science-environment-</a:t>
            </a:r>
            <a:r>
              <a:rPr lang="en-US" dirty="0" smtClean="0">
                <a:hlinkClick r:id="rId3"/>
              </a:rPr>
              <a:t>12827752</a:t>
            </a:r>
            <a:endParaRPr lang="en-US" dirty="0" smtClean="0"/>
          </a:p>
          <a:p>
            <a:endParaRPr lang="en-US" dirty="0"/>
          </a:p>
          <a:p>
            <a:r>
              <a:rPr lang="en-US" dirty="0" smtClean="0"/>
              <a:t>(from March 2011)</a:t>
            </a:r>
            <a:endParaRPr lang="en-US" dirty="0"/>
          </a:p>
        </p:txBody>
      </p:sp>
      <p:sp>
        <p:nvSpPr>
          <p:cNvPr id="12" name="Rectangle 11"/>
          <p:cNvSpPr/>
          <p:nvPr/>
        </p:nvSpPr>
        <p:spPr>
          <a:xfrm>
            <a:off x="0" y="1137335"/>
            <a:ext cx="4572000" cy="646331"/>
          </a:xfrm>
          <a:prstGeom prst="rect">
            <a:avLst/>
          </a:prstGeom>
        </p:spPr>
        <p:txBody>
          <a:bodyPr>
            <a:spAutoFit/>
          </a:bodyPr>
          <a:lstStyle/>
          <a:p>
            <a:r>
              <a:rPr lang="en-US" b="1" dirty="0" smtClean="0"/>
              <a:t>“Stock </a:t>
            </a:r>
            <a:r>
              <a:rPr lang="en-US" b="1" dirty="0"/>
              <a:t>trades to exploit speed of light, says </a:t>
            </a:r>
            <a:r>
              <a:rPr lang="en-US" b="1" dirty="0" smtClean="0"/>
              <a:t>researcher”</a:t>
            </a:r>
            <a:endParaRPr lang="en-US" b="1" dirty="0"/>
          </a:p>
        </p:txBody>
      </p:sp>
    </p:spTree>
    <p:extLst>
      <p:ext uri="{BB962C8B-B14F-4D97-AF65-F5344CB8AC3E}">
        <p14:creationId xmlns:p14="http://schemas.microsoft.com/office/powerpoint/2010/main" val="15892938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2866" name="Rectangle 2"/>
          <p:cNvSpPr>
            <a:spLocks noGrp="1" noChangeArrowheads="1"/>
          </p:cNvSpPr>
          <p:nvPr>
            <p:ph type="title"/>
          </p:nvPr>
        </p:nvSpPr>
        <p:spPr/>
        <p:txBody>
          <a:bodyPr/>
          <a:lstStyle/>
          <a:p>
            <a:r>
              <a:rPr lang="en-US" dirty="0" smtClean="0"/>
              <a:t>Cache Design Questions</a:t>
            </a:r>
            <a:endParaRPr lang="en-US" dirty="0"/>
          </a:p>
        </p:txBody>
      </p:sp>
      <p:sp>
        <p:nvSpPr>
          <p:cNvPr id="2852867" name="Rectangle 3"/>
          <p:cNvSpPr>
            <a:spLocks noGrp="1" noChangeArrowheads="1"/>
          </p:cNvSpPr>
          <p:nvPr>
            <p:ph type="body" idx="1"/>
          </p:nvPr>
        </p:nvSpPr>
        <p:spPr/>
        <p:txBody>
          <a:bodyPr>
            <a:normAutofit fontScale="92500" lnSpcReduction="10000"/>
          </a:bodyPr>
          <a:lstStyle/>
          <a:p>
            <a:pPr marL="514350" indent="-514350">
              <a:buFont typeface="+mj-lt"/>
              <a:buAutoNum type="arabicPeriod"/>
            </a:pPr>
            <a:r>
              <a:rPr lang="en-US" dirty="0" smtClean="0"/>
              <a:t>How best to organize the memory blocks of the cache?</a:t>
            </a:r>
          </a:p>
          <a:p>
            <a:pPr marL="514350" indent="-514350">
              <a:buFont typeface="+mj-lt"/>
              <a:buAutoNum type="arabicPeriod"/>
            </a:pPr>
            <a:r>
              <a:rPr lang="en-US" dirty="0" smtClean="0"/>
              <a:t>To which block of the cache does a given main memory address map?</a:t>
            </a:r>
          </a:p>
          <a:p>
            <a:pPr lvl="1">
              <a:buFont typeface="Arial"/>
              <a:buChar char="•"/>
            </a:pPr>
            <a:r>
              <a:rPr lang="en-US" dirty="0" smtClean="0"/>
              <a:t>Since the cache is a subset of memory, multiple memory addresses can map to the same cache location</a:t>
            </a:r>
          </a:p>
          <a:p>
            <a:pPr marL="514350" indent="-514350">
              <a:buFont typeface="+mj-lt"/>
              <a:buAutoNum type="arabicPeriod"/>
            </a:pPr>
            <a:r>
              <a:rPr lang="en-US" dirty="0" smtClean="0"/>
              <a:t>How do we know which blocks of main memory currently have a copy in cache?</a:t>
            </a:r>
          </a:p>
          <a:p>
            <a:pPr marL="514350" indent="-514350">
              <a:buFont typeface="+mj-lt"/>
              <a:buAutoNum type="arabicPeriod"/>
            </a:pPr>
            <a:r>
              <a:rPr lang="en-US" dirty="0" smtClean="0"/>
              <a:t>How do we find these copies quickly?</a:t>
            </a:r>
            <a:endParaRPr lang="en-US" dirty="0"/>
          </a:p>
        </p:txBody>
      </p:sp>
      <p:sp>
        <p:nvSpPr>
          <p:cNvPr id="4" name="Date Placeholder 3"/>
          <p:cNvSpPr>
            <a:spLocks noGrp="1"/>
          </p:cNvSpPr>
          <p:nvPr>
            <p:ph type="dt" sz="half" idx="10"/>
          </p:nvPr>
        </p:nvSpPr>
        <p:spPr/>
        <p:txBody>
          <a:bodyPr/>
          <a:lstStyle/>
          <a:p>
            <a:fld id="{711AA707-4445-594B-890B-636CAA553929}" type="datetime1">
              <a:rPr lang="en-US" smtClean="0"/>
              <a:t>9/28/11</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20</a:t>
            </a:fld>
            <a:endParaRPr lang="en-US"/>
          </a:p>
        </p:txBody>
      </p:sp>
    </p:spTree>
    <p:extLst>
      <p:ext uri="{BB962C8B-B14F-4D97-AF65-F5344CB8AC3E}">
        <p14:creationId xmlns:p14="http://schemas.microsoft.com/office/powerpoint/2010/main" val="22651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6" name="Rectangle 4"/>
          <p:cNvSpPr>
            <a:spLocks noGrp="1" noChangeArrowheads="1"/>
          </p:cNvSpPr>
          <p:nvPr>
            <p:ph type="title"/>
          </p:nvPr>
        </p:nvSpPr>
        <p:spPr/>
        <p:txBody>
          <a:bodyPr/>
          <a:lstStyle/>
          <a:p>
            <a:r>
              <a:rPr lang="en-US" dirty="0" smtClean="0"/>
              <a:t>Cache Basics: Direct Mapped</a:t>
            </a:r>
            <a:endParaRPr lang="en-US" dirty="0"/>
          </a:p>
        </p:txBody>
      </p:sp>
      <p:sp>
        <p:nvSpPr>
          <p:cNvPr id="1590275" name="Rectangle 3"/>
          <p:cNvSpPr>
            <a:spLocks noGrp="1" noChangeArrowheads="1"/>
          </p:cNvSpPr>
          <p:nvPr>
            <p:ph type="body" idx="1"/>
          </p:nvPr>
        </p:nvSpPr>
        <p:spPr/>
        <p:txBody>
          <a:bodyPr>
            <a:normAutofit/>
          </a:bodyPr>
          <a:lstStyle/>
          <a:p>
            <a:r>
              <a:rPr lang="en-US" dirty="0" smtClean="0"/>
              <a:t>Direct mapped</a:t>
            </a:r>
          </a:p>
          <a:p>
            <a:pPr lvl="1"/>
            <a:r>
              <a:rPr lang="en-US" dirty="0" smtClean="0"/>
              <a:t>Each memory </a:t>
            </a:r>
            <a:r>
              <a:rPr lang="en-US" i="1" dirty="0" smtClean="0"/>
              <a:t>block </a:t>
            </a:r>
            <a:r>
              <a:rPr lang="en-US" dirty="0" smtClean="0"/>
              <a:t>is mapped to exactly one block in the cache</a:t>
            </a:r>
          </a:p>
          <a:p>
            <a:pPr lvl="2"/>
            <a:r>
              <a:rPr lang="en-US" dirty="0" smtClean="0"/>
              <a:t>Many lower level blocks share a given cache block</a:t>
            </a:r>
          </a:p>
          <a:p>
            <a:pPr lvl="1"/>
            <a:r>
              <a:rPr lang="en-US" dirty="0" smtClean="0"/>
              <a:t>Address mapping:</a:t>
            </a:r>
          </a:p>
          <a:p>
            <a:pPr lvl="2"/>
            <a:r>
              <a:rPr lang="en-US" dirty="0" smtClean="0"/>
              <a:t>(</a:t>
            </a:r>
            <a:r>
              <a:rPr lang="en-US" i="1" dirty="0" smtClean="0"/>
              <a:t>block </a:t>
            </a:r>
            <a:r>
              <a:rPr lang="en-US" dirty="0" smtClean="0"/>
              <a:t>address) modulo (# of </a:t>
            </a:r>
            <a:r>
              <a:rPr lang="en-US" i="1" dirty="0" smtClean="0"/>
              <a:t>blocks </a:t>
            </a:r>
            <a:r>
              <a:rPr lang="en-US" dirty="0" smtClean="0"/>
              <a:t>in the cache)</a:t>
            </a:r>
          </a:p>
          <a:p>
            <a:pPr lvl="2"/>
            <a:r>
              <a:rPr lang="en-US" i="1" dirty="0" smtClean="0"/>
              <a:t>Tag </a:t>
            </a:r>
            <a:r>
              <a:rPr lang="en-US" dirty="0" smtClean="0"/>
              <a:t>associated with each cache </a:t>
            </a:r>
            <a:r>
              <a:rPr lang="en-US" i="1" dirty="0" smtClean="0"/>
              <a:t>block </a:t>
            </a:r>
            <a:r>
              <a:rPr lang="en-US" dirty="0" smtClean="0"/>
              <a:t>containing the address information (the upper portion of the address) required to identify the </a:t>
            </a:r>
            <a:r>
              <a:rPr lang="en-US" i="1" dirty="0" smtClean="0"/>
              <a:t>block </a:t>
            </a:r>
            <a:r>
              <a:rPr lang="en-US" dirty="0" smtClean="0"/>
              <a:t>(to answer </a:t>
            </a:r>
            <a:r>
              <a:rPr lang="en-US" b="1" dirty="0" smtClean="0">
                <a:solidFill>
                  <a:srgbClr val="FF0000"/>
                </a:solidFill>
              </a:rPr>
              <a:t>Q3</a:t>
            </a:r>
            <a:r>
              <a:rPr lang="en-US" dirty="0" smtClean="0"/>
              <a:t>)</a:t>
            </a:r>
            <a:endParaRPr lang="en-US" dirty="0"/>
          </a:p>
        </p:txBody>
      </p:sp>
      <p:sp>
        <p:nvSpPr>
          <p:cNvPr id="5" name="Date Placeholder 4"/>
          <p:cNvSpPr>
            <a:spLocks noGrp="1"/>
          </p:cNvSpPr>
          <p:nvPr>
            <p:ph type="dt" sz="half" idx="10"/>
          </p:nvPr>
        </p:nvSpPr>
        <p:spPr/>
        <p:txBody>
          <a:bodyPr/>
          <a:lstStyle/>
          <a:p>
            <a:fld id="{DFEFFB9B-A88F-AF4F-97F7-55735C56E2B9}" type="datetime1">
              <a:rPr lang="en-US" smtClean="0"/>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140199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mtClean="0">
                <a:ea typeface="ＭＳ Ｐゴシック" pitchFamily="34" charset="-128"/>
              </a:rPr>
              <a:t>Caching Terminology</a:t>
            </a:r>
          </a:p>
        </p:txBody>
      </p:sp>
      <p:sp>
        <p:nvSpPr>
          <p:cNvPr id="64515" name="Rectangle 3"/>
          <p:cNvSpPr>
            <a:spLocks noGrp="1" noChangeArrowheads="1"/>
          </p:cNvSpPr>
          <p:nvPr>
            <p:ph type="body" idx="1"/>
          </p:nvPr>
        </p:nvSpPr>
        <p:spPr>
          <a:xfrm>
            <a:off x="457200" y="1600200"/>
            <a:ext cx="8407400" cy="4791547"/>
          </a:xfrm>
        </p:spPr>
        <p:txBody>
          <a:bodyPr>
            <a:normAutofit lnSpcReduction="10000"/>
          </a:bodyPr>
          <a:lstStyle/>
          <a:p>
            <a:r>
              <a:rPr lang="en-US" dirty="0" smtClean="0">
                <a:ea typeface="ＭＳ Ｐゴシック" pitchFamily="34" charset="-128"/>
              </a:rPr>
              <a:t>When reading memory, 3 things can happen: </a:t>
            </a:r>
          </a:p>
          <a:p>
            <a:pPr lvl="1">
              <a:buFont typeface="Wingdings" charset="2"/>
              <a:buChar char="§"/>
            </a:pPr>
            <a:r>
              <a:rPr lang="en-US" dirty="0" smtClean="0">
                <a:solidFill>
                  <a:schemeClr val="accent1"/>
                </a:solidFill>
                <a:ea typeface="ＭＳ Ｐゴシック" pitchFamily="34" charset="-128"/>
              </a:rPr>
              <a:t>cache </a:t>
            </a:r>
            <a:r>
              <a:rPr lang="en-US" b="1" u="sng" dirty="0" smtClean="0">
                <a:solidFill>
                  <a:schemeClr val="accent1"/>
                </a:solidFill>
                <a:ea typeface="ＭＳ Ｐゴシック" pitchFamily="34" charset="-128"/>
              </a:rPr>
              <a:t>hit</a:t>
            </a:r>
            <a:r>
              <a:rPr lang="en-US" dirty="0" smtClean="0">
                <a:solidFill>
                  <a:schemeClr val="accent1"/>
                </a:solidFill>
                <a:ea typeface="ＭＳ Ｐゴシック" pitchFamily="34" charset="-128"/>
              </a:rPr>
              <a:t>: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cache block is valid and contains proper address, so read desired word</a:t>
            </a:r>
          </a:p>
          <a:p>
            <a:pPr lvl="1">
              <a:buFont typeface="Wingdings" charset="2"/>
              <a:buChar char="§"/>
            </a:pPr>
            <a:r>
              <a:rPr lang="en-US" dirty="0" smtClean="0">
                <a:solidFill>
                  <a:schemeClr val="accent1"/>
                </a:solidFill>
                <a:ea typeface="ＭＳ Ｐゴシック" pitchFamily="34" charset="-128"/>
              </a:rPr>
              <a:t>cache </a:t>
            </a:r>
            <a:r>
              <a:rPr lang="en-US" b="1" u="sng" dirty="0" smtClean="0">
                <a:solidFill>
                  <a:schemeClr val="accent1"/>
                </a:solidFill>
                <a:ea typeface="ＭＳ Ｐゴシック" pitchFamily="34" charset="-128"/>
              </a:rPr>
              <a:t>miss</a:t>
            </a:r>
            <a:r>
              <a:rPr lang="en-US" dirty="0" smtClean="0">
                <a:solidFill>
                  <a:schemeClr val="accent1"/>
                </a:solidFill>
                <a:ea typeface="ＭＳ Ｐゴシック" pitchFamily="34" charset="-128"/>
              </a:rPr>
              <a:t>: (Case 1 – cache block is empty/invalid)</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nothing in cache in appropriate block, so fetch from memory</a:t>
            </a:r>
          </a:p>
          <a:p>
            <a:pPr lvl="1">
              <a:buFont typeface="Wingdings" charset="2"/>
              <a:buChar char="§"/>
            </a:pPr>
            <a:r>
              <a:rPr lang="en-US" dirty="0" smtClean="0">
                <a:solidFill>
                  <a:schemeClr val="accent1"/>
                </a:solidFill>
                <a:ea typeface="ＭＳ Ｐゴシック" pitchFamily="34" charset="-128"/>
              </a:rPr>
              <a:t>cache </a:t>
            </a:r>
            <a:r>
              <a:rPr lang="en-US" b="1" u="sng" dirty="0" smtClean="0">
                <a:solidFill>
                  <a:schemeClr val="accent1"/>
                </a:solidFill>
                <a:ea typeface="ＭＳ Ｐゴシック" pitchFamily="34" charset="-128"/>
              </a:rPr>
              <a:t>miss</a:t>
            </a:r>
            <a:r>
              <a:rPr lang="en-US" dirty="0" smtClean="0">
                <a:solidFill>
                  <a:schemeClr val="accent1"/>
                </a:solidFill>
                <a:ea typeface="ＭＳ Ｐゴシック" pitchFamily="34" charset="-128"/>
              </a:rPr>
              <a:t>: (Case 2- block </a:t>
            </a:r>
            <a:r>
              <a:rPr lang="en-US" b="1" u="sng" dirty="0" smtClean="0">
                <a:solidFill>
                  <a:schemeClr val="accent1"/>
                </a:solidFill>
                <a:ea typeface="ＭＳ Ｐゴシック" pitchFamily="34" charset="-128"/>
              </a:rPr>
              <a:t>replacement</a:t>
            </a:r>
            <a:r>
              <a:rPr lang="en-US" dirty="0">
                <a:solidFill>
                  <a:schemeClr val="accent1"/>
                </a:solidFill>
                <a:ea typeface="ＭＳ Ｐゴシック" pitchFamily="34" charset="-128"/>
              </a:rPr>
              <a:t>)</a:t>
            </a:r>
            <a:r>
              <a:rPr lang="en-US" dirty="0" smtClean="0">
                <a:solidFill>
                  <a:schemeClr val="accent1"/>
                </a:solidFill>
                <a:ea typeface="ＭＳ Ｐゴシック" pitchFamily="34" charset="-128"/>
              </a:rPr>
              <a:t> </a:t>
            </a:r>
            <a:r>
              <a:rPr lang="en-US" dirty="0" smtClean="0">
                <a:ea typeface="ＭＳ Ｐゴシック" pitchFamily="34" charset="-128"/>
              </a:rPr>
              <a:t/>
            </a:r>
            <a:br>
              <a:rPr lang="en-US" dirty="0" smtClean="0">
                <a:ea typeface="ＭＳ Ｐゴシック" pitchFamily="34" charset="-128"/>
              </a:rPr>
            </a:br>
            <a:r>
              <a:rPr lang="en-US" dirty="0" smtClean="0">
                <a:ea typeface="ＭＳ Ｐゴシック" pitchFamily="34" charset="-128"/>
              </a:rPr>
              <a:t>wrong data is in cache at appropriate block, so discard it and fetch desired data from memory (cache always copy)</a:t>
            </a:r>
          </a:p>
        </p:txBody>
      </p:sp>
    </p:spTree>
    <p:extLst>
      <p:ext uri="{BB962C8B-B14F-4D97-AF65-F5344CB8AC3E}">
        <p14:creationId xmlns:p14="http://schemas.microsoft.com/office/powerpoint/2010/main" val="31291077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p:txBody>
          <a:bodyPr/>
          <a:lstStyle/>
          <a:p>
            <a:r>
              <a:rPr lang="en-US"/>
              <a:t>Caching:  A Simple First Example</a:t>
            </a:r>
          </a:p>
        </p:txBody>
      </p:sp>
      <p:grpSp>
        <p:nvGrpSpPr>
          <p:cNvPr id="2" name="Group 3"/>
          <p:cNvGrpSpPr>
            <a:grpSpLocks/>
          </p:cNvGrpSpPr>
          <p:nvPr/>
        </p:nvGrpSpPr>
        <p:grpSpPr bwMode="auto">
          <a:xfrm>
            <a:off x="2260599" y="1972735"/>
            <a:ext cx="990600" cy="1219200"/>
            <a:chOff x="1344" y="1056"/>
            <a:chExt cx="624" cy="768"/>
          </a:xfrm>
        </p:grpSpPr>
        <p:sp>
          <p:nvSpPr>
            <p:cNvPr id="159232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2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2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2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28" name="Line 8"/>
          <p:cNvSpPr>
            <a:spLocks noChangeShapeType="1"/>
          </p:cNvSpPr>
          <p:nvPr/>
        </p:nvSpPr>
        <p:spPr bwMode="auto">
          <a:xfrm>
            <a:off x="4267200" y="1938857"/>
            <a:ext cx="990600" cy="0"/>
          </a:xfrm>
          <a:prstGeom prst="line">
            <a:avLst/>
          </a:prstGeom>
          <a:noFill/>
          <a:ln w="12700">
            <a:solidFill>
              <a:schemeClr val="tx1"/>
            </a:solidFill>
            <a:round/>
            <a:headEnd/>
            <a:tailEnd/>
          </a:ln>
          <a:effectLst/>
        </p:spPr>
        <p:txBody>
          <a:bodyPr wrap="none" anchor="ctr"/>
          <a:lstStyle/>
          <a:p>
            <a:endParaRPr lang="en-US"/>
          </a:p>
        </p:txBody>
      </p:sp>
      <p:sp>
        <p:nvSpPr>
          <p:cNvPr id="1592329" name="Line 9"/>
          <p:cNvSpPr>
            <a:spLocks noChangeShapeType="1"/>
          </p:cNvSpPr>
          <p:nvPr/>
        </p:nvSpPr>
        <p:spPr bwMode="auto">
          <a:xfrm>
            <a:off x="4267200" y="1634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0" name="Line 10"/>
          <p:cNvSpPr>
            <a:spLocks noChangeShapeType="1"/>
          </p:cNvSpPr>
          <p:nvPr/>
        </p:nvSpPr>
        <p:spPr bwMode="auto">
          <a:xfrm>
            <a:off x="4267200" y="2243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1" name="Line 11"/>
          <p:cNvSpPr>
            <a:spLocks noChangeShapeType="1"/>
          </p:cNvSpPr>
          <p:nvPr/>
        </p:nvSpPr>
        <p:spPr bwMode="auto">
          <a:xfrm>
            <a:off x="4267200" y="1329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2" name="Line 12"/>
          <p:cNvSpPr>
            <a:spLocks noChangeShapeType="1"/>
          </p:cNvSpPr>
          <p:nvPr/>
        </p:nvSpPr>
        <p:spPr bwMode="auto">
          <a:xfrm>
            <a:off x="42672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3" name="Line 13"/>
          <p:cNvSpPr>
            <a:spLocks noChangeShapeType="1"/>
          </p:cNvSpPr>
          <p:nvPr/>
        </p:nvSpPr>
        <p:spPr bwMode="auto">
          <a:xfrm>
            <a:off x="52578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4" name="Line 14"/>
          <p:cNvSpPr>
            <a:spLocks noChangeShapeType="1"/>
          </p:cNvSpPr>
          <p:nvPr/>
        </p:nvSpPr>
        <p:spPr bwMode="auto">
          <a:xfrm flipH="1" flipV="1">
            <a:off x="4267200" y="5596457"/>
            <a:ext cx="990600" cy="0"/>
          </a:xfrm>
          <a:prstGeom prst="line">
            <a:avLst/>
          </a:prstGeom>
          <a:noFill/>
          <a:ln w="12700">
            <a:solidFill>
              <a:schemeClr val="tx1"/>
            </a:solidFill>
            <a:round/>
            <a:headEnd/>
            <a:tailEnd/>
          </a:ln>
          <a:effectLst/>
        </p:spPr>
        <p:txBody>
          <a:bodyPr wrap="none" anchor="ctr"/>
          <a:lstStyle/>
          <a:p>
            <a:endParaRPr lang="en-US"/>
          </a:p>
        </p:txBody>
      </p:sp>
      <p:sp>
        <p:nvSpPr>
          <p:cNvPr id="1592335" name="Line 15"/>
          <p:cNvSpPr>
            <a:spLocks noChangeShapeType="1"/>
          </p:cNvSpPr>
          <p:nvPr/>
        </p:nvSpPr>
        <p:spPr bwMode="auto">
          <a:xfrm flipH="1" flipV="1">
            <a:off x="4267200" y="5901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6" name="Line 16"/>
          <p:cNvSpPr>
            <a:spLocks noChangeShapeType="1"/>
          </p:cNvSpPr>
          <p:nvPr/>
        </p:nvSpPr>
        <p:spPr bwMode="auto">
          <a:xfrm flipH="1" flipV="1">
            <a:off x="4267200" y="5291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7" name="Line 17"/>
          <p:cNvSpPr>
            <a:spLocks noChangeShapeType="1"/>
          </p:cNvSpPr>
          <p:nvPr/>
        </p:nvSpPr>
        <p:spPr bwMode="auto">
          <a:xfrm flipH="1" flipV="1">
            <a:off x="4267200" y="6206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8" name="Line 18"/>
          <p:cNvSpPr>
            <a:spLocks noChangeShapeType="1"/>
          </p:cNvSpPr>
          <p:nvPr/>
        </p:nvSpPr>
        <p:spPr bwMode="auto">
          <a:xfrm flipH="1" flipV="1">
            <a:off x="5257800" y="4986857"/>
            <a:ext cx="0" cy="1219200"/>
          </a:xfrm>
          <a:prstGeom prst="line">
            <a:avLst/>
          </a:prstGeom>
          <a:noFill/>
          <a:ln w="12700">
            <a:solidFill>
              <a:schemeClr val="tx1"/>
            </a:solidFill>
            <a:round/>
            <a:headEnd/>
            <a:tailEnd/>
          </a:ln>
          <a:effectLst/>
        </p:spPr>
        <p:txBody>
          <a:bodyPr wrap="none" anchor="ctr"/>
          <a:lstStyle/>
          <a:p>
            <a:endParaRPr lang="en-US"/>
          </a:p>
        </p:txBody>
      </p:sp>
      <p:sp>
        <p:nvSpPr>
          <p:cNvPr id="1592340" name="Text Box 20"/>
          <p:cNvSpPr txBox="1">
            <a:spLocks noChangeArrowheads="1"/>
          </p:cNvSpPr>
          <p:nvPr/>
        </p:nvSpPr>
        <p:spPr bwMode="auto">
          <a:xfrm>
            <a:off x="815974" y="1933048"/>
            <a:ext cx="438150" cy="366712"/>
          </a:xfrm>
          <a:prstGeom prst="rect">
            <a:avLst/>
          </a:prstGeom>
          <a:noFill/>
          <a:ln w="12700">
            <a:noFill/>
            <a:miter lim="800000"/>
            <a:headEnd/>
            <a:tailEnd/>
          </a:ln>
          <a:effectLst/>
        </p:spPr>
        <p:txBody>
          <a:bodyPr wrap="none">
            <a:spAutoFit/>
          </a:bodyPr>
          <a:lstStyle/>
          <a:p>
            <a:r>
              <a:rPr lang="en-US"/>
              <a:t>00</a:t>
            </a:r>
          </a:p>
        </p:txBody>
      </p:sp>
      <p:sp>
        <p:nvSpPr>
          <p:cNvPr id="1592341" name="Text Box 21"/>
          <p:cNvSpPr txBox="1">
            <a:spLocks noChangeArrowheads="1"/>
          </p:cNvSpPr>
          <p:nvPr/>
        </p:nvSpPr>
        <p:spPr bwMode="auto">
          <a:xfrm>
            <a:off x="831849" y="2277535"/>
            <a:ext cx="438150" cy="366713"/>
          </a:xfrm>
          <a:prstGeom prst="rect">
            <a:avLst/>
          </a:prstGeom>
          <a:noFill/>
          <a:ln w="12700">
            <a:noFill/>
            <a:miter lim="800000"/>
            <a:headEnd/>
            <a:tailEnd/>
          </a:ln>
          <a:effectLst/>
        </p:spPr>
        <p:txBody>
          <a:bodyPr wrap="none">
            <a:spAutoFit/>
          </a:bodyPr>
          <a:lstStyle/>
          <a:p>
            <a:r>
              <a:rPr lang="en-US"/>
              <a:t>01</a:t>
            </a:r>
          </a:p>
        </p:txBody>
      </p:sp>
      <p:sp>
        <p:nvSpPr>
          <p:cNvPr id="1592342" name="Text Box 22"/>
          <p:cNvSpPr txBox="1">
            <a:spLocks noChangeArrowheads="1"/>
          </p:cNvSpPr>
          <p:nvPr/>
        </p:nvSpPr>
        <p:spPr bwMode="auto">
          <a:xfrm>
            <a:off x="831849" y="2582335"/>
            <a:ext cx="438150" cy="366713"/>
          </a:xfrm>
          <a:prstGeom prst="rect">
            <a:avLst/>
          </a:prstGeom>
          <a:noFill/>
          <a:ln w="12700">
            <a:noFill/>
            <a:miter lim="800000"/>
            <a:headEnd/>
            <a:tailEnd/>
          </a:ln>
          <a:effectLst/>
        </p:spPr>
        <p:txBody>
          <a:bodyPr wrap="none">
            <a:spAutoFit/>
          </a:bodyPr>
          <a:lstStyle/>
          <a:p>
            <a:r>
              <a:rPr lang="en-US"/>
              <a:t>10</a:t>
            </a:r>
          </a:p>
        </p:txBody>
      </p:sp>
      <p:sp>
        <p:nvSpPr>
          <p:cNvPr id="1592343" name="Text Box 23"/>
          <p:cNvSpPr txBox="1">
            <a:spLocks noChangeArrowheads="1"/>
          </p:cNvSpPr>
          <p:nvPr/>
        </p:nvSpPr>
        <p:spPr bwMode="auto">
          <a:xfrm>
            <a:off x="831849" y="2887135"/>
            <a:ext cx="438150" cy="366713"/>
          </a:xfrm>
          <a:prstGeom prst="rect">
            <a:avLst/>
          </a:prstGeom>
          <a:noFill/>
          <a:ln w="12700">
            <a:noFill/>
            <a:miter lim="800000"/>
            <a:headEnd/>
            <a:tailEnd/>
          </a:ln>
          <a:effectLst/>
        </p:spPr>
        <p:txBody>
          <a:bodyPr wrap="none">
            <a:spAutoFit/>
          </a:bodyPr>
          <a:lstStyle/>
          <a:p>
            <a:r>
              <a:rPr lang="en-US"/>
              <a:t>11</a:t>
            </a:r>
          </a:p>
        </p:txBody>
      </p:sp>
      <p:sp>
        <p:nvSpPr>
          <p:cNvPr id="1592344" name="Text Box 24"/>
          <p:cNvSpPr txBox="1">
            <a:spLocks noChangeArrowheads="1"/>
          </p:cNvSpPr>
          <p:nvPr/>
        </p:nvSpPr>
        <p:spPr bwMode="auto">
          <a:xfrm>
            <a:off x="389468" y="1109134"/>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592345" name="Text Box 25"/>
          <p:cNvSpPr txBox="1">
            <a:spLocks noChangeArrowheads="1"/>
          </p:cNvSpPr>
          <p:nvPr/>
        </p:nvSpPr>
        <p:spPr bwMode="auto">
          <a:xfrm>
            <a:off x="5181600" y="1329257"/>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592346" name="Text Box 26"/>
          <p:cNvSpPr txBox="1">
            <a:spLocks noChangeArrowheads="1"/>
          </p:cNvSpPr>
          <p:nvPr/>
        </p:nvSpPr>
        <p:spPr bwMode="auto">
          <a:xfrm>
            <a:off x="5791200" y="1100657"/>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592348" name="Line 28"/>
          <p:cNvSpPr>
            <a:spLocks noChangeShapeType="1"/>
          </p:cNvSpPr>
          <p:nvPr/>
        </p:nvSpPr>
        <p:spPr bwMode="auto">
          <a:xfrm>
            <a:off x="4267200" y="2548457"/>
            <a:ext cx="990600" cy="0"/>
          </a:xfrm>
          <a:prstGeom prst="line">
            <a:avLst/>
          </a:prstGeom>
          <a:noFill/>
          <a:ln w="12700">
            <a:solidFill>
              <a:schemeClr val="tx1"/>
            </a:solidFill>
            <a:round/>
            <a:headEnd/>
            <a:tailEnd/>
          </a:ln>
          <a:effectLst/>
        </p:spPr>
        <p:txBody>
          <a:bodyPr wrap="none" anchor="ctr"/>
          <a:lstStyle/>
          <a:p>
            <a:endParaRPr lang="en-US"/>
          </a:p>
        </p:txBody>
      </p:sp>
      <p:sp>
        <p:nvSpPr>
          <p:cNvPr id="1592349" name="Line 29"/>
          <p:cNvSpPr>
            <a:spLocks noChangeShapeType="1"/>
          </p:cNvSpPr>
          <p:nvPr/>
        </p:nvSpPr>
        <p:spPr bwMode="auto">
          <a:xfrm>
            <a:off x="4267200" y="2853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0" name="Line 30"/>
          <p:cNvSpPr>
            <a:spLocks noChangeShapeType="1"/>
          </p:cNvSpPr>
          <p:nvPr/>
        </p:nvSpPr>
        <p:spPr bwMode="auto">
          <a:xfrm>
            <a:off x="4267200" y="3158057"/>
            <a:ext cx="990600" cy="0"/>
          </a:xfrm>
          <a:prstGeom prst="line">
            <a:avLst/>
          </a:prstGeom>
          <a:noFill/>
          <a:ln w="12700">
            <a:solidFill>
              <a:schemeClr val="tx1"/>
            </a:solidFill>
            <a:round/>
            <a:headEnd/>
            <a:tailEnd/>
          </a:ln>
          <a:effectLst/>
        </p:spPr>
        <p:txBody>
          <a:bodyPr wrap="none" anchor="ctr"/>
          <a:lstStyle/>
          <a:p>
            <a:endParaRPr lang="en-US"/>
          </a:p>
        </p:txBody>
      </p:sp>
      <p:sp>
        <p:nvSpPr>
          <p:cNvPr id="1592351" name="Line 31"/>
          <p:cNvSpPr>
            <a:spLocks noChangeShapeType="1"/>
          </p:cNvSpPr>
          <p:nvPr/>
        </p:nvSpPr>
        <p:spPr bwMode="auto">
          <a:xfrm>
            <a:off x="4267200" y="3462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2" name="Line 32"/>
          <p:cNvSpPr>
            <a:spLocks noChangeShapeType="1"/>
          </p:cNvSpPr>
          <p:nvPr/>
        </p:nvSpPr>
        <p:spPr bwMode="auto">
          <a:xfrm>
            <a:off x="4267200" y="3767657"/>
            <a:ext cx="990600" cy="0"/>
          </a:xfrm>
          <a:prstGeom prst="line">
            <a:avLst/>
          </a:prstGeom>
          <a:noFill/>
          <a:ln w="12700">
            <a:solidFill>
              <a:schemeClr val="tx1"/>
            </a:solidFill>
            <a:round/>
            <a:headEnd/>
            <a:tailEnd/>
          </a:ln>
          <a:effectLst/>
        </p:spPr>
        <p:txBody>
          <a:bodyPr wrap="none" anchor="ctr"/>
          <a:lstStyle/>
          <a:p>
            <a:endParaRPr lang="en-US"/>
          </a:p>
        </p:txBody>
      </p:sp>
      <p:sp>
        <p:nvSpPr>
          <p:cNvPr id="1592353" name="Line 33"/>
          <p:cNvSpPr>
            <a:spLocks noChangeShapeType="1"/>
          </p:cNvSpPr>
          <p:nvPr/>
        </p:nvSpPr>
        <p:spPr bwMode="auto">
          <a:xfrm>
            <a:off x="4267200" y="4072457"/>
            <a:ext cx="990600" cy="0"/>
          </a:xfrm>
          <a:prstGeom prst="line">
            <a:avLst/>
          </a:prstGeom>
          <a:noFill/>
          <a:ln w="12700">
            <a:solidFill>
              <a:schemeClr val="tx1"/>
            </a:solidFill>
            <a:round/>
            <a:headEnd/>
            <a:tailEnd/>
          </a:ln>
          <a:effectLst/>
        </p:spPr>
        <p:txBody>
          <a:bodyPr wrap="none" anchor="ctr"/>
          <a:lstStyle/>
          <a:p>
            <a:endParaRPr lang="en-US"/>
          </a:p>
        </p:txBody>
      </p:sp>
      <p:sp>
        <p:nvSpPr>
          <p:cNvPr id="1592354" name="Line 34"/>
          <p:cNvSpPr>
            <a:spLocks noChangeShapeType="1"/>
          </p:cNvSpPr>
          <p:nvPr/>
        </p:nvSpPr>
        <p:spPr bwMode="auto">
          <a:xfrm>
            <a:off x="4267200" y="4986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5" name="Line 35"/>
          <p:cNvSpPr>
            <a:spLocks noChangeShapeType="1"/>
          </p:cNvSpPr>
          <p:nvPr/>
        </p:nvSpPr>
        <p:spPr bwMode="auto">
          <a:xfrm>
            <a:off x="4267200" y="4377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6" name="Line 36"/>
          <p:cNvSpPr>
            <a:spLocks noChangeShapeType="1"/>
          </p:cNvSpPr>
          <p:nvPr/>
        </p:nvSpPr>
        <p:spPr bwMode="auto">
          <a:xfrm>
            <a:off x="4267200" y="4682057"/>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7"/>
          <p:cNvGrpSpPr>
            <a:grpSpLocks/>
          </p:cNvGrpSpPr>
          <p:nvPr/>
        </p:nvGrpSpPr>
        <p:grpSpPr bwMode="auto">
          <a:xfrm>
            <a:off x="1650999" y="1972735"/>
            <a:ext cx="609600" cy="1219200"/>
            <a:chOff x="1344" y="1056"/>
            <a:chExt cx="624" cy="768"/>
          </a:xfrm>
        </p:grpSpPr>
        <p:sp>
          <p:nvSpPr>
            <p:cNvPr id="1592358" name="Rectangle 38"/>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59" name="Line 39"/>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60" name="Line 40"/>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61" name="Line 41"/>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62" name="Text Box 42"/>
          <p:cNvSpPr txBox="1">
            <a:spLocks noChangeArrowheads="1"/>
          </p:cNvSpPr>
          <p:nvPr/>
        </p:nvSpPr>
        <p:spPr bwMode="auto">
          <a:xfrm>
            <a:off x="1650999" y="1515535"/>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592363" name="Text Box 43"/>
          <p:cNvSpPr txBox="1">
            <a:spLocks noChangeArrowheads="1"/>
          </p:cNvSpPr>
          <p:nvPr/>
        </p:nvSpPr>
        <p:spPr bwMode="auto">
          <a:xfrm>
            <a:off x="2412999" y="1515535"/>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592364" name="Rectangle 44" descr="5%"/>
          <p:cNvSpPr>
            <a:spLocks noChangeArrowheads="1"/>
          </p:cNvSpPr>
          <p:nvPr/>
        </p:nvSpPr>
        <p:spPr bwMode="auto">
          <a:xfrm>
            <a:off x="4267200" y="13292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5" name="Rectangle 45" descr="5%"/>
          <p:cNvSpPr>
            <a:spLocks noChangeArrowheads="1"/>
          </p:cNvSpPr>
          <p:nvPr/>
        </p:nvSpPr>
        <p:spPr bwMode="auto">
          <a:xfrm>
            <a:off x="2260599" y="1972735"/>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6" name="Rectangle 46" descr="5%"/>
          <p:cNvSpPr>
            <a:spLocks noChangeArrowheads="1"/>
          </p:cNvSpPr>
          <p:nvPr/>
        </p:nvSpPr>
        <p:spPr bwMode="auto">
          <a:xfrm>
            <a:off x="4267200" y="25484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7" name="Rectangle 47" descr="5%"/>
          <p:cNvSpPr>
            <a:spLocks noChangeArrowheads="1"/>
          </p:cNvSpPr>
          <p:nvPr/>
        </p:nvSpPr>
        <p:spPr bwMode="auto">
          <a:xfrm>
            <a:off x="4267200" y="37676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8" name="Rectangle 48" descr="5%"/>
          <p:cNvSpPr>
            <a:spLocks noChangeArrowheads="1"/>
          </p:cNvSpPr>
          <p:nvPr/>
        </p:nvSpPr>
        <p:spPr bwMode="auto">
          <a:xfrm>
            <a:off x="4267200" y="49868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9" name="Rectangle 49" descr="5%"/>
          <p:cNvSpPr>
            <a:spLocks noChangeArrowheads="1"/>
          </p:cNvSpPr>
          <p:nvPr/>
        </p:nvSpPr>
        <p:spPr bwMode="auto">
          <a:xfrm>
            <a:off x="4267200" y="59012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0" name="Rectangle 50" descr="5%"/>
          <p:cNvSpPr>
            <a:spLocks noChangeArrowheads="1"/>
          </p:cNvSpPr>
          <p:nvPr/>
        </p:nvSpPr>
        <p:spPr bwMode="auto">
          <a:xfrm>
            <a:off x="4267200" y="46820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1" name="Rectangle 51" descr="5%"/>
          <p:cNvSpPr>
            <a:spLocks noChangeArrowheads="1"/>
          </p:cNvSpPr>
          <p:nvPr/>
        </p:nvSpPr>
        <p:spPr bwMode="auto">
          <a:xfrm>
            <a:off x="4267200" y="34628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2" name="Rectangle 52" descr="5%"/>
          <p:cNvSpPr>
            <a:spLocks noChangeArrowheads="1"/>
          </p:cNvSpPr>
          <p:nvPr/>
        </p:nvSpPr>
        <p:spPr bwMode="auto">
          <a:xfrm>
            <a:off x="4267200" y="22436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3" name="Rectangle 53" descr="5%"/>
          <p:cNvSpPr>
            <a:spLocks noChangeArrowheads="1"/>
          </p:cNvSpPr>
          <p:nvPr/>
        </p:nvSpPr>
        <p:spPr bwMode="auto">
          <a:xfrm>
            <a:off x="2260599" y="2887135"/>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4" name="Rectangle 54" descr="5%"/>
          <p:cNvSpPr>
            <a:spLocks noChangeArrowheads="1"/>
          </p:cNvSpPr>
          <p:nvPr/>
        </p:nvSpPr>
        <p:spPr bwMode="auto">
          <a:xfrm>
            <a:off x="4267200" y="16340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5" name="Rectangle 55" descr="5%"/>
          <p:cNvSpPr>
            <a:spLocks noChangeArrowheads="1"/>
          </p:cNvSpPr>
          <p:nvPr/>
        </p:nvSpPr>
        <p:spPr bwMode="auto">
          <a:xfrm>
            <a:off x="2260599" y="2277535"/>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6" name="Rectangle 56" descr="5%"/>
          <p:cNvSpPr>
            <a:spLocks noChangeArrowheads="1"/>
          </p:cNvSpPr>
          <p:nvPr/>
        </p:nvSpPr>
        <p:spPr bwMode="auto">
          <a:xfrm>
            <a:off x="4267200" y="28532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7" name="Rectangle 57" descr="5%"/>
          <p:cNvSpPr>
            <a:spLocks noChangeArrowheads="1"/>
          </p:cNvSpPr>
          <p:nvPr/>
        </p:nvSpPr>
        <p:spPr bwMode="auto">
          <a:xfrm>
            <a:off x="4267200" y="40724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8" name="Rectangle 58" descr="5%"/>
          <p:cNvSpPr>
            <a:spLocks noChangeArrowheads="1"/>
          </p:cNvSpPr>
          <p:nvPr/>
        </p:nvSpPr>
        <p:spPr bwMode="auto">
          <a:xfrm>
            <a:off x="4267200" y="52916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9" name="Rectangle 59" descr="5%"/>
          <p:cNvSpPr>
            <a:spLocks noChangeArrowheads="1"/>
          </p:cNvSpPr>
          <p:nvPr/>
        </p:nvSpPr>
        <p:spPr bwMode="auto">
          <a:xfrm>
            <a:off x="4267200" y="55964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0" name="Rectangle 60" descr="5%"/>
          <p:cNvSpPr>
            <a:spLocks noChangeArrowheads="1"/>
          </p:cNvSpPr>
          <p:nvPr/>
        </p:nvSpPr>
        <p:spPr bwMode="auto">
          <a:xfrm>
            <a:off x="4267200" y="43772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1" name="Rectangle 61" descr="5%"/>
          <p:cNvSpPr>
            <a:spLocks noChangeArrowheads="1"/>
          </p:cNvSpPr>
          <p:nvPr/>
        </p:nvSpPr>
        <p:spPr bwMode="auto">
          <a:xfrm>
            <a:off x="4267200" y="31580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2" name="Rectangle 62" descr="5%"/>
          <p:cNvSpPr>
            <a:spLocks noChangeArrowheads="1"/>
          </p:cNvSpPr>
          <p:nvPr/>
        </p:nvSpPr>
        <p:spPr bwMode="auto">
          <a:xfrm>
            <a:off x="4267200" y="19388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3" name="Rectangle 63" descr="5%"/>
          <p:cNvSpPr>
            <a:spLocks noChangeArrowheads="1"/>
          </p:cNvSpPr>
          <p:nvPr/>
        </p:nvSpPr>
        <p:spPr bwMode="auto">
          <a:xfrm>
            <a:off x="2260599" y="2582335"/>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4" name="Text Box 64"/>
          <p:cNvSpPr txBox="1">
            <a:spLocks noChangeArrowheads="1"/>
          </p:cNvSpPr>
          <p:nvPr/>
        </p:nvSpPr>
        <p:spPr bwMode="auto">
          <a:xfrm>
            <a:off x="609599" y="4038600"/>
            <a:ext cx="3437468"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a:t>
            </a:r>
            <a:r>
              <a:rPr lang="en-US" sz="2000" dirty="0">
                <a:solidFill>
                  <a:schemeClr val="tx1"/>
                </a:solidFill>
              </a:rPr>
              <a:t>Is</a:t>
            </a:r>
            <a:r>
              <a:rPr lang="en-US" sz="2000" dirty="0" smtClean="0">
                <a:solidFill>
                  <a:schemeClr val="tx1"/>
                </a:solidFill>
              </a:rPr>
              <a:t>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 order 2 memory address bits</a:t>
            </a:r>
            <a:r>
              <a:rPr lang="en-US" sz="2000" dirty="0">
                <a:solidFill>
                  <a:schemeClr val="tx1"/>
                </a:solidFill>
              </a:rPr>
              <a:t> to tell if the memory block is in the cache</a:t>
            </a:r>
          </a:p>
        </p:txBody>
      </p:sp>
      <p:grpSp>
        <p:nvGrpSpPr>
          <p:cNvPr id="4" name="Group 65"/>
          <p:cNvGrpSpPr>
            <a:grpSpLocks/>
          </p:cNvGrpSpPr>
          <p:nvPr/>
        </p:nvGrpSpPr>
        <p:grpSpPr bwMode="auto">
          <a:xfrm>
            <a:off x="1269999" y="1972735"/>
            <a:ext cx="381000" cy="1219200"/>
            <a:chOff x="1344" y="1056"/>
            <a:chExt cx="624" cy="768"/>
          </a:xfrm>
        </p:grpSpPr>
        <p:sp>
          <p:nvSpPr>
            <p:cNvPr id="1592386" name="Rectangle 6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87" name="Line 6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88" name="Line 6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89" name="Line 6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90" name="Text Box 70"/>
          <p:cNvSpPr txBox="1">
            <a:spLocks noChangeArrowheads="1"/>
          </p:cNvSpPr>
          <p:nvPr/>
        </p:nvSpPr>
        <p:spPr bwMode="auto">
          <a:xfrm>
            <a:off x="1041399" y="1515535"/>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sp>
        <p:nvSpPr>
          <p:cNvPr id="1592411" name="Text Box 91"/>
          <p:cNvSpPr txBox="1">
            <a:spLocks noChangeArrowheads="1"/>
          </p:cNvSpPr>
          <p:nvPr/>
        </p:nvSpPr>
        <p:spPr bwMode="auto">
          <a:xfrm>
            <a:off x="6248400" y="1557857"/>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a:t>
            </a:r>
            <a:r>
              <a:rPr lang="en-US" dirty="0" smtClean="0">
                <a:solidFill>
                  <a:schemeClr val="tx1"/>
                </a:solidFill>
              </a:rPr>
              <a:t>32b </a:t>
            </a:r>
            <a:r>
              <a:rPr lang="en-US" dirty="0">
                <a:solidFill>
                  <a:schemeClr val="tx1"/>
                </a:solidFill>
              </a:rPr>
              <a:t>words)</a:t>
            </a:r>
          </a:p>
        </p:txBody>
      </p:sp>
      <p:sp>
        <p:nvSpPr>
          <p:cNvPr id="1592412" name="Text Box 92"/>
          <p:cNvSpPr txBox="1">
            <a:spLocks noChangeArrowheads="1"/>
          </p:cNvSpPr>
          <p:nvPr/>
        </p:nvSpPr>
        <p:spPr bwMode="auto">
          <a:xfrm>
            <a:off x="6172200" y="3428994"/>
            <a:ext cx="2743200" cy="2862322"/>
          </a:xfrm>
          <a:prstGeom prst="rect">
            <a:avLst/>
          </a:prstGeom>
          <a:noFill/>
          <a:ln w="12700">
            <a:noFill/>
            <a:miter lim="800000"/>
            <a:headEnd/>
            <a:tailEnd/>
          </a:ln>
          <a:effectLst/>
        </p:spPr>
        <p:txBody>
          <a:bodyPr>
            <a:spAutoFit/>
          </a:bodyPr>
          <a:lstStyle/>
          <a:p>
            <a:r>
              <a:rPr lang="en-US" sz="2000" dirty="0" smtClean="0"/>
              <a:t>Q: Where in the cache is the </a:t>
            </a:r>
            <a:r>
              <a:rPr lang="en-US" sz="2000" dirty="0" err="1" smtClean="0"/>
              <a:t>mem</a:t>
            </a:r>
            <a:r>
              <a:rPr lang="en-US" sz="2000" dirty="0" smtClean="0"/>
              <a:t> block?</a:t>
            </a:r>
            <a:endParaRPr lang="en-US" sz="2000" dirty="0" smtClean="0">
              <a:solidFill>
                <a:schemeClr val="tx1"/>
              </a:solidFill>
            </a:endParaRPr>
          </a:p>
          <a:p>
            <a:endParaRPr lang="en-US" sz="2000" dirty="0"/>
          </a:p>
          <a:p>
            <a:r>
              <a:rPr lang="en-US" sz="2000" dirty="0">
                <a:solidFill>
                  <a:schemeClr val="tx1"/>
                </a:solidFill>
              </a:rPr>
              <a:t>Use</a:t>
            </a:r>
            <a:r>
              <a:rPr lang="en-US" sz="2000" dirty="0"/>
              <a:t> next 2 low order memory address bits</a:t>
            </a:r>
            <a:r>
              <a:rPr lang="en-US" sz="2000" dirty="0">
                <a:solidFill>
                  <a:schemeClr val="tx1"/>
                </a:solidFill>
              </a:rPr>
              <a:t> – the </a:t>
            </a:r>
            <a:r>
              <a:rPr lang="en-US" sz="2000" dirty="0"/>
              <a:t>index</a:t>
            </a:r>
            <a:r>
              <a:rPr lang="en-US" sz="2000" dirty="0">
                <a:solidFill>
                  <a:schemeClr val="tx1"/>
                </a:solidFill>
              </a:rPr>
              <a:t>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592413" name="Text Box 93"/>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592414" name="Text Box 94"/>
          <p:cNvSpPr txBox="1">
            <a:spLocks noChangeArrowheads="1"/>
          </p:cNvSpPr>
          <p:nvPr/>
        </p:nvSpPr>
        <p:spPr bwMode="auto">
          <a:xfrm>
            <a:off x="431799" y="1515535"/>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73" name="Date Placeholder 72"/>
          <p:cNvSpPr>
            <a:spLocks noGrp="1"/>
          </p:cNvSpPr>
          <p:nvPr>
            <p:ph type="dt" sz="half" idx="10"/>
          </p:nvPr>
        </p:nvSpPr>
        <p:spPr/>
        <p:txBody>
          <a:bodyPr/>
          <a:lstStyle/>
          <a:p>
            <a:fld id="{8144BC69-DB4D-004B-AC9C-C63A49B0BB37}" type="datetime1">
              <a:rPr lang="en-US" smtClean="0"/>
              <a:t>9/28/11</a:t>
            </a:fld>
            <a:endParaRPr lang="en-US"/>
          </a:p>
        </p:txBody>
      </p:sp>
      <p:sp>
        <p:nvSpPr>
          <p:cNvPr id="74" name="Slide Number Placeholder 73"/>
          <p:cNvSpPr>
            <a:spLocks noGrp="1"/>
          </p:cNvSpPr>
          <p:nvPr>
            <p:ph type="sldNum" sz="quarter" idx="12"/>
          </p:nvPr>
        </p:nvSpPr>
        <p:spPr/>
        <p:txBody>
          <a:bodyPr/>
          <a:lstStyle/>
          <a:p>
            <a:fld id="{3CC63E4C-4642-794D-A2FD-70F6B81535F5}" type="slidenum">
              <a:rPr lang="en-US" smtClean="0"/>
              <a:pPr/>
              <a:t>23</a:t>
            </a:fld>
            <a:endParaRPr lang="en-US"/>
          </a:p>
        </p:txBody>
      </p:sp>
    </p:spTree>
    <p:extLst>
      <p:ext uri="{BB962C8B-B14F-4D97-AF65-F5344CB8AC3E}">
        <p14:creationId xmlns:p14="http://schemas.microsoft.com/office/powerpoint/2010/main" val="314032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2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84" grpId="0" autoUpdateAnimBg="0"/>
      <p:bldP spid="159241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lstStyle/>
          <a:p>
            <a:r>
              <a:rPr lang="en-US"/>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low order 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a:t>
            </a:r>
            <a:r>
              <a:rPr lang="en-US" sz="2000" dirty="0">
                <a:solidFill>
                  <a:schemeClr val="accent2"/>
                </a:solidFill>
              </a:rPr>
              <a:t> </a:t>
            </a:r>
            <a:r>
              <a:rPr lang="en-US" sz="2000" dirty="0">
                <a:solidFill>
                  <a:srgbClr val="FF0000"/>
                </a:solidFill>
              </a:rPr>
              <a:t>order 2 memory address bits </a:t>
            </a:r>
            <a:r>
              <a:rPr lang="en-US" sz="2000" dirty="0">
                <a:solidFill>
                  <a:schemeClr val="tx1"/>
                </a:solidFill>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8" name="Date Placeholder 97"/>
          <p:cNvSpPr>
            <a:spLocks noGrp="1"/>
          </p:cNvSpPr>
          <p:nvPr>
            <p:ph type="dt" sz="half" idx="10"/>
          </p:nvPr>
        </p:nvSpPr>
        <p:spPr/>
        <p:txBody>
          <a:bodyPr/>
          <a:lstStyle/>
          <a:p>
            <a:fld id="{399D434B-B5A7-1D4C-828C-5F3F3BE5FD7A}" type="datetime1">
              <a:rPr lang="en-US" smtClean="0"/>
              <a:t>9/28/11</a:t>
            </a:fld>
            <a:endParaRPr lang="en-US"/>
          </a:p>
        </p:txBody>
      </p:sp>
      <p:sp>
        <p:nvSpPr>
          <p:cNvPr id="99" name="Slide Number Placeholder 98"/>
          <p:cNvSpPr>
            <a:spLocks noGrp="1"/>
          </p:cNvSpPr>
          <p:nvPr>
            <p:ph type="sldNum" sz="quarter" idx="12"/>
          </p:nvPr>
        </p:nvSpPr>
        <p:spPr/>
        <p:txBody>
          <a:bodyPr/>
          <a:lstStyle/>
          <a:p>
            <a:fld id="{3CC63E4C-4642-794D-A2FD-70F6B81535F5}" type="slidenum">
              <a:rPr lang="en-US" smtClean="0"/>
              <a:pPr/>
              <a:t>24</a:t>
            </a:fld>
            <a:endParaRPr lang="en-US"/>
          </a:p>
        </p:txBody>
      </p:sp>
    </p:spTree>
    <p:extLst>
      <p:ext uri="{BB962C8B-B14F-4D97-AF65-F5344CB8AC3E}">
        <p14:creationId xmlns:p14="http://schemas.microsoft.com/office/powerpoint/2010/main" val="323520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60991"/>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200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200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2000"/>
                                  </p:stCondLst>
                                  <p:childTnLst>
                                    <p:set>
                                      <p:cBhvr>
                                        <p:cTn id="3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 Mapping the Memory Address</a:t>
            </a:r>
          </a:p>
        </p:txBody>
      </p:sp>
      <p:sp>
        <p:nvSpPr>
          <p:cNvPr id="3" name="Content Placeholder 2"/>
          <p:cNvSpPr>
            <a:spLocks noGrp="1"/>
          </p:cNvSpPr>
          <p:nvPr>
            <p:ph idx="1"/>
          </p:nvPr>
        </p:nvSpPr>
        <p:spPr/>
        <p:txBody>
          <a:bodyPr>
            <a:normAutofit fontScale="92500"/>
          </a:bodyPr>
          <a:lstStyle/>
          <a:p>
            <a:r>
              <a:rPr lang="en-US" dirty="0" smtClean="0"/>
              <a:t>Lowest bits of address (</a:t>
            </a:r>
            <a:r>
              <a:rPr lang="en-US" i="1" dirty="0" smtClean="0"/>
              <a:t>Offset</a:t>
            </a:r>
            <a:r>
              <a:rPr lang="en-US" dirty="0" smtClean="0"/>
              <a:t>) determine </a:t>
            </a:r>
            <a:r>
              <a:rPr lang="en-US" i="1" dirty="0" smtClean="0"/>
              <a:t>which byte within a block</a:t>
            </a:r>
            <a:r>
              <a:rPr lang="en-US" dirty="0" smtClean="0"/>
              <a:t> it refers to.</a:t>
            </a:r>
          </a:p>
          <a:p>
            <a:r>
              <a:rPr lang="en-US" dirty="0" smtClean="0"/>
              <a:t>Full address format:</a:t>
            </a:r>
          </a:p>
          <a:p>
            <a:endParaRPr lang="en-US" dirty="0" smtClean="0"/>
          </a:p>
          <a:p>
            <a:endParaRPr lang="en-US" dirty="0" smtClean="0"/>
          </a:p>
          <a:p>
            <a:endParaRPr lang="en-US" dirty="0" smtClean="0"/>
          </a:p>
          <a:p>
            <a:r>
              <a:rPr lang="en-US" dirty="0" smtClean="0"/>
              <a:t>n-bit Offset means a block is how many bytes?</a:t>
            </a:r>
          </a:p>
          <a:p>
            <a:r>
              <a:rPr lang="en-US" dirty="0" smtClean="0"/>
              <a:t>n-bit Index means cache has how many blocks?</a:t>
            </a:r>
          </a:p>
        </p:txBody>
      </p:sp>
      <p:sp>
        <p:nvSpPr>
          <p:cNvPr id="4" name="Date Placeholder 3"/>
          <p:cNvSpPr>
            <a:spLocks noGrp="1"/>
          </p:cNvSpPr>
          <p:nvPr>
            <p:ph type="dt" sz="half" idx="10"/>
          </p:nvPr>
        </p:nvSpPr>
        <p:spPr/>
        <p:txBody>
          <a:bodyPr/>
          <a:lstStyle/>
          <a:p>
            <a:fld id="{43978029-9DF7-7445-88EF-08A8BCC03D5B}"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dirty="0"/>
          </a:p>
        </p:txBody>
      </p:sp>
      <p:cxnSp>
        <p:nvCxnSpPr>
          <p:cNvPr id="7" name="Straight Connector 6"/>
          <p:cNvCxnSpPr/>
          <p:nvPr/>
        </p:nvCxnSpPr>
        <p:spPr>
          <a:xfrm>
            <a:off x="1511929" y="3965419"/>
            <a:ext cx="609298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flipH="1" flipV="1">
            <a:off x="1326334" y="3752663"/>
            <a:ext cx="40740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H="1" flipV="1">
            <a:off x="7410262" y="3779823"/>
            <a:ext cx="4074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3883937" y="3775296"/>
            <a:ext cx="362138"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71597" y="3413159"/>
            <a:ext cx="814812" cy="523220"/>
          </a:xfrm>
          <a:prstGeom prst="rect">
            <a:avLst/>
          </a:prstGeom>
          <a:noFill/>
        </p:spPr>
        <p:txBody>
          <a:bodyPr wrap="square" rtlCol="0">
            <a:spAutoFit/>
          </a:bodyPr>
          <a:lstStyle/>
          <a:p>
            <a:r>
              <a:rPr lang="en-US" sz="2800" dirty="0" smtClean="0"/>
              <a:t>Tag</a:t>
            </a:r>
            <a:endParaRPr lang="en-US" dirty="0"/>
          </a:p>
        </p:txBody>
      </p:sp>
      <p:sp>
        <p:nvSpPr>
          <p:cNvPr id="12" name="TextBox 11"/>
          <p:cNvSpPr txBox="1"/>
          <p:nvPr/>
        </p:nvSpPr>
        <p:spPr>
          <a:xfrm>
            <a:off x="3223035" y="4092167"/>
            <a:ext cx="3051018" cy="523220"/>
          </a:xfrm>
          <a:prstGeom prst="rect">
            <a:avLst/>
          </a:prstGeom>
          <a:noFill/>
        </p:spPr>
        <p:txBody>
          <a:bodyPr wrap="square" rtlCol="0">
            <a:spAutoFit/>
          </a:bodyPr>
          <a:lstStyle/>
          <a:p>
            <a:r>
              <a:rPr lang="en-US" sz="2800" dirty="0" smtClean="0"/>
              <a:t>Memory Address</a:t>
            </a:r>
            <a:endParaRPr lang="en-US" sz="2800" dirty="0"/>
          </a:p>
        </p:txBody>
      </p:sp>
      <p:cxnSp>
        <p:nvCxnSpPr>
          <p:cNvPr id="22" name="Straight Connector 21"/>
          <p:cNvCxnSpPr/>
          <p:nvPr/>
        </p:nvCxnSpPr>
        <p:spPr>
          <a:xfrm rot="5400000" flipH="1" flipV="1">
            <a:off x="5862119" y="3779823"/>
            <a:ext cx="353085"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572001" y="3449370"/>
            <a:ext cx="980718" cy="523220"/>
          </a:xfrm>
          <a:prstGeom prst="rect">
            <a:avLst/>
          </a:prstGeom>
          <a:noFill/>
        </p:spPr>
        <p:txBody>
          <a:bodyPr wrap="none" rtlCol="0">
            <a:spAutoFit/>
          </a:bodyPr>
          <a:lstStyle/>
          <a:p>
            <a:r>
              <a:rPr lang="en-US" sz="2800" dirty="0" smtClean="0"/>
              <a:t>Index</a:t>
            </a:r>
            <a:endParaRPr lang="en-US" sz="2800" dirty="0"/>
          </a:p>
        </p:txBody>
      </p:sp>
      <p:sp>
        <p:nvSpPr>
          <p:cNvPr id="24" name="TextBox 23"/>
          <p:cNvSpPr txBox="1"/>
          <p:nvPr/>
        </p:nvSpPr>
        <p:spPr>
          <a:xfrm>
            <a:off x="6292159" y="3467478"/>
            <a:ext cx="1484768" cy="523220"/>
          </a:xfrm>
          <a:prstGeom prst="rect">
            <a:avLst/>
          </a:prstGeom>
          <a:noFill/>
        </p:spPr>
        <p:txBody>
          <a:bodyPr wrap="square" rtlCol="0">
            <a:spAutoFit/>
          </a:bodyPr>
          <a:lstStyle/>
          <a:p>
            <a:r>
              <a:rPr lang="en-US" sz="2800" dirty="0" smtClean="0"/>
              <a:t>Offset</a:t>
            </a:r>
            <a:endParaRPr lang="en-US" sz="2800" dirty="0"/>
          </a:p>
        </p:txBody>
      </p:sp>
    </p:spTree>
    <p:extLst>
      <p:ext uri="{BB962C8B-B14F-4D97-AF65-F5344CB8AC3E}">
        <p14:creationId xmlns:p14="http://schemas.microsoft.com/office/powerpoint/2010/main" val="25969725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ea typeface="ＭＳ Ｐゴシック" pitchFamily="34" charset="-128"/>
              </a:rPr>
              <a:t>TIO: Breakdown- Summary</a:t>
            </a:r>
          </a:p>
        </p:txBody>
      </p:sp>
      <p:sp>
        <p:nvSpPr>
          <p:cNvPr id="54275" name="Rectangle 3"/>
          <p:cNvSpPr>
            <a:spLocks noGrp="1" noChangeArrowheads="1"/>
          </p:cNvSpPr>
          <p:nvPr>
            <p:ph type="body" idx="1"/>
          </p:nvPr>
        </p:nvSpPr>
        <p:spPr>
          <a:xfrm>
            <a:off x="649585" y="1522823"/>
            <a:ext cx="7848600" cy="4977566"/>
          </a:xfrm>
        </p:spPr>
        <p:txBody>
          <a:bodyPr>
            <a:normAutofit fontScale="85000" lnSpcReduction="20000"/>
          </a:bodyPr>
          <a:lstStyle/>
          <a:p>
            <a:r>
              <a:rPr lang="en-US" sz="2800" dirty="0" smtClean="0">
                <a:ea typeface="ＭＳ Ｐゴシック" pitchFamily="34" charset="-128"/>
              </a:rPr>
              <a:t>All fields are read as unsigned integers.</a:t>
            </a:r>
          </a:p>
          <a:p>
            <a:r>
              <a:rPr lang="en-US" sz="2800" dirty="0" smtClean="0">
                <a:solidFill>
                  <a:schemeClr val="accent1"/>
                </a:solidFill>
                <a:ea typeface="ＭＳ Ｐゴシック" pitchFamily="34" charset="-128"/>
              </a:rPr>
              <a:t>Index</a:t>
            </a:r>
          </a:p>
          <a:p>
            <a:pPr lvl="1"/>
            <a:r>
              <a:rPr lang="en-US" dirty="0" smtClean="0">
                <a:ea typeface="ＭＳ Ｐゴシック" pitchFamily="34" charset="-128"/>
              </a:rPr>
              <a:t>specifies the cache index (which “row”/block of the cache we should look in)</a:t>
            </a:r>
          </a:p>
          <a:p>
            <a:pPr lvl="1"/>
            <a:r>
              <a:rPr lang="en-US" dirty="0" smtClean="0">
                <a:ea typeface="ＭＳ Ｐゴシック" pitchFamily="34" charset="-128"/>
              </a:rPr>
              <a:t>I bits &lt;=&gt; 2</a:t>
            </a:r>
            <a:r>
              <a:rPr lang="en-US" baseline="30000" dirty="0" smtClean="0">
                <a:ea typeface="ＭＳ Ｐゴシック" pitchFamily="34" charset="-128"/>
              </a:rPr>
              <a:t>I</a:t>
            </a:r>
            <a:r>
              <a:rPr lang="en-US" dirty="0" smtClean="0">
                <a:ea typeface="ＭＳ Ｐゴシック" pitchFamily="34" charset="-128"/>
              </a:rPr>
              <a:t> blocks in cache</a:t>
            </a:r>
          </a:p>
          <a:p>
            <a:r>
              <a:rPr lang="en-US" sz="2800" dirty="0" smtClean="0">
                <a:solidFill>
                  <a:srgbClr val="800080"/>
                </a:solidFill>
                <a:ea typeface="ＭＳ Ｐゴシック" pitchFamily="34" charset="-128"/>
              </a:rPr>
              <a:t>Offset</a:t>
            </a:r>
          </a:p>
          <a:p>
            <a:pPr lvl="1"/>
            <a:r>
              <a:rPr lang="en-US" dirty="0" smtClean="0">
                <a:ea typeface="ＭＳ Ｐゴシック" pitchFamily="34" charset="-128"/>
              </a:rPr>
              <a:t>once we’ve found correct block, specifies which byte within the block we want (which “column” in the cache)</a:t>
            </a:r>
          </a:p>
          <a:p>
            <a:pPr lvl="1"/>
            <a:r>
              <a:rPr lang="en-US" dirty="0" smtClean="0">
                <a:ea typeface="ＭＳ Ｐゴシック" pitchFamily="34" charset="-128"/>
              </a:rPr>
              <a:t>O bits &lt;=&gt; 2</a:t>
            </a:r>
            <a:r>
              <a:rPr lang="en-US" baseline="30000" dirty="0" smtClean="0">
                <a:ea typeface="ＭＳ Ｐゴシック" pitchFamily="34" charset="-128"/>
              </a:rPr>
              <a:t>O</a:t>
            </a:r>
            <a:r>
              <a:rPr lang="en-US" dirty="0" smtClean="0">
                <a:ea typeface="ＭＳ Ｐゴシック" pitchFamily="34" charset="-128"/>
              </a:rPr>
              <a:t> bytes per block</a:t>
            </a:r>
          </a:p>
          <a:p>
            <a:r>
              <a:rPr lang="en-US" sz="2800" dirty="0" smtClean="0">
                <a:solidFill>
                  <a:schemeClr val="accent2"/>
                </a:solidFill>
                <a:latin typeface="Helvetica (Body)" charset="0"/>
                <a:ea typeface="ＭＳ Ｐゴシック" pitchFamily="34" charset="-128"/>
              </a:rPr>
              <a:t>Tag</a:t>
            </a:r>
          </a:p>
          <a:p>
            <a:pPr lvl="1"/>
            <a:r>
              <a:rPr lang="en-US" dirty="0" smtClean="0">
                <a:ea typeface="ＭＳ Ｐゴシック" pitchFamily="34" charset="-128"/>
              </a:rPr>
              <a:t>the remaining bits after offset and index are determined; these are used to distinguish between all the memory addresses that map to a given location</a:t>
            </a:r>
          </a:p>
        </p:txBody>
      </p:sp>
    </p:spTree>
    <p:extLst>
      <p:ext uri="{BB962C8B-B14F-4D97-AF65-F5344CB8AC3E}">
        <p14:creationId xmlns:p14="http://schemas.microsoft.com/office/powerpoint/2010/main" val="12190283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85000" lnSpcReduction="10000"/>
          </a:bodyPr>
          <a:lstStyle/>
          <a:p>
            <a:pPr marL="0" indent="0">
              <a:lnSpc>
                <a:spcPct val="80000"/>
              </a:lnSpc>
              <a:buNone/>
            </a:pPr>
            <a:r>
              <a:rPr lang="en-US" dirty="0"/>
              <a:t>One </a:t>
            </a:r>
            <a:r>
              <a:rPr lang="en-US" dirty="0" smtClean="0"/>
              <a:t>word (4 Byte)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495300" y="58738"/>
            <a:ext cx="8229600" cy="931862"/>
          </a:xfrm>
          <a:noFill/>
          <a:ln/>
        </p:spPr>
        <p:txBody>
          <a:bodyPr lIns="90488" tIns="44450" rIns="90488" bIns="44450" anchor="ctr">
            <a:normAutofit/>
          </a:bodyPr>
          <a:lstStyle/>
          <a:p>
            <a:r>
              <a:rPr lang="en-US" dirty="0" smtClean="0"/>
              <a:t>Direct </a:t>
            </a:r>
            <a:r>
              <a:rPr lang="en-US" dirty="0"/>
              <a:t>Mapped Cache Example</a:t>
            </a:r>
          </a:p>
        </p:txBody>
      </p:sp>
      <p:grpSp>
        <p:nvGrpSpPr>
          <p:cNvPr id="2" name="Group 11"/>
          <p:cNvGrpSpPr>
            <a:grpSpLocks/>
          </p:cNvGrpSpPr>
          <p:nvPr/>
        </p:nvGrpSpPr>
        <p:grpSpPr bwMode="auto">
          <a:xfrm>
            <a:off x="167640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02723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61937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289300" y="1413928"/>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5334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388620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574357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14300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1" name="Date Placeholder 60"/>
          <p:cNvSpPr>
            <a:spLocks noGrp="1"/>
          </p:cNvSpPr>
          <p:nvPr>
            <p:ph type="dt" sz="half" idx="10"/>
          </p:nvPr>
        </p:nvSpPr>
        <p:spPr/>
        <p:txBody>
          <a:bodyPr/>
          <a:lstStyle/>
          <a:p>
            <a:fld id="{78F97AEE-5799-F747-8C56-EDBE09747AC4}" type="datetime1">
              <a:rPr lang="en-US" smtClean="0"/>
              <a:t>9/28/11</a:t>
            </a:fld>
            <a:endParaRPr lang="en-US"/>
          </a:p>
        </p:txBody>
      </p:sp>
      <p:sp>
        <p:nvSpPr>
          <p:cNvPr id="62" name="Slide Number Placeholder 61"/>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274611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a:bodyPr>
          <a:lstStyle/>
          <a:p>
            <a:r>
              <a:rPr lang="en-US" dirty="0" smtClean="0"/>
              <a:t>Wanted: effect of a large, cheap, fast memory</a:t>
            </a:r>
          </a:p>
          <a:p>
            <a:r>
              <a:rPr lang="en-US" dirty="0" smtClean="0"/>
              <a:t>Approach: Memory Hierarchy</a:t>
            </a:r>
          </a:p>
          <a:p>
            <a:pPr lvl="1"/>
            <a:r>
              <a:rPr lang="en-US" dirty="0" smtClean="0"/>
              <a:t>Successively lower levels contain “most used” data from next higher level</a:t>
            </a:r>
          </a:p>
          <a:p>
            <a:pPr lvl="1"/>
            <a:r>
              <a:rPr lang="en-US" dirty="0" smtClean="0"/>
              <a:t>Exploits </a:t>
            </a:r>
            <a:r>
              <a:rPr lang="en-US" i="1" dirty="0" smtClean="0">
                <a:solidFill>
                  <a:srgbClr val="000000"/>
                </a:solidFill>
              </a:rPr>
              <a:t>temporal &amp; spatial locality </a:t>
            </a:r>
          </a:p>
          <a:p>
            <a:pPr lvl="1"/>
            <a:r>
              <a:rPr lang="en-US" dirty="0" smtClean="0"/>
              <a:t>Do the common case fast, worry less about the exceptions (RISC design principle)</a:t>
            </a:r>
          </a:p>
          <a:p>
            <a:r>
              <a:rPr lang="en-US" dirty="0" smtClean="0"/>
              <a:t>Direct Mapped Caches as the first “programmer-invisible” layer of the memory hierarchy</a:t>
            </a:r>
          </a:p>
          <a:p>
            <a:endParaRPr lang="en-US" dirty="0"/>
          </a:p>
        </p:txBody>
      </p:sp>
      <p:sp>
        <p:nvSpPr>
          <p:cNvPr id="7" name="Date Placeholder 6"/>
          <p:cNvSpPr>
            <a:spLocks noGrp="1"/>
          </p:cNvSpPr>
          <p:nvPr>
            <p:ph type="dt" sz="half" idx="10"/>
          </p:nvPr>
        </p:nvSpPr>
        <p:spPr/>
        <p:txBody>
          <a:bodyPr/>
          <a:lstStyle/>
          <a:p>
            <a:fld id="{744DAE26-7FEF-B542-94F0-4AC196BBF466}" type="datetime1">
              <a:rPr lang="en-US" smtClean="0"/>
              <a:t>9/28/11</a:t>
            </a:fld>
            <a:endParaRPr lang="en-US"/>
          </a:p>
        </p:txBody>
      </p:sp>
      <p:sp>
        <p:nvSpPr>
          <p:cNvPr id="8" name="Slide Number Placeholder 7"/>
          <p:cNvSpPr>
            <a:spLocks noGrp="1"/>
          </p:cNvSpPr>
          <p:nvPr>
            <p:ph type="sldNum" sz="quarter" idx="12"/>
          </p:nvPr>
        </p:nvSpPr>
        <p:spPr/>
        <p:txBody>
          <a:bodyPr/>
          <a:lstStyle/>
          <a:p>
            <a:fld id="{3CC63E4C-4642-794D-A2FD-70F6B81535F5}" type="slidenum">
              <a:rPr lang="en-US" smtClean="0"/>
              <a:pPr/>
              <a:t>28</a:t>
            </a:fld>
            <a:endParaRPr lang="en-US"/>
          </a:p>
        </p:txBody>
      </p:sp>
    </p:spTree>
    <p:extLst>
      <p:ext uri="{BB962C8B-B14F-4D97-AF65-F5344CB8AC3E}">
        <p14:creationId xmlns:p14="http://schemas.microsoft.com/office/powerpoint/2010/main" val="62936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Context – Remember the Great Ideas!</a:t>
            </a:r>
          </a:p>
          <a:p>
            <a:r>
              <a:rPr lang="en-US" dirty="0" smtClean="0"/>
              <a:t>A Performance Teaser</a:t>
            </a:r>
          </a:p>
          <a:p>
            <a:r>
              <a:rPr lang="en-US" dirty="0" smtClean="0"/>
              <a:t>Memory Hierarchy Overview</a:t>
            </a:r>
          </a:p>
          <a:p>
            <a:r>
              <a:rPr lang="en-US" dirty="0" smtClean="0"/>
              <a:t>The Principle of Locality</a:t>
            </a:r>
          </a:p>
          <a:p>
            <a:r>
              <a:rPr lang="en-US" dirty="0" smtClean="0"/>
              <a:t>Direct-Mapped Caches</a:t>
            </a:r>
          </a:p>
        </p:txBody>
      </p:sp>
      <p:sp>
        <p:nvSpPr>
          <p:cNvPr id="7" name="Date Placeholder 6"/>
          <p:cNvSpPr>
            <a:spLocks noGrp="1"/>
          </p:cNvSpPr>
          <p:nvPr>
            <p:ph type="dt" sz="half" idx="10"/>
          </p:nvPr>
        </p:nvSpPr>
        <p:spPr/>
        <p:txBody>
          <a:bodyPr/>
          <a:lstStyle/>
          <a:p>
            <a:fld id="{11A804F7-3448-EB4C-BD85-A7BA11CD4C95}" type="datetime1">
              <a:rPr lang="en-US" smtClean="0"/>
              <a:t>9/28/11</a:t>
            </a:fld>
            <a:endParaRPr lang="en-US"/>
          </a:p>
        </p:txBody>
      </p:sp>
      <p:sp>
        <p:nvSpPr>
          <p:cNvPr id="8" name="Slide Number Placeholder 7"/>
          <p:cNvSpPr>
            <a:spLocks noGrp="1"/>
          </p:cNvSpPr>
          <p:nvPr>
            <p:ph type="sldNum" sz="quarter" idx="12"/>
          </p:nvPr>
        </p:nvSpPr>
        <p:spPr/>
        <p:txBody>
          <a:bodyPr/>
          <a:lstStyle/>
          <a:p>
            <a:fld id="{3CC63E4C-4642-794D-A2FD-70F6B81535F5}" type="slidenum">
              <a:rPr lang="en-US" smtClean="0"/>
              <a:pPr/>
              <a:t>3</a:t>
            </a:fld>
            <a:endParaRPr lang="en-US"/>
          </a:p>
        </p:txBody>
      </p:sp>
    </p:spTree>
    <p:extLst>
      <p:ext uri="{BB962C8B-B14F-4D97-AF65-F5344CB8AC3E}">
        <p14:creationId xmlns:p14="http://schemas.microsoft.com/office/powerpoint/2010/main" val="548632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smtClean="0"/>
              <a:t>6 Great Ideas in Computer Architecture</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Layers of Representation/Interpretation</a:t>
            </a:r>
          </a:p>
          <a:p>
            <a:pPr marL="514350" indent="-514350">
              <a:buFont typeface="+mj-lt"/>
              <a:buAutoNum type="arabicPeriod"/>
            </a:pPr>
            <a:r>
              <a:rPr lang="en-US" dirty="0" smtClean="0"/>
              <a:t>Moore’s Law</a:t>
            </a:r>
          </a:p>
          <a:p>
            <a:pPr marL="514350" indent="-514350">
              <a:buFont typeface="+mj-lt"/>
              <a:buAutoNum type="arabicPeriod"/>
            </a:pPr>
            <a:r>
              <a:rPr lang="en-US" dirty="0" smtClean="0"/>
              <a:t>Principle of Locality/Memory Hierarchy</a:t>
            </a:r>
          </a:p>
          <a:p>
            <a:pPr marL="514350" indent="-514350">
              <a:buFont typeface="+mj-lt"/>
              <a:buAutoNum type="arabicPeriod"/>
            </a:pPr>
            <a:r>
              <a:rPr lang="en-US" dirty="0" smtClean="0"/>
              <a:t>Parallelism</a:t>
            </a:r>
          </a:p>
          <a:p>
            <a:pPr marL="514350" indent="-514350">
              <a:buFont typeface="+mj-lt"/>
              <a:buAutoNum type="arabicPeriod"/>
            </a:pPr>
            <a:r>
              <a:rPr lang="en-US" dirty="0" smtClean="0"/>
              <a:t>Performance Measurement &amp; Improvement</a:t>
            </a:r>
          </a:p>
          <a:p>
            <a:pPr marL="514350" indent="-514350">
              <a:buFont typeface="+mj-lt"/>
              <a:buAutoNum type="arabicPeriod"/>
            </a:pPr>
            <a:r>
              <a:rPr lang="en-US" dirty="0" smtClean="0"/>
              <a:t>Dependability via Redundancy</a:t>
            </a:r>
          </a:p>
        </p:txBody>
      </p:sp>
      <p:sp>
        <p:nvSpPr>
          <p:cNvPr id="3" name="Date Placeholder 2"/>
          <p:cNvSpPr>
            <a:spLocks noGrp="1"/>
          </p:cNvSpPr>
          <p:nvPr>
            <p:ph type="dt" sz="half" idx="10"/>
          </p:nvPr>
        </p:nvSpPr>
        <p:spPr/>
        <p:txBody>
          <a:bodyPr/>
          <a:lstStyle/>
          <a:p>
            <a:fld id="{83C1FA51-6E5B-D441-B346-CD8C860D5DEE}" type="datetime1">
              <a:rPr lang="en-US" smtClean="0"/>
              <a:pPr/>
              <a:t>9/28/11</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smtClean="0"/>
              <a:t>6 Great Ideas in Computer Architecture</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t>Layers of Representation/Interpretation</a:t>
            </a:r>
          </a:p>
          <a:p>
            <a:pPr marL="514350" indent="-514350">
              <a:buFont typeface="+mj-lt"/>
              <a:buAutoNum type="arabicPeriod"/>
            </a:pPr>
            <a:r>
              <a:rPr lang="en-US" dirty="0" smtClean="0"/>
              <a:t>Moore’s Law</a:t>
            </a:r>
          </a:p>
          <a:p>
            <a:pPr marL="514350" indent="-514350">
              <a:buFont typeface="+mj-lt"/>
              <a:buAutoNum type="arabicPeriod"/>
            </a:pPr>
            <a:r>
              <a:rPr lang="en-US" dirty="0" smtClean="0">
                <a:solidFill>
                  <a:srgbClr val="FF0000"/>
                </a:solidFill>
              </a:rPr>
              <a:t>Principle of Locality/Memory Hierarchy</a:t>
            </a:r>
          </a:p>
          <a:p>
            <a:pPr marL="514350" indent="-514350">
              <a:buFont typeface="+mj-lt"/>
              <a:buAutoNum type="arabicPeriod"/>
            </a:pPr>
            <a:r>
              <a:rPr lang="en-US" dirty="0" smtClean="0"/>
              <a:t>Parallelism</a:t>
            </a:r>
          </a:p>
          <a:p>
            <a:pPr marL="514350" indent="-514350">
              <a:buFont typeface="+mj-lt"/>
              <a:buAutoNum type="arabicPeriod"/>
            </a:pPr>
            <a:r>
              <a:rPr lang="en-US" dirty="0" smtClean="0"/>
              <a:t>Performance Measurement &amp; Improvement</a:t>
            </a:r>
          </a:p>
          <a:p>
            <a:pPr marL="514350" indent="-514350">
              <a:buFont typeface="+mj-lt"/>
              <a:buAutoNum type="arabicPeriod"/>
            </a:pPr>
            <a:r>
              <a:rPr lang="en-US" dirty="0" smtClean="0"/>
              <a:t>Dependability via Redundancy</a:t>
            </a:r>
          </a:p>
        </p:txBody>
      </p:sp>
      <p:sp>
        <p:nvSpPr>
          <p:cNvPr id="3" name="Date Placeholder 2"/>
          <p:cNvSpPr>
            <a:spLocks noGrp="1"/>
          </p:cNvSpPr>
          <p:nvPr>
            <p:ph type="dt" sz="half" idx="10"/>
          </p:nvPr>
        </p:nvSpPr>
        <p:spPr/>
        <p:txBody>
          <a:bodyPr/>
          <a:lstStyle/>
          <a:p>
            <a:fld id="{83C1FA51-6E5B-D441-B346-CD8C860D5DEE}" type="datetime1">
              <a:rPr lang="en-US" smtClean="0"/>
              <a:pPr/>
              <a:t>9/28/11</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15437502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Performance</a:t>
            </a:r>
            <a:endParaRPr lang="en-US" dirty="0"/>
          </a:p>
        </p:txBody>
      </p:sp>
      <p:sp>
        <p:nvSpPr>
          <p:cNvPr id="3" name="Content Placeholder 2"/>
          <p:cNvSpPr>
            <a:spLocks noGrp="1"/>
          </p:cNvSpPr>
          <p:nvPr>
            <p:ph idx="1"/>
          </p:nvPr>
        </p:nvSpPr>
        <p:spPr>
          <a:xfrm>
            <a:off x="457200" y="1155700"/>
            <a:ext cx="8229600" cy="5346700"/>
          </a:xfrm>
        </p:spPr>
        <p:txBody>
          <a:bodyPr>
            <a:normAutofit fontScale="92500" lnSpcReduction="10000"/>
          </a:bodyPr>
          <a:lstStyle/>
          <a:p>
            <a:r>
              <a:rPr lang="en-US" dirty="0" smtClean="0"/>
              <a:t>What does it mean to say </a:t>
            </a:r>
            <a:br>
              <a:rPr lang="en-US" dirty="0" smtClean="0"/>
            </a:br>
            <a:r>
              <a:rPr lang="en-US" dirty="0" smtClean="0"/>
              <a:t>X is faster than Y?</a:t>
            </a:r>
          </a:p>
          <a:p>
            <a:endParaRPr lang="en-US" dirty="0" smtClean="0"/>
          </a:p>
          <a:p>
            <a:r>
              <a:rPr lang="en-US" dirty="0" smtClean="0"/>
              <a:t>2009 Ferrari 599 GTB  </a:t>
            </a:r>
          </a:p>
          <a:p>
            <a:pPr lvl="1"/>
            <a:r>
              <a:rPr lang="en-US" dirty="0" smtClean="0"/>
              <a:t>2 passengers, 11.1 </a:t>
            </a:r>
            <a:r>
              <a:rPr lang="en-US" dirty="0" err="1" smtClean="0"/>
              <a:t>secs</a:t>
            </a:r>
            <a:r>
              <a:rPr lang="en-US" dirty="0" smtClean="0"/>
              <a:t> for quarter mile (call it 10sec)</a:t>
            </a:r>
          </a:p>
          <a:p>
            <a:r>
              <a:rPr lang="en-US" dirty="0" smtClean="0"/>
              <a:t>2009 Type D school bus</a:t>
            </a:r>
          </a:p>
          <a:p>
            <a:pPr lvl="1"/>
            <a:r>
              <a:rPr lang="en-US" dirty="0" smtClean="0"/>
              <a:t>54 passengers, quarter mile time? (let’s guess 1 min) </a:t>
            </a:r>
          </a:p>
          <a:p>
            <a:pPr>
              <a:buNone/>
            </a:pPr>
            <a:r>
              <a:rPr lang="en-US" sz="2800" dirty="0" smtClean="0"/>
              <a:t>	</a:t>
            </a:r>
            <a:r>
              <a:rPr lang="en-US" sz="2595" dirty="0" smtClean="0"/>
              <a:t>http://</a:t>
            </a:r>
            <a:r>
              <a:rPr lang="en-US" sz="2595" dirty="0" err="1" smtClean="0"/>
              <a:t>www.youtube.com/watch?v</a:t>
            </a:r>
            <a:r>
              <a:rPr lang="en-US" sz="2595" dirty="0" smtClean="0"/>
              <a:t>=</a:t>
            </a:r>
            <a:r>
              <a:rPr lang="en-US" sz="2595" dirty="0" err="1" smtClean="0"/>
              <a:t>KwyCoQuhUNA</a:t>
            </a:r>
            <a:endParaRPr lang="en-US" sz="2800" dirty="0" smtClean="0"/>
          </a:p>
          <a:p>
            <a:r>
              <a:rPr lang="en-US" sz="2800" i="1" dirty="0" smtClean="0">
                <a:solidFill>
                  <a:srgbClr val="3366FF"/>
                </a:solidFill>
              </a:rPr>
              <a:t>Response Time </a:t>
            </a:r>
            <a:r>
              <a:rPr lang="en-US" sz="2800" dirty="0" smtClean="0"/>
              <a:t>or </a:t>
            </a:r>
            <a:r>
              <a:rPr lang="en-US" sz="2811" i="1" dirty="0" smtClean="0">
                <a:solidFill>
                  <a:srgbClr val="3366FF"/>
                </a:solidFill>
              </a:rPr>
              <a:t>Latency</a:t>
            </a:r>
            <a:r>
              <a:rPr lang="en-US" sz="2800" dirty="0" smtClean="0"/>
              <a:t>: time between start and completion of a task (time to move vehicle ¼ mile)</a:t>
            </a:r>
          </a:p>
          <a:p>
            <a:r>
              <a:rPr lang="en-US" sz="2811" i="1" dirty="0" smtClean="0">
                <a:solidFill>
                  <a:srgbClr val="3366FF"/>
                </a:solidFill>
              </a:rPr>
              <a:t>Throughput</a:t>
            </a:r>
            <a:r>
              <a:rPr lang="en-US" sz="2800" dirty="0" smtClean="0"/>
              <a:t> or </a:t>
            </a:r>
            <a:r>
              <a:rPr lang="en-US" sz="2811" i="1" dirty="0" smtClean="0">
                <a:solidFill>
                  <a:srgbClr val="3366FF"/>
                </a:solidFill>
              </a:rPr>
              <a:t>Bandwidth</a:t>
            </a:r>
            <a:r>
              <a:rPr lang="en-US" sz="2800" dirty="0" smtClean="0"/>
              <a:t>: total amount of work in a given time (passenger-miles  in 1 hour)</a:t>
            </a:r>
            <a:endParaRPr lang="en-US" sz="2800" dirty="0"/>
          </a:p>
        </p:txBody>
      </p:sp>
      <p:sp>
        <p:nvSpPr>
          <p:cNvPr id="4" name="Date Placeholder 3"/>
          <p:cNvSpPr>
            <a:spLocks noGrp="1"/>
          </p:cNvSpPr>
          <p:nvPr>
            <p:ph type="dt" sz="half" idx="10"/>
          </p:nvPr>
        </p:nvSpPr>
        <p:spPr/>
        <p:txBody>
          <a:bodyPr/>
          <a:lstStyle/>
          <a:p>
            <a:fld id="{D119699B-1461-1942-B456-A7EF833FA7A9}"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pic>
        <p:nvPicPr>
          <p:cNvPr id="8" name="Picture 7"/>
          <p:cNvPicPr>
            <a:picLocks noChangeAspect="1"/>
          </p:cNvPicPr>
          <p:nvPr/>
        </p:nvPicPr>
        <p:blipFill>
          <a:blip r:embed="rId2"/>
          <a:stretch>
            <a:fillRect/>
          </a:stretch>
        </p:blipFill>
        <p:spPr>
          <a:xfrm>
            <a:off x="4203700" y="1720851"/>
            <a:ext cx="1904999" cy="1428750"/>
          </a:xfrm>
          <a:prstGeom prst="rect">
            <a:avLst/>
          </a:prstGeom>
        </p:spPr>
      </p:pic>
      <p:pic>
        <p:nvPicPr>
          <p:cNvPr id="9" name="Picture 8"/>
          <p:cNvPicPr>
            <a:picLocks noChangeAspect="1"/>
          </p:cNvPicPr>
          <p:nvPr/>
        </p:nvPicPr>
        <p:blipFill>
          <a:blip r:embed="rId3"/>
          <a:stretch>
            <a:fillRect/>
          </a:stretch>
        </p:blipFill>
        <p:spPr>
          <a:xfrm>
            <a:off x="6146800" y="1251066"/>
            <a:ext cx="2832100" cy="1879484"/>
          </a:xfrm>
          <a:prstGeom prst="rect">
            <a:avLst/>
          </a:prstGeom>
        </p:spPr>
      </p:pic>
    </p:spTree>
    <p:extLst>
      <p:ext uri="{BB962C8B-B14F-4D97-AF65-F5344CB8AC3E}">
        <p14:creationId xmlns:p14="http://schemas.microsoft.com/office/powerpoint/2010/main" val="2421087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79400" y="1435100"/>
            <a:ext cx="8585200" cy="3505200"/>
          </a:xfrm>
          <a:prstGeom prst="rect">
            <a:avLst/>
          </a:prstGeom>
        </p:spPr>
      </p:pic>
      <p:sp>
        <p:nvSpPr>
          <p:cNvPr id="2" name="Title 1"/>
          <p:cNvSpPr>
            <a:spLocks noGrp="1"/>
          </p:cNvSpPr>
          <p:nvPr>
            <p:ph type="title"/>
          </p:nvPr>
        </p:nvSpPr>
        <p:spPr/>
        <p:txBody>
          <a:bodyPr>
            <a:normAutofit fontScale="90000"/>
          </a:bodyPr>
          <a:lstStyle/>
          <a:p>
            <a:pPr>
              <a:lnSpc>
                <a:spcPct val="85000"/>
              </a:lnSpc>
            </a:pPr>
            <a:r>
              <a:rPr lang="en-US" dirty="0" smtClean="0"/>
              <a:t>Cloud Performance:</a:t>
            </a:r>
            <a:br>
              <a:rPr lang="en-US" dirty="0" smtClean="0"/>
            </a:br>
            <a:r>
              <a:rPr lang="en-US" dirty="0" smtClean="0"/>
              <a:t>Why Application Latency Matters</a:t>
            </a:r>
            <a:endParaRPr lang="en-US" dirty="0"/>
          </a:p>
        </p:txBody>
      </p:sp>
      <p:sp>
        <p:nvSpPr>
          <p:cNvPr id="12" name="Content Placeholder 11"/>
          <p:cNvSpPr>
            <a:spLocks noGrp="1"/>
          </p:cNvSpPr>
          <p:nvPr>
            <p:ph idx="1"/>
          </p:nvPr>
        </p:nvSpPr>
        <p:spPr>
          <a:xfrm>
            <a:off x="457200" y="4864100"/>
            <a:ext cx="8229600" cy="1262063"/>
          </a:xfrm>
        </p:spPr>
        <p:txBody>
          <a:bodyPr>
            <a:normAutofit fontScale="85000" lnSpcReduction="10000"/>
          </a:bodyPr>
          <a:lstStyle/>
          <a:p>
            <a:r>
              <a:rPr lang="en-US" dirty="0" smtClean="0"/>
              <a:t>Key figure of merit: application responsiveness</a:t>
            </a:r>
          </a:p>
          <a:p>
            <a:pPr lvl="1"/>
            <a:r>
              <a:rPr lang="en-US" dirty="0" smtClean="0"/>
              <a:t>Longer the delay, the fewer the user clicks, the less the user happiness, and the lower the revenue per user</a:t>
            </a:r>
            <a:endParaRPr lang="en-US" dirty="0"/>
          </a:p>
        </p:txBody>
      </p:sp>
      <p:sp>
        <p:nvSpPr>
          <p:cNvPr id="4" name="Date Placeholder 3"/>
          <p:cNvSpPr>
            <a:spLocks noGrp="1"/>
          </p:cNvSpPr>
          <p:nvPr>
            <p:ph type="dt" sz="half" idx="10"/>
          </p:nvPr>
        </p:nvSpPr>
        <p:spPr/>
        <p:txBody>
          <a:bodyPr/>
          <a:lstStyle/>
          <a:p>
            <a:fld id="{B90A46B9-C87E-8A40-ADF1-9DE13DA4FBB4}" type="datetime1">
              <a:rPr lang="en-US" smtClean="0"/>
              <a:pPr/>
              <a:t>9/28/11</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2650970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4434" name="Rectangle 2"/>
          <p:cNvSpPr>
            <a:spLocks noGrp="1" noChangeArrowheads="1"/>
          </p:cNvSpPr>
          <p:nvPr>
            <p:ph type="title"/>
          </p:nvPr>
        </p:nvSpPr>
        <p:spPr/>
        <p:txBody>
          <a:bodyPr/>
          <a:lstStyle/>
          <a:p>
            <a:r>
              <a:rPr lang="en-US" dirty="0" smtClean="0"/>
              <a:t>Components of a Computer</a:t>
            </a:r>
            <a:endParaRPr lang="en-US" dirty="0"/>
          </a:p>
        </p:txBody>
      </p:sp>
      <p:sp>
        <p:nvSpPr>
          <p:cNvPr id="28" name="Date Placeholder 27"/>
          <p:cNvSpPr>
            <a:spLocks noGrp="1"/>
          </p:cNvSpPr>
          <p:nvPr>
            <p:ph type="dt" sz="half" idx="10"/>
          </p:nvPr>
        </p:nvSpPr>
        <p:spPr/>
        <p:txBody>
          <a:bodyPr/>
          <a:lstStyle/>
          <a:p>
            <a:fld id="{5DFA407D-53AA-E545-B510-12CD49D1DA7D}" type="datetime1">
              <a:rPr lang="en-US" smtClean="0"/>
              <a:t>9/28/11</a:t>
            </a:fld>
            <a:endParaRPr lang="en-US"/>
          </a:p>
        </p:txBody>
      </p:sp>
      <p:sp>
        <p:nvSpPr>
          <p:cNvPr id="29" name="Slide Number Placeholder 28"/>
          <p:cNvSpPr>
            <a:spLocks noGrp="1"/>
          </p:cNvSpPr>
          <p:nvPr>
            <p:ph type="sldNum" sz="quarter" idx="12"/>
          </p:nvPr>
        </p:nvSpPr>
        <p:spPr/>
        <p:txBody>
          <a:bodyPr/>
          <a:lstStyle/>
          <a:p>
            <a:fld id="{3CC63E4C-4642-794D-A2FD-70F6B81535F5}" type="slidenum">
              <a:rPr lang="en-US" smtClean="0"/>
              <a:pPr/>
              <a:t>8</a:t>
            </a:fld>
            <a:endParaRPr lang="en-US"/>
          </a:p>
        </p:txBody>
      </p:sp>
      <p:sp>
        <p:nvSpPr>
          <p:cNvPr id="31" name="Rectangle 3"/>
          <p:cNvSpPr>
            <a:spLocks noChangeArrowheads="1"/>
          </p:cNvSpPr>
          <p:nvPr/>
        </p:nvSpPr>
        <p:spPr bwMode="auto">
          <a:xfrm>
            <a:off x="1905000" y="1320801"/>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2" name="Rectangle 4"/>
          <p:cNvSpPr>
            <a:spLocks noChangeArrowheads="1"/>
          </p:cNvSpPr>
          <p:nvPr/>
        </p:nvSpPr>
        <p:spPr bwMode="auto">
          <a:xfrm>
            <a:off x="2286000" y="1727201"/>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3" name="Rectangle 5"/>
          <p:cNvSpPr>
            <a:spLocks noChangeArrowheads="1"/>
          </p:cNvSpPr>
          <p:nvPr/>
        </p:nvSpPr>
        <p:spPr bwMode="auto">
          <a:xfrm>
            <a:off x="2317750" y="1854201"/>
            <a:ext cx="13081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 Processor</a:t>
            </a:r>
          </a:p>
        </p:txBody>
      </p:sp>
      <p:sp>
        <p:nvSpPr>
          <p:cNvPr id="34" name="Rectangle 6"/>
          <p:cNvSpPr>
            <a:spLocks noChangeArrowheads="1"/>
          </p:cNvSpPr>
          <p:nvPr/>
        </p:nvSpPr>
        <p:spPr bwMode="auto">
          <a:xfrm>
            <a:off x="3937000" y="1727201"/>
            <a:ext cx="1333500" cy="2222500"/>
          </a:xfrm>
          <a:prstGeom prst="rect">
            <a:avLst/>
          </a:prstGeom>
          <a:solidFill>
            <a:schemeClr val="bg1"/>
          </a:solidFill>
          <a:ln w="38100">
            <a:solidFill>
              <a:srgbClr val="FF0000"/>
            </a:solidFill>
            <a:miter lim="800000"/>
            <a:headEnd/>
            <a:tailEnd/>
          </a:ln>
          <a:effectLst>
            <a:outerShdw dist="107763" dir="2700000" algn="ctr" rotWithShape="0">
              <a:schemeClr val="bg2"/>
            </a:outerShdw>
          </a:effectLst>
        </p:spPr>
        <p:txBody>
          <a:bodyPr wrap="none" anchor="ctr"/>
          <a:lstStyle/>
          <a:p>
            <a:endParaRPr lang="en-US"/>
          </a:p>
        </p:txBody>
      </p:sp>
      <p:sp>
        <p:nvSpPr>
          <p:cNvPr id="35" name="Rectangle 7"/>
          <p:cNvSpPr>
            <a:spLocks noChangeArrowheads="1"/>
          </p:cNvSpPr>
          <p:nvPr/>
        </p:nvSpPr>
        <p:spPr bwMode="auto">
          <a:xfrm>
            <a:off x="5435600" y="1727201"/>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6" name="AutoShape 8"/>
          <p:cNvSpPr>
            <a:spLocks noChangeArrowheads="1"/>
          </p:cNvSpPr>
          <p:nvPr/>
        </p:nvSpPr>
        <p:spPr bwMode="auto">
          <a:xfrm>
            <a:off x="2489200" y="2413001"/>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7" name="AutoShape 9"/>
          <p:cNvSpPr>
            <a:spLocks noChangeArrowheads="1"/>
          </p:cNvSpPr>
          <p:nvPr/>
        </p:nvSpPr>
        <p:spPr bwMode="auto">
          <a:xfrm>
            <a:off x="2489200" y="3175001"/>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8" name="Rectangle 10"/>
          <p:cNvSpPr>
            <a:spLocks noChangeArrowheads="1"/>
          </p:cNvSpPr>
          <p:nvPr/>
        </p:nvSpPr>
        <p:spPr bwMode="auto">
          <a:xfrm>
            <a:off x="2554816" y="2561168"/>
            <a:ext cx="939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Control</a:t>
            </a:r>
          </a:p>
        </p:txBody>
      </p:sp>
      <p:sp>
        <p:nvSpPr>
          <p:cNvPr id="39" name="Rectangle 11"/>
          <p:cNvSpPr>
            <a:spLocks noChangeArrowheads="1"/>
          </p:cNvSpPr>
          <p:nvPr/>
        </p:nvSpPr>
        <p:spPr bwMode="auto">
          <a:xfrm>
            <a:off x="2506132" y="3327402"/>
            <a:ext cx="11049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err="1">
                <a:solidFill>
                  <a:schemeClr val="tx1"/>
                </a:solidFill>
              </a:rPr>
              <a:t>Datapath</a:t>
            </a:r>
            <a:endParaRPr lang="en-US" b="1" dirty="0">
              <a:solidFill>
                <a:schemeClr val="tx1"/>
              </a:solidFill>
            </a:endParaRPr>
          </a:p>
        </p:txBody>
      </p:sp>
      <p:sp>
        <p:nvSpPr>
          <p:cNvPr id="40" name="Rectangle 12"/>
          <p:cNvSpPr>
            <a:spLocks noChangeArrowheads="1"/>
          </p:cNvSpPr>
          <p:nvPr/>
        </p:nvSpPr>
        <p:spPr bwMode="auto">
          <a:xfrm>
            <a:off x="4114800" y="2692401"/>
            <a:ext cx="961802" cy="293670"/>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rgbClr val="FF0000"/>
                </a:solidFill>
              </a:rPr>
              <a:t>Memory</a:t>
            </a:r>
          </a:p>
        </p:txBody>
      </p:sp>
      <p:sp>
        <p:nvSpPr>
          <p:cNvPr id="41" name="Rectangle 13"/>
          <p:cNvSpPr>
            <a:spLocks noChangeArrowheads="1"/>
          </p:cNvSpPr>
          <p:nvPr/>
        </p:nvSpPr>
        <p:spPr bwMode="auto">
          <a:xfrm>
            <a:off x="5562600" y="1917701"/>
            <a:ext cx="9906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Devices</a:t>
            </a:r>
          </a:p>
        </p:txBody>
      </p:sp>
      <p:sp>
        <p:nvSpPr>
          <p:cNvPr id="42" name="AutoShape 14"/>
          <p:cNvSpPr>
            <a:spLocks noChangeArrowheads="1"/>
          </p:cNvSpPr>
          <p:nvPr/>
        </p:nvSpPr>
        <p:spPr bwMode="auto">
          <a:xfrm>
            <a:off x="5562600" y="2463801"/>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3" name="AutoShape 15"/>
          <p:cNvSpPr>
            <a:spLocks noChangeArrowheads="1"/>
          </p:cNvSpPr>
          <p:nvPr/>
        </p:nvSpPr>
        <p:spPr bwMode="auto">
          <a:xfrm>
            <a:off x="5562600" y="3225801"/>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44" name="Rectangle 16"/>
          <p:cNvSpPr>
            <a:spLocks noChangeArrowheads="1"/>
          </p:cNvSpPr>
          <p:nvPr/>
        </p:nvSpPr>
        <p:spPr bwMode="auto">
          <a:xfrm>
            <a:off x="5613400" y="2628901"/>
            <a:ext cx="685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Input</a:t>
            </a:r>
          </a:p>
        </p:txBody>
      </p:sp>
      <p:sp>
        <p:nvSpPr>
          <p:cNvPr id="45" name="Rectangle 17"/>
          <p:cNvSpPr>
            <a:spLocks noChangeArrowheads="1"/>
          </p:cNvSpPr>
          <p:nvPr/>
        </p:nvSpPr>
        <p:spPr bwMode="auto">
          <a:xfrm>
            <a:off x="5613400" y="3390901"/>
            <a:ext cx="8763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Output</a:t>
            </a:r>
          </a:p>
        </p:txBody>
      </p:sp>
      <p:grpSp>
        <p:nvGrpSpPr>
          <p:cNvPr id="46" name="Group 19"/>
          <p:cNvGrpSpPr>
            <a:grpSpLocks/>
          </p:cNvGrpSpPr>
          <p:nvPr/>
        </p:nvGrpSpPr>
        <p:grpSpPr bwMode="auto">
          <a:xfrm>
            <a:off x="3276600" y="3944939"/>
            <a:ext cx="2590800" cy="2481263"/>
            <a:chOff x="2160" y="2471"/>
            <a:chExt cx="1632" cy="1563"/>
          </a:xfrm>
        </p:grpSpPr>
        <p:sp>
          <p:nvSpPr>
            <p:cNvPr id="47" name="Rectangle 20"/>
            <p:cNvSpPr>
              <a:spLocks noChangeArrowheads="1"/>
            </p:cNvSpPr>
            <p:nvPr/>
          </p:nvSpPr>
          <p:spPr bwMode="auto">
            <a:xfrm>
              <a:off x="2170" y="2890"/>
              <a:ext cx="416" cy="616"/>
            </a:xfrm>
            <a:prstGeom prst="rect">
              <a:avLst/>
            </a:prstGeom>
            <a:noFill/>
            <a:ln w="25400">
              <a:solidFill>
                <a:srgbClr val="FF0000"/>
              </a:solidFill>
              <a:miter lim="800000"/>
              <a:headEnd/>
              <a:tailEnd/>
            </a:ln>
            <a:effectLst/>
          </p:spPr>
          <p:txBody>
            <a:bodyPr wrap="none" anchor="ctr"/>
            <a:lstStyle/>
            <a:p>
              <a:endParaRPr lang="en-US"/>
            </a:p>
          </p:txBody>
        </p:sp>
        <p:sp>
          <p:nvSpPr>
            <p:cNvPr id="48" name="Rectangle 21"/>
            <p:cNvSpPr>
              <a:spLocks noChangeArrowheads="1"/>
            </p:cNvSpPr>
            <p:nvPr/>
          </p:nvSpPr>
          <p:spPr bwMode="auto">
            <a:xfrm rot="5400000">
              <a:off x="2159" y="3089"/>
              <a:ext cx="438" cy="212"/>
            </a:xfrm>
            <a:prstGeom prst="rect">
              <a:avLst/>
            </a:prstGeom>
            <a:noFill/>
            <a:ln w="12700">
              <a:noFill/>
              <a:miter lim="800000"/>
              <a:headEnd/>
              <a:tailEnd/>
            </a:ln>
            <a:effectLst/>
          </p:spPr>
          <p:txBody>
            <a:bodyPr wrap="none" lIns="90488" tIns="44450" rIns="90488" bIns="44450">
              <a:spAutoFit/>
            </a:bodyPr>
            <a:lstStyle/>
            <a:p>
              <a:r>
                <a:rPr lang="en-US" sz="1600" b="1" dirty="0">
                  <a:solidFill>
                    <a:srgbClr val="FF0000"/>
                  </a:solidFill>
                </a:rPr>
                <a:t>Cache</a:t>
              </a:r>
            </a:p>
          </p:txBody>
        </p:sp>
        <p:sp>
          <p:nvSpPr>
            <p:cNvPr id="49" name="Rectangle 22"/>
            <p:cNvSpPr>
              <a:spLocks noChangeArrowheads="1"/>
            </p:cNvSpPr>
            <p:nvPr/>
          </p:nvSpPr>
          <p:spPr bwMode="auto">
            <a:xfrm>
              <a:off x="2698" y="2890"/>
              <a:ext cx="464" cy="856"/>
            </a:xfrm>
            <a:prstGeom prst="rect">
              <a:avLst/>
            </a:prstGeom>
            <a:noFill/>
            <a:ln w="25400">
              <a:solidFill>
                <a:srgbClr val="FF0000"/>
              </a:solidFill>
              <a:miter lim="800000"/>
              <a:headEnd/>
              <a:tailEnd/>
            </a:ln>
            <a:effectLst/>
          </p:spPr>
          <p:txBody>
            <a:bodyPr wrap="none" anchor="ctr"/>
            <a:lstStyle/>
            <a:p>
              <a:endParaRPr lang="en-US"/>
            </a:p>
          </p:txBody>
        </p:sp>
        <p:sp>
          <p:nvSpPr>
            <p:cNvPr id="50" name="Rectangle 23"/>
            <p:cNvSpPr>
              <a:spLocks noChangeArrowheads="1"/>
            </p:cNvSpPr>
            <p:nvPr/>
          </p:nvSpPr>
          <p:spPr bwMode="auto">
            <a:xfrm rot="5400000">
              <a:off x="2558" y="3154"/>
              <a:ext cx="720" cy="364"/>
            </a:xfrm>
            <a:prstGeom prst="rect">
              <a:avLst/>
            </a:prstGeom>
            <a:noFill/>
            <a:ln w="12700">
              <a:noFill/>
              <a:miter lim="800000"/>
              <a:headEnd/>
              <a:tailEnd/>
            </a:ln>
            <a:effectLst/>
          </p:spPr>
          <p:txBody>
            <a:bodyPr lIns="90488" tIns="44450" rIns="90488" bIns="44450">
              <a:spAutoFit/>
            </a:bodyPr>
            <a:lstStyle/>
            <a:p>
              <a:pPr algn="ctr"/>
              <a:r>
                <a:rPr lang="en-US" sz="1600" b="1" dirty="0">
                  <a:solidFill>
                    <a:srgbClr val="FF0000"/>
                  </a:solidFill>
                </a:rPr>
                <a:t>Main Memory</a:t>
              </a:r>
            </a:p>
          </p:txBody>
        </p:sp>
        <p:sp>
          <p:nvSpPr>
            <p:cNvPr id="51" name="Rectangle 24"/>
            <p:cNvSpPr>
              <a:spLocks noChangeArrowheads="1"/>
            </p:cNvSpPr>
            <p:nvPr/>
          </p:nvSpPr>
          <p:spPr bwMode="auto">
            <a:xfrm>
              <a:off x="3274" y="2890"/>
              <a:ext cx="512" cy="1144"/>
            </a:xfrm>
            <a:prstGeom prst="rect">
              <a:avLst/>
            </a:prstGeom>
            <a:noFill/>
            <a:ln w="25400">
              <a:solidFill>
                <a:srgbClr val="FF0000"/>
              </a:solidFill>
              <a:miter lim="800000"/>
              <a:headEnd/>
              <a:tailEnd/>
            </a:ln>
            <a:effectLst/>
          </p:spPr>
          <p:txBody>
            <a:bodyPr wrap="none" anchor="ctr"/>
            <a:lstStyle/>
            <a:p>
              <a:endParaRPr lang="en-US"/>
            </a:p>
          </p:txBody>
        </p:sp>
        <p:sp>
          <p:nvSpPr>
            <p:cNvPr id="52" name="Rectangle 25"/>
            <p:cNvSpPr>
              <a:spLocks noChangeArrowheads="1"/>
            </p:cNvSpPr>
            <p:nvPr/>
          </p:nvSpPr>
          <p:spPr bwMode="auto">
            <a:xfrm rot="5400000">
              <a:off x="3043" y="3245"/>
              <a:ext cx="960" cy="518"/>
            </a:xfrm>
            <a:prstGeom prst="rect">
              <a:avLst/>
            </a:prstGeom>
            <a:noFill/>
            <a:ln w="12700">
              <a:noFill/>
              <a:miter lim="800000"/>
              <a:headEnd/>
              <a:tailEnd/>
            </a:ln>
            <a:effectLst/>
          </p:spPr>
          <p:txBody>
            <a:bodyPr lIns="90488" tIns="44450" rIns="90488" bIns="44450">
              <a:spAutoFit/>
            </a:bodyPr>
            <a:lstStyle/>
            <a:p>
              <a:pPr algn="ctr"/>
              <a:r>
                <a:rPr lang="en-US" sz="1600" b="1" dirty="0">
                  <a:solidFill>
                    <a:srgbClr val="FF0000"/>
                  </a:solidFill>
                </a:rPr>
                <a:t>Secondary Memory</a:t>
              </a:r>
            </a:p>
            <a:p>
              <a:pPr algn="ctr"/>
              <a:r>
                <a:rPr lang="en-US" sz="1600" b="1" dirty="0">
                  <a:solidFill>
                    <a:srgbClr val="FF0000"/>
                  </a:solidFill>
                </a:rPr>
                <a:t>(Disk)</a:t>
              </a:r>
            </a:p>
          </p:txBody>
        </p:sp>
        <p:sp>
          <p:nvSpPr>
            <p:cNvPr id="53" name="Line 26"/>
            <p:cNvSpPr>
              <a:spLocks noChangeShapeType="1"/>
            </p:cNvSpPr>
            <p:nvPr/>
          </p:nvSpPr>
          <p:spPr bwMode="auto">
            <a:xfrm flipH="1">
              <a:off x="2160" y="2471"/>
              <a:ext cx="411" cy="409"/>
            </a:xfrm>
            <a:prstGeom prst="line">
              <a:avLst/>
            </a:prstGeom>
            <a:noFill/>
            <a:ln w="38100">
              <a:solidFill>
                <a:srgbClr val="FF0000"/>
              </a:solidFill>
              <a:round/>
              <a:headEnd/>
              <a:tailEnd/>
            </a:ln>
            <a:effectLst/>
          </p:spPr>
          <p:txBody>
            <a:bodyPr/>
            <a:lstStyle/>
            <a:p>
              <a:endParaRPr lang="en-US"/>
            </a:p>
          </p:txBody>
        </p:sp>
        <p:sp>
          <p:nvSpPr>
            <p:cNvPr id="54" name="Line 27"/>
            <p:cNvSpPr>
              <a:spLocks noChangeShapeType="1"/>
            </p:cNvSpPr>
            <p:nvPr/>
          </p:nvSpPr>
          <p:spPr bwMode="auto">
            <a:xfrm>
              <a:off x="3403" y="2471"/>
              <a:ext cx="389" cy="409"/>
            </a:xfrm>
            <a:prstGeom prst="line">
              <a:avLst/>
            </a:prstGeom>
            <a:noFill/>
            <a:ln w="38100">
              <a:solidFill>
                <a:srgbClr val="FF0000"/>
              </a:solidFill>
              <a:round/>
              <a:headEnd/>
              <a:tailEnd/>
            </a:ln>
            <a:effectLst/>
          </p:spPr>
          <p:txBody>
            <a:bodyPr/>
            <a:lstStyle/>
            <a:p>
              <a:endParaRPr lang="en-US"/>
            </a:p>
          </p:txBody>
        </p:sp>
      </p:grpSp>
      <p:sp>
        <p:nvSpPr>
          <p:cNvPr id="55" name="TextBox 54"/>
          <p:cNvSpPr txBox="1"/>
          <p:nvPr/>
        </p:nvSpPr>
        <p:spPr>
          <a:xfrm>
            <a:off x="1676400" y="4876800"/>
            <a:ext cx="1524576" cy="369332"/>
          </a:xfrm>
          <a:prstGeom prst="rect">
            <a:avLst/>
          </a:prstGeom>
          <a:noFill/>
        </p:spPr>
        <p:txBody>
          <a:bodyPr wrap="none" rtlCol="0">
            <a:spAutoFit/>
          </a:bodyPr>
          <a:lstStyle/>
          <a:p>
            <a:r>
              <a:rPr lang="en-US" dirty="0" smtClean="0"/>
              <a:t>Fast and Small</a:t>
            </a:r>
            <a:endParaRPr lang="en-US" dirty="0"/>
          </a:p>
        </p:txBody>
      </p:sp>
      <p:sp>
        <p:nvSpPr>
          <p:cNvPr id="56" name="TextBox 55"/>
          <p:cNvSpPr txBox="1"/>
          <p:nvPr/>
        </p:nvSpPr>
        <p:spPr>
          <a:xfrm>
            <a:off x="5909734" y="4876800"/>
            <a:ext cx="1593555" cy="369332"/>
          </a:xfrm>
          <a:prstGeom prst="rect">
            <a:avLst/>
          </a:prstGeom>
          <a:noFill/>
        </p:spPr>
        <p:txBody>
          <a:bodyPr wrap="none" rtlCol="0">
            <a:spAutoFit/>
          </a:bodyPr>
          <a:lstStyle/>
          <a:p>
            <a:r>
              <a:rPr lang="en-US" dirty="0" smtClean="0"/>
              <a:t>Slow and Large</a:t>
            </a:r>
            <a:endParaRPr lang="en-US" dirty="0"/>
          </a:p>
        </p:txBody>
      </p:sp>
    </p:spTree>
    <p:extLst>
      <p:ext uri="{BB962C8B-B14F-4D97-AF65-F5344CB8AC3E}">
        <p14:creationId xmlns:p14="http://schemas.microsoft.com/office/powerpoint/2010/main" val="700301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685800" y="1321334"/>
            <a:ext cx="7848600" cy="5142840"/>
          </a:xfrm>
        </p:spPr>
        <p:txBody>
          <a:bodyPr>
            <a:normAutofit/>
          </a:bodyPr>
          <a:lstStyle/>
          <a:p>
            <a:r>
              <a:rPr lang="en-US" dirty="0" smtClean="0">
                <a:ea typeface="ＭＳ Ｐゴシック" pitchFamily="34" charset="-128"/>
              </a:rPr>
              <a:t>Processor</a:t>
            </a:r>
          </a:p>
          <a:p>
            <a:pPr lvl="1"/>
            <a:r>
              <a:rPr lang="en-US" dirty="0" smtClean="0">
                <a:ea typeface="ＭＳ Ｐゴシック" pitchFamily="34" charset="-128"/>
              </a:rPr>
              <a:t>holds data in register file: 100’s of bytes</a:t>
            </a:r>
          </a:p>
          <a:p>
            <a:pPr marL="914400" lvl="2" indent="0">
              <a:buNone/>
            </a:pPr>
            <a:r>
              <a:rPr lang="en-US" dirty="0">
                <a:ea typeface="ＭＳ Ｐゴシック" pitchFamily="34" charset="-128"/>
              </a:rPr>
              <a:t>	</a:t>
            </a:r>
            <a:r>
              <a:rPr lang="en-US" dirty="0" smtClean="0">
                <a:ea typeface="ＭＳ Ｐゴシック" pitchFamily="34" charset="-128"/>
              </a:rPr>
              <a:t>(e.g., MIPS has 32 x 4 bytes)</a:t>
            </a:r>
          </a:p>
          <a:p>
            <a:pPr lvl="1"/>
            <a:r>
              <a:rPr lang="en-US" dirty="0" smtClean="0">
                <a:ea typeface="ＭＳ Ｐゴシック" pitchFamily="34" charset="-128"/>
              </a:rPr>
              <a:t>Registers accessed on sub-nanosecond timescale</a:t>
            </a:r>
          </a:p>
          <a:p>
            <a:r>
              <a:rPr lang="en-US" dirty="0" smtClean="0">
                <a:ea typeface="ＭＳ Ｐゴシック" pitchFamily="34" charset="-128"/>
              </a:rPr>
              <a:t>Memory (a.k.a. “main memory”)</a:t>
            </a:r>
          </a:p>
          <a:p>
            <a:pPr lvl="1"/>
            <a:r>
              <a:rPr lang="en-US" dirty="0" smtClean="0">
                <a:ea typeface="ＭＳ Ｐゴシック" pitchFamily="34" charset="-128"/>
              </a:rPr>
              <a:t>More capacity than registers (~</a:t>
            </a:r>
            <a:r>
              <a:rPr lang="en-US" dirty="0" err="1" smtClean="0">
                <a:ea typeface="ＭＳ Ｐゴシック" pitchFamily="34" charset="-128"/>
              </a:rPr>
              <a:t>Gbytes</a:t>
            </a:r>
            <a:r>
              <a:rPr lang="en-US" dirty="0" smtClean="0">
                <a:ea typeface="ＭＳ Ｐゴシック" pitchFamily="34" charset="-128"/>
              </a:rPr>
              <a:t>)</a:t>
            </a:r>
          </a:p>
          <a:p>
            <a:pPr lvl="1"/>
            <a:r>
              <a:rPr lang="en-US" dirty="0" smtClean="0">
                <a:ea typeface="ＭＳ Ｐゴシック" pitchFamily="34" charset="-128"/>
              </a:rPr>
              <a:t>Access time ~50-100 ns</a:t>
            </a:r>
          </a:p>
          <a:p>
            <a:pPr lvl="1"/>
            <a:r>
              <a:rPr lang="en-US" dirty="0" smtClean="0">
                <a:solidFill>
                  <a:schemeClr val="accent2"/>
                </a:solidFill>
                <a:ea typeface="ＭＳ Ｐゴシック" pitchFamily="34" charset="-128"/>
              </a:rPr>
              <a:t>Hundreds of clock cycles per memory access!</a:t>
            </a:r>
          </a:p>
          <a:p>
            <a:pPr lvl="1"/>
            <a:endParaRPr lang="en-US" dirty="0" smtClean="0">
              <a:solidFill>
                <a:schemeClr val="accent2"/>
              </a:solidFill>
              <a:ea typeface="ＭＳ Ｐゴシック" pitchFamily="34" charset="-128"/>
            </a:endParaRPr>
          </a:p>
        </p:txBody>
      </p:sp>
      <p:sp>
        <p:nvSpPr>
          <p:cNvPr id="5" name="Title 4"/>
          <p:cNvSpPr>
            <a:spLocks noGrp="1"/>
          </p:cNvSpPr>
          <p:nvPr>
            <p:ph type="title"/>
          </p:nvPr>
        </p:nvSpPr>
        <p:spPr>
          <a:xfrm>
            <a:off x="457199" y="283692"/>
            <a:ext cx="8229600" cy="1143000"/>
          </a:xfrm>
        </p:spPr>
        <p:txBody>
          <a:bodyPr/>
          <a:lstStyle/>
          <a:p>
            <a:r>
              <a:rPr lang="en-US" dirty="0" smtClean="0">
                <a:ea typeface="ＭＳ Ｐゴシック" pitchFamily="34" charset="-128"/>
              </a:rPr>
              <a:t>Storage in a Computer</a:t>
            </a:r>
            <a:endParaRPr lang="en-US" dirty="0"/>
          </a:p>
        </p:txBody>
      </p:sp>
    </p:spTree>
    <p:extLst>
      <p:ext uri="{BB962C8B-B14F-4D97-AF65-F5344CB8AC3E}">
        <p14:creationId xmlns:p14="http://schemas.microsoft.com/office/powerpoint/2010/main" val="122473602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5730</TotalTime>
  <Words>2259</Words>
  <Application>Microsoft Macintosh PowerPoint</Application>
  <PresentationFormat>On-screen Show (4:3)</PresentationFormat>
  <Paragraphs>382</Paragraphs>
  <Slides>28</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Chart</vt:lpstr>
      <vt:lpstr>CS 61C: Great Ideas in Computer Architecture   Lecture 12 – Memory Hierarchy/Direct-Mapped Caches </vt:lpstr>
      <vt:lpstr>In the news…</vt:lpstr>
      <vt:lpstr>Agenda</vt:lpstr>
      <vt:lpstr>6 Great Ideas in Computer Architecture</vt:lpstr>
      <vt:lpstr>6 Great Ideas in Computer Architecture</vt:lpstr>
      <vt:lpstr>Defining Performance</vt:lpstr>
      <vt:lpstr>Cloud Performance: Why Application Latency Matters</vt:lpstr>
      <vt:lpstr>Components of a Computer</vt:lpstr>
      <vt:lpstr>Storage in a Computer</vt:lpstr>
      <vt:lpstr>Motivation:Processor-Memory Gap</vt:lpstr>
      <vt:lpstr>Memory Hierarchy</vt:lpstr>
      <vt:lpstr>Typical Memory Hierarchy</vt:lpstr>
      <vt:lpstr>Characteristics of the Memory Hierarchy</vt:lpstr>
      <vt:lpstr>Cache (“$”) Concept</vt:lpstr>
      <vt:lpstr>Why Does the Hierarchy Work?</vt:lpstr>
      <vt:lpstr>Library Analogy</vt:lpstr>
      <vt:lpstr>Two Types of Locality</vt:lpstr>
      <vt:lpstr>Why Does the Hierarchy Work?</vt:lpstr>
      <vt:lpstr>How is the Hierarchy Managed?</vt:lpstr>
      <vt:lpstr>Cache Design Questions</vt:lpstr>
      <vt:lpstr>Cache Basics: Direct Mapped</vt:lpstr>
      <vt:lpstr>Caching Terminology</vt:lpstr>
      <vt:lpstr>Caching:  A Simple First Example</vt:lpstr>
      <vt:lpstr>Caching:  A Simple First Example</vt:lpstr>
      <vt:lpstr>TIO: Mapping the Memory Address</vt:lpstr>
      <vt:lpstr>TIO: Breakdown- Summary</vt:lpstr>
      <vt:lpstr>Direct Mapped Cache Example</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Michael Franklin</cp:lastModifiedBy>
  <cp:revision>127</cp:revision>
  <cp:lastPrinted>2011-09-23T18:09:55Z</cp:lastPrinted>
  <dcterms:created xsi:type="dcterms:W3CDTF">2011-01-19T13:00:46Z</dcterms:created>
  <dcterms:modified xsi:type="dcterms:W3CDTF">2011-09-28T22:55:39Z</dcterms:modified>
</cp:coreProperties>
</file>