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359" r:id="rId2"/>
    <p:sldId id="413" r:id="rId3"/>
    <p:sldId id="373" r:id="rId4"/>
    <p:sldId id="406" r:id="rId5"/>
    <p:sldId id="398" r:id="rId6"/>
    <p:sldId id="402" r:id="rId7"/>
    <p:sldId id="407" r:id="rId8"/>
    <p:sldId id="417" r:id="rId9"/>
    <p:sldId id="418" r:id="rId10"/>
    <p:sldId id="427" r:id="rId11"/>
    <p:sldId id="428" r:id="rId12"/>
    <p:sldId id="419" r:id="rId13"/>
    <p:sldId id="420" r:id="rId14"/>
    <p:sldId id="421" r:id="rId15"/>
    <p:sldId id="425" r:id="rId16"/>
    <p:sldId id="410" r:id="rId17"/>
    <p:sldId id="41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0B5D1"/>
    <a:srgbClr val="94AE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8644" autoAdjust="0"/>
  </p:normalViewPr>
  <p:slideViewPr>
    <p:cSldViewPr snapToGrid="0">
      <p:cViewPr>
        <p:scale>
          <a:sx n="100" d="100"/>
          <a:sy n="100" d="100"/>
        </p:scale>
        <p:origin x="-3040"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
          <c:y val="0.071264367816092"/>
          <c:w val="0.663003663003664"/>
          <c:h val="0.668965517241382"/>
        </c:manualLayout>
      </c:layout>
      <c:lineChart>
        <c:grouping val="standard"/>
        <c:varyColors val="0"/>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16.0</c:v>
                </c:pt>
                <c:pt idx="1">
                  <c:v>32.0</c:v>
                </c:pt>
                <c:pt idx="2">
                  <c:v>64.0</c:v>
                </c:pt>
                <c:pt idx="3">
                  <c:v>128.0</c:v>
                </c:pt>
                <c:pt idx="4">
                  <c:v>256.0</c:v>
                </c:pt>
              </c:numCache>
            </c:numRef>
          </c:cat>
          <c:val>
            <c:numRef>
              <c:f>Sheet1!$B$3:$F$3</c:f>
              <c:numCache>
                <c:formatCode>General</c:formatCode>
                <c:ptCount val="5"/>
                <c:pt idx="0">
                  <c:v>8.5</c:v>
                </c:pt>
                <c:pt idx="1">
                  <c:v>7.5</c:v>
                </c:pt>
                <c:pt idx="2">
                  <c:v>7.25</c:v>
                </c:pt>
                <c:pt idx="3">
                  <c:v>7.75</c:v>
                </c:pt>
                <c:pt idx="4">
                  <c:v>9.5</c:v>
                </c:pt>
              </c:numCache>
            </c:numRef>
          </c:val>
          <c:smooth val="0"/>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16.0</c:v>
                </c:pt>
                <c:pt idx="1">
                  <c:v>32.0</c:v>
                </c:pt>
                <c:pt idx="2">
                  <c:v>64.0</c:v>
                </c:pt>
                <c:pt idx="3">
                  <c:v>128.0</c:v>
                </c:pt>
                <c:pt idx="4">
                  <c:v>256.0</c:v>
                </c:pt>
              </c:numCache>
            </c:numRef>
          </c:cat>
          <c:val>
            <c:numRef>
              <c:f>Sheet1!$B$4:$F$4</c:f>
              <c:numCache>
                <c:formatCode>General</c:formatCode>
                <c:ptCount val="5"/>
                <c:pt idx="0">
                  <c:v>4.0</c:v>
                </c:pt>
                <c:pt idx="1">
                  <c:v>2.75</c:v>
                </c:pt>
                <c:pt idx="2">
                  <c:v>2.75</c:v>
                </c:pt>
                <c:pt idx="3">
                  <c:v>3.0</c:v>
                </c:pt>
                <c:pt idx="4">
                  <c:v>3.5</c:v>
                </c:pt>
              </c:numCache>
            </c:numRef>
          </c:val>
          <c:smooth val="0"/>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16.0</c:v>
                </c:pt>
                <c:pt idx="1">
                  <c:v>32.0</c:v>
                </c:pt>
                <c:pt idx="2">
                  <c:v>64.0</c:v>
                </c:pt>
                <c:pt idx="3">
                  <c:v>128.0</c:v>
                </c:pt>
                <c:pt idx="4">
                  <c:v>256.0</c:v>
                </c:pt>
              </c:numCache>
            </c:numRef>
          </c:cat>
          <c:val>
            <c:numRef>
              <c:f>Sheet1!$B$5:$F$5</c:f>
              <c:numCache>
                <c:formatCode>General</c:formatCode>
                <c:ptCount val="5"/>
                <c:pt idx="0">
                  <c:v>2.0</c:v>
                </c:pt>
                <c:pt idx="1">
                  <c:v>1.700000000000003</c:v>
                </c:pt>
                <c:pt idx="2">
                  <c:v>1.55</c:v>
                </c:pt>
                <c:pt idx="3">
                  <c:v>1.4</c:v>
                </c:pt>
                <c:pt idx="4">
                  <c:v>1.4</c:v>
                </c:pt>
              </c:numCache>
            </c:numRef>
          </c:val>
          <c:smooth val="0"/>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16.0</c:v>
                </c:pt>
                <c:pt idx="1">
                  <c:v>32.0</c:v>
                </c:pt>
                <c:pt idx="2">
                  <c:v>64.0</c:v>
                </c:pt>
                <c:pt idx="3">
                  <c:v>128.0</c:v>
                </c:pt>
                <c:pt idx="4">
                  <c:v>256.0</c:v>
                </c:pt>
              </c:numCache>
            </c:numRef>
          </c:cat>
          <c:val>
            <c:numRef>
              <c:f>Sheet1!$B$6:$F$6</c:f>
              <c:numCache>
                <c:formatCode>General</c:formatCode>
                <c:ptCount val="5"/>
                <c:pt idx="0">
                  <c:v>1.0</c:v>
                </c:pt>
                <c:pt idx="1">
                  <c:v>0.700000000000001</c:v>
                </c:pt>
                <c:pt idx="2">
                  <c:v>0.5</c:v>
                </c:pt>
                <c:pt idx="3">
                  <c:v>0.5</c:v>
                </c:pt>
                <c:pt idx="4">
                  <c:v>0.600000000000001</c:v>
                </c:pt>
              </c:numCache>
            </c:numRef>
          </c:val>
          <c:smooth val="0"/>
        </c:ser>
        <c:dLbls>
          <c:showLegendKey val="0"/>
          <c:showVal val="0"/>
          <c:showCatName val="0"/>
          <c:showSerName val="0"/>
          <c:showPercent val="0"/>
          <c:showBubbleSize val="0"/>
        </c:dLbls>
        <c:marker val="1"/>
        <c:smooth val="0"/>
        <c:axId val="842719752"/>
        <c:axId val="755675384"/>
      </c:lineChart>
      <c:catAx>
        <c:axId val="842719752"/>
        <c:scaling>
          <c:orientation val="minMax"/>
        </c:scaling>
        <c:delete val="0"/>
        <c:axPos val="b"/>
        <c:title>
          <c:tx>
            <c:rich>
              <a:bodyPr/>
              <a:lstStyle/>
              <a:p>
                <a:pPr>
                  <a:defRPr sz="1800" b="1" i="0" u="none" strike="noStrike" baseline="0">
                    <a:solidFill>
                      <a:schemeClr val="tx1"/>
                    </a:solidFill>
                    <a:latin typeface="Arial"/>
                    <a:ea typeface="Arial"/>
                    <a:cs typeface="Arial"/>
                  </a:defRPr>
                </a:pPr>
                <a:r>
                  <a:rPr lang="en-US"/>
                  <a:t>Block size (bytes)</a:t>
                </a:r>
              </a:p>
            </c:rich>
          </c:tx>
          <c:layout>
            <c:manualLayout>
              <c:xMode val="edge"/>
              <c:yMode val="edge"/>
              <c:x val="0.330891330891331"/>
              <c:y val="0.875862068965517"/>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755675384"/>
        <c:crosses val="autoZero"/>
        <c:auto val="1"/>
        <c:lblAlgn val="ctr"/>
        <c:lblOffset val="100"/>
        <c:tickLblSkip val="1"/>
        <c:tickMarkSkip val="1"/>
        <c:noMultiLvlLbl val="0"/>
      </c:catAx>
      <c:valAx>
        <c:axId val="755675384"/>
        <c:scaling>
          <c:orientation val="minMax"/>
        </c:scaling>
        <c:delete val="0"/>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0.0134310134310134"/>
              <c:y val="0.232183908045977"/>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842719752"/>
        <c:crosses val="autoZero"/>
        <c:crossBetween val="midCat"/>
        <c:majorUnit val="5.0"/>
      </c:valAx>
      <c:spPr>
        <a:noFill/>
        <a:ln w="12700">
          <a:solidFill>
            <a:schemeClr val="tx1"/>
          </a:solidFill>
          <a:prstDash val="solid"/>
        </a:ln>
      </c:spPr>
    </c:plotArea>
    <c:legend>
      <c:legendPos val="r"/>
      <c:layout>
        <c:manualLayout>
          <c:xMode val="edge"/>
          <c:yMode val="edge"/>
          <c:x val="0.831501831501833"/>
          <c:y val="0.1816091954023"/>
          <c:w val="0.161172161172162"/>
          <c:h val="0.324137931034484"/>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9/28/11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807952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9/28/11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25485969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Let’s use a specific example with realistic numbers: assume we have a 1 K word (4Kbyte) direct mapped cache with block size equals to 4 bytes (1 word).</a:t>
            </a:r>
          </a:p>
          <a:p>
            <a:r>
              <a:rPr lang="en-US"/>
              <a:t>In other words, each block associated with the cache tag will have 4 bytes in it (Row 1).</a:t>
            </a:r>
          </a:p>
          <a:p>
            <a:r>
              <a:rPr lang="en-US"/>
              <a:t>With Block Size equals to 4 bytes, the 2 least significant bits of the address will be used as byte select within the cache block.</a:t>
            </a:r>
          </a:p>
          <a:p>
            <a:r>
              <a:rPr lang="en-US"/>
              <a:t>Since the cache size is 1K word, the upper 32 minus 10+2 bits, or 20 bits of the address will be stored as cache tag.</a:t>
            </a:r>
          </a:p>
          <a:p>
            <a:r>
              <a:rPr lang="en-US"/>
              <a:t>The rest of the (10) address bits in the middle, that is bit 2 through 11, will be used as Cache Index to select the proper cache entry</a:t>
            </a:r>
          </a:p>
          <a:p>
            <a:endParaRPr lang="en-US"/>
          </a:p>
          <a:p>
            <a:r>
              <a:rPr lang="en-US"/>
              <a:t>Temporal!</a:t>
            </a:r>
          </a:p>
        </p:txBody>
      </p:sp>
      <p:sp>
        <p:nvSpPr>
          <p:cNvPr id="160563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3218" name="Rectangle 2"/>
          <p:cNvSpPr>
            <a:spLocks noGrp="1" noRot="1" noChangeAspect="1" noChangeArrowheads="1" noTextEdit="1"/>
          </p:cNvSpPr>
          <p:nvPr>
            <p:ph type="sldImg"/>
          </p:nvPr>
        </p:nvSpPr>
        <p:spPr bwMode="auto">
          <a:xfrm>
            <a:off x="3429000" y="2398713"/>
            <a:ext cx="0" cy="0"/>
          </a:xfrm>
          <a:prstGeom prst="rect">
            <a:avLst/>
          </a:prstGeom>
          <a:solidFill>
            <a:srgbClr val="FFFFFF"/>
          </a:solidFill>
          <a:ln>
            <a:solidFill>
              <a:srgbClr val="000000"/>
            </a:solidFill>
            <a:miter lim="800000"/>
            <a:headEnd/>
            <a:tailEnd/>
          </a:ln>
        </p:spPr>
      </p:sp>
      <p:sp>
        <p:nvSpPr>
          <p:cNvPr id="2953219" name="Rectangle 3"/>
          <p:cNvSpPr>
            <a:spLocks noGrp="1" noChangeArrowheads="1"/>
          </p:cNvSpPr>
          <p:nvPr>
            <p:ph type="body" idx="1"/>
          </p:nvPr>
        </p:nvSpPr>
        <p:spPr bwMode="auto">
          <a:xfrm>
            <a:off x="913057" y="6276365"/>
            <a:ext cx="5402380" cy="247935"/>
          </a:xfrm>
          <a:prstGeom prst="rect">
            <a:avLst/>
          </a:prstGeom>
          <a:solidFill>
            <a:srgbClr val="FFFFFF"/>
          </a:solidFill>
          <a:ln>
            <a:solidFill>
              <a:srgbClr val="000000"/>
            </a:solidFill>
            <a:miter lim="800000"/>
            <a:headEnd/>
            <a:tailEnd/>
          </a:ln>
        </p:spPr>
        <p:txBody>
          <a:bodyPr lIns="86478" tIns="43239" rIns="86478" bIns="43239">
            <a:prstTxWarp prst="textNoShape">
              <a:avLst/>
            </a:prstTxWarp>
          </a:bodyPr>
          <a:lstStyle/>
          <a:p>
            <a:pPr marL="223959" indent="-223959"/>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1162050" y="587375"/>
            <a:ext cx="4552950" cy="3416300"/>
          </a:xfrm>
        </p:spPr>
      </p:sp>
      <p:sp>
        <p:nvSpPr>
          <p:cNvPr id="159744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For </a:t>
            </a:r>
            <a:r>
              <a:rPr lang="en-US" dirty="0" smtClean="0"/>
              <a:t>lecture</a:t>
            </a:r>
          </a:p>
          <a:p>
            <a:r>
              <a:rPr lang="en-US" dirty="0" smtClean="0"/>
              <a:t>Reference</a:t>
            </a:r>
            <a:r>
              <a:rPr lang="en-US" baseline="0" dirty="0" smtClean="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1162050" y="587375"/>
            <a:ext cx="4552950" cy="3416300"/>
          </a:xfrm>
        </p:spPr>
      </p:sp>
      <p:sp>
        <p:nvSpPr>
          <p:cNvPr id="161792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For </a:t>
            </a:r>
            <a:r>
              <a:rPr lang="en-US" dirty="0" smtClean="0"/>
              <a:t>lecture</a:t>
            </a:r>
          </a:p>
          <a:p>
            <a:r>
              <a:rPr lang="en-US" dirty="0" smtClean="0"/>
              <a:t>Show the 4-bi</a:t>
            </a:r>
            <a:r>
              <a:rPr lang="en-US" baseline="0" dirty="0" smtClean="0"/>
              <a:t>t address mapping – 2-bits of tag, 1-bit of set address (index), 1-bit of word-in-block select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Increasing</a:t>
            </a:r>
            <a:r>
              <a:rPr lang="en-US" baseline="0" dirty="0" smtClean="0"/>
              <a:t> the block size usually decreases the miss rate.</a:t>
            </a:r>
          </a:p>
          <a:p>
            <a:r>
              <a:rPr lang="en-US" baseline="0" dirty="0" smtClean="0"/>
              <a:t>A more serious problem is that the miss penalty goes up since it is primarily determined by the time to fetch the block from the next lower level of the hierarchy and load it into the cache.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Rectangle 2"/>
          <p:cNvSpPr>
            <a:spLocks noGrp="1" noChangeArrowheads="1"/>
          </p:cNvSpPr>
          <p:nvPr>
            <p:ph type="body" idx="1"/>
          </p:nvPr>
        </p:nvSpPr>
        <p:spPr>
          <a:xfrm>
            <a:off x="913805" y="4345214"/>
            <a:ext cx="5030391" cy="4113893"/>
          </a:xfrm>
          <a:ln>
            <a:noFill/>
          </a:ln>
        </p:spPr>
        <p:txBody>
          <a:bodyPr lIns="92910" tIns="45640" rIns="92910" bIns="45640"/>
          <a:lstStyle/>
          <a:p>
            <a:r>
              <a:rPr lang="en-US" dirty="0" smtClean="0"/>
              <a:t>In</a:t>
            </a:r>
            <a:r>
              <a:rPr lang="en-US" baseline="0" dirty="0" smtClean="0"/>
              <a:t> a write-back cache, because we cannot overwrite the block (since we may not have a backup copy anywhere), stores either require two cycles (one to check for a hit, followed by one to actually do the write) or require a write buffer to hold that data (essentially pipelining the write).</a:t>
            </a:r>
          </a:p>
          <a:p>
            <a:endParaRPr lang="en-US" baseline="0" dirty="0" smtClean="0"/>
          </a:p>
          <a:p>
            <a:r>
              <a:rPr lang="en-US" baseline="0" dirty="0" smtClean="0"/>
              <a:t>By comparison, a write-through cache can always be done in one cycle assuming there is room in the write buffer.  Read the tag and write the data in parallel.  If the tag doesn’t match, the generate a write miss to fetch the rest of that block from the next level in the hierarchy (and update the tag field).</a:t>
            </a:r>
            <a:endParaRPr lang="en-US" dirty="0"/>
          </a:p>
        </p:txBody>
      </p:sp>
      <p:sp>
        <p:nvSpPr>
          <p:cNvPr id="1608707"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Rot="1" noChangeAspect="1" noChangeArrowheads="1" noTextEdit="1"/>
          </p:cNvSpPr>
          <p:nvPr>
            <p:ph type="sldImg"/>
          </p:nvPr>
        </p:nvSpPr>
        <p:spPr>
          <a:xfrm>
            <a:off x="1162050" y="587375"/>
            <a:ext cx="4552950" cy="3416300"/>
          </a:xfrm>
        </p:spPr>
      </p:sp>
      <p:sp>
        <p:nvSpPr>
          <p:cNvPr id="161280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Let’s look at our 1KB direct mapped cache again.</a:t>
            </a:r>
          </a:p>
          <a:p>
            <a:r>
              <a:rPr lang="en-US" dirty="0"/>
              <a:t>Assume we do a 16-bit write to memory location 0x000000 and causes a cache miss in our 1KB direct mapped cache that has 32-byte block select.</a:t>
            </a:r>
          </a:p>
          <a:p>
            <a:r>
              <a:rPr lang="en-US" dirty="0"/>
              <a:t>After we write the cache tag into the cache and write the 16-bit data into Byte 0 and Byte 1, do we have to read the rest of the block (Byte 2, 3, ... Byte 31) from memory?</a:t>
            </a:r>
          </a:p>
          <a:p>
            <a:r>
              <a:rPr lang="en-US" dirty="0"/>
              <a:t>If we do read the rest of the block in, it is called write allocate. But stop and think for a second.  Is it really necessary to bring in the rest of the block on a write miss?</a:t>
            </a:r>
          </a:p>
          <a:p>
            <a:r>
              <a:rPr lang="en-US" dirty="0"/>
              <a:t>True, the principle of spatial locality implies that we are likely to access them soon.</a:t>
            </a:r>
          </a:p>
          <a:p>
            <a:r>
              <a:rPr lang="en-US" dirty="0"/>
              <a:t>But the type of access we are going to do is likely to be another write.</a:t>
            </a:r>
          </a:p>
          <a:p>
            <a:r>
              <a:rPr lang="en-US" dirty="0"/>
              <a:t>So if even if we do  read in the data, we may end up  overwriting them anyway so it is a common practice to NOT read in the rest of the block on a write miss.</a:t>
            </a:r>
          </a:p>
          <a:p>
            <a:r>
              <a:rPr lang="en-US" dirty="0"/>
              <a:t>If you don’t bring in the rest of the block, or use the more technical term, Write Not Allocate, you better have some way to tell the processor the rest of the block is no longer valid.</a:t>
            </a:r>
          </a:p>
          <a:p>
            <a:r>
              <a:rPr lang="en-US" dirty="0"/>
              <a:t>This bring us to the topic of sub-blocking.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Early restart works best for instruction caches (since it works best for sequential accesses) – if the memory system can deliver a word every clock cycle, it can return words just in time.  But if the processor needs another word from a different block before the previous transfer is complete, then the processor will have to stall until the memory is no longer busy.</a:t>
            </a:r>
          </a:p>
          <a:p>
            <a:r>
              <a:rPr lang="en-US" dirty="0" smtClean="0"/>
              <a:t>Unless you have a </a:t>
            </a:r>
            <a:r>
              <a:rPr lang="en-US" dirty="0" err="1" smtClean="0"/>
              <a:t>nonblocking</a:t>
            </a:r>
            <a:r>
              <a:rPr lang="en-US" dirty="0" smtClean="0"/>
              <a:t> cache that come in two flavors</a:t>
            </a:r>
          </a:p>
          <a:p>
            <a:r>
              <a:rPr lang="en-US" dirty="0" smtClean="0"/>
              <a:t>Hit under miss – allow additional cache hits during a miss with the goal of hiding some of the miss latency</a:t>
            </a:r>
          </a:p>
          <a:p>
            <a:r>
              <a:rPr lang="en-US" dirty="0" smtClean="0"/>
              <a:t>Miss under miss – allow multiple outstanding cache misses (need a high bandwidth memory system to support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1170" name="Rectangle 2"/>
          <p:cNvSpPr>
            <a:spLocks noGrp="1" noRot="1" noChangeAspect="1" noChangeArrowheads="1" noTextEdit="1"/>
          </p:cNvSpPr>
          <p:nvPr>
            <p:ph type="sldImg"/>
          </p:nvPr>
        </p:nvSpPr>
        <p:spPr bwMode="auto">
          <a:xfrm>
            <a:off x="3429000" y="2398713"/>
            <a:ext cx="0" cy="0"/>
          </a:xfrm>
          <a:prstGeom prst="rect">
            <a:avLst/>
          </a:prstGeom>
          <a:solidFill>
            <a:srgbClr val="FFFFFF"/>
          </a:solidFill>
          <a:ln>
            <a:solidFill>
              <a:srgbClr val="000000"/>
            </a:solidFill>
            <a:miter lim="800000"/>
            <a:headEnd/>
            <a:tailEnd/>
          </a:ln>
        </p:spPr>
      </p:sp>
      <p:sp>
        <p:nvSpPr>
          <p:cNvPr id="2951171" name="Rectangle 3"/>
          <p:cNvSpPr>
            <a:spLocks noGrp="1" noChangeArrowheads="1"/>
          </p:cNvSpPr>
          <p:nvPr>
            <p:ph type="body" idx="1"/>
          </p:nvPr>
        </p:nvSpPr>
        <p:spPr bwMode="auto">
          <a:xfrm>
            <a:off x="913057" y="6276365"/>
            <a:ext cx="5402380" cy="247935"/>
          </a:xfrm>
          <a:prstGeom prst="rect">
            <a:avLst/>
          </a:prstGeom>
          <a:solidFill>
            <a:srgbClr val="FFFFFF"/>
          </a:solidFill>
          <a:ln>
            <a:solidFill>
              <a:srgbClr val="000000"/>
            </a:solidFill>
            <a:miter lim="800000"/>
            <a:headEnd/>
            <a:tailEnd/>
          </a:ln>
        </p:spPr>
        <p:txBody>
          <a:bodyPr lIns="86478" tIns="43239" rIns="86478" bIns="43239">
            <a:prstTxWarp prst="textNoShape">
              <a:avLst/>
            </a:prstTxWarp>
          </a:bodyPr>
          <a:lstStyle/>
          <a:p>
            <a:pPr marL="223959" indent="-223959"/>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10CD995-F190-D645-962C-33F68B0AE0CE}" type="datetime1">
              <a:rPr lang="en-US" smtClean="0"/>
              <a:pPr/>
              <a:t>9/28/11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BE64D0-4959-7844-B68C-18311CA04808}" type="datetime1">
              <a:rPr lang="en-US" smtClean="0"/>
              <a:pPr/>
              <a:t>9/28/11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035AE-2F20-CA4A-96EA-2E2FD8390012}" type="datetime1">
              <a:rPr lang="en-US" smtClean="0"/>
              <a:pPr/>
              <a:t>9/28/11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E1938-C8CF-0247-A38E-E6A30FE91DD3}" type="datetime1">
              <a:rPr lang="en-US" smtClean="0"/>
              <a:pPr/>
              <a:t>9/28/11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54DAF-F2CF-7F43-A4C4-E2C9980100D0}" type="datetime1">
              <a:rPr lang="en-US" smtClean="0"/>
              <a:pPr/>
              <a:t>9/28/11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C22ADC-F210-6D42-BDA7-9E62E77EB091}" type="datetime1">
              <a:rPr lang="en-US" smtClean="0"/>
              <a:pPr/>
              <a:t>9/28/11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4811D-A295-6945-90EF-DDD0D8E9AA49}" type="datetime1">
              <a:rPr lang="en-US" smtClean="0"/>
              <a:pPr/>
              <a:t>9/28/11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643134-902E-884F-AF34-1C1B41A17DD1}" type="datetime1">
              <a:rPr lang="en-US" smtClean="0"/>
              <a:pPr/>
              <a:t>9/28/11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EFA44-2E20-554D-B4DC-225ED72351BB}" type="datetime1">
              <a:rPr lang="en-US" smtClean="0"/>
              <a:pPr/>
              <a:t>9/28/11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9D1B5-AAC3-A046-BC7E-D99BD7AA3531}" type="datetime1">
              <a:rPr lang="en-US" smtClean="0"/>
              <a:pPr/>
              <a:t>9/28/11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807DF-0246-0A44-B896-99D1F24A0E15}" type="datetime1">
              <a:rPr lang="en-US" smtClean="0"/>
              <a:pPr/>
              <a:t>9/28/11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9/26/11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
        <p:nvSpPr>
          <p:cNvPr id="7" name="Footer Placeholder 7"/>
          <p:cNvSpPr txBox="1">
            <a:spLocks/>
          </p:cNvSpPr>
          <p:nvPr userDrawn="1"/>
        </p:nvSpPr>
        <p:spPr>
          <a:xfrm>
            <a:off x="3276600"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smtClean="0"/>
              <a:t>Fall 2011 -- Lecture #13	</a:t>
            </a:r>
            <a:r>
              <a:rPr lang="en-US" dirty="0" smtClean="0"/>
              <a:t>	</a:t>
            </a:r>
          </a:p>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275" y="1622425"/>
            <a:ext cx="7772400" cy="1470025"/>
          </a:xfrm>
        </p:spPr>
        <p:txBody>
          <a:bodyPr>
            <a:normAutofit fontScale="90000"/>
          </a:bodyPr>
          <a:lstStyle/>
          <a:p>
            <a:r>
              <a:rPr lang="en-US" dirty="0" smtClean="0"/>
              <a:t>CS 61C: Great Ideas in Computer Architecture </a:t>
            </a:r>
            <a:br>
              <a:rPr lang="en-US" dirty="0" smtClean="0"/>
            </a:br>
            <a:r>
              <a:rPr lang="en-US" dirty="0" smtClean="0"/>
              <a:t/>
            </a:r>
            <a:br>
              <a:rPr lang="en-US" dirty="0" smtClean="0"/>
            </a:br>
            <a:r>
              <a:rPr lang="en-US" i="1" dirty="0" smtClean="0"/>
              <a:t>Lecture 13 –Cache Basics </a:t>
            </a:r>
            <a:r>
              <a:rPr lang="en-US" sz="3600" i="1" dirty="0" smtClean="0"/>
              <a:t>(Cache II)</a:t>
            </a:r>
            <a:br>
              <a:rPr lang="en-US" sz="3600" i="1" dirty="0" smtClean="0"/>
            </a:br>
            <a:endParaRPr lang="en-US" i="1" dirty="0"/>
          </a:p>
        </p:txBody>
      </p:sp>
      <p:sp>
        <p:nvSpPr>
          <p:cNvPr id="3" name="Subtitle 2"/>
          <p:cNvSpPr>
            <a:spLocks noGrp="1"/>
          </p:cNvSpPr>
          <p:nvPr>
            <p:ph type="subTitle" idx="1"/>
          </p:nvPr>
        </p:nvSpPr>
        <p:spPr>
          <a:xfrm>
            <a:off x="1371600" y="3886199"/>
            <a:ext cx="6845300" cy="2243667"/>
          </a:xfrm>
        </p:spPr>
        <p:txBody>
          <a:bodyPr>
            <a:normAutofit fontScale="92500"/>
          </a:bodyPr>
          <a:lstStyle/>
          <a:p>
            <a:r>
              <a:rPr lang="en-US" dirty="0" smtClean="0"/>
              <a:t>Instructors:</a:t>
            </a:r>
          </a:p>
          <a:p>
            <a:r>
              <a:rPr lang="en-US" dirty="0" smtClean="0"/>
              <a:t>Mike Franklin</a:t>
            </a:r>
          </a:p>
          <a:p>
            <a:r>
              <a:rPr lang="en-US" dirty="0" smtClean="0"/>
              <a:t>Dan Garcia</a:t>
            </a:r>
          </a:p>
          <a:p>
            <a:r>
              <a:rPr lang="en-US" dirty="0" smtClean="0"/>
              <a:t>http://inst.eecs.berkeley.edu/~cs61c/fa11</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dirty="0"/>
          </a:p>
        </p:txBody>
      </p:sp>
    </p:spTree>
    <p:extLst>
      <p:ext uri="{BB962C8B-B14F-4D97-AF65-F5344CB8AC3E}">
        <p14:creationId xmlns:p14="http://schemas.microsoft.com/office/powerpoint/2010/main" val="17646911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Cache-Memory Consistency? (1/2)</a:t>
            </a:r>
            <a:endParaRPr lang="en-US" dirty="0"/>
          </a:p>
        </p:txBody>
      </p:sp>
      <p:sp>
        <p:nvSpPr>
          <p:cNvPr id="3" name="Content Placeholder 2"/>
          <p:cNvSpPr>
            <a:spLocks noGrp="1"/>
          </p:cNvSpPr>
          <p:nvPr>
            <p:ph idx="1"/>
          </p:nvPr>
        </p:nvSpPr>
        <p:spPr/>
        <p:txBody>
          <a:bodyPr/>
          <a:lstStyle/>
          <a:p>
            <a:r>
              <a:rPr lang="en-US" dirty="0" smtClean="0"/>
              <a:t>Need to make sure cache and memory are consistent (i.e., know about all updates)</a:t>
            </a:r>
          </a:p>
          <a:p>
            <a:pPr>
              <a:buNone/>
            </a:pPr>
            <a:r>
              <a:rPr lang="en-US" dirty="0" smtClean="0">
                <a:solidFill>
                  <a:srgbClr val="0000FF"/>
                </a:solidFill>
              </a:rPr>
              <a:t>1) Write-Through Policy</a:t>
            </a:r>
            <a:r>
              <a:rPr lang="en-US" dirty="0" smtClean="0"/>
              <a:t>: write cache and write </a:t>
            </a:r>
            <a:r>
              <a:rPr lang="en-US" i="1" dirty="0" smtClean="0"/>
              <a:t>through </a:t>
            </a:r>
            <a:r>
              <a:rPr lang="en-US" dirty="0" smtClean="0"/>
              <a:t>the cache to memory</a:t>
            </a:r>
          </a:p>
          <a:p>
            <a:pPr lvl="1"/>
            <a:r>
              <a:rPr lang="en-US" dirty="0" smtClean="0"/>
              <a:t>Every write eventually gets to memory</a:t>
            </a:r>
          </a:p>
          <a:p>
            <a:pPr lvl="1"/>
            <a:r>
              <a:rPr lang="en-US" dirty="0" smtClean="0"/>
              <a:t>Too slow, so include Write Buffer to allow processor to continue once data in Buffer, </a:t>
            </a:r>
            <a:br>
              <a:rPr lang="en-US" dirty="0" smtClean="0"/>
            </a:br>
            <a:r>
              <a:rPr lang="en-US" dirty="0" smtClean="0"/>
              <a:t>Buffer updates memory in parallel to processor</a:t>
            </a:r>
          </a:p>
          <a:p>
            <a:pPr lvl="1">
              <a:buNone/>
            </a:pPr>
            <a:endParaRPr lang="en-US" dirty="0" smtClean="0"/>
          </a:p>
          <a:p>
            <a:pPr lvl="1"/>
            <a:endParaRPr lang="en-US" dirty="0"/>
          </a:p>
        </p:txBody>
      </p:sp>
      <p:sp>
        <p:nvSpPr>
          <p:cNvPr id="4" name="Date Placeholder 3"/>
          <p:cNvSpPr>
            <a:spLocks noGrp="1"/>
          </p:cNvSpPr>
          <p:nvPr>
            <p:ph type="dt" sz="half" idx="10"/>
          </p:nvPr>
        </p:nvSpPr>
        <p:spPr/>
        <p:txBody>
          <a:bodyPr/>
          <a:lstStyle/>
          <a:p>
            <a:fld id="{A0CC2F0F-BF8F-0C4D-BAC3-8A026018F4FA}"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10</a:t>
            </a:fld>
            <a:endParaRPr lang="en-US"/>
          </a:p>
        </p:txBody>
      </p:sp>
    </p:spTree>
    <p:extLst>
      <p:ext uri="{BB962C8B-B14F-4D97-AF65-F5344CB8AC3E}">
        <p14:creationId xmlns:p14="http://schemas.microsoft.com/office/powerpoint/2010/main" val="3400181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Cache-Memory Consistency? (2/2)</a:t>
            </a:r>
            <a:endParaRPr lang="en-US" dirty="0"/>
          </a:p>
        </p:txBody>
      </p:sp>
      <p:sp>
        <p:nvSpPr>
          <p:cNvPr id="3" name="Content Placeholder 2"/>
          <p:cNvSpPr>
            <a:spLocks noGrp="1"/>
          </p:cNvSpPr>
          <p:nvPr>
            <p:ph idx="1"/>
          </p:nvPr>
        </p:nvSpPr>
        <p:spPr>
          <a:xfrm>
            <a:off x="457200" y="1600200"/>
            <a:ext cx="8229600" cy="4655577"/>
          </a:xfrm>
        </p:spPr>
        <p:txBody>
          <a:bodyPr>
            <a:normAutofit/>
          </a:bodyPr>
          <a:lstStyle/>
          <a:p>
            <a:pPr>
              <a:buNone/>
            </a:pPr>
            <a:r>
              <a:rPr lang="en-US" dirty="0" smtClean="0">
                <a:solidFill>
                  <a:srgbClr val="0000FF"/>
                </a:solidFill>
              </a:rPr>
              <a:t>2) Write-Back Policy</a:t>
            </a:r>
            <a:r>
              <a:rPr lang="en-US" dirty="0" smtClean="0"/>
              <a:t>: write </a:t>
            </a:r>
            <a:r>
              <a:rPr lang="en-US" u="sng" dirty="0" smtClean="0"/>
              <a:t>only to cache</a:t>
            </a:r>
            <a:r>
              <a:rPr lang="en-US" dirty="0" smtClean="0"/>
              <a:t> and then write cache block </a:t>
            </a:r>
            <a:r>
              <a:rPr lang="en-US" i="1" dirty="0" smtClean="0"/>
              <a:t>back </a:t>
            </a:r>
            <a:r>
              <a:rPr lang="en-US" dirty="0" smtClean="0"/>
              <a:t>to memory when evict block from cache</a:t>
            </a:r>
          </a:p>
          <a:p>
            <a:pPr lvl="1"/>
            <a:r>
              <a:rPr lang="en-US" dirty="0" smtClean="0"/>
              <a:t>Writes collected in cache, only single write to memory per block</a:t>
            </a:r>
          </a:p>
          <a:p>
            <a:pPr lvl="1"/>
            <a:r>
              <a:rPr lang="en-US" dirty="0" smtClean="0"/>
              <a:t>Include bit to see if wrote to block or not, and then only write back if bit is set</a:t>
            </a:r>
          </a:p>
          <a:p>
            <a:pPr lvl="2"/>
            <a:r>
              <a:rPr lang="en-US" dirty="0" smtClean="0"/>
              <a:t>Called “</a:t>
            </a:r>
            <a:r>
              <a:rPr lang="en-US" dirty="0" smtClean="0">
                <a:solidFill>
                  <a:srgbClr val="0000FF"/>
                </a:solidFill>
              </a:rPr>
              <a:t>Dirty</a:t>
            </a:r>
            <a:r>
              <a:rPr lang="en-US" dirty="0" smtClean="0"/>
              <a:t>” bit (writing makes it “dirty”)</a:t>
            </a:r>
          </a:p>
        </p:txBody>
      </p:sp>
      <p:sp>
        <p:nvSpPr>
          <p:cNvPr id="4" name="Date Placeholder 3"/>
          <p:cNvSpPr>
            <a:spLocks noGrp="1"/>
          </p:cNvSpPr>
          <p:nvPr>
            <p:ph type="dt" sz="half" idx="10"/>
          </p:nvPr>
        </p:nvSpPr>
        <p:spPr/>
        <p:txBody>
          <a:bodyPr/>
          <a:lstStyle/>
          <a:p>
            <a:fld id="{A0CC2F0F-BF8F-0C4D-BAC3-8A026018F4FA}"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11</a:t>
            </a:fld>
            <a:endParaRPr lang="en-US"/>
          </a:p>
        </p:txBody>
      </p:sp>
    </p:spTree>
    <p:extLst>
      <p:ext uri="{BB962C8B-B14F-4D97-AF65-F5344CB8AC3E}">
        <p14:creationId xmlns:p14="http://schemas.microsoft.com/office/powerpoint/2010/main" val="15244940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683" name="Rectangle 3"/>
          <p:cNvSpPr>
            <a:spLocks noGrp="1" noChangeArrowheads="1"/>
          </p:cNvSpPr>
          <p:nvPr>
            <p:ph type="title"/>
          </p:nvPr>
        </p:nvSpPr>
        <p:spPr/>
        <p:txBody>
          <a:bodyPr/>
          <a:lstStyle/>
          <a:p>
            <a:r>
              <a:rPr lang="en-US" smtClean="0"/>
              <a:t>Handling Cache Hits</a:t>
            </a:r>
            <a:endParaRPr lang="en-US"/>
          </a:p>
        </p:txBody>
      </p:sp>
      <p:sp>
        <p:nvSpPr>
          <p:cNvPr id="1607682" name="Rectangle 2"/>
          <p:cNvSpPr>
            <a:spLocks noGrp="1" noChangeArrowheads="1"/>
          </p:cNvSpPr>
          <p:nvPr>
            <p:ph type="body" idx="1"/>
          </p:nvPr>
        </p:nvSpPr>
        <p:spPr>
          <a:xfrm>
            <a:off x="457200" y="1600200"/>
            <a:ext cx="8229600" cy="4969933"/>
          </a:xfrm>
        </p:spPr>
        <p:txBody>
          <a:bodyPr>
            <a:normAutofit fontScale="77500" lnSpcReduction="20000"/>
          </a:bodyPr>
          <a:lstStyle/>
          <a:p>
            <a:r>
              <a:rPr lang="en-US" dirty="0" smtClean="0"/>
              <a:t>Read hits (I$ and D$)</a:t>
            </a:r>
          </a:p>
          <a:p>
            <a:pPr lvl="1"/>
            <a:r>
              <a:rPr lang="en-US" dirty="0" smtClean="0"/>
              <a:t>Hits are good in helping us go fast</a:t>
            </a:r>
          </a:p>
          <a:p>
            <a:pPr lvl="1"/>
            <a:r>
              <a:rPr lang="en-US" dirty="0" smtClean="0"/>
              <a:t>Misses are bad/slow us down</a:t>
            </a:r>
          </a:p>
          <a:p>
            <a:pPr lvl="2"/>
            <a:endParaRPr lang="en-US" dirty="0" smtClean="0"/>
          </a:p>
          <a:p>
            <a:r>
              <a:rPr lang="en-US" dirty="0" smtClean="0"/>
              <a:t>Write hits (D$ only)</a:t>
            </a:r>
          </a:p>
          <a:p>
            <a:pPr lvl="1"/>
            <a:r>
              <a:rPr lang="en-US" dirty="0" smtClean="0"/>
              <a:t>Require cache and memory to be consistent</a:t>
            </a:r>
          </a:p>
          <a:p>
            <a:pPr lvl="2">
              <a:buClr>
                <a:schemeClr val="tx1"/>
              </a:buClr>
            </a:pPr>
            <a:r>
              <a:rPr lang="en-US" dirty="0" smtClean="0">
                <a:solidFill>
                  <a:srgbClr val="FF0000"/>
                </a:solidFill>
              </a:rPr>
              <a:t>Write-through: </a:t>
            </a:r>
            <a:r>
              <a:rPr lang="en-US" dirty="0" smtClean="0"/>
              <a:t>Always write the data into the cache block and the next level in the memory hierarchy</a:t>
            </a:r>
          </a:p>
          <a:p>
            <a:pPr lvl="2"/>
            <a:r>
              <a:rPr lang="en-US" dirty="0" smtClean="0"/>
              <a:t>Writes run at the speed of next level in memory hierarchy – so slow! – or can use a write buffer and stall only if the write buffer is full</a:t>
            </a:r>
          </a:p>
          <a:p>
            <a:pPr lvl="1"/>
            <a:r>
              <a:rPr lang="en-US" dirty="0" smtClean="0"/>
              <a:t>Allow cache and memory to be inconsistent</a:t>
            </a:r>
          </a:p>
          <a:p>
            <a:pPr lvl="2">
              <a:buClr>
                <a:schemeClr val="tx1"/>
              </a:buClr>
            </a:pPr>
            <a:r>
              <a:rPr lang="en-US" dirty="0" smtClean="0">
                <a:solidFill>
                  <a:srgbClr val="FF0000"/>
                </a:solidFill>
              </a:rPr>
              <a:t>Write-back: </a:t>
            </a:r>
            <a:r>
              <a:rPr lang="en-US" dirty="0" smtClean="0"/>
              <a:t>Write the data only into the cache block (cache block written back to next level in memory hierarchy when it is “evicted”)</a:t>
            </a:r>
          </a:p>
          <a:p>
            <a:pPr lvl="2"/>
            <a:r>
              <a:rPr lang="en-US" dirty="0" smtClean="0"/>
              <a:t>Need a </a:t>
            </a:r>
            <a:r>
              <a:rPr lang="en-US" dirty="0" smtClean="0">
                <a:solidFill>
                  <a:srgbClr val="FF0000"/>
                </a:solidFill>
              </a:rPr>
              <a:t>dirty bit </a:t>
            </a:r>
            <a:r>
              <a:rPr lang="en-US" dirty="0" smtClean="0"/>
              <a:t>for each data cache block to tell if it needs to be written back to memory when evicted – can use a </a:t>
            </a:r>
            <a:r>
              <a:rPr lang="en-US" dirty="0" smtClean="0">
                <a:solidFill>
                  <a:srgbClr val="FF0000"/>
                </a:solidFill>
              </a:rPr>
              <a:t>write buffer </a:t>
            </a:r>
            <a:r>
              <a:rPr lang="en-US" dirty="0" smtClean="0"/>
              <a:t>to help “buffer” write-backs of dirty blocks</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12</a:t>
            </a:fld>
            <a:endParaRPr lang="en-US"/>
          </a:p>
        </p:txBody>
      </p:sp>
    </p:spTree>
    <p:extLst>
      <p:ext uri="{BB962C8B-B14F-4D97-AF65-F5344CB8AC3E}">
        <p14:creationId xmlns:p14="http://schemas.microsoft.com/office/powerpoint/2010/main" val="33918331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768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76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68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768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768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0768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768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768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76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1778" name="Rectangle 2"/>
          <p:cNvSpPr>
            <a:spLocks noGrp="1" noChangeArrowheads="1"/>
          </p:cNvSpPr>
          <p:nvPr>
            <p:ph type="title"/>
          </p:nvPr>
        </p:nvSpPr>
        <p:spPr/>
        <p:txBody>
          <a:bodyPr>
            <a:normAutofit fontScale="90000"/>
          </a:bodyPr>
          <a:lstStyle/>
          <a:p>
            <a:r>
              <a:rPr lang="en-US" dirty="0" smtClean="0"/>
              <a:t>Handling Cache Misses </a:t>
            </a:r>
            <a:br>
              <a:rPr lang="en-US" dirty="0" smtClean="0"/>
            </a:br>
            <a:r>
              <a:rPr lang="en-US" dirty="0" smtClean="0"/>
              <a:t>(Single Word Blocks)</a:t>
            </a:r>
            <a:endParaRPr lang="en-US" dirty="0"/>
          </a:p>
        </p:txBody>
      </p:sp>
      <p:sp>
        <p:nvSpPr>
          <p:cNvPr id="1611779" name="Rectangle 3"/>
          <p:cNvSpPr>
            <a:spLocks noGrp="1" noChangeArrowheads="1"/>
          </p:cNvSpPr>
          <p:nvPr>
            <p:ph type="body" idx="1"/>
          </p:nvPr>
        </p:nvSpPr>
        <p:spPr>
          <a:xfrm>
            <a:off x="457200" y="1600200"/>
            <a:ext cx="8229600" cy="4936067"/>
          </a:xfrm>
        </p:spPr>
        <p:txBody>
          <a:bodyPr>
            <a:normAutofit fontScale="70000" lnSpcReduction="20000"/>
          </a:bodyPr>
          <a:lstStyle/>
          <a:p>
            <a:r>
              <a:rPr lang="en-US" dirty="0" smtClean="0"/>
              <a:t>Read misses (I$ and D$)</a:t>
            </a:r>
          </a:p>
          <a:p>
            <a:pPr lvl="1"/>
            <a:r>
              <a:rPr lang="en-US" dirty="0" smtClean="0"/>
              <a:t>Stall execution, fetch the block from the next level in the memory hierarchy, install it in the cache and send requested word to processor, then resume execution</a:t>
            </a:r>
          </a:p>
          <a:p>
            <a:r>
              <a:rPr lang="en-US" dirty="0" smtClean="0"/>
              <a:t>Write misses (D$ only)</a:t>
            </a:r>
          </a:p>
          <a:p>
            <a:pPr lvl="1"/>
            <a:r>
              <a:rPr lang="en-US" dirty="0" smtClean="0"/>
              <a:t>Stall execution, fetch the block from next level in the memory hierarchy, install it in cache (may involve evicting a dirty block if using write-back), write the word from processor to cache, resume </a:t>
            </a:r>
          </a:p>
          <a:p>
            <a:pPr lvl="1">
              <a:buNone/>
            </a:pPr>
            <a:r>
              <a:rPr lang="en-US" dirty="0" smtClean="0"/>
              <a:t>or</a:t>
            </a:r>
          </a:p>
          <a:p>
            <a:pPr lvl="1">
              <a:buClr>
                <a:schemeClr val="tx1"/>
              </a:buClr>
            </a:pPr>
            <a:r>
              <a:rPr lang="en-US" dirty="0" smtClean="0">
                <a:solidFill>
                  <a:srgbClr val="FF0000"/>
                </a:solidFill>
              </a:rPr>
              <a:t>Write allocate:</a:t>
            </a:r>
            <a:r>
              <a:rPr lang="en-US" dirty="0" smtClean="0"/>
              <a:t> just write word into the cache updating both tag and data; no need to check for cache hit, no need to stall</a:t>
            </a:r>
          </a:p>
          <a:p>
            <a:pPr lvl="1">
              <a:buNone/>
            </a:pPr>
            <a:r>
              <a:rPr lang="en-US" dirty="0" smtClean="0"/>
              <a:t>or</a:t>
            </a:r>
          </a:p>
          <a:p>
            <a:pPr lvl="1">
              <a:buClr>
                <a:schemeClr val="tx1"/>
              </a:buClr>
            </a:pPr>
            <a:r>
              <a:rPr lang="en-US" dirty="0" smtClean="0">
                <a:solidFill>
                  <a:srgbClr val="FF0000"/>
                </a:solidFill>
              </a:rPr>
              <a:t>No-write allocate:</a:t>
            </a:r>
            <a:r>
              <a:rPr lang="en-US" dirty="0" smtClean="0"/>
              <a:t> skip the cache write (but must invalidate cache block since it will now hold stale data) and just write the word to write buffer (and eventually to the next memory level); no need to stall if write buffer isn’t full (write through only)</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13</a:t>
            </a:fld>
            <a:endParaRPr lang="en-US"/>
          </a:p>
        </p:txBody>
      </p:sp>
    </p:spTree>
    <p:extLst>
      <p:ext uri="{BB962C8B-B14F-4D97-AF65-F5344CB8AC3E}">
        <p14:creationId xmlns:p14="http://schemas.microsoft.com/office/powerpoint/2010/main" val="41833784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1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17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11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11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11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11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11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11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17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Handling Cache Misses</a:t>
            </a:r>
            <a:br>
              <a:rPr lang="en-US" dirty="0" smtClean="0"/>
            </a:br>
            <a:r>
              <a:rPr lang="en-US" dirty="0" smtClean="0"/>
              <a:t>(Multiword Block Considerations)</a:t>
            </a:r>
            <a:endParaRPr lang="en-US" dirty="0"/>
          </a:p>
        </p:txBody>
      </p:sp>
      <p:sp>
        <p:nvSpPr>
          <p:cNvPr id="4" name="Rectangle 3"/>
          <p:cNvSpPr>
            <a:spLocks noGrp="1" noChangeArrowheads="1"/>
          </p:cNvSpPr>
          <p:nvPr>
            <p:ph idx="1"/>
          </p:nvPr>
        </p:nvSpPr>
        <p:spPr>
          <a:xfrm>
            <a:off x="457200" y="1600200"/>
            <a:ext cx="8229600" cy="4936067"/>
          </a:xfrm>
        </p:spPr>
        <p:txBody>
          <a:bodyPr>
            <a:normAutofit fontScale="77500" lnSpcReduction="20000"/>
          </a:bodyPr>
          <a:lstStyle/>
          <a:p>
            <a:r>
              <a:rPr lang="en-US" dirty="0" smtClean="0"/>
              <a:t>Read misses (I$ and D$)</a:t>
            </a:r>
          </a:p>
          <a:p>
            <a:pPr lvl="1"/>
            <a:r>
              <a:rPr lang="en-US" dirty="0" smtClean="0"/>
              <a:t>Processed the same as for single word blocks – a miss returns the entire block from memory</a:t>
            </a:r>
          </a:p>
          <a:p>
            <a:pPr lvl="1"/>
            <a:r>
              <a:rPr lang="en-US" dirty="0" smtClean="0"/>
              <a:t>Miss penalty grows as block size grows</a:t>
            </a:r>
          </a:p>
          <a:p>
            <a:pPr lvl="2">
              <a:buClr>
                <a:schemeClr val="tx1"/>
              </a:buClr>
            </a:pPr>
            <a:r>
              <a:rPr lang="en-US" dirty="0" smtClean="0">
                <a:solidFill>
                  <a:srgbClr val="FF0000"/>
                </a:solidFill>
              </a:rPr>
              <a:t>Early restart:</a:t>
            </a:r>
            <a:r>
              <a:rPr lang="en-US" dirty="0" smtClean="0"/>
              <a:t> processor resumes execution as soon as the requested word of the block is returned</a:t>
            </a:r>
          </a:p>
          <a:p>
            <a:pPr lvl="2">
              <a:buClr>
                <a:schemeClr val="tx1"/>
              </a:buClr>
            </a:pPr>
            <a:r>
              <a:rPr lang="en-US" dirty="0" smtClean="0">
                <a:solidFill>
                  <a:srgbClr val="FF0000"/>
                </a:solidFill>
              </a:rPr>
              <a:t>Requested word first:</a:t>
            </a:r>
            <a:r>
              <a:rPr lang="en-US" dirty="0" smtClean="0"/>
              <a:t> requested word is transferred from the memory to the cache (and processor) first</a:t>
            </a:r>
          </a:p>
          <a:p>
            <a:pPr lvl="1"/>
            <a:r>
              <a:rPr lang="en-US" dirty="0" err="1" smtClean="0"/>
              <a:t>Nonblocking</a:t>
            </a:r>
            <a:r>
              <a:rPr lang="en-US" dirty="0" smtClean="0"/>
              <a:t> cache – allows the processor to continue to access cache while cache is handling an earlier miss</a:t>
            </a:r>
          </a:p>
          <a:p>
            <a:r>
              <a:rPr lang="en-US" dirty="0" smtClean="0"/>
              <a:t>Write misses (D$)</a:t>
            </a:r>
          </a:p>
          <a:p>
            <a:pPr lvl="1"/>
            <a:r>
              <a:rPr lang="en-US" dirty="0" smtClean="0"/>
              <a:t>If using write allocate must first fetch block from memory and then write word to block (or could end up with a “garbled” block in the cache.</a:t>
            </a:r>
          </a:p>
          <a:p>
            <a:pPr lvl="1"/>
            <a:r>
              <a:rPr lang="en-US" dirty="0" smtClean="0"/>
              <a:t>E.g., for 4 word blocks, a new tag, one word of data from the new block, and three words of data from the old block)</a:t>
            </a:r>
            <a:endParaRPr lang="en-US" dirty="0"/>
          </a:p>
        </p:txBody>
      </p:sp>
      <p:sp>
        <p:nvSpPr>
          <p:cNvPr id="5" name="Date Placeholder 4"/>
          <p:cNvSpPr>
            <a:spLocks noGrp="1"/>
          </p:cNvSpPr>
          <p:nvPr>
            <p:ph type="dt" sz="half" idx="10"/>
          </p:nvPr>
        </p:nvSpPr>
        <p:spPr/>
        <p:txBody>
          <a:bodyPr/>
          <a:lstStyle/>
          <a:p>
            <a:fld id="{50396485-300E-404B-8FD6-116BB8949AA3}"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14</a:t>
            </a:fld>
            <a:endParaRPr lang="en-US"/>
          </a:p>
        </p:txBody>
      </p:sp>
    </p:spTree>
    <p:extLst>
      <p:ext uri="{BB962C8B-B14F-4D97-AF65-F5344CB8AC3E}">
        <p14:creationId xmlns:p14="http://schemas.microsoft.com/office/powerpoint/2010/main" val="41054801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Conclusion..”</a:t>
            </a:r>
            <a:endParaRPr lang="en-US" dirty="0"/>
          </a:p>
        </p:txBody>
      </p:sp>
      <p:sp>
        <p:nvSpPr>
          <p:cNvPr id="3" name="Content Placeholder 2"/>
          <p:cNvSpPr>
            <a:spLocks noGrp="1"/>
          </p:cNvSpPr>
          <p:nvPr>
            <p:ph idx="1"/>
          </p:nvPr>
        </p:nvSpPr>
        <p:spPr/>
        <p:txBody>
          <a:bodyPr>
            <a:normAutofit/>
          </a:bodyPr>
          <a:lstStyle/>
          <a:p>
            <a:r>
              <a:rPr lang="en-US" dirty="0" smtClean="0"/>
              <a:t>Direct Mapped Cache – Each block in memory maps to one block in the cache.</a:t>
            </a:r>
          </a:p>
          <a:p>
            <a:pPr lvl="1"/>
            <a:r>
              <a:rPr lang="en-US" dirty="0" smtClean="0"/>
              <a:t>Index to determine which block.</a:t>
            </a:r>
          </a:p>
          <a:p>
            <a:pPr lvl="1"/>
            <a:r>
              <a:rPr lang="en-US" dirty="0" smtClean="0"/>
              <a:t>Offset to determine which byte within block</a:t>
            </a:r>
          </a:p>
          <a:p>
            <a:pPr lvl="1"/>
            <a:r>
              <a:rPr lang="en-US" dirty="0" smtClean="0"/>
              <a:t>Tag to determine if it’s the right block.</a:t>
            </a:r>
          </a:p>
          <a:p>
            <a:r>
              <a:rPr lang="en-US" dirty="0"/>
              <a:t>AMAT to measure cache </a:t>
            </a:r>
            <a:r>
              <a:rPr lang="en-US" dirty="0" smtClean="0"/>
              <a:t>performance</a:t>
            </a:r>
          </a:p>
          <a:p>
            <a:r>
              <a:rPr lang="en-US" dirty="0" smtClean="0"/>
              <a:t>Cache can have major impact on CPI</a:t>
            </a:r>
          </a:p>
          <a:p>
            <a:r>
              <a:rPr lang="en-US" dirty="0" smtClean="0"/>
              <a:t>Multi-level cache can help</a:t>
            </a:r>
          </a:p>
          <a:p>
            <a:endParaRPr lang="en-US" dirty="0"/>
          </a:p>
        </p:txBody>
      </p:sp>
      <p:sp>
        <p:nvSpPr>
          <p:cNvPr id="7" name="Date Placeholder 6"/>
          <p:cNvSpPr>
            <a:spLocks noGrp="1"/>
          </p:cNvSpPr>
          <p:nvPr>
            <p:ph type="dt" sz="half" idx="10"/>
          </p:nvPr>
        </p:nvSpPr>
        <p:spPr/>
        <p:txBody>
          <a:bodyPr/>
          <a:lstStyle/>
          <a:p>
            <a:fld id="{09028587-700E-4C40-8B5D-A24375E15D0B}" type="datetime1">
              <a:rPr lang="en-US" smtClean="0"/>
              <a:pPr/>
              <a:t>9/28/11</a:t>
            </a:fld>
            <a:endParaRPr lang="en-US"/>
          </a:p>
        </p:txBody>
      </p:sp>
      <p:sp>
        <p:nvSpPr>
          <p:cNvPr id="8" name="Slide Number Placeholder 7"/>
          <p:cNvSpPr>
            <a:spLocks noGrp="1"/>
          </p:cNvSpPr>
          <p:nvPr>
            <p:ph type="sldNum" sz="quarter" idx="12"/>
          </p:nvPr>
        </p:nvSpPr>
        <p:spPr/>
        <p:txBody>
          <a:bodyPr/>
          <a:lstStyle/>
          <a:p>
            <a:fld id="{3CC63E4C-4642-794D-A2FD-70F6B81535F5}" type="slidenum">
              <a:rPr lang="en-US" smtClean="0"/>
              <a:pPr/>
              <a:t>15</a:t>
            </a:fld>
            <a:endParaRPr lang="en-US"/>
          </a:p>
        </p:txBody>
      </p:sp>
    </p:spTree>
    <p:extLst>
      <p:ext uri="{BB962C8B-B14F-4D97-AF65-F5344CB8AC3E}">
        <p14:creationId xmlns:p14="http://schemas.microsoft.com/office/powerpoint/2010/main" val="15317332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0146" name="Rectangle 2"/>
          <p:cNvSpPr>
            <a:spLocks noGrp="1" noChangeArrowheads="1"/>
          </p:cNvSpPr>
          <p:nvPr>
            <p:ph type="title"/>
          </p:nvPr>
        </p:nvSpPr>
        <p:spPr>
          <a:xfrm>
            <a:off x="762000" y="152400"/>
            <a:ext cx="6019800" cy="474663"/>
          </a:xfrm>
        </p:spPr>
        <p:txBody>
          <a:bodyPr>
            <a:normAutofit fontScale="90000"/>
          </a:bodyPr>
          <a:lstStyle/>
          <a:p>
            <a:r>
              <a:rPr lang="en-US" dirty="0"/>
              <a:t>Peer Instruction</a:t>
            </a:r>
          </a:p>
        </p:txBody>
      </p:sp>
      <p:sp>
        <p:nvSpPr>
          <p:cNvPr id="2950147" name="Rectangle 3"/>
          <p:cNvSpPr>
            <a:spLocks noGrp="1" noChangeArrowheads="1"/>
          </p:cNvSpPr>
          <p:nvPr>
            <p:ph type="body" idx="1"/>
          </p:nvPr>
        </p:nvSpPr>
        <p:spPr>
          <a:xfrm>
            <a:off x="76200" y="3733800"/>
            <a:ext cx="7391400" cy="2355850"/>
          </a:xfrm>
          <a:noFill/>
        </p:spPr>
        <p:txBody>
          <a:bodyPr/>
          <a:lstStyle/>
          <a:p>
            <a:pPr marL="803275" lvl="1" indent="-688975">
              <a:lnSpc>
                <a:spcPct val="75000"/>
              </a:lnSpc>
              <a:buFont typeface="Times" pitchFamily="-65" charset="0"/>
              <a:buAutoNum type="alphaUcPeriod"/>
              <a:tabLst>
                <a:tab pos="738188" algn="l"/>
              </a:tabLst>
            </a:pPr>
            <a:r>
              <a:rPr lang="en-US" sz="2500" dirty="0" smtClean="0"/>
              <a:t>For a given cache size: a larger block size can cause a lower hit rate than a smaller one.</a:t>
            </a:r>
            <a:endParaRPr lang="en-US" sz="2500" dirty="0"/>
          </a:p>
          <a:p>
            <a:pPr marL="803275" lvl="1" indent="-688975">
              <a:lnSpc>
                <a:spcPct val="75000"/>
              </a:lnSpc>
              <a:buFont typeface="Times" pitchFamily="-65" charset="0"/>
              <a:buAutoNum type="alphaUcPeriod"/>
              <a:tabLst>
                <a:tab pos="738188" algn="l"/>
              </a:tabLst>
            </a:pPr>
            <a:r>
              <a:rPr lang="en-US" sz="2500" dirty="0"/>
              <a:t>If you know your computer’s cache size, you can often </a:t>
            </a:r>
            <a:r>
              <a:rPr lang="en-US" sz="2500" dirty="0">
                <a:solidFill>
                  <a:schemeClr val="accent2"/>
                </a:solidFill>
              </a:rPr>
              <a:t>make your code run faster</a:t>
            </a:r>
            <a:r>
              <a:rPr lang="en-US" sz="2500" dirty="0"/>
              <a:t>.</a:t>
            </a:r>
          </a:p>
          <a:p>
            <a:pPr marL="803275" lvl="1" indent="-688975">
              <a:lnSpc>
                <a:spcPct val="75000"/>
              </a:lnSpc>
              <a:buFont typeface="Times" pitchFamily="-65" charset="0"/>
              <a:buAutoNum type="alphaUcPeriod"/>
              <a:tabLst>
                <a:tab pos="738188" algn="l"/>
              </a:tabLst>
            </a:pPr>
            <a:r>
              <a:rPr lang="en-US" sz="2500" dirty="0"/>
              <a:t>Memory hierarchies take advantage of </a:t>
            </a:r>
            <a:r>
              <a:rPr lang="en-US" sz="2500" dirty="0">
                <a:solidFill>
                  <a:schemeClr val="accent2"/>
                </a:solidFill>
              </a:rPr>
              <a:t>spatial locality </a:t>
            </a:r>
            <a:r>
              <a:rPr lang="en-US" sz="2500" dirty="0"/>
              <a:t>by keeping the most recent data items </a:t>
            </a:r>
            <a:r>
              <a:rPr lang="en-US" sz="2500" dirty="0">
                <a:solidFill>
                  <a:schemeClr val="accent2"/>
                </a:solidFill>
              </a:rPr>
              <a:t>closer </a:t>
            </a:r>
            <a:r>
              <a:rPr lang="en-US" sz="2500" dirty="0"/>
              <a:t>to the processor.</a:t>
            </a:r>
          </a:p>
        </p:txBody>
      </p:sp>
      <p:sp>
        <p:nvSpPr>
          <p:cNvPr id="2950148" name="Rectangle 4"/>
          <p:cNvSpPr>
            <a:spLocks noChangeArrowheads="1"/>
          </p:cNvSpPr>
          <p:nvPr/>
        </p:nvSpPr>
        <p:spPr bwMode="auto">
          <a:xfrm>
            <a:off x="7556500" y="3706813"/>
            <a:ext cx="1371600" cy="2895600"/>
          </a:xfrm>
          <a:prstGeom prst="rect">
            <a:avLst/>
          </a:prstGeom>
          <a:noFill/>
          <a:ln w="12700">
            <a:solidFill>
              <a:schemeClr val="tx1"/>
            </a:solidFill>
            <a:miter lim="800000"/>
            <a:headEnd/>
            <a:tailEnd/>
          </a:ln>
          <a:effectLst/>
        </p:spPr>
        <p:txBody>
          <a:bodyPr lIns="90487" tIns="44450" rIns="90487" bIns="44450">
            <a:prstTxWarp prst="textNoShape">
              <a:avLst/>
            </a:prstTxWarp>
          </a:bodyPr>
          <a:lstStyle/>
          <a:p>
            <a:pPr marL="203200" indent="-203200">
              <a:lnSpc>
                <a:spcPct val="85000"/>
              </a:lnSpc>
              <a:buSzPct val="100000"/>
              <a:buFont typeface="Times" pitchFamily="-65" charset="0"/>
              <a:buNone/>
            </a:pPr>
            <a:r>
              <a:rPr lang="en-US" sz="2400" b="1" dirty="0">
                <a:solidFill>
                  <a:schemeClr val="tx1"/>
                </a:solidFill>
                <a:latin typeface="Courier New" pitchFamily="-65" charset="0"/>
              </a:rPr>
              <a:t>   ABC</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1: </a:t>
            </a:r>
            <a:r>
              <a:rPr lang="en-US" sz="2400" b="1" dirty="0">
                <a:latin typeface="Courier New" pitchFamily="-65" charset="0"/>
              </a:rPr>
              <a:t>FFF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1: </a:t>
            </a:r>
            <a:r>
              <a:rPr lang="en-US" sz="2400" b="1" dirty="0">
                <a:latin typeface="Courier New" pitchFamily="-65" charset="0"/>
              </a:rPr>
              <a:t>FF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a:solidFill>
                  <a:schemeClr val="tx1"/>
                </a:solidFill>
                <a:latin typeface="Courier New" pitchFamily="-65" charset="0"/>
              </a:rPr>
              <a:t>2: </a:t>
            </a:r>
            <a:r>
              <a:rPr lang="en-US" sz="2400" b="1" dirty="0">
                <a:latin typeface="Courier New" pitchFamily="-65" charset="0"/>
              </a:rPr>
              <a:t>F</a:t>
            </a:r>
            <a:r>
              <a:rPr lang="en-US" sz="2400" b="1" dirty="0">
                <a:solidFill>
                  <a:schemeClr val="tx1"/>
                </a:solidFill>
                <a:latin typeface="Courier New" pitchFamily="-65" charset="0"/>
              </a:rPr>
              <a: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2</a:t>
            </a:r>
            <a:r>
              <a:rPr lang="en-US" sz="2400" b="1" dirty="0" smtClean="0">
                <a:solidFill>
                  <a:schemeClr val="tx1"/>
                </a:solidFill>
                <a:latin typeface="Courier New" pitchFamily="-65" charset="0"/>
              </a:rPr>
              <a:t>: </a:t>
            </a:r>
            <a:r>
              <a:rPr lang="en-US" sz="2400" b="1" dirty="0">
                <a:latin typeface="Courier New" pitchFamily="-65" charset="0"/>
              </a:rPr>
              <a:t>F</a:t>
            </a:r>
            <a:r>
              <a:rPr lang="en-US" sz="2400" b="1" dirty="0">
                <a:solidFill>
                  <a:schemeClr val="tx1"/>
                </a:solidFill>
                <a:latin typeface="Courier New" pitchFamily="-65" charset="0"/>
              </a:rPr>
              <a:t>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3: </a:t>
            </a:r>
            <a:r>
              <a:rPr lang="en-US" sz="2400" b="1" dirty="0">
                <a:solidFill>
                  <a:schemeClr val="tx1"/>
                </a:solidFill>
                <a:latin typeface="Courier New" pitchFamily="-65" charset="0"/>
              </a:rPr>
              <a:t>T</a:t>
            </a:r>
            <a:r>
              <a:rPr lang="en-US" sz="2400" b="1" dirty="0">
                <a:latin typeface="Courier New" pitchFamily="-65" charset="0"/>
              </a:rPr>
              <a:t>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3</a:t>
            </a:r>
            <a:r>
              <a:rPr lang="en-US" sz="2400" b="1" dirty="0" smtClean="0">
                <a:solidFill>
                  <a:schemeClr val="tx1"/>
                </a:solidFill>
                <a:latin typeface="Courier New" pitchFamily="-65" charset="0"/>
              </a:rPr>
              <a:t>: </a:t>
            </a:r>
            <a:r>
              <a:rPr lang="en-US" sz="2400" b="1" dirty="0">
                <a:solidFill>
                  <a:schemeClr val="tx1"/>
                </a:solidFill>
                <a:latin typeface="Courier New" pitchFamily="-65" charset="0"/>
              </a:rPr>
              <a:t>T</a:t>
            </a:r>
            <a:r>
              <a:rPr lang="en-US" sz="2400" b="1" dirty="0">
                <a:latin typeface="Courier New" pitchFamily="-65" charset="0"/>
              </a:rPr>
              <a:t>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4: </a:t>
            </a:r>
            <a:r>
              <a:rPr lang="en-US" sz="2400" b="1" dirty="0">
                <a:solidFill>
                  <a:schemeClr val="tx1"/>
                </a:solidFill>
                <a:latin typeface="Courier New" pitchFamily="-65" charset="0"/>
              </a:rPr>
              <a:t>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5: </a:t>
            </a:r>
            <a:r>
              <a:rPr lang="en-US" sz="2400" b="1" dirty="0">
                <a:solidFill>
                  <a:schemeClr val="tx1"/>
                </a:solidFill>
                <a:latin typeface="Courier New" pitchFamily="-65" charset="0"/>
              </a:rPr>
              <a:t>TTT</a:t>
            </a:r>
          </a:p>
        </p:txBody>
      </p:sp>
    </p:spTree>
    <p:extLst>
      <p:ext uri="{BB962C8B-B14F-4D97-AF65-F5344CB8AC3E}">
        <p14:creationId xmlns:p14="http://schemas.microsoft.com/office/powerpoint/2010/main" val="32278276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2194" name="Rectangle 2"/>
          <p:cNvSpPr>
            <a:spLocks noGrp="1" noChangeArrowheads="1"/>
          </p:cNvSpPr>
          <p:nvPr>
            <p:ph type="title"/>
          </p:nvPr>
        </p:nvSpPr>
        <p:spPr>
          <a:xfrm>
            <a:off x="762000" y="152400"/>
            <a:ext cx="7391400" cy="474663"/>
          </a:xfrm>
        </p:spPr>
        <p:txBody>
          <a:bodyPr>
            <a:normAutofit fontScale="90000"/>
          </a:bodyPr>
          <a:lstStyle/>
          <a:p>
            <a:r>
              <a:rPr lang="en-US" dirty="0"/>
              <a:t>Peer Instruction Answer</a:t>
            </a:r>
          </a:p>
        </p:txBody>
      </p:sp>
      <p:sp>
        <p:nvSpPr>
          <p:cNvPr id="2952197" name="Rectangle 5"/>
          <p:cNvSpPr>
            <a:spLocks noChangeArrowheads="1"/>
          </p:cNvSpPr>
          <p:nvPr/>
        </p:nvSpPr>
        <p:spPr bwMode="auto">
          <a:xfrm>
            <a:off x="76200" y="1143000"/>
            <a:ext cx="8915400" cy="1584280"/>
          </a:xfrm>
          <a:prstGeom prst="rect">
            <a:avLst/>
          </a:prstGeom>
          <a:solidFill>
            <a:schemeClr val="bg1"/>
          </a:solidFill>
          <a:ln w="12700">
            <a:noFill/>
            <a:miter lim="800000"/>
            <a:headEnd/>
            <a:tailEnd/>
          </a:ln>
          <a:effectLst/>
        </p:spPr>
        <p:txBody>
          <a:bodyPr lIns="63500" tIns="25400" rIns="63500" bIns="25400">
            <a:prstTxWarp prst="textNoShape">
              <a:avLst/>
            </a:prstTxWarp>
            <a:spAutoFit/>
          </a:bodyPr>
          <a:lstStyle/>
          <a:p>
            <a:pPr marL="803275" lvl="1" indent="-688975">
              <a:lnSpc>
                <a:spcPct val="75000"/>
              </a:lnSpc>
              <a:spcBef>
                <a:spcPct val="40000"/>
              </a:spcBef>
              <a:buSzPct val="100000"/>
              <a:buFont typeface="Arial" pitchFamily="-65" charset="0"/>
              <a:buAutoNum type="alphaUcPeriod"/>
              <a:tabLst>
                <a:tab pos="738188" algn="l"/>
              </a:tabLst>
            </a:pPr>
            <a:r>
              <a:rPr lang="en-US" sz="2500" b="1" dirty="0" smtClean="0">
                <a:solidFill>
                  <a:schemeClr val="accent2"/>
                </a:solidFill>
                <a:ea typeface="ＭＳ Ｐゴシック" pitchFamily="-65" charset="-128"/>
              </a:rPr>
              <a:t>Yes – if the block size gets too big, fetches become more expensive and the big blocks force out more useful data.</a:t>
            </a:r>
            <a:endParaRPr lang="en-US" sz="2500" b="1" dirty="0">
              <a:solidFill>
                <a:schemeClr val="accent2"/>
              </a:solidFill>
              <a:ea typeface="ＭＳ Ｐゴシック" pitchFamily="-65" charset="-128"/>
            </a:endParaRPr>
          </a:p>
          <a:p>
            <a:pPr marL="803275" lvl="1" indent="-688975">
              <a:lnSpc>
                <a:spcPct val="75000"/>
              </a:lnSpc>
              <a:spcBef>
                <a:spcPct val="40000"/>
              </a:spcBef>
              <a:buSzPct val="100000"/>
              <a:buFont typeface="Arial" pitchFamily="-65" charset="0"/>
              <a:buAutoNum type="alphaUcPeriod"/>
              <a:tabLst>
                <a:tab pos="738188" algn="l"/>
              </a:tabLst>
            </a:pPr>
            <a:r>
              <a:rPr lang="en-US" sz="2500" b="1" dirty="0">
                <a:solidFill>
                  <a:schemeClr val="accent2"/>
                </a:solidFill>
                <a:ea typeface="ＭＳ Ｐゴシック" pitchFamily="-65" charset="-128"/>
              </a:rPr>
              <a:t>Certainly! That’s call “tuning”</a:t>
            </a:r>
            <a:endParaRPr lang="en-US" sz="2500" b="1" dirty="0">
              <a:solidFill>
                <a:srgbClr val="0D407F"/>
              </a:solidFill>
              <a:ea typeface="ＭＳ Ｐゴシック" pitchFamily="-65" charset="-128"/>
            </a:endParaRPr>
          </a:p>
          <a:p>
            <a:pPr marL="803275" lvl="1" indent="-688975">
              <a:lnSpc>
                <a:spcPct val="75000"/>
              </a:lnSpc>
              <a:spcBef>
                <a:spcPct val="40000"/>
              </a:spcBef>
              <a:buSzPct val="100000"/>
              <a:buFontTx/>
              <a:buAutoNum type="alphaUcPeriod"/>
              <a:tabLst>
                <a:tab pos="738188" algn="l"/>
              </a:tabLst>
            </a:pPr>
            <a:r>
              <a:rPr lang="en-US" sz="2500" b="1" dirty="0">
                <a:ea typeface="ＭＳ Ｐゴシック" pitchFamily="-65" charset="-128"/>
              </a:rPr>
              <a:t>“Most Recent” items </a:t>
            </a:r>
            <a:r>
              <a:rPr lang="en-US" sz="2800" b="1" dirty="0" err="1">
                <a:latin typeface="Symbol" pitchFamily="-65" charset="2"/>
                <a:ea typeface="ＭＳ Ｐゴシック" pitchFamily="-65" charset="-128"/>
              </a:rPr>
              <a:t></a:t>
            </a:r>
            <a:r>
              <a:rPr lang="en-US" sz="2500" b="1" dirty="0">
                <a:ea typeface="ＭＳ Ｐゴシック" pitchFamily="-65" charset="-128"/>
              </a:rPr>
              <a:t> </a:t>
            </a:r>
            <a:r>
              <a:rPr lang="en-US" sz="2500" b="1" u="sng" dirty="0">
                <a:ea typeface="ＭＳ Ｐゴシック" pitchFamily="-65" charset="-128"/>
              </a:rPr>
              <a:t>Temporal</a:t>
            </a:r>
            <a:r>
              <a:rPr lang="en-US" sz="2500" b="1" dirty="0">
                <a:ea typeface="ＭＳ Ｐゴシック" pitchFamily="-65" charset="-128"/>
              </a:rPr>
              <a:t> locality</a:t>
            </a:r>
          </a:p>
        </p:txBody>
      </p:sp>
      <p:sp>
        <p:nvSpPr>
          <p:cNvPr id="2952198" name="AutoShape 6"/>
          <p:cNvSpPr>
            <a:spLocks noChangeArrowheads="1"/>
          </p:cNvSpPr>
          <p:nvPr/>
        </p:nvSpPr>
        <p:spPr bwMode="auto">
          <a:xfrm>
            <a:off x="7467600" y="5943600"/>
            <a:ext cx="1455738" cy="381000"/>
          </a:xfrm>
          <a:prstGeom prst="roundRect">
            <a:avLst>
              <a:gd name="adj" fmla="val 44583"/>
            </a:avLst>
          </a:prstGeom>
          <a:noFill/>
          <a:ln w="76200">
            <a:solidFill>
              <a:schemeClr val="tx1"/>
            </a:solidFill>
            <a:round/>
            <a:headEnd/>
            <a:tailEnd/>
          </a:ln>
          <a:effectLst/>
        </p:spPr>
        <p:txBody>
          <a:bodyPr anchor="ctr">
            <a:prstTxWarp prst="textNoShape">
              <a:avLst/>
            </a:prstTxWarp>
            <a:spAutoFit/>
          </a:bodyPr>
          <a:lstStyle/>
          <a:p>
            <a:endParaRPr lang="en-US"/>
          </a:p>
        </p:txBody>
      </p:sp>
      <p:sp>
        <p:nvSpPr>
          <p:cNvPr id="8" name="Rectangle 3"/>
          <p:cNvSpPr txBox="1">
            <a:spLocks noChangeArrowheads="1"/>
          </p:cNvSpPr>
          <p:nvPr/>
        </p:nvSpPr>
        <p:spPr bwMode="auto">
          <a:xfrm>
            <a:off x="76200" y="3733800"/>
            <a:ext cx="7391400" cy="235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3275" lvl="1" indent="-688975">
              <a:lnSpc>
                <a:spcPct val="75000"/>
              </a:lnSpc>
              <a:buFont typeface="Times" pitchFamily="-65" charset="0"/>
              <a:buAutoNum type="alphaUcPeriod"/>
              <a:tabLst>
                <a:tab pos="738188" algn="l"/>
              </a:tabLst>
            </a:pPr>
            <a:r>
              <a:rPr lang="en-US" sz="2500" b="1" dirty="0" smtClean="0">
                <a:solidFill>
                  <a:schemeClr val="accent3">
                    <a:lumMod val="40000"/>
                    <a:lumOff val="60000"/>
                  </a:schemeClr>
                </a:solidFill>
                <a:latin typeface="18 VAG Rounded Bold   07390"/>
                <a:ea typeface="ＭＳ Ｐゴシック" charset="-128"/>
              </a:rPr>
              <a:t>For a given cache size: a </a:t>
            </a:r>
            <a:r>
              <a:rPr lang="en-US" sz="2500" b="1" dirty="0">
                <a:solidFill>
                  <a:schemeClr val="accent3">
                    <a:lumMod val="40000"/>
                    <a:lumOff val="60000"/>
                  </a:schemeClr>
                </a:solidFill>
                <a:latin typeface="18 VAG Rounded Bold   07390"/>
                <a:ea typeface="ＭＳ Ｐゴシック" charset="-128"/>
              </a:rPr>
              <a:t>larger block size can cause a lower hit rate than a smaller one.</a:t>
            </a:r>
          </a:p>
          <a:p>
            <a:pPr marL="803275" marR="0" lvl="1" indent="-688975" algn="l" defTabSz="914400" rtl="0" eaLnBrk="0" fontAlgn="base" latinLnBrk="0" hangingPunct="0">
              <a:lnSpc>
                <a:spcPct val="75000"/>
              </a:lnSpc>
              <a:spcBef>
                <a:spcPct val="20000"/>
              </a:spcBef>
              <a:spcAft>
                <a:spcPct val="0"/>
              </a:spcAft>
              <a:buClrTx/>
              <a:buSzPct val="90000"/>
              <a:buFont typeface="Times" pitchFamily="-65" charset="0"/>
              <a:buAutoNum type="alphaUcPeriod"/>
              <a:tabLst>
                <a:tab pos="738188" algn="l"/>
              </a:tabLst>
              <a:defRPr/>
            </a:pPr>
            <a:r>
              <a:rPr kumimoji="0" lang="en-US" sz="2500" b="1" i="0" u="none" strike="noStrike" kern="1200" cap="none" spc="0" normalizeH="0" baseline="0" noProof="0" dirty="0" smtClean="0">
                <a:ln>
                  <a:noFill/>
                </a:ln>
                <a:solidFill>
                  <a:schemeClr val="accent3">
                    <a:lumMod val="40000"/>
                    <a:lumOff val="60000"/>
                  </a:schemeClr>
                </a:solidFill>
                <a:effectLst/>
                <a:uLnTx/>
                <a:uFillTx/>
                <a:latin typeface="18 VAG Rounded Bold   07390"/>
                <a:ea typeface="ＭＳ Ｐゴシック" charset="-128"/>
                <a:cs typeface="+mn-cs"/>
              </a:rPr>
              <a:t>If you know your computer’s cache size, you can often </a:t>
            </a:r>
            <a:r>
              <a:rPr kumimoji="0" lang="en-US" sz="2500" b="1" i="0" u="none" strike="noStrike" kern="1200" cap="none" spc="0" normalizeH="0" baseline="0" noProof="0" dirty="0" smtClean="0">
                <a:ln>
                  <a:noFill/>
                </a:ln>
                <a:solidFill>
                  <a:schemeClr val="accent2"/>
                </a:solidFill>
                <a:effectLst/>
                <a:uLnTx/>
                <a:uFillTx/>
                <a:latin typeface="18 VAG Rounded Bold   07390"/>
                <a:ea typeface="ＭＳ Ｐゴシック" charset="-128"/>
                <a:cs typeface="+mn-cs"/>
              </a:rPr>
              <a:t>make your code run faster</a:t>
            </a:r>
            <a:r>
              <a:rPr kumimoji="0" lang="en-US" sz="2500" b="1" i="0" u="none" strike="noStrike" kern="1200" cap="none" spc="0" normalizeH="0" baseline="0" noProof="0" dirty="0" smtClean="0">
                <a:ln>
                  <a:noFill/>
                </a:ln>
                <a:solidFill>
                  <a:schemeClr val="accent3">
                    <a:lumMod val="40000"/>
                    <a:lumOff val="60000"/>
                  </a:schemeClr>
                </a:solidFill>
                <a:effectLst/>
                <a:uLnTx/>
                <a:uFillTx/>
                <a:latin typeface="18 VAG Rounded Bold   07390"/>
                <a:ea typeface="ＭＳ Ｐゴシック" charset="-128"/>
                <a:cs typeface="+mn-cs"/>
              </a:rPr>
              <a:t>.</a:t>
            </a:r>
          </a:p>
          <a:p>
            <a:pPr marL="803275" marR="0" lvl="1" indent="-688975" algn="l" defTabSz="914400" rtl="0" eaLnBrk="0" fontAlgn="base" latinLnBrk="0" hangingPunct="0">
              <a:lnSpc>
                <a:spcPct val="75000"/>
              </a:lnSpc>
              <a:spcBef>
                <a:spcPct val="20000"/>
              </a:spcBef>
              <a:spcAft>
                <a:spcPct val="0"/>
              </a:spcAft>
              <a:buClrTx/>
              <a:buSzPct val="90000"/>
              <a:buFont typeface="Times" pitchFamily="-65" charset="0"/>
              <a:buAutoNum type="alphaUcPeriod"/>
              <a:tabLst>
                <a:tab pos="738188" algn="l"/>
              </a:tabLst>
              <a:defRPr/>
            </a:pPr>
            <a:r>
              <a:rPr kumimoji="0" lang="en-US" sz="2500" b="1" i="0" u="none" strike="noStrike" kern="1200" cap="none" spc="0" normalizeH="0" baseline="0" noProof="0" dirty="0" smtClean="0">
                <a:ln>
                  <a:noFill/>
                </a:ln>
                <a:solidFill>
                  <a:schemeClr val="accent3">
                    <a:lumMod val="40000"/>
                    <a:lumOff val="60000"/>
                  </a:schemeClr>
                </a:solidFill>
                <a:effectLst/>
                <a:uLnTx/>
                <a:uFillTx/>
                <a:latin typeface="18 VAG Rounded Bold   07390"/>
                <a:ea typeface="ＭＳ Ｐゴシック" charset="-128"/>
                <a:cs typeface="+mn-cs"/>
              </a:rPr>
              <a:t>Memory hierarchies take advantage of </a:t>
            </a:r>
            <a:r>
              <a:rPr kumimoji="0" lang="en-US" sz="2500" b="1" i="0" u="none" strike="noStrike" kern="1200" cap="none" spc="0" normalizeH="0" baseline="0" noProof="0" dirty="0" smtClean="0">
                <a:ln>
                  <a:noFill/>
                </a:ln>
                <a:solidFill>
                  <a:schemeClr val="accent2"/>
                </a:solidFill>
                <a:effectLst/>
                <a:uLnTx/>
                <a:uFillTx/>
                <a:latin typeface="18 VAG Rounded Bold   07390"/>
                <a:ea typeface="ＭＳ Ｐゴシック" charset="-128"/>
                <a:cs typeface="+mn-cs"/>
              </a:rPr>
              <a:t>spatial locality </a:t>
            </a:r>
            <a:r>
              <a:rPr kumimoji="0" lang="en-US" sz="2500" b="1" i="0" u="none" strike="noStrike" kern="1200" cap="none" spc="0" normalizeH="0" baseline="0" noProof="0" dirty="0" smtClean="0">
                <a:ln>
                  <a:noFill/>
                </a:ln>
                <a:solidFill>
                  <a:schemeClr val="accent3">
                    <a:lumMod val="40000"/>
                    <a:lumOff val="60000"/>
                  </a:schemeClr>
                </a:solidFill>
                <a:effectLst/>
                <a:uLnTx/>
                <a:uFillTx/>
                <a:latin typeface="18 VAG Rounded Bold   07390"/>
                <a:ea typeface="ＭＳ Ｐゴシック" charset="-128"/>
                <a:cs typeface="+mn-cs"/>
              </a:rPr>
              <a:t>by keeping the most recent data items </a:t>
            </a:r>
            <a:r>
              <a:rPr kumimoji="0" lang="en-US" sz="2500" b="1" i="0" u="none" strike="noStrike" kern="1200" cap="none" spc="0" normalizeH="0" baseline="0" noProof="0" dirty="0" smtClean="0">
                <a:ln>
                  <a:noFill/>
                </a:ln>
                <a:solidFill>
                  <a:schemeClr val="accent2"/>
                </a:solidFill>
                <a:effectLst/>
                <a:uLnTx/>
                <a:uFillTx/>
                <a:latin typeface="18 VAG Rounded Bold   07390"/>
                <a:ea typeface="ＭＳ Ｐゴシック" charset="-128"/>
                <a:cs typeface="+mn-cs"/>
              </a:rPr>
              <a:t>closer </a:t>
            </a:r>
            <a:r>
              <a:rPr kumimoji="0" lang="en-US" sz="2500" b="1" i="0" u="none" strike="noStrike" kern="1200" cap="none" spc="0" normalizeH="0" baseline="0" noProof="0" dirty="0" smtClean="0">
                <a:ln>
                  <a:noFill/>
                </a:ln>
                <a:solidFill>
                  <a:schemeClr val="accent3">
                    <a:lumMod val="40000"/>
                    <a:lumOff val="60000"/>
                  </a:schemeClr>
                </a:solidFill>
                <a:effectLst/>
                <a:uLnTx/>
                <a:uFillTx/>
                <a:latin typeface="18 VAG Rounded Bold   07390"/>
                <a:ea typeface="ＭＳ Ｐゴシック" charset="-128"/>
                <a:cs typeface="+mn-cs"/>
              </a:rPr>
              <a:t>to the processor.</a:t>
            </a:r>
            <a:endParaRPr kumimoji="0" lang="en-US" sz="2500" b="1" i="0" u="none" strike="noStrike" kern="1200" cap="none" spc="0" normalizeH="0" baseline="0" noProof="0" dirty="0">
              <a:ln>
                <a:noFill/>
              </a:ln>
              <a:solidFill>
                <a:schemeClr val="accent3">
                  <a:lumMod val="40000"/>
                  <a:lumOff val="60000"/>
                </a:schemeClr>
              </a:solidFill>
              <a:effectLst/>
              <a:uLnTx/>
              <a:uFillTx/>
              <a:latin typeface="18 VAG Rounded Bold   07390"/>
              <a:ea typeface="ＭＳ Ｐゴシック" charset="-128"/>
              <a:cs typeface="+mn-cs"/>
            </a:endParaRPr>
          </a:p>
        </p:txBody>
      </p:sp>
      <p:sp>
        <p:nvSpPr>
          <p:cNvPr id="7" name="Rectangle 4"/>
          <p:cNvSpPr>
            <a:spLocks noChangeArrowheads="1"/>
          </p:cNvSpPr>
          <p:nvPr/>
        </p:nvSpPr>
        <p:spPr bwMode="auto">
          <a:xfrm>
            <a:off x="7556500" y="3706813"/>
            <a:ext cx="1371600" cy="2895600"/>
          </a:xfrm>
          <a:prstGeom prst="rect">
            <a:avLst/>
          </a:prstGeom>
          <a:noFill/>
          <a:ln w="12700">
            <a:solidFill>
              <a:schemeClr val="tx1"/>
            </a:solidFill>
            <a:miter lim="800000"/>
            <a:headEnd/>
            <a:tailEnd/>
          </a:ln>
          <a:effectLst/>
        </p:spPr>
        <p:txBody>
          <a:bodyPr lIns="90487" tIns="44450" rIns="90487" bIns="44450">
            <a:prstTxWarp prst="textNoShape">
              <a:avLst/>
            </a:prstTxWarp>
          </a:bodyPr>
          <a:lstStyle/>
          <a:p>
            <a:pPr marL="203200" indent="-203200">
              <a:lnSpc>
                <a:spcPct val="85000"/>
              </a:lnSpc>
              <a:buSzPct val="100000"/>
              <a:buFont typeface="Times" pitchFamily="-65" charset="0"/>
              <a:buNone/>
            </a:pPr>
            <a:r>
              <a:rPr lang="en-US" sz="2400" b="1" dirty="0">
                <a:solidFill>
                  <a:schemeClr val="tx1"/>
                </a:solidFill>
                <a:latin typeface="Courier New" pitchFamily="-65" charset="0"/>
              </a:rPr>
              <a:t>   ABC</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1: </a:t>
            </a:r>
            <a:r>
              <a:rPr lang="en-US" sz="2400" b="1" dirty="0">
                <a:latin typeface="Courier New" pitchFamily="-65" charset="0"/>
              </a:rPr>
              <a:t>FFF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1: </a:t>
            </a:r>
            <a:r>
              <a:rPr lang="en-US" sz="2400" b="1" dirty="0">
                <a:latin typeface="Courier New" pitchFamily="-65" charset="0"/>
              </a:rPr>
              <a:t>FF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a:solidFill>
                  <a:schemeClr val="tx1"/>
                </a:solidFill>
                <a:latin typeface="Courier New" pitchFamily="-65" charset="0"/>
              </a:rPr>
              <a:t>2: </a:t>
            </a:r>
            <a:r>
              <a:rPr lang="en-US" sz="2400" b="1" dirty="0">
                <a:latin typeface="Courier New" pitchFamily="-65" charset="0"/>
              </a:rPr>
              <a:t>F</a:t>
            </a:r>
            <a:r>
              <a:rPr lang="en-US" sz="2400" b="1" dirty="0">
                <a:solidFill>
                  <a:schemeClr val="tx1"/>
                </a:solidFill>
                <a:latin typeface="Courier New" pitchFamily="-65" charset="0"/>
              </a:rPr>
              <a: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2</a:t>
            </a:r>
            <a:r>
              <a:rPr lang="en-US" sz="2400" b="1" dirty="0" smtClean="0">
                <a:solidFill>
                  <a:schemeClr val="tx1"/>
                </a:solidFill>
                <a:latin typeface="Courier New" pitchFamily="-65" charset="0"/>
              </a:rPr>
              <a:t>: </a:t>
            </a:r>
            <a:r>
              <a:rPr lang="en-US" sz="2400" b="1" dirty="0">
                <a:latin typeface="Courier New" pitchFamily="-65" charset="0"/>
              </a:rPr>
              <a:t>F</a:t>
            </a:r>
            <a:r>
              <a:rPr lang="en-US" sz="2400" b="1" dirty="0">
                <a:solidFill>
                  <a:schemeClr val="tx1"/>
                </a:solidFill>
                <a:latin typeface="Courier New" pitchFamily="-65" charset="0"/>
              </a:rPr>
              <a:t>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3: </a:t>
            </a:r>
            <a:r>
              <a:rPr lang="en-US" sz="2400" b="1" dirty="0">
                <a:solidFill>
                  <a:schemeClr val="tx1"/>
                </a:solidFill>
                <a:latin typeface="Courier New" pitchFamily="-65" charset="0"/>
              </a:rPr>
              <a:t>T</a:t>
            </a:r>
            <a:r>
              <a:rPr lang="en-US" sz="2400" b="1" dirty="0">
                <a:latin typeface="Courier New" pitchFamily="-65" charset="0"/>
              </a:rPr>
              <a:t>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3</a:t>
            </a:r>
            <a:r>
              <a:rPr lang="en-US" sz="2400" b="1" dirty="0" smtClean="0">
                <a:solidFill>
                  <a:schemeClr val="tx1"/>
                </a:solidFill>
                <a:latin typeface="Courier New" pitchFamily="-65" charset="0"/>
              </a:rPr>
              <a:t>: </a:t>
            </a:r>
            <a:r>
              <a:rPr lang="en-US" sz="2400" b="1" dirty="0">
                <a:solidFill>
                  <a:schemeClr val="tx1"/>
                </a:solidFill>
                <a:latin typeface="Courier New" pitchFamily="-65" charset="0"/>
              </a:rPr>
              <a:t>T</a:t>
            </a:r>
            <a:r>
              <a:rPr lang="en-US" sz="2400" b="1" dirty="0">
                <a:latin typeface="Courier New" pitchFamily="-65" charset="0"/>
              </a:rPr>
              <a:t>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4: </a:t>
            </a:r>
            <a:r>
              <a:rPr lang="en-US" sz="2400" b="1" dirty="0">
                <a:solidFill>
                  <a:schemeClr val="tx1"/>
                </a:solidFill>
                <a:latin typeface="Courier New" pitchFamily="-65" charset="0"/>
              </a:rPr>
              <a:t>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5: </a:t>
            </a:r>
            <a:r>
              <a:rPr lang="en-US" sz="2400" b="1" dirty="0">
                <a:solidFill>
                  <a:schemeClr val="tx1"/>
                </a:solidFill>
                <a:latin typeface="Courier New" pitchFamily="-65" charset="0"/>
              </a:rPr>
              <a:t>TTT</a:t>
            </a:r>
          </a:p>
        </p:txBody>
      </p:sp>
    </p:spTree>
    <p:extLst>
      <p:ext uri="{BB962C8B-B14F-4D97-AF65-F5344CB8AC3E}">
        <p14:creationId xmlns:p14="http://schemas.microsoft.com/office/powerpoint/2010/main" val="21719658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952197">
                                            <p:txEl>
                                              <p:pRg st="0" end="0"/>
                                            </p:txEl>
                                          </p:spTgt>
                                        </p:tgtEl>
                                        <p:attrNameLst>
                                          <p:attrName>style.visibility</p:attrName>
                                        </p:attrNameLst>
                                      </p:cBhvr>
                                      <p:to>
                                        <p:strVal val="visible"/>
                                      </p:to>
                                    </p:set>
                                    <p:anim calcmode="lin" valueType="num">
                                      <p:cBhvr>
                                        <p:cTn id="7" dur="1000" fill="hold"/>
                                        <p:tgtEl>
                                          <p:spTgt spid="295219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95219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95219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95219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2952197">
                                            <p:txEl>
                                              <p:pRg st="1" end="1"/>
                                            </p:txEl>
                                          </p:spTgt>
                                        </p:tgtEl>
                                        <p:attrNameLst>
                                          <p:attrName>style.visibility</p:attrName>
                                        </p:attrNameLst>
                                      </p:cBhvr>
                                      <p:to>
                                        <p:strVal val="visible"/>
                                      </p:to>
                                    </p:set>
                                    <p:anim calcmode="lin" valueType="num">
                                      <p:cBhvr>
                                        <p:cTn id="15" dur="1000" fill="hold"/>
                                        <p:tgtEl>
                                          <p:spTgt spid="2952197">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952197">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952197">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295219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2952197">
                                            <p:txEl>
                                              <p:pRg st="2" end="2"/>
                                            </p:txEl>
                                          </p:spTgt>
                                        </p:tgtEl>
                                        <p:attrNameLst>
                                          <p:attrName>style.visibility</p:attrName>
                                        </p:attrNameLst>
                                      </p:cBhvr>
                                      <p:to>
                                        <p:strVal val="visible"/>
                                      </p:to>
                                    </p:set>
                                    <p:anim calcmode="lin" valueType="num">
                                      <p:cBhvr>
                                        <p:cTn id="23" dur="1000" fill="hold"/>
                                        <p:tgtEl>
                                          <p:spTgt spid="2952197">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952197">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952197">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295219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2952198"/>
                                        </p:tgtEl>
                                        <p:attrNameLst>
                                          <p:attrName>style.visibility</p:attrName>
                                        </p:attrNameLst>
                                      </p:cBhvr>
                                      <p:to>
                                        <p:strVal val="visible"/>
                                      </p:to>
                                    </p:set>
                                    <p:anim calcmode="lin" valueType="num">
                                      <p:cBhvr>
                                        <p:cTn id="31" dur="500" fill="hold"/>
                                        <p:tgtEl>
                                          <p:spTgt spid="2952198"/>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2952198"/>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2952198"/>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2952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2197" grpId="0" build="p"/>
      <p:bldP spid="29521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creen shot 2011-09-25 at 10.50.35 PM.png"/>
          <p:cNvPicPr>
            <a:picLocks noGrp="1" noChangeAspect="1"/>
          </p:cNvPicPr>
          <p:nvPr>
            <p:ph idx="1"/>
          </p:nvPr>
        </p:nvPicPr>
        <p:blipFill>
          <a:blip r:embed="rId2">
            <a:extLst>
              <a:ext uri="{28A0092B-C50C-407E-A947-70E740481C1C}">
                <a14:useLocalDpi xmlns:a14="http://schemas.microsoft.com/office/drawing/2010/main" val="0"/>
              </a:ext>
            </a:extLst>
          </a:blip>
          <a:srcRect l="-83824" r="-83824"/>
          <a:stretch>
            <a:fillRect/>
          </a:stretch>
        </p:blipFill>
        <p:spPr>
          <a:xfrm>
            <a:off x="4162793" y="228600"/>
            <a:ext cx="7089407" cy="3898900"/>
          </a:xfrm>
        </p:spPr>
      </p:pic>
      <p:sp>
        <p:nvSpPr>
          <p:cNvPr id="2" name="Title 1"/>
          <p:cNvSpPr>
            <a:spLocks noGrp="1"/>
          </p:cNvSpPr>
          <p:nvPr>
            <p:ph type="title"/>
          </p:nvPr>
        </p:nvSpPr>
        <p:spPr>
          <a:xfrm>
            <a:off x="0" y="406400"/>
            <a:ext cx="8547100" cy="1143000"/>
          </a:xfrm>
        </p:spPr>
        <p:txBody>
          <a:bodyPr>
            <a:normAutofit fontScale="90000"/>
          </a:bodyPr>
          <a:lstStyle/>
          <a:p>
            <a:pPr algn="l"/>
            <a:r>
              <a:rPr lang="en-US" dirty="0" smtClean="0"/>
              <a:t>In the News… </a:t>
            </a:r>
            <a:br>
              <a:rPr lang="en-US" dirty="0" smtClean="0"/>
            </a:br>
            <a:r>
              <a:rPr lang="en-US" dirty="0" smtClean="0"/>
              <a:t>The importance of using </a:t>
            </a:r>
            <a:br>
              <a:rPr lang="en-US" dirty="0" smtClean="0"/>
            </a:br>
            <a:r>
              <a:rPr lang="en-US" i="1" dirty="0" smtClean="0"/>
              <a:t>the right</a:t>
            </a:r>
            <a:r>
              <a:rPr lang="en-US" dirty="0" smtClean="0"/>
              <a:t> performance metrics</a:t>
            </a:r>
            <a:endParaRPr lang="en-US" dirty="0"/>
          </a:p>
        </p:txBody>
      </p:sp>
      <p:sp>
        <p:nvSpPr>
          <p:cNvPr id="4" name="Date Placeholder 3"/>
          <p:cNvSpPr>
            <a:spLocks noGrp="1"/>
          </p:cNvSpPr>
          <p:nvPr>
            <p:ph type="dt" sz="half" idx="10"/>
          </p:nvPr>
        </p:nvSpPr>
        <p:spPr/>
        <p:txBody>
          <a:bodyPr/>
          <a:lstStyle/>
          <a:p>
            <a:fld id="{2F2E1938-C8CF-0247-A38E-E6A30FE91DD3}"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a:t>
            </a:fld>
            <a:endParaRPr lang="en-US"/>
          </a:p>
        </p:txBody>
      </p:sp>
      <p:sp>
        <p:nvSpPr>
          <p:cNvPr id="10" name="Rectangle 9"/>
          <p:cNvSpPr/>
          <p:nvPr/>
        </p:nvSpPr>
        <p:spPr>
          <a:xfrm>
            <a:off x="330200" y="1916837"/>
            <a:ext cx="4991100" cy="2677656"/>
          </a:xfrm>
          <a:prstGeom prst="rect">
            <a:avLst/>
          </a:prstGeom>
        </p:spPr>
        <p:txBody>
          <a:bodyPr wrap="square">
            <a:spAutoFit/>
          </a:bodyPr>
          <a:lstStyle/>
          <a:p>
            <a:r>
              <a:rPr lang="en-US" sz="2400" dirty="0"/>
              <a:t>The film is based on the best-selling 2003 book in Michael Lewis chronicled the </a:t>
            </a:r>
            <a:r>
              <a:rPr lang="en-US" sz="2400" u="sng" dirty="0"/>
              <a:t>data-driven</a:t>
            </a:r>
            <a:r>
              <a:rPr lang="en-US" sz="2400" dirty="0"/>
              <a:t> resurgence of the Oakland A’s engineered by A’s general manager Billy </a:t>
            </a:r>
            <a:r>
              <a:rPr lang="en-US" sz="2400" dirty="0" err="1"/>
              <a:t>Beane</a:t>
            </a:r>
            <a:r>
              <a:rPr lang="en-US" sz="2400" dirty="0"/>
              <a:t> and </a:t>
            </a:r>
            <a:r>
              <a:rPr lang="en-US" sz="2400" dirty="0" err="1"/>
              <a:t>DePodesta</a:t>
            </a:r>
            <a:r>
              <a:rPr lang="en-US" sz="2400" dirty="0"/>
              <a:t>, who </a:t>
            </a:r>
            <a:r>
              <a:rPr lang="en-US" sz="2400" u="sng" dirty="0"/>
              <a:t>used computer analysis to identify undervalued players.</a:t>
            </a:r>
          </a:p>
        </p:txBody>
      </p:sp>
      <p:sp>
        <p:nvSpPr>
          <p:cNvPr id="11" name="Rectangle 10"/>
          <p:cNvSpPr/>
          <p:nvPr/>
        </p:nvSpPr>
        <p:spPr>
          <a:xfrm>
            <a:off x="508000" y="4683036"/>
            <a:ext cx="8509000" cy="1200328"/>
          </a:xfrm>
          <a:prstGeom prst="rect">
            <a:avLst/>
          </a:prstGeom>
        </p:spPr>
        <p:txBody>
          <a:bodyPr wrap="square">
            <a:spAutoFit/>
          </a:bodyPr>
          <a:lstStyle/>
          <a:p>
            <a:r>
              <a:rPr lang="en-US" sz="2400" dirty="0"/>
              <a:t>“We had a completely new set of metrics that bore no resemblance to anything you’d seen. We didn’t solve baseball. But we reduced the inefficiency of our decision making.”</a:t>
            </a:r>
          </a:p>
        </p:txBody>
      </p:sp>
      <p:sp>
        <p:nvSpPr>
          <p:cNvPr id="12" name="TextBox 11"/>
          <p:cNvSpPr txBox="1"/>
          <p:nvPr/>
        </p:nvSpPr>
        <p:spPr>
          <a:xfrm>
            <a:off x="114300" y="5994400"/>
            <a:ext cx="8793893" cy="338554"/>
          </a:xfrm>
          <a:prstGeom prst="rect">
            <a:avLst/>
          </a:prstGeom>
          <a:noFill/>
        </p:spPr>
        <p:txBody>
          <a:bodyPr wrap="none" rtlCol="0">
            <a:spAutoFit/>
          </a:bodyPr>
          <a:lstStyle/>
          <a:p>
            <a:r>
              <a:rPr lang="en-US" sz="1600" dirty="0" err="1" smtClean="0"/>
              <a:t>www.datacenterknowledge.com</a:t>
            </a:r>
            <a:r>
              <a:rPr lang="en-US" sz="1600" dirty="0"/>
              <a:t>/archives/2011/09/23</a:t>
            </a:r>
            <a:r>
              <a:rPr lang="en-US" sz="1600" dirty="0" smtClean="0"/>
              <a:t>/the</a:t>
            </a:r>
            <a:r>
              <a:rPr lang="en-US" sz="1600" dirty="0"/>
              <a:t>-lessons-of-</a:t>
            </a:r>
            <a:r>
              <a:rPr lang="en-US" sz="1600" dirty="0" err="1"/>
              <a:t>moneyball</a:t>
            </a:r>
            <a:r>
              <a:rPr lang="en-US" sz="1600" dirty="0"/>
              <a:t>-for-big-data-analysis/</a:t>
            </a:r>
          </a:p>
        </p:txBody>
      </p:sp>
    </p:spTree>
    <p:extLst>
      <p:ext uri="{BB962C8B-B14F-4D97-AF65-F5344CB8AC3E}">
        <p14:creationId xmlns:p14="http://schemas.microsoft.com/office/powerpoint/2010/main" val="2969756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Review – Direct Mapped Caches</a:t>
            </a:r>
          </a:p>
          <a:p>
            <a:r>
              <a:rPr lang="en-US" dirty="0" smtClean="0"/>
              <a:t>Handling Writes (updates)</a:t>
            </a:r>
          </a:p>
          <a:p>
            <a:r>
              <a:rPr lang="en-US" dirty="0" smtClean="0"/>
              <a:t>Handling Hits and Misses</a:t>
            </a:r>
          </a:p>
          <a:p>
            <a:r>
              <a:rPr lang="en-US" dirty="0" smtClean="0"/>
              <a:t>Performance Considerations</a:t>
            </a:r>
          </a:p>
          <a:p>
            <a:endParaRPr lang="en-US" dirty="0" smtClean="0"/>
          </a:p>
        </p:txBody>
      </p:sp>
      <p:sp>
        <p:nvSpPr>
          <p:cNvPr id="7" name="Date Placeholder 6"/>
          <p:cNvSpPr>
            <a:spLocks noGrp="1"/>
          </p:cNvSpPr>
          <p:nvPr>
            <p:ph type="dt" sz="half" idx="10"/>
          </p:nvPr>
        </p:nvSpPr>
        <p:spPr/>
        <p:txBody>
          <a:bodyPr/>
          <a:lstStyle/>
          <a:p>
            <a:fld id="{11A804F7-3448-EB4C-BD85-A7BA11CD4C95}" type="datetime1">
              <a:rPr lang="en-US" smtClean="0"/>
              <a:t>9/28/11</a:t>
            </a:fld>
            <a:endParaRPr lang="en-US"/>
          </a:p>
        </p:txBody>
      </p:sp>
      <p:sp>
        <p:nvSpPr>
          <p:cNvPr id="8" name="Slide Number Placeholder 7"/>
          <p:cNvSpPr>
            <a:spLocks noGrp="1"/>
          </p:cNvSpPr>
          <p:nvPr>
            <p:ph type="sldNum" sz="quarter" idx="12"/>
          </p:nvPr>
        </p:nvSpPr>
        <p:spPr/>
        <p:txBody>
          <a:bodyPr/>
          <a:lstStyle/>
          <a:p>
            <a:fld id="{3CC63E4C-4642-794D-A2FD-70F6B81535F5}" type="slidenum">
              <a:rPr lang="en-US" smtClean="0"/>
              <a:pPr/>
              <a:t>3</a:t>
            </a:fld>
            <a:endParaRPr lang="en-US"/>
          </a:p>
        </p:txBody>
      </p:sp>
    </p:spTree>
    <p:extLst>
      <p:ext uri="{BB962C8B-B14F-4D97-AF65-F5344CB8AC3E}">
        <p14:creationId xmlns:p14="http://schemas.microsoft.com/office/powerpoint/2010/main" val="548632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TIO: Mapping the Memory Address</a:t>
            </a:r>
          </a:p>
        </p:txBody>
      </p:sp>
      <p:sp>
        <p:nvSpPr>
          <p:cNvPr id="3" name="Content Placeholder 2"/>
          <p:cNvSpPr>
            <a:spLocks noGrp="1"/>
          </p:cNvSpPr>
          <p:nvPr>
            <p:ph idx="1"/>
          </p:nvPr>
        </p:nvSpPr>
        <p:spPr/>
        <p:txBody>
          <a:bodyPr>
            <a:normAutofit lnSpcReduction="10000"/>
          </a:bodyPr>
          <a:lstStyle/>
          <a:p>
            <a:r>
              <a:rPr lang="en-US" dirty="0" smtClean="0"/>
              <a:t>Lowest bits of address (</a:t>
            </a:r>
            <a:r>
              <a:rPr lang="en-US" i="1" dirty="0" smtClean="0"/>
              <a:t>Offset</a:t>
            </a:r>
            <a:r>
              <a:rPr lang="en-US" dirty="0" smtClean="0"/>
              <a:t>) determine </a:t>
            </a:r>
            <a:r>
              <a:rPr lang="en-US" i="1" dirty="0" smtClean="0"/>
              <a:t>which byte within a block</a:t>
            </a:r>
            <a:r>
              <a:rPr lang="en-US" dirty="0" smtClean="0"/>
              <a:t> it refers to.</a:t>
            </a:r>
          </a:p>
          <a:p>
            <a:r>
              <a:rPr lang="en-US" dirty="0" smtClean="0"/>
              <a:t>Full address format (m-bit address):</a:t>
            </a:r>
          </a:p>
          <a:p>
            <a:endParaRPr lang="en-US" dirty="0" smtClean="0"/>
          </a:p>
          <a:p>
            <a:endParaRPr lang="en-US" dirty="0" smtClean="0"/>
          </a:p>
          <a:p>
            <a:endParaRPr lang="en-US" dirty="0" smtClean="0"/>
          </a:p>
          <a:p>
            <a:r>
              <a:rPr lang="en-US" dirty="0" smtClean="0"/>
              <a:t>n-bit Offset: a cache block is how many bytes?</a:t>
            </a:r>
          </a:p>
          <a:p>
            <a:r>
              <a:rPr lang="en-US" dirty="0" smtClean="0"/>
              <a:t>n-bit Index: cache has how many blocks?</a:t>
            </a:r>
          </a:p>
        </p:txBody>
      </p:sp>
      <p:sp>
        <p:nvSpPr>
          <p:cNvPr id="4" name="Date Placeholder 3"/>
          <p:cNvSpPr>
            <a:spLocks noGrp="1"/>
          </p:cNvSpPr>
          <p:nvPr>
            <p:ph type="dt" sz="half" idx="10"/>
          </p:nvPr>
        </p:nvSpPr>
        <p:spPr/>
        <p:txBody>
          <a:bodyPr/>
          <a:lstStyle/>
          <a:p>
            <a:fld id="{43978029-9DF7-7445-88EF-08A8BCC03D5B}"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a:t>
            </a:fld>
            <a:endParaRPr lang="en-US" dirty="0"/>
          </a:p>
        </p:txBody>
      </p:sp>
      <p:cxnSp>
        <p:nvCxnSpPr>
          <p:cNvPr id="7" name="Straight Connector 6"/>
          <p:cNvCxnSpPr/>
          <p:nvPr/>
        </p:nvCxnSpPr>
        <p:spPr>
          <a:xfrm>
            <a:off x="1511929" y="3965419"/>
            <a:ext cx="609298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flipH="1" flipV="1">
            <a:off x="1326334" y="3752663"/>
            <a:ext cx="40740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H="1" flipV="1">
            <a:off x="7410262" y="3779823"/>
            <a:ext cx="4074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flipV="1">
            <a:off x="3883937" y="3775296"/>
            <a:ext cx="362138"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471597" y="3413159"/>
            <a:ext cx="814812" cy="523220"/>
          </a:xfrm>
          <a:prstGeom prst="rect">
            <a:avLst/>
          </a:prstGeom>
          <a:noFill/>
        </p:spPr>
        <p:txBody>
          <a:bodyPr wrap="square" rtlCol="0">
            <a:spAutoFit/>
          </a:bodyPr>
          <a:lstStyle/>
          <a:p>
            <a:r>
              <a:rPr lang="en-US" sz="2800" dirty="0" smtClean="0"/>
              <a:t>Tag</a:t>
            </a:r>
            <a:endParaRPr lang="en-US" dirty="0"/>
          </a:p>
        </p:txBody>
      </p:sp>
      <p:sp>
        <p:nvSpPr>
          <p:cNvPr id="12" name="TextBox 11"/>
          <p:cNvSpPr txBox="1"/>
          <p:nvPr/>
        </p:nvSpPr>
        <p:spPr>
          <a:xfrm>
            <a:off x="3223035" y="4092167"/>
            <a:ext cx="3051018" cy="523220"/>
          </a:xfrm>
          <a:prstGeom prst="rect">
            <a:avLst/>
          </a:prstGeom>
          <a:noFill/>
        </p:spPr>
        <p:txBody>
          <a:bodyPr wrap="square" rtlCol="0">
            <a:spAutoFit/>
          </a:bodyPr>
          <a:lstStyle/>
          <a:p>
            <a:r>
              <a:rPr lang="en-US" sz="2800" dirty="0" smtClean="0"/>
              <a:t>Memory Address</a:t>
            </a:r>
            <a:endParaRPr lang="en-US" sz="2800" dirty="0"/>
          </a:p>
        </p:txBody>
      </p:sp>
      <p:cxnSp>
        <p:nvCxnSpPr>
          <p:cNvPr id="22" name="Straight Connector 21"/>
          <p:cNvCxnSpPr/>
          <p:nvPr/>
        </p:nvCxnSpPr>
        <p:spPr>
          <a:xfrm rot="5400000" flipH="1" flipV="1">
            <a:off x="5862119" y="3779823"/>
            <a:ext cx="353085"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572001" y="3449370"/>
            <a:ext cx="980718" cy="523220"/>
          </a:xfrm>
          <a:prstGeom prst="rect">
            <a:avLst/>
          </a:prstGeom>
          <a:noFill/>
        </p:spPr>
        <p:txBody>
          <a:bodyPr wrap="none" rtlCol="0">
            <a:spAutoFit/>
          </a:bodyPr>
          <a:lstStyle/>
          <a:p>
            <a:r>
              <a:rPr lang="en-US" sz="2800" dirty="0" smtClean="0"/>
              <a:t>Index</a:t>
            </a:r>
            <a:endParaRPr lang="en-US" sz="2800" dirty="0"/>
          </a:p>
        </p:txBody>
      </p:sp>
      <p:sp>
        <p:nvSpPr>
          <p:cNvPr id="24" name="TextBox 23"/>
          <p:cNvSpPr txBox="1"/>
          <p:nvPr/>
        </p:nvSpPr>
        <p:spPr>
          <a:xfrm>
            <a:off x="6292159" y="3467478"/>
            <a:ext cx="1484768" cy="523220"/>
          </a:xfrm>
          <a:prstGeom prst="rect">
            <a:avLst/>
          </a:prstGeom>
          <a:noFill/>
        </p:spPr>
        <p:txBody>
          <a:bodyPr wrap="square" rtlCol="0">
            <a:spAutoFit/>
          </a:bodyPr>
          <a:lstStyle/>
          <a:p>
            <a:r>
              <a:rPr lang="en-US" sz="2800" dirty="0" smtClean="0"/>
              <a:t>Offset</a:t>
            </a:r>
            <a:endParaRPr lang="en-US" sz="2800" dirty="0"/>
          </a:p>
        </p:txBody>
      </p:sp>
      <p:sp>
        <p:nvSpPr>
          <p:cNvPr id="13" name="TextBox 12"/>
          <p:cNvSpPr txBox="1"/>
          <p:nvPr/>
        </p:nvSpPr>
        <p:spPr>
          <a:xfrm>
            <a:off x="7404100" y="3149600"/>
            <a:ext cx="301660" cy="369332"/>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1397000" y="3187700"/>
            <a:ext cx="556725" cy="369332"/>
          </a:xfrm>
          <a:prstGeom prst="rect">
            <a:avLst/>
          </a:prstGeom>
          <a:noFill/>
        </p:spPr>
        <p:txBody>
          <a:bodyPr wrap="none" rtlCol="0">
            <a:spAutoFit/>
          </a:bodyPr>
          <a:lstStyle/>
          <a:p>
            <a:r>
              <a:rPr lang="en-US" dirty="0" smtClean="0"/>
              <a:t>m-1</a:t>
            </a:r>
            <a:endParaRPr lang="en-US" dirty="0"/>
          </a:p>
        </p:txBody>
      </p:sp>
    </p:spTree>
    <p:extLst>
      <p:ext uri="{BB962C8B-B14F-4D97-AF65-F5344CB8AC3E}">
        <p14:creationId xmlns:p14="http://schemas.microsoft.com/office/powerpoint/2010/main" val="259697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457200" y="1151459"/>
            <a:ext cx="8077200" cy="680699"/>
          </a:xfrm>
          <a:noFill/>
          <a:ln/>
        </p:spPr>
        <p:txBody>
          <a:bodyPr lIns="90488" tIns="44450" rIns="90488" bIns="44450">
            <a:normAutofit fontScale="85000" lnSpcReduction="10000"/>
          </a:bodyPr>
          <a:lstStyle/>
          <a:p>
            <a:pPr marL="0" indent="0">
              <a:lnSpc>
                <a:spcPct val="80000"/>
              </a:lnSpc>
              <a:buNone/>
            </a:pPr>
            <a:r>
              <a:rPr lang="en-US" dirty="0"/>
              <a:t>One </a:t>
            </a:r>
            <a:r>
              <a:rPr lang="en-US" dirty="0" smtClean="0"/>
              <a:t>word (4 Byte) blocks, </a:t>
            </a:r>
            <a:r>
              <a:rPr lang="en-US" dirty="0"/>
              <a:t>cache size = 1K </a:t>
            </a:r>
            <a:r>
              <a:rPr lang="en-US" dirty="0" smtClean="0"/>
              <a:t>words (or 4KB)</a:t>
            </a:r>
            <a:r>
              <a:rPr lang="en-US" dirty="0"/>
              <a:t/>
            </a:r>
            <a:br>
              <a:rPr lang="en-US" dirty="0"/>
            </a:br>
            <a:endParaRPr lang="en-US" i="1" dirty="0">
              <a:solidFill>
                <a:schemeClr val="accent1"/>
              </a:solidFill>
            </a:endParaRPr>
          </a:p>
        </p:txBody>
      </p:sp>
      <p:sp>
        <p:nvSpPr>
          <p:cNvPr id="1604612" name="Rectangle 4"/>
          <p:cNvSpPr>
            <a:spLocks noGrp="1" noChangeArrowheads="1"/>
          </p:cNvSpPr>
          <p:nvPr>
            <p:ph type="title"/>
          </p:nvPr>
        </p:nvSpPr>
        <p:spPr>
          <a:xfrm>
            <a:off x="495300" y="58738"/>
            <a:ext cx="8229600" cy="931862"/>
          </a:xfrm>
          <a:noFill/>
          <a:ln/>
        </p:spPr>
        <p:txBody>
          <a:bodyPr lIns="90488" tIns="44450" rIns="90488" bIns="44450" anchor="ctr">
            <a:normAutofit/>
          </a:bodyPr>
          <a:lstStyle/>
          <a:p>
            <a:r>
              <a:rPr lang="en-US" dirty="0" smtClean="0"/>
              <a:t>Direct </a:t>
            </a:r>
            <a:r>
              <a:rPr lang="en-US" dirty="0"/>
              <a:t>Mapped Cache Example</a:t>
            </a:r>
          </a:p>
        </p:txBody>
      </p:sp>
      <p:grpSp>
        <p:nvGrpSpPr>
          <p:cNvPr id="2" name="Group 11"/>
          <p:cNvGrpSpPr>
            <a:grpSpLocks/>
          </p:cNvGrpSpPr>
          <p:nvPr/>
        </p:nvGrpSpPr>
        <p:grpSpPr bwMode="auto">
          <a:xfrm>
            <a:off x="1676400" y="2080678"/>
            <a:ext cx="3028952" cy="3408363"/>
            <a:chOff x="1056" y="1183"/>
            <a:chExt cx="1908"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908" cy="2070"/>
              <a:chOff x="1056" y="1183"/>
              <a:chExt cx="1908" cy="2070"/>
            </a:xfrm>
          </p:grpSpPr>
          <p:sp>
            <p:nvSpPr>
              <p:cNvPr id="1604623" name="Text Box 15"/>
              <p:cNvSpPr txBox="1">
                <a:spLocks noChangeArrowheads="1"/>
              </p:cNvSpPr>
              <p:nvPr/>
            </p:nvSpPr>
            <p:spPr bwMode="auto">
              <a:xfrm>
                <a:off x="2704"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grpSp>
      </p:grpSp>
      <p:grpSp>
        <p:nvGrpSpPr>
          <p:cNvPr id="5" name="Group 20"/>
          <p:cNvGrpSpPr>
            <a:grpSpLocks/>
          </p:cNvGrpSpPr>
          <p:nvPr/>
        </p:nvGrpSpPr>
        <p:grpSpPr bwMode="auto">
          <a:xfrm>
            <a:off x="2027238" y="2107666"/>
            <a:ext cx="3756023" cy="1820862"/>
            <a:chOff x="1277" y="1200"/>
            <a:chExt cx="2366" cy="1147"/>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83"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10</a:t>
              </a:r>
            </a:p>
          </p:txBody>
        </p:sp>
        <p:sp>
          <p:nvSpPr>
            <p:cNvPr id="1604632"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grpSp>
      <p:grpSp>
        <p:nvGrpSpPr>
          <p:cNvPr id="6" name="Group 25"/>
          <p:cNvGrpSpPr>
            <a:grpSpLocks/>
          </p:cNvGrpSpPr>
          <p:nvPr/>
        </p:nvGrpSpPr>
        <p:grpSpPr bwMode="auto">
          <a:xfrm>
            <a:off x="2619375" y="2785528"/>
            <a:ext cx="4267200" cy="2135188"/>
            <a:chOff x="1650" y="1627"/>
            <a:chExt cx="2688" cy="1345"/>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04648"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sp>
          <p:nvSpPr>
            <p:cNvPr id="1604649"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04650" name="Text Box 42"/>
            <p:cNvSpPr txBox="1">
              <a:spLocks noChangeArrowheads="1"/>
            </p:cNvSpPr>
            <p:nvPr/>
          </p:nvSpPr>
          <p:spPr bwMode="auto">
            <a:xfrm>
              <a:off x="2034" y="1627"/>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04651"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1021</a:t>
              </a:r>
            </a:p>
            <a:p>
              <a:pPr algn="r">
                <a:lnSpc>
                  <a:spcPct val="110000"/>
                </a:lnSpc>
              </a:pPr>
              <a:r>
                <a:rPr lang="en-US" sz="1200">
                  <a:solidFill>
                    <a:schemeClr val="tx1"/>
                  </a:solidFill>
                </a:rPr>
                <a:t>1022</a:t>
              </a:r>
            </a:p>
            <a:p>
              <a:pPr algn="r">
                <a:lnSpc>
                  <a:spcPct val="110000"/>
                </a:lnSpc>
              </a:pPr>
              <a:r>
                <a:rPr lang="en-US" sz="1200">
                  <a:solidFill>
                    <a:schemeClr val="tx1"/>
                  </a:solidFill>
                </a:rPr>
                <a:t>1023</a:t>
              </a:r>
            </a:p>
          </p:txBody>
        </p:sp>
      </p:grpSp>
      <p:grpSp>
        <p:nvGrpSpPr>
          <p:cNvPr id="7" name="Group 44"/>
          <p:cNvGrpSpPr>
            <a:grpSpLocks/>
          </p:cNvGrpSpPr>
          <p:nvPr/>
        </p:nvGrpSpPr>
        <p:grpSpPr bwMode="auto">
          <a:xfrm>
            <a:off x="3289300" y="1413928"/>
            <a:ext cx="3597275" cy="709613"/>
            <a:chOff x="2072" y="763"/>
            <a:chExt cx="2266"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13 </a:t>
              </a:r>
              <a:r>
                <a:rPr lang="en-US" sz="1000" dirty="0">
                  <a:solidFill>
                    <a:schemeClr val="tx1"/>
                  </a:solidFill>
                </a:rPr>
                <a:t>12  11     . . .       </a:t>
              </a:r>
              <a:r>
                <a:rPr lang="en-US" sz="1000" dirty="0" smtClean="0">
                  <a:solidFill>
                    <a:schemeClr val="tx1"/>
                  </a:solidFill>
                </a:rPr>
                <a:t>   2  </a:t>
              </a:r>
              <a:r>
                <a:rPr lang="en-US" sz="1000" dirty="0">
                  <a:solidFill>
                    <a:schemeClr val="tx1"/>
                  </a:solidFill>
                </a:rPr>
                <a:t>1  0</a:t>
              </a:r>
            </a:p>
          </p:txBody>
        </p:sp>
        <p:sp>
          <p:nvSpPr>
            <p:cNvPr id="1604657" name="Text Box 49"/>
            <p:cNvSpPr txBox="1">
              <a:spLocks noChangeArrowheads="1"/>
            </p:cNvSpPr>
            <p:nvPr/>
          </p:nvSpPr>
          <p:spPr bwMode="auto">
            <a:xfrm>
              <a:off x="3810" y="763"/>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sp>
        <p:nvSpPr>
          <p:cNvPr id="1604659" name="Rectangle 51"/>
          <p:cNvSpPr>
            <a:spLocks noChangeArrowheads="1"/>
          </p:cNvSpPr>
          <p:nvPr/>
        </p:nvSpPr>
        <p:spPr bwMode="auto">
          <a:xfrm>
            <a:off x="533400" y="6079067"/>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grpSp>
        <p:nvGrpSpPr>
          <p:cNvPr id="8" name="Group 52"/>
          <p:cNvGrpSpPr>
            <a:grpSpLocks/>
          </p:cNvGrpSpPr>
          <p:nvPr/>
        </p:nvGrpSpPr>
        <p:grpSpPr bwMode="auto">
          <a:xfrm>
            <a:off x="3886200" y="3860266"/>
            <a:ext cx="623888" cy="1371600"/>
            <a:chOff x="2477" y="2299"/>
            <a:chExt cx="393"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grpSp>
        <p:nvGrpSpPr>
          <p:cNvPr id="9" name="Group 56"/>
          <p:cNvGrpSpPr>
            <a:grpSpLocks/>
          </p:cNvGrpSpPr>
          <p:nvPr/>
        </p:nvGrpSpPr>
        <p:grpSpPr bwMode="auto">
          <a:xfrm>
            <a:off x="5743575" y="2148941"/>
            <a:ext cx="2060575" cy="3043237"/>
            <a:chOff x="3618" y="1226"/>
            <a:chExt cx="1298"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04668"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grpSp>
      <p:grpSp>
        <p:nvGrpSpPr>
          <p:cNvPr id="10" name="Group 5"/>
          <p:cNvGrpSpPr>
            <a:grpSpLocks/>
          </p:cNvGrpSpPr>
          <p:nvPr/>
        </p:nvGrpSpPr>
        <p:grpSpPr bwMode="auto">
          <a:xfrm>
            <a:off x="1143000" y="2183866"/>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grpSp>
      <p:sp>
        <p:nvSpPr>
          <p:cNvPr id="61" name="Date Placeholder 60"/>
          <p:cNvSpPr>
            <a:spLocks noGrp="1"/>
          </p:cNvSpPr>
          <p:nvPr>
            <p:ph type="dt" sz="half" idx="10"/>
          </p:nvPr>
        </p:nvSpPr>
        <p:spPr/>
        <p:txBody>
          <a:bodyPr/>
          <a:lstStyle/>
          <a:p>
            <a:fld id="{78F97AEE-5799-F747-8C56-EDBE09747AC4}" type="datetime1">
              <a:rPr lang="en-US" smtClean="0"/>
              <a:t>9/28/11</a:t>
            </a:fld>
            <a:endParaRPr lang="en-US"/>
          </a:p>
        </p:txBody>
      </p:sp>
      <p:sp>
        <p:nvSpPr>
          <p:cNvPr id="62" name="Slide Number Placeholder 61"/>
          <p:cNvSpPr>
            <a:spLocks noGrp="1"/>
          </p:cNvSpPr>
          <p:nvPr>
            <p:ph type="sldNum" sz="quarter" idx="12"/>
          </p:nvPr>
        </p:nvSpPr>
        <p:spPr/>
        <p:txBody>
          <a:body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274611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04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5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482600" y="96838"/>
            <a:ext cx="8229600" cy="1143000"/>
          </a:xfrm>
        </p:spPr>
        <p:txBody>
          <a:bodyPr>
            <a:normAutofit fontScale="90000"/>
          </a:bodyPr>
          <a:lstStyle/>
          <a:p>
            <a:r>
              <a:rPr lang="en-US" dirty="0"/>
              <a:t>Direct Mapped </a:t>
            </a:r>
            <a:r>
              <a:rPr lang="en-US" dirty="0" smtClean="0"/>
              <a:t>Cache (1Byte words)</a:t>
            </a:r>
            <a:endParaRPr lang="en-US" dirty="0"/>
          </a:p>
        </p:txBody>
      </p:sp>
      <p:grpSp>
        <p:nvGrpSpPr>
          <p:cNvPr id="2" name="Group 3"/>
          <p:cNvGrpSpPr>
            <a:grpSpLocks/>
          </p:cNvGrpSpPr>
          <p:nvPr/>
        </p:nvGrpSpPr>
        <p:grpSpPr bwMode="auto">
          <a:xfrm>
            <a:off x="1295400" y="2672813"/>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3276600" y="2672813"/>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334000" y="2672813"/>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7391400" y="2672813"/>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23"/>
          <p:cNvGrpSpPr>
            <a:grpSpLocks/>
          </p:cNvGrpSpPr>
          <p:nvPr/>
        </p:nvGrpSpPr>
        <p:grpSpPr bwMode="auto">
          <a:xfrm>
            <a:off x="7391400" y="4501613"/>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5334000" y="4501613"/>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3"/>
          <p:cNvGrpSpPr>
            <a:grpSpLocks/>
          </p:cNvGrpSpPr>
          <p:nvPr/>
        </p:nvGrpSpPr>
        <p:grpSpPr bwMode="auto">
          <a:xfrm>
            <a:off x="3352800" y="4501613"/>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8"/>
          <p:cNvGrpSpPr>
            <a:grpSpLocks/>
          </p:cNvGrpSpPr>
          <p:nvPr/>
        </p:nvGrpSpPr>
        <p:grpSpPr bwMode="auto">
          <a:xfrm>
            <a:off x="1295400" y="4501613"/>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459" name="Text Box 43"/>
          <p:cNvSpPr txBox="1">
            <a:spLocks noChangeArrowheads="1"/>
          </p:cNvSpPr>
          <p:nvPr/>
        </p:nvSpPr>
        <p:spPr bwMode="auto">
          <a:xfrm>
            <a:off x="13557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596460" name="Text Box 44"/>
          <p:cNvSpPr txBox="1">
            <a:spLocks noChangeArrowheads="1"/>
          </p:cNvSpPr>
          <p:nvPr/>
        </p:nvSpPr>
        <p:spPr bwMode="auto">
          <a:xfrm>
            <a:off x="32607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596461" name="Text Box 45"/>
          <p:cNvSpPr txBox="1">
            <a:spLocks noChangeArrowheads="1"/>
          </p:cNvSpPr>
          <p:nvPr/>
        </p:nvSpPr>
        <p:spPr bwMode="auto">
          <a:xfrm>
            <a:off x="52419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596462" name="Text Box 46"/>
          <p:cNvSpPr txBox="1">
            <a:spLocks noChangeArrowheads="1"/>
          </p:cNvSpPr>
          <p:nvPr/>
        </p:nvSpPr>
        <p:spPr bwMode="auto">
          <a:xfrm>
            <a:off x="73755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3" name="Text Box 47"/>
          <p:cNvSpPr txBox="1">
            <a:spLocks noChangeArrowheads="1"/>
          </p:cNvSpPr>
          <p:nvPr/>
        </p:nvSpPr>
        <p:spPr bwMode="auto">
          <a:xfrm>
            <a:off x="1219200" y="4103680"/>
            <a:ext cx="311150" cy="366712"/>
          </a:xfrm>
          <a:prstGeom prst="rect">
            <a:avLst/>
          </a:prstGeom>
          <a:noFill/>
          <a:ln w="12700">
            <a:noFill/>
            <a:miter lim="800000"/>
            <a:headEnd/>
            <a:tailEnd/>
          </a:ln>
          <a:effectLst/>
        </p:spPr>
        <p:txBody>
          <a:bodyPr wrap="none">
            <a:spAutoFit/>
          </a:bodyPr>
          <a:lstStyle/>
          <a:p>
            <a:r>
              <a:rPr lang="en-US" b="1" dirty="0">
                <a:solidFill>
                  <a:schemeClr val="tx1"/>
                </a:solidFill>
              </a:rPr>
              <a:t>4</a:t>
            </a:r>
          </a:p>
        </p:txBody>
      </p:sp>
      <p:sp>
        <p:nvSpPr>
          <p:cNvPr id="1596464" name="Text Box 48"/>
          <p:cNvSpPr txBox="1">
            <a:spLocks noChangeArrowheads="1"/>
          </p:cNvSpPr>
          <p:nvPr/>
        </p:nvSpPr>
        <p:spPr bwMode="auto">
          <a:xfrm>
            <a:off x="3260725" y="4080925"/>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5" name="Text Box 49"/>
          <p:cNvSpPr txBox="1">
            <a:spLocks noChangeArrowheads="1"/>
          </p:cNvSpPr>
          <p:nvPr/>
        </p:nvSpPr>
        <p:spPr bwMode="auto">
          <a:xfrm>
            <a:off x="5318125" y="4080925"/>
            <a:ext cx="311150" cy="366713"/>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6466" name="Text Box 50"/>
          <p:cNvSpPr txBox="1">
            <a:spLocks noChangeArrowheads="1"/>
          </p:cNvSpPr>
          <p:nvPr/>
        </p:nvSpPr>
        <p:spPr bwMode="auto">
          <a:xfrm>
            <a:off x="7299325" y="4080925"/>
            <a:ext cx="438150" cy="366713"/>
          </a:xfrm>
          <a:prstGeom prst="rect">
            <a:avLst/>
          </a:prstGeom>
          <a:noFill/>
          <a:ln w="12700">
            <a:noFill/>
            <a:miter lim="800000"/>
            <a:headEnd/>
            <a:tailEnd/>
          </a:ln>
          <a:effectLst/>
        </p:spPr>
        <p:txBody>
          <a:bodyPr wrap="none">
            <a:spAutoFit/>
          </a:bodyPr>
          <a:lstStyle/>
          <a:p>
            <a:r>
              <a:rPr lang="en-US" b="1">
                <a:solidFill>
                  <a:schemeClr val="tx1"/>
                </a:solidFill>
              </a:rPr>
              <a:t>15</a:t>
            </a:r>
          </a:p>
        </p:txBody>
      </p:sp>
      <p:grpSp>
        <p:nvGrpSpPr>
          <p:cNvPr id="10" name="Group 51"/>
          <p:cNvGrpSpPr>
            <a:grpSpLocks/>
          </p:cNvGrpSpPr>
          <p:nvPr/>
        </p:nvGrpSpPr>
        <p:grpSpPr bwMode="auto">
          <a:xfrm>
            <a:off x="762000" y="2672813"/>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1" name="Group 56"/>
          <p:cNvGrpSpPr>
            <a:grpSpLocks/>
          </p:cNvGrpSpPr>
          <p:nvPr/>
        </p:nvGrpSpPr>
        <p:grpSpPr bwMode="auto">
          <a:xfrm>
            <a:off x="2743200" y="2672813"/>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2" name="Group 61"/>
          <p:cNvGrpSpPr>
            <a:grpSpLocks/>
          </p:cNvGrpSpPr>
          <p:nvPr/>
        </p:nvGrpSpPr>
        <p:grpSpPr bwMode="auto">
          <a:xfrm>
            <a:off x="4800600" y="2672813"/>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3" name="Group 66"/>
          <p:cNvGrpSpPr>
            <a:grpSpLocks/>
          </p:cNvGrpSpPr>
          <p:nvPr/>
        </p:nvGrpSpPr>
        <p:grpSpPr bwMode="auto">
          <a:xfrm>
            <a:off x="6858000" y="2672813"/>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4" name="Group 71"/>
          <p:cNvGrpSpPr>
            <a:grpSpLocks/>
          </p:cNvGrpSpPr>
          <p:nvPr/>
        </p:nvGrpSpPr>
        <p:grpSpPr bwMode="auto">
          <a:xfrm>
            <a:off x="762000" y="4501613"/>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76"/>
          <p:cNvGrpSpPr>
            <a:grpSpLocks/>
          </p:cNvGrpSpPr>
          <p:nvPr/>
        </p:nvGrpSpPr>
        <p:grpSpPr bwMode="auto">
          <a:xfrm>
            <a:off x="2819400" y="4501613"/>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81"/>
          <p:cNvGrpSpPr>
            <a:grpSpLocks/>
          </p:cNvGrpSpPr>
          <p:nvPr/>
        </p:nvGrpSpPr>
        <p:grpSpPr bwMode="auto">
          <a:xfrm>
            <a:off x="4800600" y="4501613"/>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86"/>
          <p:cNvGrpSpPr>
            <a:grpSpLocks/>
          </p:cNvGrpSpPr>
          <p:nvPr/>
        </p:nvGrpSpPr>
        <p:grpSpPr bwMode="auto">
          <a:xfrm>
            <a:off x="6858000" y="4501613"/>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507" name="Rectangle 91"/>
          <p:cNvSpPr>
            <a:spLocks noGrp="1" noChangeArrowheads="1"/>
          </p:cNvSpPr>
          <p:nvPr>
            <p:ph type="body" idx="1"/>
          </p:nvPr>
        </p:nvSpPr>
        <p:spPr>
          <a:xfrm>
            <a:off x="533400" y="1185325"/>
            <a:ext cx="7848600" cy="812800"/>
          </a:xfrm>
          <a:noFill/>
          <a:ln/>
        </p:spPr>
        <p:txBody>
          <a:bodyPr>
            <a:normAutofit fontScale="85000" lnSpcReduction="20000"/>
          </a:bodyPr>
          <a:lstStyle/>
          <a:p>
            <a:r>
              <a:rPr lang="en-US" dirty="0" smtClean="0"/>
              <a:t>Consider the sequence of memory address accesses</a:t>
            </a:r>
          </a:p>
          <a:p>
            <a:pPr lvl="1" algn="ctr">
              <a:buNone/>
            </a:pPr>
            <a:r>
              <a:rPr lang="en-US" dirty="0" smtClean="0"/>
              <a:t>                                       0     1      2     3      4     3     4     15</a:t>
            </a:r>
          </a:p>
          <a:p>
            <a:pPr lvl="1" algn="ctr">
              <a:buFont typeface="Monotype Sorts" pitchFamily="2" charset="2"/>
              <a:buNone/>
            </a:pPr>
            <a:endParaRPr lang="en-US" dirty="0"/>
          </a:p>
        </p:txBody>
      </p:sp>
      <p:sp>
        <p:nvSpPr>
          <p:cNvPr id="1596508" name="Text Box 92"/>
          <p:cNvSpPr txBox="1">
            <a:spLocks noChangeArrowheads="1"/>
          </p:cNvSpPr>
          <p:nvPr/>
        </p:nvSpPr>
        <p:spPr bwMode="auto">
          <a:xfrm>
            <a:off x="822325" y="2655879"/>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
        <p:nvSpPr>
          <p:cNvPr id="1596509" name="Text Box 93"/>
          <p:cNvSpPr txBox="1">
            <a:spLocks noChangeArrowheads="1"/>
          </p:cNvSpPr>
          <p:nvPr/>
        </p:nvSpPr>
        <p:spPr bwMode="auto">
          <a:xfrm>
            <a:off x="4860925" y="2599788"/>
            <a:ext cx="1479550" cy="723900"/>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a:p>
            <a:pPr>
              <a:lnSpc>
                <a:spcPct val="115000"/>
              </a:lnSpc>
            </a:pPr>
            <a:r>
              <a:rPr lang="en-US" dirty="0">
                <a:solidFill>
                  <a:schemeClr val="tx1"/>
                </a:solidFill>
              </a:rPr>
              <a:t>00    Mem(1)</a:t>
            </a:r>
          </a:p>
        </p:txBody>
      </p:sp>
      <p:sp>
        <p:nvSpPr>
          <p:cNvPr id="1596510" name="Text Box 94"/>
          <p:cNvSpPr txBox="1">
            <a:spLocks noChangeArrowheads="1"/>
          </p:cNvSpPr>
          <p:nvPr/>
        </p:nvSpPr>
        <p:spPr bwMode="auto">
          <a:xfrm>
            <a:off x="2786594" y="2633125"/>
            <a:ext cx="1479550" cy="407988"/>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p:txBody>
      </p:sp>
      <p:sp>
        <p:nvSpPr>
          <p:cNvPr id="1596511" name="Text Box 95"/>
          <p:cNvSpPr txBox="1">
            <a:spLocks noChangeArrowheads="1"/>
          </p:cNvSpPr>
          <p:nvPr/>
        </p:nvSpPr>
        <p:spPr bwMode="auto">
          <a:xfrm>
            <a:off x="6918325" y="2616191"/>
            <a:ext cx="1479550" cy="1039813"/>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a:p>
            <a:pPr>
              <a:lnSpc>
                <a:spcPct val="115000"/>
              </a:lnSpc>
            </a:pPr>
            <a:r>
              <a:rPr lang="en-US" dirty="0">
                <a:solidFill>
                  <a:schemeClr val="tx1"/>
                </a:solidFill>
              </a:rPr>
              <a:t>00    Mem(1)</a:t>
            </a:r>
          </a:p>
          <a:p>
            <a:pPr>
              <a:lnSpc>
                <a:spcPct val="115000"/>
              </a:lnSpc>
            </a:pPr>
            <a:r>
              <a:rPr lang="en-US" dirty="0">
                <a:solidFill>
                  <a:schemeClr val="tx1"/>
                </a:solidFill>
              </a:rPr>
              <a:t>00    Mem(2)</a:t>
            </a:r>
          </a:p>
        </p:txBody>
      </p:sp>
      <p:sp>
        <p:nvSpPr>
          <p:cNvPr id="1596512" name="Text Box 96"/>
          <p:cNvSpPr txBox="1">
            <a:spLocks noChangeArrowheads="1"/>
          </p:cNvSpPr>
          <p:nvPr/>
        </p:nvSpPr>
        <p:spPr bwMode="auto">
          <a:xfrm>
            <a:off x="1584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3" name="Text Box 97"/>
          <p:cNvSpPr txBox="1">
            <a:spLocks noChangeArrowheads="1"/>
          </p:cNvSpPr>
          <p:nvPr/>
        </p:nvSpPr>
        <p:spPr bwMode="auto">
          <a:xfrm>
            <a:off x="3489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4" name="Text Box 98"/>
          <p:cNvSpPr txBox="1">
            <a:spLocks noChangeArrowheads="1"/>
          </p:cNvSpPr>
          <p:nvPr/>
        </p:nvSpPr>
        <p:spPr bwMode="auto">
          <a:xfrm>
            <a:off x="55467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5" name="Text Box 99"/>
          <p:cNvSpPr txBox="1">
            <a:spLocks noChangeArrowheads="1"/>
          </p:cNvSpPr>
          <p:nvPr/>
        </p:nvSpPr>
        <p:spPr bwMode="auto">
          <a:xfrm>
            <a:off x="7680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6" name="Text Box 100"/>
          <p:cNvSpPr txBox="1">
            <a:spLocks noChangeArrowheads="1"/>
          </p:cNvSpPr>
          <p:nvPr/>
        </p:nvSpPr>
        <p:spPr bwMode="auto">
          <a:xfrm>
            <a:off x="1431925" y="40809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7" name="Text Box 101"/>
          <p:cNvSpPr txBox="1">
            <a:spLocks noChangeArrowheads="1"/>
          </p:cNvSpPr>
          <p:nvPr/>
        </p:nvSpPr>
        <p:spPr bwMode="auto">
          <a:xfrm>
            <a:off x="7680325" y="40809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8" name="Text Box 102"/>
          <p:cNvSpPr txBox="1">
            <a:spLocks noChangeArrowheads="1"/>
          </p:cNvSpPr>
          <p:nvPr/>
        </p:nvSpPr>
        <p:spPr bwMode="auto">
          <a:xfrm>
            <a:off x="3489325" y="4080925"/>
            <a:ext cx="661772" cy="369332"/>
          </a:xfrm>
          <a:prstGeom prst="rect">
            <a:avLst/>
          </a:prstGeom>
          <a:noFill/>
          <a:ln w="12700">
            <a:noFill/>
            <a:miter lim="800000"/>
            <a:headEnd/>
            <a:tailEnd/>
          </a:ln>
          <a:effectLst/>
        </p:spPr>
        <p:txBody>
          <a:bodyPr wrap="none">
            <a:spAutoFit/>
          </a:bodyPr>
          <a:lstStyle/>
          <a:p>
            <a:r>
              <a:rPr lang="en-US" dirty="0" smtClean="0">
                <a:solidFill>
                  <a:srgbClr val="FF0000"/>
                </a:solidFill>
              </a:rPr>
              <a:t>hit!!!</a:t>
            </a:r>
            <a:endParaRPr lang="en-US" dirty="0">
              <a:solidFill>
                <a:srgbClr val="FF0000"/>
              </a:solidFill>
            </a:endParaRPr>
          </a:p>
        </p:txBody>
      </p:sp>
      <p:sp>
        <p:nvSpPr>
          <p:cNvPr id="1596519" name="Text Box 103"/>
          <p:cNvSpPr txBox="1">
            <a:spLocks noChangeArrowheads="1"/>
          </p:cNvSpPr>
          <p:nvPr/>
        </p:nvSpPr>
        <p:spPr bwMode="auto">
          <a:xfrm>
            <a:off x="5699125" y="4080925"/>
            <a:ext cx="661772" cy="369332"/>
          </a:xfrm>
          <a:prstGeom prst="rect">
            <a:avLst/>
          </a:prstGeom>
          <a:noFill/>
          <a:ln w="12700">
            <a:noFill/>
            <a:miter lim="800000"/>
            <a:headEnd/>
            <a:tailEnd/>
          </a:ln>
          <a:effectLst/>
        </p:spPr>
        <p:txBody>
          <a:bodyPr wrap="none">
            <a:spAutoFit/>
          </a:bodyPr>
          <a:lstStyle/>
          <a:p>
            <a:r>
              <a:rPr lang="en-US" dirty="0" smtClean="0">
                <a:solidFill>
                  <a:srgbClr val="FF0000"/>
                </a:solidFill>
              </a:rPr>
              <a:t>hit!!!</a:t>
            </a:r>
            <a:endParaRPr lang="en-US" dirty="0">
              <a:solidFill>
                <a:srgbClr val="FF0000"/>
              </a:solidFill>
            </a:endParaRPr>
          </a:p>
        </p:txBody>
      </p:sp>
      <p:sp>
        <p:nvSpPr>
          <p:cNvPr id="1596520" name="Text Box 104"/>
          <p:cNvSpPr txBox="1">
            <a:spLocks noChangeArrowheads="1"/>
          </p:cNvSpPr>
          <p:nvPr/>
        </p:nvSpPr>
        <p:spPr bwMode="auto">
          <a:xfrm>
            <a:off x="8223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1" name="Text Box 105"/>
          <p:cNvSpPr txBox="1">
            <a:spLocks noChangeArrowheads="1"/>
          </p:cNvSpPr>
          <p:nvPr/>
        </p:nvSpPr>
        <p:spPr bwMode="auto">
          <a:xfrm>
            <a:off x="28797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2" name="Text Box 106"/>
          <p:cNvSpPr txBox="1">
            <a:spLocks noChangeArrowheads="1"/>
          </p:cNvSpPr>
          <p:nvPr/>
        </p:nvSpPr>
        <p:spPr bwMode="auto">
          <a:xfrm>
            <a:off x="48609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3" name="Text Box 107"/>
          <p:cNvSpPr txBox="1">
            <a:spLocks noChangeArrowheads="1"/>
          </p:cNvSpPr>
          <p:nvPr/>
        </p:nvSpPr>
        <p:spPr bwMode="auto">
          <a:xfrm>
            <a:off x="69183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grpSp>
        <p:nvGrpSpPr>
          <p:cNvPr id="18" name="Group 108"/>
          <p:cNvGrpSpPr>
            <a:grpSpLocks/>
          </p:cNvGrpSpPr>
          <p:nvPr/>
        </p:nvGrpSpPr>
        <p:grpSpPr bwMode="auto">
          <a:xfrm>
            <a:off x="441325" y="4309537"/>
            <a:ext cx="1835150" cy="500064"/>
            <a:chOff x="278" y="2567"/>
            <a:chExt cx="1156" cy="315"/>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endParaRPr lang="en-US"/>
            </a:p>
          </p:txBody>
        </p:sp>
        <p:sp>
          <p:nvSpPr>
            <p:cNvPr id="1596526" name="Line 110"/>
            <p:cNvSpPr>
              <a:spLocks noChangeShapeType="1"/>
            </p:cNvSpPr>
            <p:nvPr/>
          </p:nvSpPr>
          <p:spPr bwMode="auto">
            <a:xfrm>
              <a:off x="1190" y="2738"/>
              <a:ext cx="240" cy="144"/>
            </a:xfrm>
            <a:prstGeom prst="line">
              <a:avLst/>
            </a:prstGeom>
            <a:noFill/>
            <a:ln w="28575">
              <a:solidFill>
                <a:schemeClr val="accent1"/>
              </a:solidFill>
              <a:round/>
              <a:headEnd/>
              <a:tailEnd/>
            </a:ln>
            <a:effectLst/>
          </p:spPr>
          <p:txBody>
            <a:bodyPr/>
            <a:lstStyle/>
            <a:p>
              <a:endParaRPr lang="en-US"/>
            </a:p>
          </p:txBody>
        </p:sp>
        <p:sp>
          <p:nvSpPr>
            <p:cNvPr id="1596527" name="Text Box 111"/>
            <p:cNvSpPr txBox="1">
              <a:spLocks noChangeArrowheads="1"/>
            </p:cNvSpPr>
            <p:nvPr/>
          </p:nvSpPr>
          <p:spPr bwMode="auto">
            <a:xfrm>
              <a:off x="278" y="2567"/>
              <a:ext cx="276" cy="231"/>
            </a:xfrm>
            <a:prstGeom prst="rect">
              <a:avLst/>
            </a:prstGeom>
            <a:noFill/>
            <a:ln w="12700">
              <a:noFill/>
              <a:miter lim="800000"/>
              <a:headEnd/>
              <a:tailEnd/>
            </a:ln>
            <a:effectLst/>
          </p:spPr>
          <p:txBody>
            <a:bodyPr wrap="none">
              <a:spAutoFit/>
            </a:bodyPr>
            <a:lstStyle/>
            <a:p>
              <a:r>
                <a:rPr lang="en-US"/>
                <a:t>01</a:t>
              </a:r>
            </a:p>
          </p:txBody>
        </p:sp>
        <p:sp>
          <p:nvSpPr>
            <p:cNvPr id="1596528" name="Text Box 112"/>
            <p:cNvSpPr txBox="1">
              <a:spLocks noChangeArrowheads="1"/>
            </p:cNvSpPr>
            <p:nvPr/>
          </p:nvSpPr>
          <p:spPr bwMode="auto">
            <a:xfrm>
              <a:off x="1238" y="2567"/>
              <a:ext cx="196" cy="231"/>
            </a:xfrm>
            <a:prstGeom prst="rect">
              <a:avLst/>
            </a:prstGeom>
            <a:noFill/>
            <a:ln w="12700">
              <a:noFill/>
              <a:miter lim="800000"/>
              <a:headEnd/>
              <a:tailEnd/>
            </a:ln>
            <a:effectLst/>
          </p:spPr>
          <p:txBody>
            <a:bodyPr wrap="none">
              <a:spAutoFit/>
            </a:bodyPr>
            <a:lstStyle/>
            <a:p>
              <a:r>
                <a:rPr lang="en-US"/>
                <a:t>4</a:t>
              </a:r>
            </a:p>
          </p:txBody>
        </p:sp>
      </p:grpSp>
      <p:grpSp>
        <p:nvGrpSpPr>
          <p:cNvPr id="19" name="Group 113"/>
          <p:cNvGrpSpPr>
            <a:grpSpLocks/>
          </p:cNvGrpSpPr>
          <p:nvPr/>
        </p:nvGrpSpPr>
        <p:grpSpPr bwMode="auto">
          <a:xfrm>
            <a:off x="6477000" y="5506500"/>
            <a:ext cx="2266950" cy="442913"/>
            <a:chOff x="4118" y="3095"/>
            <a:chExt cx="1428" cy="279"/>
          </a:xfrm>
        </p:grpSpPr>
        <p:sp>
          <p:nvSpPr>
            <p:cNvPr id="1596530" name="Line 114"/>
            <p:cNvSpPr>
              <a:spLocks noChangeShapeType="1"/>
            </p:cNvSpPr>
            <p:nvPr/>
          </p:nvSpPr>
          <p:spPr bwMode="auto">
            <a:xfrm>
              <a:off x="4422" y="3095"/>
              <a:ext cx="240" cy="144"/>
            </a:xfrm>
            <a:prstGeom prst="line">
              <a:avLst/>
            </a:prstGeom>
            <a:noFill/>
            <a:ln w="28575">
              <a:solidFill>
                <a:schemeClr val="accent1"/>
              </a:solidFill>
              <a:round/>
              <a:headEnd/>
              <a:tailEnd/>
            </a:ln>
            <a:effectLst/>
          </p:spPr>
          <p:txBody>
            <a:bodyPr/>
            <a:lstStyle/>
            <a:p>
              <a:endParaRPr lang="en-US"/>
            </a:p>
          </p:txBody>
        </p:sp>
        <p:sp>
          <p:nvSpPr>
            <p:cNvPr id="1596531" name="Line 115"/>
            <p:cNvSpPr>
              <a:spLocks noChangeShapeType="1"/>
            </p:cNvSpPr>
            <p:nvPr/>
          </p:nvSpPr>
          <p:spPr bwMode="auto">
            <a:xfrm>
              <a:off x="5030" y="3122"/>
              <a:ext cx="240" cy="144"/>
            </a:xfrm>
            <a:prstGeom prst="line">
              <a:avLst/>
            </a:prstGeom>
            <a:noFill/>
            <a:ln w="28575">
              <a:solidFill>
                <a:schemeClr val="accent1"/>
              </a:solidFill>
              <a:round/>
              <a:headEnd/>
              <a:tailEnd/>
            </a:ln>
            <a:effectLst/>
          </p:spPr>
          <p:txBody>
            <a:bodyPr/>
            <a:lstStyle/>
            <a:p>
              <a:endParaRPr lang="en-US"/>
            </a:p>
          </p:txBody>
        </p:sp>
        <p:sp>
          <p:nvSpPr>
            <p:cNvPr id="1596532" name="Text Box 116"/>
            <p:cNvSpPr txBox="1">
              <a:spLocks noChangeArrowheads="1"/>
            </p:cNvSpPr>
            <p:nvPr/>
          </p:nvSpPr>
          <p:spPr bwMode="auto">
            <a:xfrm>
              <a:off x="4118" y="3095"/>
              <a:ext cx="276" cy="231"/>
            </a:xfrm>
            <a:prstGeom prst="rect">
              <a:avLst/>
            </a:prstGeom>
            <a:noFill/>
            <a:ln w="12700">
              <a:noFill/>
              <a:miter lim="800000"/>
              <a:headEnd/>
              <a:tailEnd/>
            </a:ln>
            <a:effectLst/>
          </p:spPr>
          <p:txBody>
            <a:bodyPr wrap="none">
              <a:spAutoFit/>
            </a:bodyPr>
            <a:lstStyle/>
            <a:p>
              <a:r>
                <a:rPr lang="en-US"/>
                <a:t>11</a:t>
              </a:r>
            </a:p>
          </p:txBody>
        </p:sp>
        <p:sp>
          <p:nvSpPr>
            <p:cNvPr id="1596533" name="Text Box 117"/>
            <p:cNvSpPr txBox="1">
              <a:spLocks noChangeArrowheads="1"/>
            </p:cNvSpPr>
            <p:nvPr/>
          </p:nvSpPr>
          <p:spPr bwMode="auto">
            <a:xfrm>
              <a:off x="5270" y="3143"/>
              <a:ext cx="276" cy="231"/>
            </a:xfrm>
            <a:prstGeom prst="rect">
              <a:avLst/>
            </a:prstGeom>
            <a:noFill/>
            <a:ln w="12700">
              <a:noFill/>
              <a:miter lim="800000"/>
              <a:headEnd/>
              <a:tailEnd/>
            </a:ln>
            <a:effectLst/>
          </p:spPr>
          <p:txBody>
            <a:bodyPr wrap="none">
              <a:spAutoFit/>
            </a:bodyPr>
            <a:lstStyle/>
            <a:p>
              <a:r>
                <a:rPr lang="en-US"/>
                <a:t>15</a:t>
              </a:r>
            </a:p>
          </p:txBody>
        </p:sp>
      </p:grpSp>
      <p:sp>
        <p:nvSpPr>
          <p:cNvPr id="1596535" name="Text Box 119"/>
          <p:cNvSpPr txBox="1">
            <a:spLocks noChangeArrowheads="1"/>
          </p:cNvSpPr>
          <p:nvPr/>
        </p:nvSpPr>
        <p:spPr bwMode="auto">
          <a:xfrm>
            <a:off x="2794002" y="2926811"/>
            <a:ext cx="1479550" cy="407987"/>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Mem(1)</a:t>
            </a:r>
          </a:p>
        </p:txBody>
      </p:sp>
      <p:sp>
        <p:nvSpPr>
          <p:cNvPr id="1596536" name="Text Box 120"/>
          <p:cNvSpPr txBox="1">
            <a:spLocks noChangeArrowheads="1"/>
          </p:cNvSpPr>
          <p:nvPr/>
        </p:nvSpPr>
        <p:spPr bwMode="auto">
          <a:xfrm>
            <a:off x="4860925" y="3246958"/>
            <a:ext cx="1479550" cy="407988"/>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Mem(2)</a:t>
            </a:r>
          </a:p>
        </p:txBody>
      </p:sp>
      <p:sp>
        <p:nvSpPr>
          <p:cNvPr id="1596537" name="Text Box 121"/>
          <p:cNvSpPr txBox="1">
            <a:spLocks noChangeArrowheads="1"/>
          </p:cNvSpPr>
          <p:nvPr/>
        </p:nvSpPr>
        <p:spPr bwMode="auto">
          <a:xfrm>
            <a:off x="6918325" y="3553345"/>
            <a:ext cx="1479550" cy="407987"/>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Mem(3)</a:t>
            </a:r>
          </a:p>
        </p:txBody>
      </p:sp>
      <p:sp>
        <p:nvSpPr>
          <p:cNvPr id="1596538" name="Text Box 122"/>
          <p:cNvSpPr txBox="1">
            <a:spLocks noChangeArrowheads="1"/>
          </p:cNvSpPr>
          <p:nvPr/>
        </p:nvSpPr>
        <p:spPr bwMode="auto">
          <a:xfrm>
            <a:off x="457200" y="1566325"/>
            <a:ext cx="3429000" cy="581025"/>
          </a:xfrm>
          <a:prstGeom prst="rect">
            <a:avLst/>
          </a:prstGeom>
          <a:noFill/>
          <a:ln w="12700">
            <a:noFill/>
            <a:miter lim="800000"/>
            <a:headEnd/>
            <a:tailEnd/>
          </a:ln>
          <a:effectLst/>
        </p:spPr>
        <p:txBody>
          <a:bodyPr>
            <a:spAutoFit/>
          </a:bodyPr>
          <a:lstStyle/>
          <a:p>
            <a:r>
              <a:rPr lang="en-US" sz="1600" dirty="0">
                <a:solidFill>
                  <a:schemeClr val="tx1"/>
                </a:solidFill>
              </a:rPr>
              <a:t>Start with an empty cache - all </a:t>
            </a:r>
            <a:r>
              <a:rPr lang="en-US" sz="1600" dirty="0" smtClean="0">
                <a:solidFill>
                  <a:schemeClr val="tx1"/>
                </a:solidFill>
              </a:rPr>
              <a:t>blocks   </a:t>
            </a:r>
            <a:r>
              <a:rPr lang="en-US" sz="1600" dirty="0">
                <a:solidFill>
                  <a:schemeClr val="tx1"/>
                </a:solidFill>
              </a:rPr>
              <a:t>initially marked as not valid</a:t>
            </a:r>
          </a:p>
        </p:txBody>
      </p:sp>
      <p:sp>
        <p:nvSpPr>
          <p:cNvPr id="1596540" name="Rectangle 124"/>
          <p:cNvSpPr>
            <a:spLocks noChangeArrowheads="1"/>
          </p:cNvSpPr>
          <p:nvPr/>
        </p:nvSpPr>
        <p:spPr bwMode="auto">
          <a:xfrm>
            <a:off x="457200" y="5985925"/>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SzPct val="75000"/>
              <a:buFont typeface="Arial"/>
              <a:buChar char="•"/>
            </a:pPr>
            <a:r>
              <a:rPr lang="en-US" sz="2000" dirty="0">
                <a:solidFill>
                  <a:srgbClr val="000000"/>
                </a:solidFill>
              </a:rPr>
              <a:t>8 requests, </a:t>
            </a:r>
            <a:r>
              <a:rPr lang="en-US" sz="2000" dirty="0" smtClean="0">
                <a:solidFill>
                  <a:srgbClr val="000000"/>
                </a:solidFill>
              </a:rPr>
              <a:t>2 hits, 6 misses = 25% hit rate</a:t>
            </a:r>
            <a:endParaRPr lang="en-US" sz="2000" dirty="0">
              <a:solidFill>
                <a:srgbClr val="000000"/>
              </a:solidFill>
            </a:endParaRPr>
          </a:p>
        </p:txBody>
      </p:sp>
      <p:sp>
        <p:nvSpPr>
          <p:cNvPr id="123" name="Date Placeholder 122"/>
          <p:cNvSpPr>
            <a:spLocks noGrp="1"/>
          </p:cNvSpPr>
          <p:nvPr>
            <p:ph type="dt" sz="half" idx="10"/>
          </p:nvPr>
        </p:nvSpPr>
        <p:spPr/>
        <p:txBody>
          <a:bodyPr/>
          <a:lstStyle/>
          <a:p>
            <a:fld id="{E8990ACB-D05D-BC4F-A352-9EBEE50907E4}" type="datetime1">
              <a:rPr lang="en-US" smtClean="0"/>
              <a:pPr/>
              <a:t>9/28/11</a:t>
            </a:fld>
            <a:endParaRPr lang="en-US"/>
          </a:p>
        </p:txBody>
      </p:sp>
      <p:sp>
        <p:nvSpPr>
          <p:cNvPr id="124" name="Slide Number Placeholder 123"/>
          <p:cNvSpPr>
            <a:spLocks noGrp="1"/>
          </p:cNvSpPr>
          <p:nvPr>
            <p:ph type="sldNum" sz="quarter" idx="12"/>
          </p:nvPr>
        </p:nvSpPr>
        <p:spPr/>
        <p:txBody>
          <a:bodyPr/>
          <a:lstStyle/>
          <a:p>
            <a:fld id="{3CC63E4C-4642-794D-A2FD-70F6B81535F5}" type="slidenum">
              <a:rPr lang="en-US" smtClean="0"/>
              <a:pPr/>
              <a:t>6</a:t>
            </a:fld>
            <a:endParaRPr lang="en-US"/>
          </a:p>
        </p:txBody>
      </p:sp>
      <p:sp>
        <p:nvSpPr>
          <p:cNvPr id="126" name="TextBox 125"/>
          <p:cNvSpPr txBox="1"/>
          <p:nvPr/>
        </p:nvSpPr>
        <p:spPr>
          <a:xfrm>
            <a:off x="3844612"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
        <p:nvSpPr>
          <p:cNvPr id="127" name="TextBox 126"/>
          <p:cNvSpPr txBox="1"/>
          <p:nvPr/>
        </p:nvSpPr>
        <p:spPr>
          <a:xfrm>
            <a:off x="746437" y="3917994"/>
            <a:ext cx="649374" cy="369332"/>
          </a:xfrm>
          <a:prstGeom prst="rect">
            <a:avLst/>
          </a:prstGeom>
          <a:noFill/>
        </p:spPr>
        <p:txBody>
          <a:bodyPr wrap="none" rtlCol="0">
            <a:spAutoFit/>
          </a:bodyPr>
          <a:lstStyle/>
          <a:p>
            <a:r>
              <a:rPr lang="en-US" dirty="0" smtClean="0"/>
              <a:t>Time</a:t>
            </a:r>
            <a:endParaRPr lang="en-US" dirty="0"/>
          </a:p>
        </p:txBody>
      </p:sp>
      <p:cxnSp>
        <p:nvCxnSpPr>
          <p:cNvPr id="128" name="Straight Arrow Connector 127"/>
          <p:cNvCxnSpPr>
            <a:stCxn id="127" idx="3"/>
          </p:cNvCxnSpPr>
          <p:nvPr/>
        </p:nvCxnSpPr>
        <p:spPr>
          <a:xfrm flipV="1">
            <a:off x="1395811" y="4075438"/>
            <a:ext cx="2425738" cy="27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574422" y="5773954"/>
            <a:ext cx="649374" cy="369332"/>
          </a:xfrm>
          <a:prstGeom prst="rect">
            <a:avLst/>
          </a:prstGeom>
          <a:noFill/>
        </p:spPr>
        <p:txBody>
          <a:bodyPr wrap="none" rtlCol="0">
            <a:spAutoFit/>
          </a:bodyPr>
          <a:lstStyle/>
          <a:p>
            <a:r>
              <a:rPr lang="en-US" dirty="0" smtClean="0"/>
              <a:t>Time</a:t>
            </a:r>
            <a:endParaRPr lang="en-US" dirty="0"/>
          </a:p>
        </p:txBody>
      </p:sp>
      <p:cxnSp>
        <p:nvCxnSpPr>
          <p:cNvPr id="130" name="Straight Arrow Connector 129"/>
          <p:cNvCxnSpPr>
            <a:stCxn id="129" idx="3"/>
          </p:cNvCxnSpPr>
          <p:nvPr/>
        </p:nvCxnSpPr>
        <p:spPr>
          <a:xfrm flipV="1">
            <a:off x="1223796" y="5931398"/>
            <a:ext cx="2425738" cy="27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8566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965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96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65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965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965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965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965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965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965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5965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5965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965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5965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965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5965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5965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5965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965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5965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59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596540" grpId="0"/>
      <p:bldP spid="127" grpId="0"/>
      <p:bldP spid="1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p:txBody>
          <a:bodyPr>
            <a:normAutofit fontScale="90000"/>
          </a:bodyPr>
          <a:lstStyle/>
          <a:p>
            <a:r>
              <a:rPr lang="en-US"/>
              <a:t>Taking Advantage of Spatial Locality </a:t>
            </a:r>
          </a:p>
        </p:txBody>
      </p:sp>
      <p:grpSp>
        <p:nvGrpSpPr>
          <p:cNvPr id="2" name="Group 3"/>
          <p:cNvGrpSpPr>
            <a:grpSpLocks/>
          </p:cNvGrpSpPr>
          <p:nvPr/>
        </p:nvGrpSpPr>
        <p:grpSpPr bwMode="auto">
          <a:xfrm>
            <a:off x="533400" y="2235192"/>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07" name="Rectangle 11"/>
          <p:cNvSpPr>
            <a:spLocks noGrp="1" noChangeArrowheads="1"/>
          </p:cNvSpPr>
          <p:nvPr>
            <p:ph type="body" idx="1"/>
          </p:nvPr>
        </p:nvSpPr>
        <p:spPr>
          <a:xfrm>
            <a:off x="685800" y="1168392"/>
            <a:ext cx="7848600" cy="812800"/>
          </a:xfrm>
          <a:noFill/>
          <a:ln/>
        </p:spPr>
        <p:txBody>
          <a:bodyPr>
            <a:normAutofit fontScale="85000" lnSpcReduction="20000"/>
          </a:bodyPr>
          <a:lstStyle/>
          <a:p>
            <a:r>
              <a:rPr lang="en-US" dirty="0"/>
              <a:t>Let cache block hold more than one </a:t>
            </a:r>
            <a:r>
              <a:rPr lang="en-US" dirty="0" smtClean="0"/>
              <a:t>byte (say, two)</a:t>
            </a:r>
            <a:endParaRPr lang="en-US" dirty="0"/>
          </a:p>
          <a:p>
            <a:pPr lvl="1" algn="ctr">
              <a:buFont typeface="Monotype Sorts" pitchFamily="2" charset="2"/>
              <a:buNone/>
            </a:pPr>
            <a:r>
              <a:rPr lang="en-US" dirty="0"/>
              <a:t>                   </a:t>
            </a:r>
            <a:r>
              <a:rPr lang="en-US" dirty="0" smtClean="0"/>
              <a:t>               0     1      2     3      </a:t>
            </a:r>
            <a:r>
              <a:rPr lang="en-US" dirty="0"/>
              <a:t>4 </a:t>
            </a:r>
            <a:r>
              <a:rPr lang="en-US" dirty="0" smtClean="0"/>
              <a:t>    </a:t>
            </a:r>
            <a:r>
              <a:rPr lang="en-US" dirty="0"/>
              <a:t>3 </a:t>
            </a:r>
            <a:r>
              <a:rPr lang="en-US" dirty="0" smtClean="0"/>
              <a:t>    </a:t>
            </a:r>
            <a:r>
              <a:rPr lang="en-US" dirty="0"/>
              <a:t>4 </a:t>
            </a:r>
            <a:r>
              <a:rPr lang="en-US" dirty="0" smtClean="0"/>
              <a:t>    </a:t>
            </a:r>
            <a:r>
              <a:rPr lang="en-US" dirty="0"/>
              <a:t>15</a:t>
            </a:r>
          </a:p>
        </p:txBody>
      </p:sp>
      <p:grpSp>
        <p:nvGrpSpPr>
          <p:cNvPr id="3" name="Group 13"/>
          <p:cNvGrpSpPr>
            <a:grpSpLocks/>
          </p:cNvGrpSpPr>
          <p:nvPr/>
        </p:nvGrpSpPr>
        <p:grpSpPr bwMode="auto">
          <a:xfrm>
            <a:off x="3429000" y="2249480"/>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2274880"/>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606792"/>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606792"/>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606792"/>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4978392"/>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4978392"/>
            <a:ext cx="2514600" cy="990600"/>
            <a:chOff x="3120" y="2976"/>
            <a:chExt cx="1584" cy="624"/>
          </a:xfrm>
        </p:grpSpPr>
        <p:sp>
          <p:nvSpPr>
            <p:cNvPr id="1616958"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65" name="Text Box 69"/>
          <p:cNvSpPr txBox="1">
            <a:spLocks noChangeArrowheads="1"/>
          </p:cNvSpPr>
          <p:nvPr/>
        </p:nvSpPr>
        <p:spPr bwMode="auto">
          <a:xfrm>
            <a:off x="618065" y="2596614"/>
            <a:ext cx="2520950" cy="366712"/>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66" name="Text Box 70"/>
          <p:cNvSpPr txBox="1">
            <a:spLocks noChangeArrowheads="1"/>
          </p:cNvSpPr>
          <p:nvPr/>
        </p:nvSpPr>
        <p:spPr bwMode="auto">
          <a:xfrm>
            <a:off x="1752600" y="22351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67" name="Text Box 71"/>
          <p:cNvSpPr txBox="1">
            <a:spLocks noChangeArrowheads="1"/>
          </p:cNvSpPr>
          <p:nvPr/>
        </p:nvSpPr>
        <p:spPr bwMode="auto">
          <a:xfrm>
            <a:off x="3530598" y="2582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68" name="Text Box 72"/>
          <p:cNvSpPr txBox="1">
            <a:spLocks noChangeArrowheads="1"/>
          </p:cNvSpPr>
          <p:nvPr/>
        </p:nvSpPr>
        <p:spPr bwMode="auto">
          <a:xfrm>
            <a:off x="4724400" y="22351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69" name="Text Box 73"/>
          <p:cNvSpPr txBox="1">
            <a:spLocks noChangeArrowheads="1"/>
          </p:cNvSpPr>
          <p:nvPr/>
        </p:nvSpPr>
        <p:spPr bwMode="auto">
          <a:xfrm>
            <a:off x="6333065" y="28871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0" name="Text Box 74"/>
          <p:cNvSpPr txBox="1">
            <a:spLocks noChangeArrowheads="1"/>
          </p:cNvSpPr>
          <p:nvPr/>
        </p:nvSpPr>
        <p:spPr bwMode="auto">
          <a:xfrm>
            <a:off x="6316132" y="2582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71" name="Text Box 75"/>
          <p:cNvSpPr txBox="1">
            <a:spLocks noChangeArrowheads="1"/>
          </p:cNvSpPr>
          <p:nvPr/>
        </p:nvSpPr>
        <p:spPr bwMode="auto">
          <a:xfrm>
            <a:off x="7543800" y="22351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72" name="Text Box 76"/>
          <p:cNvSpPr txBox="1">
            <a:spLocks noChangeArrowheads="1"/>
          </p:cNvSpPr>
          <p:nvPr/>
        </p:nvSpPr>
        <p:spPr bwMode="auto">
          <a:xfrm>
            <a:off x="1828800" y="36067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73" name="Text Box 77"/>
          <p:cNvSpPr txBox="1">
            <a:spLocks noChangeArrowheads="1"/>
          </p:cNvSpPr>
          <p:nvPr/>
        </p:nvSpPr>
        <p:spPr bwMode="auto">
          <a:xfrm>
            <a:off x="618065" y="42587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4" name="Text Box 78"/>
          <p:cNvSpPr txBox="1">
            <a:spLocks noChangeArrowheads="1"/>
          </p:cNvSpPr>
          <p:nvPr/>
        </p:nvSpPr>
        <p:spPr bwMode="auto">
          <a:xfrm>
            <a:off x="618065"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75" name="Text Box 79"/>
          <p:cNvSpPr txBox="1">
            <a:spLocks noChangeArrowheads="1"/>
          </p:cNvSpPr>
          <p:nvPr/>
        </p:nvSpPr>
        <p:spPr bwMode="auto">
          <a:xfrm>
            <a:off x="4800600" y="36067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77" name="Text Box 81"/>
          <p:cNvSpPr txBox="1">
            <a:spLocks noChangeArrowheads="1"/>
          </p:cNvSpPr>
          <p:nvPr/>
        </p:nvSpPr>
        <p:spPr bwMode="auto">
          <a:xfrm>
            <a:off x="3530598" y="42417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8" name="Text Box 82"/>
          <p:cNvSpPr txBox="1">
            <a:spLocks noChangeArrowheads="1"/>
          </p:cNvSpPr>
          <p:nvPr/>
        </p:nvSpPr>
        <p:spPr bwMode="auto">
          <a:xfrm>
            <a:off x="3530598"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grpSp>
        <p:nvGrpSpPr>
          <p:cNvPr id="10" name="Group 83"/>
          <p:cNvGrpSpPr>
            <a:grpSpLocks/>
          </p:cNvGrpSpPr>
          <p:nvPr/>
        </p:nvGrpSpPr>
        <p:grpSpPr bwMode="auto">
          <a:xfrm>
            <a:off x="3081341" y="3759192"/>
            <a:ext cx="3130556" cy="533400"/>
            <a:chOff x="1941" y="2208"/>
            <a:chExt cx="1972"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endParaRPr lang="en-US"/>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6982" name="Text Box 86"/>
            <p:cNvSpPr txBox="1">
              <a:spLocks noChangeArrowheads="1"/>
            </p:cNvSpPr>
            <p:nvPr/>
          </p:nvSpPr>
          <p:spPr bwMode="auto">
            <a:xfrm>
              <a:off x="1941" y="2208"/>
              <a:ext cx="276" cy="231"/>
            </a:xfrm>
            <a:prstGeom prst="rect">
              <a:avLst/>
            </a:prstGeom>
            <a:noFill/>
            <a:ln w="12700">
              <a:noFill/>
              <a:miter lim="800000"/>
              <a:headEnd/>
              <a:tailEnd/>
            </a:ln>
            <a:effectLst/>
          </p:spPr>
          <p:txBody>
            <a:bodyPr wrap="none">
              <a:spAutoFit/>
            </a:bodyPr>
            <a:lstStyle/>
            <a:p>
              <a:r>
                <a:rPr lang="en-US" dirty="0"/>
                <a:t>01</a:t>
              </a:r>
            </a:p>
          </p:txBody>
        </p:sp>
        <p:sp>
          <p:nvSpPr>
            <p:cNvPr id="1616983" name="Text Box 87"/>
            <p:cNvSpPr txBox="1">
              <a:spLocks noChangeArrowheads="1"/>
            </p:cNvSpPr>
            <p:nvPr/>
          </p:nvSpPr>
          <p:spPr bwMode="auto">
            <a:xfrm>
              <a:off x="2971" y="2256"/>
              <a:ext cx="196" cy="231"/>
            </a:xfrm>
            <a:prstGeom prst="rect">
              <a:avLst/>
            </a:prstGeom>
            <a:noFill/>
            <a:ln w="12700">
              <a:noFill/>
              <a:miter lim="800000"/>
              <a:headEnd/>
              <a:tailEnd/>
            </a:ln>
            <a:effectLst/>
          </p:spPr>
          <p:txBody>
            <a:bodyPr wrap="none">
              <a:spAutoFit/>
            </a:bodyPr>
            <a:lstStyle/>
            <a:p>
              <a:r>
                <a:rPr lang="en-US" dirty="0"/>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6985" name="Text Box 89"/>
            <p:cNvSpPr txBox="1">
              <a:spLocks noChangeArrowheads="1"/>
            </p:cNvSpPr>
            <p:nvPr/>
          </p:nvSpPr>
          <p:spPr bwMode="auto">
            <a:xfrm>
              <a:off x="3717" y="2256"/>
              <a:ext cx="196" cy="231"/>
            </a:xfrm>
            <a:prstGeom prst="rect">
              <a:avLst/>
            </a:prstGeom>
            <a:noFill/>
            <a:ln w="12700">
              <a:noFill/>
              <a:miter lim="800000"/>
              <a:headEnd/>
              <a:tailEnd/>
            </a:ln>
            <a:effectLst/>
          </p:spPr>
          <p:txBody>
            <a:bodyPr wrap="none">
              <a:spAutoFit/>
            </a:bodyPr>
            <a:lstStyle/>
            <a:p>
              <a:r>
                <a:rPr lang="en-US" dirty="0"/>
                <a:t>4</a:t>
              </a:r>
            </a:p>
          </p:txBody>
        </p:sp>
      </p:grpSp>
      <p:sp>
        <p:nvSpPr>
          <p:cNvPr id="1616986" name="Text Box 90"/>
          <p:cNvSpPr txBox="1">
            <a:spLocks noChangeArrowheads="1"/>
          </p:cNvSpPr>
          <p:nvPr/>
        </p:nvSpPr>
        <p:spPr bwMode="auto">
          <a:xfrm>
            <a:off x="7467600" y="36067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88" name="Text Box 92"/>
          <p:cNvSpPr txBox="1">
            <a:spLocks noChangeArrowheads="1"/>
          </p:cNvSpPr>
          <p:nvPr/>
        </p:nvSpPr>
        <p:spPr bwMode="auto">
          <a:xfrm>
            <a:off x="6333065" y="42417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89" name="Text Box 93"/>
          <p:cNvSpPr txBox="1">
            <a:spLocks noChangeArrowheads="1"/>
          </p:cNvSpPr>
          <p:nvPr/>
        </p:nvSpPr>
        <p:spPr bwMode="auto">
          <a:xfrm>
            <a:off x="6333065"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0" name="Text Box 94"/>
          <p:cNvSpPr txBox="1">
            <a:spLocks noChangeArrowheads="1"/>
          </p:cNvSpPr>
          <p:nvPr/>
        </p:nvSpPr>
        <p:spPr bwMode="auto">
          <a:xfrm>
            <a:off x="3124200" y="49783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92" name="Text Box 96"/>
          <p:cNvSpPr txBox="1">
            <a:spLocks noChangeArrowheads="1"/>
          </p:cNvSpPr>
          <p:nvPr/>
        </p:nvSpPr>
        <p:spPr bwMode="auto">
          <a:xfrm>
            <a:off x="1989665" y="5630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93" name="Text Box 97"/>
          <p:cNvSpPr txBox="1">
            <a:spLocks noChangeArrowheads="1"/>
          </p:cNvSpPr>
          <p:nvPr/>
        </p:nvSpPr>
        <p:spPr bwMode="auto">
          <a:xfrm>
            <a:off x="1989665" y="53085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5" name="Text Box 99"/>
          <p:cNvSpPr txBox="1">
            <a:spLocks noChangeArrowheads="1"/>
          </p:cNvSpPr>
          <p:nvPr/>
        </p:nvSpPr>
        <p:spPr bwMode="auto">
          <a:xfrm>
            <a:off x="5054598" y="5596460"/>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96" name="Text Box 100"/>
          <p:cNvSpPr txBox="1">
            <a:spLocks noChangeArrowheads="1"/>
          </p:cNvSpPr>
          <p:nvPr/>
        </p:nvSpPr>
        <p:spPr bwMode="auto">
          <a:xfrm>
            <a:off x="5054598" y="5291660"/>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7" name="Text Box 101"/>
          <p:cNvSpPr txBox="1">
            <a:spLocks noChangeArrowheads="1"/>
          </p:cNvSpPr>
          <p:nvPr/>
        </p:nvSpPr>
        <p:spPr bwMode="auto">
          <a:xfrm>
            <a:off x="6477000" y="49783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grpSp>
        <p:nvGrpSpPr>
          <p:cNvPr id="11" name="Group 102"/>
          <p:cNvGrpSpPr>
            <a:grpSpLocks/>
          </p:cNvGrpSpPr>
          <p:nvPr/>
        </p:nvGrpSpPr>
        <p:grpSpPr bwMode="auto">
          <a:xfrm>
            <a:off x="4605340" y="5453079"/>
            <a:ext cx="3071815" cy="781055"/>
            <a:chOff x="1941" y="2219"/>
            <a:chExt cx="1935" cy="492"/>
          </a:xfrm>
        </p:grpSpPr>
        <p:sp>
          <p:nvSpPr>
            <p:cNvPr id="1616999" name="Line 103"/>
            <p:cNvSpPr>
              <a:spLocks noChangeShapeType="1"/>
            </p:cNvSpPr>
            <p:nvPr/>
          </p:nvSpPr>
          <p:spPr bwMode="auto">
            <a:xfrm>
              <a:off x="2261" y="2400"/>
              <a:ext cx="240" cy="144"/>
            </a:xfrm>
            <a:prstGeom prst="line">
              <a:avLst/>
            </a:prstGeom>
            <a:noFill/>
            <a:ln w="28575">
              <a:solidFill>
                <a:schemeClr val="accent1"/>
              </a:solidFill>
              <a:round/>
              <a:headEnd/>
              <a:tailEnd/>
            </a:ln>
            <a:effectLst/>
          </p:spPr>
          <p:txBody>
            <a:bodyPr/>
            <a:lstStyle/>
            <a:p>
              <a:endParaRPr lang="en-US"/>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7001" name="Text Box 105"/>
            <p:cNvSpPr txBox="1">
              <a:spLocks noChangeArrowheads="1"/>
            </p:cNvSpPr>
            <p:nvPr/>
          </p:nvSpPr>
          <p:spPr bwMode="auto">
            <a:xfrm>
              <a:off x="1941" y="2219"/>
              <a:ext cx="276" cy="231"/>
            </a:xfrm>
            <a:prstGeom prst="rect">
              <a:avLst/>
            </a:prstGeom>
            <a:noFill/>
            <a:ln w="12700">
              <a:noFill/>
              <a:miter lim="800000"/>
              <a:headEnd/>
              <a:tailEnd/>
            </a:ln>
            <a:effectLst/>
          </p:spPr>
          <p:txBody>
            <a:bodyPr wrap="none">
              <a:spAutoFit/>
            </a:bodyPr>
            <a:lstStyle/>
            <a:p>
              <a:r>
                <a:rPr lang="en-US" dirty="0"/>
                <a:t>11</a:t>
              </a:r>
            </a:p>
          </p:txBody>
        </p:sp>
        <p:sp>
          <p:nvSpPr>
            <p:cNvPr id="1617002" name="Text Box 106"/>
            <p:cNvSpPr txBox="1">
              <a:spLocks noChangeArrowheads="1"/>
            </p:cNvSpPr>
            <p:nvPr/>
          </p:nvSpPr>
          <p:spPr bwMode="auto">
            <a:xfrm>
              <a:off x="2949" y="2480"/>
              <a:ext cx="276" cy="231"/>
            </a:xfrm>
            <a:prstGeom prst="rect">
              <a:avLst/>
            </a:prstGeom>
            <a:noFill/>
            <a:ln w="12700">
              <a:noFill/>
              <a:miter lim="800000"/>
              <a:headEnd/>
              <a:tailEnd/>
            </a:ln>
            <a:effectLst/>
          </p:spPr>
          <p:txBody>
            <a:bodyPr wrap="none">
              <a:spAutoFit/>
            </a:bodyPr>
            <a:lstStyle/>
            <a:p>
              <a:r>
                <a:rPr lang="en-US" dirty="0"/>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7004" name="Text Box 108"/>
            <p:cNvSpPr txBox="1">
              <a:spLocks noChangeArrowheads="1"/>
            </p:cNvSpPr>
            <p:nvPr/>
          </p:nvSpPr>
          <p:spPr bwMode="auto">
            <a:xfrm>
              <a:off x="3600" y="2480"/>
              <a:ext cx="276" cy="231"/>
            </a:xfrm>
            <a:prstGeom prst="rect">
              <a:avLst/>
            </a:prstGeom>
            <a:noFill/>
            <a:ln w="12700">
              <a:noFill/>
              <a:miter lim="800000"/>
              <a:headEnd/>
              <a:tailEnd/>
            </a:ln>
            <a:effectLst/>
          </p:spPr>
          <p:txBody>
            <a:bodyPr wrap="none">
              <a:spAutoFit/>
            </a:bodyPr>
            <a:lstStyle/>
            <a:p>
              <a:r>
                <a:rPr lang="en-US" dirty="0"/>
                <a:t>14</a:t>
              </a:r>
            </a:p>
          </p:txBody>
        </p:sp>
      </p:grpSp>
      <p:sp>
        <p:nvSpPr>
          <p:cNvPr id="1617005" name="Text Box 109"/>
          <p:cNvSpPr txBox="1">
            <a:spLocks noChangeArrowheads="1"/>
          </p:cNvSpPr>
          <p:nvPr/>
        </p:nvSpPr>
        <p:spPr bwMode="auto">
          <a:xfrm>
            <a:off x="457200" y="1549392"/>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617006" name="Rectangle 110"/>
          <p:cNvSpPr>
            <a:spLocks noChangeArrowheads="1"/>
          </p:cNvSpPr>
          <p:nvPr/>
        </p:nvSpPr>
        <p:spPr bwMode="auto">
          <a:xfrm>
            <a:off x="762000" y="6197592"/>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SzPct val="75000"/>
              <a:buFont typeface="Arial"/>
              <a:buChar char="•"/>
            </a:pPr>
            <a:r>
              <a:rPr lang="en-US" sz="2000" dirty="0">
                <a:solidFill>
                  <a:schemeClr val="tx1"/>
                </a:solidFill>
              </a:rPr>
              <a:t>8 requests, </a:t>
            </a:r>
            <a:r>
              <a:rPr lang="en-US" sz="2000" dirty="0" smtClean="0">
                <a:solidFill>
                  <a:schemeClr val="tx1"/>
                </a:solidFill>
              </a:rPr>
              <a:t>4 </a:t>
            </a:r>
            <a:r>
              <a:rPr lang="en-US" sz="2000" dirty="0" err="1" smtClean="0">
                <a:solidFill>
                  <a:schemeClr val="tx1"/>
                </a:solidFill>
              </a:rPr>
              <a:t>hites</a:t>
            </a:r>
            <a:r>
              <a:rPr lang="en-US" sz="2000" dirty="0" smtClean="0">
                <a:solidFill>
                  <a:schemeClr val="tx1"/>
                </a:solidFill>
              </a:rPr>
              <a:t>, 4 misses = 50% hit rate!</a:t>
            </a:r>
            <a:endParaRPr lang="en-US" sz="2000" dirty="0">
              <a:solidFill>
                <a:schemeClr val="tx1"/>
              </a:solidFill>
            </a:endParaRPr>
          </a:p>
        </p:txBody>
      </p:sp>
      <p:sp>
        <p:nvSpPr>
          <p:cNvPr id="106" name="Date Placeholder 105"/>
          <p:cNvSpPr>
            <a:spLocks noGrp="1"/>
          </p:cNvSpPr>
          <p:nvPr>
            <p:ph type="dt" sz="half" idx="10"/>
          </p:nvPr>
        </p:nvSpPr>
        <p:spPr/>
        <p:txBody>
          <a:bodyPr/>
          <a:lstStyle/>
          <a:p>
            <a:fld id="{50312DFC-B1B6-C848-BA29-D0A91A44527E}" type="datetime1">
              <a:rPr lang="en-US" smtClean="0"/>
              <a:pPr/>
              <a:t>9/28/11</a:t>
            </a:fld>
            <a:endParaRPr lang="en-US"/>
          </a:p>
        </p:txBody>
      </p:sp>
      <p:sp>
        <p:nvSpPr>
          <p:cNvPr id="107" name="Slide Number Placeholder 106"/>
          <p:cNvSpPr>
            <a:spLocks noGrp="1"/>
          </p:cNvSpPr>
          <p:nvPr>
            <p:ph type="sldNum" sz="quarter" idx="12"/>
          </p:nvPr>
        </p:nvSpPr>
        <p:spPr/>
        <p:txBody>
          <a:bodyPr/>
          <a:lstStyle/>
          <a:p>
            <a:fld id="{3CC63E4C-4642-794D-A2FD-70F6B81535F5}" type="slidenum">
              <a:rPr lang="en-US" smtClean="0"/>
              <a:pPr/>
              <a:t>7</a:t>
            </a:fld>
            <a:endParaRPr lang="en-US"/>
          </a:p>
        </p:txBody>
      </p:sp>
      <p:sp>
        <p:nvSpPr>
          <p:cNvPr id="109" name="TextBox 108"/>
          <p:cNvSpPr txBox="1"/>
          <p:nvPr/>
        </p:nvSpPr>
        <p:spPr>
          <a:xfrm>
            <a:off x="3794736" y="1914995"/>
            <a:ext cx="4293776" cy="369332"/>
          </a:xfrm>
          <a:prstGeom prst="rect">
            <a:avLst/>
          </a:prstGeom>
          <a:noFill/>
        </p:spPr>
        <p:txBody>
          <a:bodyPr wrap="none" rtlCol="0">
            <a:spAutoFit/>
          </a:bodyPr>
          <a:lstStyle/>
          <a:p>
            <a:r>
              <a:rPr lang="en-US" dirty="0" smtClean="0"/>
              <a:t>0000 0001 0010 0011 0100 0011 0100 1111</a:t>
            </a:r>
            <a:endParaRPr lang="en-US" dirty="0"/>
          </a:p>
        </p:txBody>
      </p:sp>
    </p:spTree>
    <p:extLst>
      <p:ext uri="{BB962C8B-B14F-4D97-AF65-F5344CB8AC3E}">
        <p14:creationId xmlns:p14="http://schemas.microsoft.com/office/powerpoint/2010/main" val="5574102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947" name="Rectangle 3"/>
          <p:cNvSpPr>
            <a:spLocks noGrp="1" noChangeArrowheads="1"/>
          </p:cNvSpPr>
          <p:nvPr>
            <p:ph type="title"/>
          </p:nvPr>
        </p:nvSpPr>
        <p:spPr>
          <a:noFill/>
          <a:ln/>
        </p:spPr>
        <p:txBody>
          <a:bodyPr lIns="90488" tIns="44450" rIns="90488" bIns="44450" anchor="ctr">
            <a:normAutofit fontScale="90000"/>
          </a:bodyPr>
          <a:lstStyle/>
          <a:p>
            <a:r>
              <a:rPr lang="en-US" dirty="0"/>
              <a:t>Multiword Block Direct Mapped Cache</a:t>
            </a:r>
          </a:p>
        </p:txBody>
      </p:sp>
      <p:sp>
        <p:nvSpPr>
          <p:cNvPr id="1619035" name="Rectangle 91"/>
          <p:cNvSpPr>
            <a:spLocks noGrp="1" noChangeArrowheads="1"/>
          </p:cNvSpPr>
          <p:nvPr>
            <p:ph type="body" idx="1"/>
          </p:nvPr>
        </p:nvSpPr>
        <p:spPr>
          <a:xfrm>
            <a:off x="457200" y="1219191"/>
            <a:ext cx="8077200" cy="533400"/>
          </a:xfrm>
          <a:noFill/>
          <a:ln/>
        </p:spPr>
        <p:txBody>
          <a:bodyPr lIns="90488" tIns="44450" rIns="90488" bIns="44450">
            <a:normAutofit fontScale="62500" lnSpcReduction="20000"/>
          </a:bodyPr>
          <a:lstStyle/>
          <a:p>
            <a:pPr marL="0" indent="0">
              <a:lnSpc>
                <a:spcPct val="80000"/>
              </a:lnSpc>
              <a:buNone/>
            </a:pPr>
            <a:r>
              <a:rPr lang="en-US" dirty="0"/>
              <a:t>Four  words/block, cache size = 1K </a:t>
            </a:r>
            <a:r>
              <a:rPr lang="en-US" dirty="0" smtClean="0"/>
              <a:t>words (256 blocks) (4KB Total data)</a:t>
            </a:r>
            <a:br>
              <a:rPr lang="en-US" dirty="0" smtClean="0"/>
            </a:br>
            <a:r>
              <a:rPr lang="en-US" dirty="0" smtClean="0"/>
              <a:t> </a:t>
            </a:r>
            <a:endParaRPr lang="en-US" i="1" dirty="0">
              <a:solidFill>
                <a:schemeClr val="accent1"/>
              </a:solidFill>
            </a:endParaRPr>
          </a:p>
        </p:txBody>
      </p:sp>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grpSp>
        <p:nvGrpSpPr>
          <p:cNvPr id="2" name="Group 4"/>
          <p:cNvGrpSpPr>
            <a:grpSpLocks/>
          </p:cNvGrpSpPr>
          <p:nvPr/>
        </p:nvGrpSpPr>
        <p:grpSpPr bwMode="auto">
          <a:xfrm>
            <a:off x="914400" y="1998130"/>
            <a:ext cx="3760788" cy="1828800"/>
            <a:chOff x="576" y="1248"/>
            <a:chExt cx="2369" cy="1152"/>
          </a:xfrm>
        </p:grpSpPr>
        <p:grpSp>
          <p:nvGrpSpPr>
            <p:cNvPr id="3" name="Group 5"/>
            <p:cNvGrpSpPr>
              <a:grpSpLocks/>
            </p:cNvGrpSpPr>
            <p:nvPr/>
          </p:nvGrpSpPr>
          <p:grpSpPr bwMode="auto">
            <a:xfrm>
              <a:off x="576" y="1248"/>
              <a:ext cx="2369" cy="1152"/>
              <a:chOff x="576" y="1248"/>
              <a:chExt cx="2369"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endParaRPr lang="en-US"/>
              </a:p>
            </p:txBody>
          </p:sp>
          <p:sp>
            <p:nvSpPr>
              <p:cNvPr id="1618951" name="Text Box 7"/>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r>
                  <a:rPr lang="en-US" sz="1600" dirty="0">
                    <a:solidFill>
                      <a:schemeClr val="tx1"/>
                    </a:solidFill>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endParaRPr lang="en-US"/>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endParaRPr lang="en-US"/>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endParaRPr lang="en-US"/>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914400" y="268393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endParaRPr lang="en-US"/>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endParaRPr lang="en-US"/>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endParaRPr lang="en-US"/>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endParaRPr lang="en-US"/>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endParaRPr lang="en-US"/>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endParaRPr lang="en-US"/>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endParaRPr lang="en-US"/>
            </a:p>
          </p:txBody>
        </p:sp>
        <p:sp>
          <p:nvSpPr>
            <p:cNvPr id="1618967" name="Text Box 23"/>
            <p:cNvSpPr txBox="1">
              <a:spLocks noChangeArrowheads="1"/>
            </p:cNvSpPr>
            <p:nvPr/>
          </p:nvSpPr>
          <p:spPr bwMode="auto">
            <a:xfrm>
              <a:off x="3216" y="1680"/>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r>
                <a:rPr lang="en-US" sz="1400">
                  <a:solidFill>
                    <a:schemeClr val="tx1"/>
                  </a:solidFill>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253</a:t>
              </a:r>
            </a:p>
            <a:p>
              <a:pPr algn="r">
                <a:lnSpc>
                  <a:spcPct val="110000"/>
                </a:lnSpc>
              </a:pPr>
              <a:r>
                <a:rPr lang="en-US" sz="1200">
                  <a:solidFill>
                    <a:schemeClr val="tx1"/>
                  </a:solidFill>
                </a:rPr>
                <a:t>254</a:t>
              </a:r>
            </a:p>
            <a:p>
              <a:pPr algn="r">
                <a:lnSpc>
                  <a:spcPct val="110000"/>
                </a:lnSpc>
              </a:pPr>
              <a:r>
                <a:rPr lang="en-US" sz="1200">
                  <a:solidFill>
                    <a:schemeClr val="tx1"/>
                  </a:solidFill>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endParaRPr lang="en-US"/>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endParaRPr lang="en-US"/>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endParaRPr lang="en-US"/>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endParaRPr lang="en-US"/>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endParaRPr lang="en-US"/>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endParaRPr lang="en-US"/>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13" name="Group 12"/>
          <p:cNvGrpSpPr/>
          <p:nvPr/>
        </p:nvGrpSpPr>
        <p:grpSpPr>
          <a:xfrm>
            <a:off x="2590800" y="1388530"/>
            <a:ext cx="3505200" cy="633413"/>
            <a:chOff x="2590800" y="1388530"/>
            <a:chExt cx="3505200" cy="633413"/>
          </a:xfrm>
        </p:grpSpPr>
        <p:sp>
          <p:nvSpPr>
            <p:cNvPr id="1618980" name="Line 36"/>
            <p:cNvSpPr>
              <a:spLocks noChangeShapeType="1"/>
            </p:cNvSpPr>
            <p:nvPr/>
          </p:nvSpPr>
          <p:spPr bwMode="auto">
            <a:xfrm flipV="1">
              <a:off x="4013200" y="1785405"/>
              <a:ext cx="4763" cy="236538"/>
            </a:xfrm>
            <a:prstGeom prst="line">
              <a:avLst/>
            </a:prstGeom>
            <a:noFill/>
            <a:ln w="20638">
              <a:solidFill>
                <a:srgbClr val="000000"/>
              </a:solidFill>
              <a:round/>
              <a:headEnd/>
              <a:tailEnd/>
            </a:ln>
          </p:spPr>
          <p:txBody>
            <a:bodyPr/>
            <a:lstStyle/>
            <a:p>
              <a:endParaRPr lang="en-US"/>
            </a:p>
          </p:txBody>
        </p:sp>
        <p:sp>
          <p:nvSpPr>
            <p:cNvPr id="1618982" name="Freeform 38"/>
            <p:cNvSpPr>
              <a:spLocks/>
            </p:cNvSpPr>
            <p:nvPr/>
          </p:nvSpPr>
          <p:spPr bwMode="auto">
            <a:xfrm>
              <a:off x="2635250" y="1782230"/>
              <a:ext cx="2492375" cy="239713"/>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18983" name="Text Box 39"/>
            <p:cNvSpPr txBox="1">
              <a:spLocks noChangeArrowheads="1"/>
            </p:cNvSpPr>
            <p:nvPr/>
          </p:nvSpPr>
          <p:spPr bwMode="auto">
            <a:xfrm>
              <a:off x="2590800" y="1540930"/>
              <a:ext cx="3063875" cy="244475"/>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a:t>
              </a:r>
              <a:r>
                <a:rPr lang="en-US" sz="1000" dirty="0">
                  <a:solidFill>
                    <a:schemeClr val="tx1"/>
                  </a:solidFill>
                </a:rPr>
                <a:t>13 12</a:t>
              </a:r>
              <a:r>
                <a:rPr lang="en-US" sz="1000" dirty="0" smtClean="0">
                  <a:solidFill>
                    <a:schemeClr val="tx1"/>
                  </a:solidFill>
                </a:rPr>
                <a:t>  11    </a:t>
              </a:r>
              <a:r>
                <a:rPr lang="en-US" sz="1000" dirty="0">
                  <a:solidFill>
                    <a:schemeClr val="tx1"/>
                  </a:solidFill>
                </a:rPr>
                <a:t>. . .    4</a:t>
              </a:r>
              <a:r>
                <a:rPr lang="en-US" sz="1000" dirty="0" smtClean="0">
                  <a:solidFill>
                    <a:schemeClr val="tx1"/>
                  </a:solidFill>
                </a:rPr>
                <a:t>  3  2  1  </a:t>
              </a:r>
              <a:r>
                <a:rPr lang="en-US" sz="1000" dirty="0">
                  <a:solidFill>
                    <a:schemeClr val="tx1"/>
                  </a:solidFill>
                </a:rPr>
                <a:t>0</a:t>
              </a:r>
            </a:p>
          </p:txBody>
        </p:sp>
        <p:sp>
          <p:nvSpPr>
            <p:cNvPr id="1618984" name="Line 40"/>
            <p:cNvSpPr>
              <a:spLocks noChangeShapeType="1"/>
            </p:cNvSpPr>
            <p:nvPr/>
          </p:nvSpPr>
          <p:spPr bwMode="auto">
            <a:xfrm flipV="1">
              <a:off x="4648200" y="1769530"/>
              <a:ext cx="1588" cy="230188"/>
            </a:xfrm>
            <a:prstGeom prst="line">
              <a:avLst/>
            </a:prstGeom>
            <a:noFill/>
            <a:ln w="20638">
              <a:solidFill>
                <a:srgbClr val="000000"/>
              </a:solidFill>
              <a:round/>
              <a:headEnd/>
              <a:tailEnd/>
            </a:ln>
          </p:spPr>
          <p:txBody>
            <a:bodyPr/>
            <a:lstStyle/>
            <a:p>
              <a:endParaRPr lang="en-US"/>
            </a:p>
          </p:txBody>
        </p:sp>
        <p:sp>
          <p:nvSpPr>
            <p:cNvPr id="1618985" name="Text Box 41"/>
            <p:cNvSpPr txBox="1">
              <a:spLocks noChangeArrowheads="1"/>
            </p:cNvSpPr>
            <p:nvPr/>
          </p:nvSpPr>
          <p:spPr bwMode="auto">
            <a:xfrm>
              <a:off x="5257800" y="1388530"/>
              <a:ext cx="838200" cy="581025"/>
            </a:xfrm>
            <a:prstGeom prst="rect">
              <a:avLst/>
            </a:prstGeom>
            <a:noFill/>
            <a:ln w="12700">
              <a:noFill/>
              <a:miter lim="800000"/>
              <a:headEnd/>
              <a:tailEnd/>
            </a:ln>
            <a:effectLst/>
          </p:spPr>
          <p:txBody>
            <a:bodyPr>
              <a:spAutoFit/>
            </a:bodyPr>
            <a:lstStyle/>
            <a:p>
              <a:r>
                <a:rPr lang="en-US" sz="1600" dirty="0">
                  <a:solidFill>
                    <a:schemeClr val="tx1"/>
                  </a:solidFill>
                </a:rPr>
                <a:t>Byte offset</a:t>
              </a:r>
            </a:p>
          </p:txBody>
        </p:sp>
        <p:sp>
          <p:nvSpPr>
            <p:cNvPr id="1618986" name="Line 42"/>
            <p:cNvSpPr>
              <a:spLocks noChangeShapeType="1"/>
            </p:cNvSpPr>
            <p:nvPr/>
          </p:nvSpPr>
          <p:spPr bwMode="auto">
            <a:xfrm flipH="1">
              <a:off x="5029200" y="1693330"/>
              <a:ext cx="304800" cy="228600"/>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43"/>
          <p:cNvGrpSpPr>
            <a:grpSpLocks/>
          </p:cNvGrpSpPr>
          <p:nvPr/>
        </p:nvGrpSpPr>
        <p:grpSpPr bwMode="auto">
          <a:xfrm>
            <a:off x="1981200" y="382693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endParaRPr lang="en-US"/>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endParaRPr lang="en-US"/>
            </a:p>
          </p:txBody>
        </p:sp>
      </p:grpSp>
      <p:grpSp>
        <p:nvGrpSpPr>
          <p:cNvPr id="7" name="Group 47"/>
          <p:cNvGrpSpPr>
            <a:grpSpLocks/>
          </p:cNvGrpSpPr>
          <p:nvPr/>
        </p:nvGrpSpPr>
        <p:grpSpPr bwMode="auto">
          <a:xfrm>
            <a:off x="762000" y="1998130"/>
            <a:ext cx="3071814" cy="3424238"/>
            <a:chOff x="480" y="1248"/>
            <a:chExt cx="1935" cy="2157"/>
          </a:xfrm>
        </p:grpSpPr>
        <p:grpSp>
          <p:nvGrpSpPr>
            <p:cNvPr id="8" name="Group 48"/>
            <p:cNvGrpSpPr>
              <a:grpSpLocks/>
            </p:cNvGrpSpPr>
            <p:nvPr/>
          </p:nvGrpSpPr>
          <p:grpSpPr bwMode="auto">
            <a:xfrm>
              <a:off x="480" y="1248"/>
              <a:ext cx="1935" cy="2064"/>
              <a:chOff x="432" y="1248"/>
              <a:chExt cx="1935"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endParaRPr lang="en-US"/>
              </a:p>
            </p:txBody>
          </p:sp>
          <p:sp>
            <p:nvSpPr>
              <p:cNvPr id="1618994" name="Text Box 50"/>
              <p:cNvSpPr txBox="1">
                <a:spLocks noChangeArrowheads="1"/>
              </p:cNvSpPr>
              <p:nvPr/>
            </p:nvSpPr>
            <p:spPr bwMode="auto">
              <a:xfrm>
                <a:off x="2107" y="1291"/>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endParaRPr lang="en-US"/>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endParaRPr lang="en-US"/>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endParaRPr lang="en-US"/>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endParaRPr lang="en-US"/>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grpSp>
        <p:nvGrpSpPr>
          <p:cNvPr id="9" name="Group 58"/>
          <p:cNvGrpSpPr>
            <a:grpSpLocks/>
          </p:cNvGrpSpPr>
          <p:nvPr/>
        </p:nvGrpSpPr>
        <p:grpSpPr bwMode="auto">
          <a:xfrm>
            <a:off x="304800" y="154093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endParaRPr lang="en-US"/>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endParaRPr lang="en-US"/>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endParaRPr lang="en-US"/>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endParaRPr lang="en-US"/>
            </a:p>
          </p:txBody>
        </p:sp>
      </p:grpSp>
      <p:grpSp>
        <p:nvGrpSpPr>
          <p:cNvPr id="10" name="Group 66"/>
          <p:cNvGrpSpPr>
            <a:grpSpLocks/>
          </p:cNvGrpSpPr>
          <p:nvPr/>
        </p:nvGrpSpPr>
        <p:grpSpPr bwMode="auto">
          <a:xfrm>
            <a:off x="3124200" y="154093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endParaRPr lang="en-US"/>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r>
                <a:rPr lang="en-US" sz="1600" dirty="0">
                  <a:solidFill>
                    <a:schemeClr val="tx1"/>
                  </a:solidFill>
                </a:rPr>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endParaRPr lang="en-US"/>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endParaRPr lang="en-US"/>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endParaRPr lang="en-US"/>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endParaRPr lang="en-US"/>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endParaRPr lang="en-US"/>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endParaRPr lang="en-US"/>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endParaRPr lang="en-US"/>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endParaRPr lang="en-US"/>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endParaRPr lang="en-US"/>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endParaRPr lang="en-US"/>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endParaRPr lang="en-US"/>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endParaRPr lang="en-US"/>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endParaRPr lang="en-US"/>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endParaRPr lang="en-US"/>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endParaRPr lang="en-US"/>
            </a:p>
          </p:txBody>
        </p:sp>
      </p:grpSp>
      <p:sp>
        <p:nvSpPr>
          <p:cNvPr id="1619036" name="Rectangle 92"/>
          <p:cNvSpPr>
            <a:spLocks noChangeArrowheads="1"/>
          </p:cNvSpPr>
          <p:nvPr/>
        </p:nvSpPr>
        <p:spPr bwMode="auto">
          <a:xfrm>
            <a:off x="533400" y="6087535"/>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sp>
        <p:nvSpPr>
          <p:cNvPr id="96" name="Date Placeholder 95"/>
          <p:cNvSpPr>
            <a:spLocks noGrp="1"/>
          </p:cNvSpPr>
          <p:nvPr>
            <p:ph type="dt" sz="half" idx="10"/>
          </p:nvPr>
        </p:nvSpPr>
        <p:spPr/>
        <p:txBody>
          <a:bodyPr/>
          <a:lstStyle/>
          <a:p>
            <a:fld id="{C03213EF-800B-1C4A-9713-39809CAF9920}" type="datetime1">
              <a:rPr lang="en-US" smtClean="0"/>
              <a:pPr/>
              <a:t>9/28/11</a:t>
            </a:fld>
            <a:endParaRPr lang="en-US"/>
          </a:p>
        </p:txBody>
      </p:sp>
      <p:sp>
        <p:nvSpPr>
          <p:cNvPr id="97" name="Slide Number Placeholder 96"/>
          <p:cNvSpPr>
            <a:spLocks noGrp="1"/>
          </p:cNvSpPr>
          <p:nvPr>
            <p:ph type="sldNum" sz="quarter" idx="12"/>
          </p:nvPr>
        </p:nvSpPr>
        <p:spPr/>
        <p:txBody>
          <a:bodyPr/>
          <a:lstStyle/>
          <a:p>
            <a:fld id="{3CC63E4C-4642-794D-A2FD-70F6B81535F5}" type="slidenum">
              <a:rPr lang="en-US" smtClean="0"/>
              <a:pPr/>
              <a:t>8</a:t>
            </a:fld>
            <a:endParaRPr lang="en-US"/>
          </a:p>
        </p:txBody>
      </p:sp>
      <p:sp>
        <p:nvSpPr>
          <p:cNvPr id="99" name="Line 40"/>
          <p:cNvSpPr>
            <a:spLocks noChangeShapeType="1"/>
          </p:cNvSpPr>
          <p:nvPr/>
        </p:nvSpPr>
        <p:spPr bwMode="auto">
          <a:xfrm flipV="1">
            <a:off x="4889500" y="1769530"/>
            <a:ext cx="1588" cy="230188"/>
          </a:xfrm>
          <a:prstGeom prst="line">
            <a:avLst/>
          </a:prstGeom>
          <a:noFill/>
          <a:ln w="20638">
            <a:solidFill>
              <a:srgbClr val="000000"/>
            </a:solidFill>
            <a:round/>
            <a:headEnd/>
            <a:tailEnd/>
          </a:ln>
        </p:spPr>
        <p:txBody>
          <a:bodyPr/>
          <a:lstStyle/>
          <a:p>
            <a:endParaRPr lang="en-US"/>
          </a:p>
        </p:txBody>
      </p:sp>
    </p:spTree>
    <p:extLst>
      <p:ext uri="{BB962C8B-B14F-4D97-AF65-F5344CB8AC3E}">
        <p14:creationId xmlns:p14="http://schemas.microsoft.com/office/powerpoint/2010/main" val="3512174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9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03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normAutofit fontScale="90000"/>
          </a:bodyPr>
          <a:lstStyle/>
          <a:p>
            <a:r>
              <a:rPr lang="en-US"/>
              <a:t>Miss Rate vs Block Size vs Cache Size</a:t>
            </a:r>
          </a:p>
        </p:txBody>
      </p:sp>
      <p:graphicFrame>
        <p:nvGraphicFramePr>
          <p:cNvPr id="5" name="Object 3"/>
          <p:cNvGraphicFramePr>
            <a:graphicFrameLocks noGrp="1" noChangeAspect="1"/>
          </p:cNvGraphicFramePr>
          <p:nvPr>
            <p:ph idx="1"/>
          </p:nvPr>
        </p:nvGraphicFramePr>
        <p:xfrm>
          <a:off x="541867" y="1092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623045" name="Rectangle 5"/>
          <p:cNvSpPr>
            <a:spLocks noChangeArrowheads="1"/>
          </p:cNvSpPr>
          <p:nvPr/>
        </p:nvSpPr>
        <p:spPr bwMode="auto">
          <a:xfrm>
            <a:off x="533400" y="5376325"/>
            <a:ext cx="8382000" cy="1159292"/>
          </a:xfrm>
          <a:prstGeom prst="rect">
            <a:avLst/>
          </a:prstGeom>
          <a:noFill/>
          <a:ln w="12700">
            <a:noFill/>
            <a:miter lim="800000"/>
            <a:headEnd/>
            <a:tailEnd/>
          </a:ln>
          <a:effectLst/>
        </p:spPr>
        <p:txBody>
          <a:bodyPr lIns="63500" tIns="25400" rIns="63500" bIns="25400">
            <a:spAutoFit/>
          </a:bodyPr>
          <a:lstStyle/>
          <a:p>
            <a:pPr marL="287338" indent="-287338">
              <a:buSzPct val="75000"/>
              <a:buFont typeface="Arial"/>
              <a:buChar char="•"/>
            </a:pPr>
            <a:r>
              <a:rPr lang="en-US" sz="2400" dirty="0">
                <a:solidFill>
                  <a:schemeClr val="tx1"/>
                </a:solidFill>
              </a:rPr>
              <a:t>Miss rate goes up if the block size becomes a significant fraction of the cache size because the number of blocks that can be held in the same size cache is smaller (increasing </a:t>
            </a:r>
            <a:r>
              <a:rPr lang="en-US" sz="2400" dirty="0"/>
              <a:t>capacity</a:t>
            </a:r>
            <a:r>
              <a:rPr lang="en-US" sz="2400" dirty="0">
                <a:solidFill>
                  <a:schemeClr val="tx1"/>
                </a:solidFill>
              </a:rPr>
              <a:t> misses)</a:t>
            </a:r>
          </a:p>
        </p:txBody>
      </p:sp>
      <p:sp>
        <p:nvSpPr>
          <p:cNvPr id="7" name="Date Placeholder 6"/>
          <p:cNvSpPr>
            <a:spLocks noGrp="1"/>
          </p:cNvSpPr>
          <p:nvPr>
            <p:ph type="dt" sz="half" idx="10"/>
          </p:nvPr>
        </p:nvSpPr>
        <p:spPr/>
        <p:txBody>
          <a:bodyPr/>
          <a:lstStyle/>
          <a:p>
            <a:fld id="{92A71C7C-C13C-2746-B512-E3927AD98528}" type="datetime1">
              <a:rPr lang="en-US" smtClean="0"/>
              <a:pPr/>
              <a:t>9/28/11</a:t>
            </a:fld>
            <a:endParaRPr lang="en-US"/>
          </a:p>
        </p:txBody>
      </p:sp>
      <p:sp>
        <p:nvSpPr>
          <p:cNvPr id="8" name="Slide Number Placeholder 7"/>
          <p:cNvSpPr>
            <a:spLocks noGrp="1"/>
          </p:cNvSpPr>
          <p:nvPr>
            <p:ph type="sldNum" sz="quarter" idx="12"/>
          </p:nvPr>
        </p:nvSpPr>
        <p:spPr/>
        <p:txBody>
          <a:bodyPr/>
          <a:lstStyle/>
          <a:p>
            <a:fld id="{3CC63E4C-4642-794D-A2FD-70F6B81535F5}" type="slidenum">
              <a:rPr lang="en-US" smtClean="0"/>
              <a:pPr/>
              <a:t>9</a:t>
            </a:fld>
            <a:endParaRPr lang="en-US"/>
          </a:p>
        </p:txBody>
      </p:sp>
    </p:spTree>
    <p:extLst>
      <p:ext uri="{BB962C8B-B14F-4D97-AF65-F5344CB8AC3E}">
        <p14:creationId xmlns:p14="http://schemas.microsoft.com/office/powerpoint/2010/main" val="77384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3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P spid="162304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10143</TotalTime>
  <Words>2582</Words>
  <Application>Microsoft Macintosh PowerPoint</Application>
  <PresentationFormat>On-screen Show (4:3)</PresentationFormat>
  <Paragraphs>316</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CS 61C: Great Ideas in Computer Architecture   Lecture 13 –Cache Basics (Cache II) </vt:lpstr>
      <vt:lpstr>In the News…  The importance of using  the right performance metrics</vt:lpstr>
      <vt:lpstr>Agenda</vt:lpstr>
      <vt:lpstr>TIO: Mapping the Memory Address</vt:lpstr>
      <vt:lpstr>Direct Mapped Cache Example</vt:lpstr>
      <vt:lpstr>Direct Mapped Cache (1Byte words)</vt:lpstr>
      <vt:lpstr>Taking Advantage of Spatial Locality </vt:lpstr>
      <vt:lpstr>Multiword Block Direct Mapped Cache</vt:lpstr>
      <vt:lpstr>Miss Rate vs Block Size vs Cache Size</vt:lpstr>
      <vt:lpstr>Cache-Memory Consistency? (1/2)</vt:lpstr>
      <vt:lpstr>Cache-Memory Consistency? (2/2)</vt:lpstr>
      <vt:lpstr>Handling Cache Hits</vt:lpstr>
      <vt:lpstr>Handling Cache Misses  (Single Word Blocks)</vt:lpstr>
      <vt:lpstr>Handling Cache Misses (Multiword Block Considerations)</vt:lpstr>
      <vt:lpstr>“And In Conclusion..”</vt:lpstr>
      <vt:lpstr>Peer Instruction</vt:lpstr>
      <vt:lpstr>Peer Instruction Answer</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Michael Franklin</cp:lastModifiedBy>
  <cp:revision>150</cp:revision>
  <cp:lastPrinted>2011-09-26T18:15:10Z</cp:lastPrinted>
  <dcterms:created xsi:type="dcterms:W3CDTF">2011-01-19T13:00:46Z</dcterms:created>
  <dcterms:modified xsi:type="dcterms:W3CDTF">2011-09-28T22:58:49Z</dcterms:modified>
</cp:coreProperties>
</file>