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6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1" autoAdjust="0"/>
    <p:restoredTop sz="94625"/>
  </p:normalViewPr>
  <p:slideViewPr>
    <p:cSldViewPr>
      <p:cViewPr varScale="1">
        <p:scale>
          <a:sx n="165" d="100"/>
          <a:sy n="165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31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</a:t>
            </a:r>
            <a:r>
              <a:rPr lang="en-US" b="1" dirty="0" err="1" smtClean="0"/>
              <a:t>sort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#include </a:t>
            </a:r>
            <a:r>
              <a:rPr lang="en-US" sz="1600" b="1" dirty="0"/>
              <a:t>&lt;</a:t>
            </a:r>
            <a:r>
              <a:rPr lang="en-US" sz="1600" b="1" dirty="0" err="1"/>
              <a:t>stdio.h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stdlib.h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compare (</a:t>
            </a:r>
            <a:r>
              <a:rPr lang="en-US" sz="1600" b="1" dirty="0" err="1"/>
              <a:t>const</a:t>
            </a:r>
            <a:r>
              <a:rPr lang="en-US" sz="1600" b="1" dirty="0"/>
              <a:t> void * a, </a:t>
            </a:r>
            <a:r>
              <a:rPr lang="en-US" sz="1600" b="1" dirty="0" err="1"/>
              <a:t>const</a:t>
            </a:r>
            <a:r>
              <a:rPr lang="en-US" sz="1600" b="1" dirty="0"/>
              <a:t> void * b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{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( *(</a:t>
            </a:r>
            <a:r>
              <a:rPr lang="en-US" sz="1600" b="1" dirty="0" err="1"/>
              <a:t>int</a:t>
            </a:r>
            <a:r>
              <a:rPr lang="en-US" sz="1600" b="1" dirty="0"/>
              <a:t>*)a - *(</a:t>
            </a:r>
            <a:r>
              <a:rPr lang="en-US" sz="1600" b="1" dirty="0" err="1"/>
              <a:t>int</a:t>
            </a:r>
            <a:r>
              <a:rPr lang="en-US" sz="1600" b="1" dirty="0"/>
              <a:t>*)b 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main ()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{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values[] = { 40, 10, 100, 90, 20, 25 };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qsort</a:t>
            </a:r>
            <a:r>
              <a:rPr lang="en-US" sz="1600" b="1" dirty="0" smtClean="0"/>
              <a:t> </a:t>
            </a:r>
            <a:r>
              <a:rPr lang="en-US" sz="1600" b="1" dirty="0"/>
              <a:t>(values, 6, 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compare);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n;</a:t>
            </a:r>
          </a:p>
          <a:p>
            <a:pPr marL="0" indent="0">
              <a:buNone/>
            </a:pPr>
            <a:r>
              <a:rPr lang="en-US" sz="1600" b="1" dirty="0" smtClean="0"/>
              <a:t>	for (n = 0</a:t>
            </a:r>
            <a:r>
              <a:rPr lang="en-US" sz="1600" b="1" dirty="0"/>
              <a:t>; </a:t>
            </a:r>
            <a:r>
              <a:rPr lang="en-US" sz="1600" b="1" dirty="0" smtClean="0"/>
              <a:t>n &lt; 6</a:t>
            </a:r>
            <a:r>
              <a:rPr lang="en-US" sz="1600" b="1" dirty="0"/>
              <a:t>; n++)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 </a:t>
            </a:r>
            <a:r>
              <a:rPr lang="en-US" sz="1600" b="1" dirty="0"/>
              <a:t>("%d ",values[n]);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0;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0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No classes in C</a:t>
            </a:r>
          </a:p>
          <a:p>
            <a:r>
              <a:rPr lang="en-US" sz="4500" dirty="0" smtClean="0"/>
              <a:t>Used to package related data (variables of different types) together</a:t>
            </a:r>
          </a:p>
          <a:p>
            <a:r>
              <a:rPr lang="en-US" sz="4500" dirty="0" smtClean="0"/>
              <a:t>Single name is convenient </a:t>
            </a:r>
          </a:p>
          <a:p>
            <a:endParaRPr lang="en-US" sz="4500" dirty="0" smtClean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 {		                        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name[64];			          char name[64];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UID[10];			          char UID[10];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				          </a:t>
            </a:r>
            <a:r>
              <a:rPr lang="en-US" dirty="0" err="1" smtClean="0"/>
              <a:t>int</a:t>
            </a:r>
            <a:r>
              <a:rPr lang="en-US" dirty="0" smtClean="0"/>
              <a:t> age;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year; 			          	      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r>
              <a:rPr lang="en-US" dirty="0" smtClean="0"/>
              <a:t>};					} Student;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Student s;				Student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</a:t>
            </a:r>
            <a:r>
              <a:rPr lang="en-US" b="1" dirty="0" err="1" smtClean="0"/>
              <a:t>structs</a:t>
            </a:r>
            <a:r>
              <a:rPr lang="en-US" b="1" dirty="0" smtClean="0"/>
              <a:t> vs. C++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There’s no such thing as access </a:t>
            </a:r>
            <a:r>
              <a:rPr lang="en-US" dirty="0" err="1" smtClean="0"/>
              <a:t>specifiers</a:t>
            </a:r>
            <a:r>
              <a:rPr lang="en-US" dirty="0" smtClean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 smtClean="0"/>
              <a:t>C </a:t>
            </a:r>
            <a:r>
              <a:rPr lang="en-US" dirty="0" err="1" smtClean="0"/>
              <a:t>structs</a:t>
            </a:r>
            <a:r>
              <a:rPr lang="en-US" dirty="0" smtClean="0"/>
              <a:t> don’t have constructors defined for them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  <a:r>
              <a:rPr lang="en-US" dirty="0"/>
              <a:t>++ classes can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C++ class </a:t>
            </a:r>
            <a:r>
              <a:rPr lang="en-US" dirty="0"/>
              <a:t>members </a:t>
            </a:r>
            <a:r>
              <a:rPr lang="en-US" dirty="0" smtClean="0"/>
              <a:t>have access </a:t>
            </a:r>
            <a:r>
              <a:rPr lang="en-US" dirty="0" err="1" smtClean="0"/>
              <a:t>specifiers</a:t>
            </a:r>
            <a:r>
              <a:rPr lang="en-US" dirty="0" smtClean="0"/>
              <a:t> and are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endParaRPr lang="en-US" dirty="0"/>
          </a:p>
          <a:p>
            <a:r>
              <a:rPr lang="en-US" dirty="0" smtClean="0"/>
              <a:t>C++ classes must have at least a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Memory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emory that is allocated at runtime</a:t>
            </a:r>
          </a:p>
          <a:p>
            <a:r>
              <a:rPr lang="en-US" dirty="0" smtClean="0"/>
              <a:t>Allocated on the heap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*</a:t>
            </a:r>
            <a:r>
              <a:rPr lang="en-US" b="1" dirty="0" err="1" smtClean="0"/>
              <a:t>malloc</a:t>
            </a:r>
            <a:r>
              <a:rPr lang="en-US" b="1" dirty="0" smtClean="0"/>
              <a:t> (</a:t>
            </a:r>
            <a:r>
              <a:rPr lang="en-US" b="1" dirty="0" err="1"/>
              <a:t>size_t</a:t>
            </a:r>
            <a:r>
              <a:rPr lang="en-US" b="1" dirty="0"/>
              <a:t> size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Allocates </a:t>
            </a:r>
            <a:r>
              <a:rPr lang="en-US" i="1" dirty="0" smtClean="0"/>
              <a:t>size</a:t>
            </a:r>
            <a:r>
              <a:rPr lang="en-US" dirty="0" smtClean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 smtClean="0"/>
              <a:t>void *</a:t>
            </a:r>
            <a:r>
              <a:rPr lang="en-US" b="1" dirty="0" err="1" smtClean="0"/>
              <a:t>realloc</a:t>
            </a:r>
            <a:r>
              <a:rPr lang="en-US" b="1" dirty="0" smtClean="0"/>
              <a:t> (void *</a:t>
            </a:r>
            <a:r>
              <a:rPr lang="en-US" b="1" dirty="0" err="1" smtClean="0"/>
              <a:t>ptr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the </a:t>
            </a:r>
            <a:r>
              <a:rPr lang="en-US" dirty="0"/>
              <a:t>size of the memory block pointed to by </a:t>
            </a:r>
            <a:r>
              <a:rPr lang="en-US" i="1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size</a:t>
            </a:r>
            <a:r>
              <a:rPr lang="en-US" dirty="0" smtClean="0"/>
              <a:t> bytes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free (void *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Frees the block of memory pointed to by</a:t>
            </a:r>
            <a:r>
              <a:rPr lang="en-US" i="1" dirty="0" smtClean="0"/>
              <a:t> </a:t>
            </a:r>
            <a:r>
              <a:rPr lang="en-US" i="1" dirty="0" err="1" smtClean="0"/>
              <a:t>ptr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Reading/Writing Characters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i</a:t>
            </a:r>
            <a:r>
              <a:rPr lang="en-US" sz="4400" b="1" dirty="0" err="1" smtClean="0"/>
              <a:t>nt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getchar</a:t>
            </a:r>
            <a:r>
              <a:rPr lang="en-US" sz="4400" b="1" dirty="0" smtClean="0"/>
              <a:t>();</a:t>
            </a:r>
          </a:p>
          <a:p>
            <a:pPr lvl="1"/>
            <a:r>
              <a:rPr lang="en-US" sz="4000" dirty="0" smtClean="0"/>
              <a:t>Returns the next character from </a:t>
            </a:r>
            <a:r>
              <a:rPr lang="en-US" sz="4000" dirty="0" err="1" smtClean="0"/>
              <a:t>stdin</a:t>
            </a:r>
            <a:endParaRPr lang="en-US" sz="4000" dirty="0" smtClean="0"/>
          </a:p>
          <a:p>
            <a:r>
              <a:rPr lang="en-US" sz="4400" b="1" dirty="0" err="1" smtClean="0"/>
              <a:t>int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putchar</a:t>
            </a:r>
            <a:r>
              <a:rPr lang="en-US" sz="4400" b="1" dirty="0" smtClean="0"/>
              <a:t>(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 character);</a:t>
            </a:r>
          </a:p>
          <a:p>
            <a:pPr lvl="1"/>
            <a:r>
              <a:rPr lang="en-US" sz="4000" dirty="0" smtClean="0"/>
              <a:t>Writes a character to the current position in </a:t>
            </a:r>
            <a:r>
              <a:rPr lang="en-US" sz="4000" dirty="0" err="1" smtClean="0"/>
              <a:t>stdout</a:t>
            </a:r>
            <a:r>
              <a:rPr lang="en-US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8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(FILE *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char * format, …);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fscanf</a:t>
            </a:r>
            <a:r>
              <a:rPr lang="en-US" dirty="0" smtClean="0"/>
              <a:t>(FILE </a:t>
            </a:r>
            <a:r>
              <a:rPr lang="en-US" dirty="0"/>
              <a:t>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</a:t>
            </a:r>
            <a:r>
              <a:rPr lang="en-US" dirty="0" smtClean="0"/>
              <a:t>…);</a:t>
            </a:r>
          </a:p>
          <a:p>
            <a:pPr lvl="1"/>
            <a:r>
              <a:rPr lang="en-US" dirty="0" smtClean="0"/>
              <a:t>FILE *</a:t>
            </a:r>
            <a:r>
              <a:rPr lang="en-US" dirty="0" err="1" smtClean="0"/>
              <a:t>fp</a:t>
            </a:r>
            <a:r>
              <a:rPr lang="en-US" dirty="0" smtClean="0"/>
              <a:t> can be either:</a:t>
            </a:r>
          </a:p>
          <a:p>
            <a:pPr lvl="2"/>
            <a:r>
              <a:rPr lang="en-US" dirty="0" smtClean="0"/>
              <a:t>A file pointer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or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The format string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score = 120; char player[] = “Mary”;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b="1" dirty="0" smtClean="0"/>
              <a:t>“%s has %d points.\n”, player, score</a:t>
            </a:r>
            <a:r>
              <a:rPr lang="en-US" dirty="0" smtClean="0"/>
              <a:t>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971829"/>
            <a:ext cx="4820323" cy="1581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 program called </a:t>
            </a:r>
            <a:r>
              <a:rPr lang="en-US" i="1" dirty="0" smtClean="0"/>
              <a:t>srot13</a:t>
            </a:r>
            <a:endParaRPr lang="en-US" i="1" dirty="0"/>
          </a:p>
          <a:p>
            <a:pPr lvl="1"/>
            <a:r>
              <a:rPr lang="en-US" dirty="0" smtClean="0"/>
              <a:t>Reads </a:t>
            </a:r>
            <a:r>
              <a:rPr lang="en-US" dirty="0" err="1" smtClean="0"/>
              <a:t>stdin</a:t>
            </a:r>
            <a:r>
              <a:rPr lang="en-US" dirty="0" smtClean="0"/>
              <a:t> byte-by-byte 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getchar</a:t>
            </a:r>
            <a:r>
              <a:rPr lang="en-US" sz="2100" b="1" dirty="0" smtClean="0"/>
              <a:t>)</a:t>
            </a:r>
          </a:p>
          <a:p>
            <a:pPr lvl="2"/>
            <a:r>
              <a:rPr lang="en-US" sz="1600" dirty="0" smtClean="0"/>
              <a:t>Consists of records that are newline-delimited</a:t>
            </a:r>
          </a:p>
          <a:p>
            <a:pPr lvl="1"/>
            <a:r>
              <a:rPr lang="en-US" dirty="0" smtClean="0"/>
              <a:t>Each byte is ROT13 encoded (add 13 letters)</a:t>
            </a:r>
          </a:p>
          <a:p>
            <a:pPr lvl="2"/>
            <a:r>
              <a:rPr lang="en-US" dirty="0" smtClean="0"/>
              <a:t>Sort records without decoding </a:t>
            </a:r>
            <a:r>
              <a:rPr lang="en-US" sz="2000" dirty="0" smtClean="0"/>
              <a:t>(</a:t>
            </a:r>
            <a:r>
              <a:rPr lang="en-US" sz="2000" b="1" dirty="0" err="1" smtClean="0"/>
              <a:t>qsort</a:t>
            </a:r>
            <a:r>
              <a:rPr lang="en-US" sz="2000" b="1" dirty="0" smtClean="0"/>
              <a:t>, rot13cmp</a:t>
            </a:r>
            <a:r>
              <a:rPr lang="en-US" sz="2000" dirty="0" smtClean="0"/>
              <a:t>)</a:t>
            </a:r>
          </a:p>
          <a:p>
            <a:pPr lvl="2"/>
            <a:r>
              <a:rPr lang="en-US" dirty="0" smtClean="0"/>
              <a:t>Output result in ROT13 encoding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putchar</a:t>
            </a:r>
            <a:r>
              <a:rPr lang="en-US" sz="2000" b="1" dirty="0" smtClean="0"/>
              <a:t>)</a:t>
            </a:r>
            <a:endParaRPr lang="en-US" sz="2000" dirty="0"/>
          </a:p>
          <a:p>
            <a:pPr lvl="1"/>
            <a:r>
              <a:rPr lang="en-US" dirty="0" smtClean="0"/>
              <a:t>Error </a:t>
            </a:r>
            <a:r>
              <a:rPr lang="en-US" dirty="0"/>
              <a:t>checking </a:t>
            </a:r>
            <a:r>
              <a:rPr lang="en-US" sz="2400" dirty="0"/>
              <a:t>(</a:t>
            </a:r>
            <a:r>
              <a:rPr lang="en-US" sz="2000" b="1" dirty="0" err="1" smtClean="0"/>
              <a:t>fprintf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Dynamic memory allocation </a:t>
            </a:r>
            <a:r>
              <a:rPr lang="en-US" sz="2400" dirty="0" smtClean="0"/>
              <a:t>(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realloc</a:t>
            </a:r>
            <a:r>
              <a:rPr lang="en-US" sz="2000" b="1" dirty="0" smtClean="0"/>
              <a:t>, free</a:t>
            </a:r>
            <a:r>
              <a:rPr lang="en-US" sz="24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smtClean="0"/>
              <a:t>'</a:t>
            </a:r>
            <a:r>
              <a:rPr lang="en-US" dirty="0" err="1" smtClean="0"/>
              <a:t>sybjre</a:t>
            </a:r>
            <a:r>
              <a:rPr lang="en-US" dirty="0" smtClean="0"/>
              <a:t>\</a:t>
            </a:r>
            <a:r>
              <a:rPr lang="en-US" dirty="0" err="1" smtClean="0"/>
              <a:t>nobl</a:t>
            </a:r>
            <a:r>
              <a:rPr lang="en-US" dirty="0" smtClean="0"/>
              <a:t>’</a:t>
            </a:r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smtClean="0"/>
              <a:t>'</a:t>
            </a:r>
            <a:r>
              <a:rPr lang="en-US" dirty="0" err="1" smtClean="0"/>
              <a:t>sybjre</a:t>
            </a:r>
            <a:r>
              <a:rPr lang="en-US" dirty="0" smtClean="0"/>
              <a:t>\</a:t>
            </a:r>
            <a:r>
              <a:rPr lang="en-US" dirty="0" err="1" smtClean="0"/>
              <a:t>nobl</a:t>
            </a:r>
            <a:r>
              <a:rPr lang="en-US" b="1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' | ./srot13</a:t>
            </a:r>
          </a:p>
          <a:p>
            <a:r>
              <a:rPr lang="en-US" dirty="0" smtClean="0"/>
              <a:t>Read the records: </a:t>
            </a:r>
            <a:r>
              <a:rPr lang="en-US" dirty="0" err="1" smtClean="0"/>
              <a:t>sybjre</a:t>
            </a:r>
            <a:r>
              <a:rPr lang="en-US" dirty="0" smtClean="0"/>
              <a:t>, </a:t>
            </a:r>
            <a:r>
              <a:rPr lang="en-US" dirty="0" err="1" smtClean="0"/>
              <a:t>obl</a:t>
            </a:r>
            <a:endParaRPr lang="en-US" dirty="0" smtClean="0"/>
          </a:p>
          <a:p>
            <a:r>
              <a:rPr lang="en-US" dirty="0" smtClean="0"/>
              <a:t>Compare records using </a:t>
            </a:r>
            <a:r>
              <a:rPr lang="en-US" i="1" dirty="0" smtClean="0"/>
              <a:t>rot13cmp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Use rot13cmp as compare function in </a:t>
            </a:r>
            <a:r>
              <a:rPr lang="en-US" i="1" dirty="0" err="1" smtClean="0"/>
              <a:t>qsort</a:t>
            </a:r>
            <a:endParaRPr lang="en-US" i="1" dirty="0" smtClean="0"/>
          </a:p>
          <a:p>
            <a:r>
              <a:rPr lang="en-US" dirty="0" smtClean="0"/>
              <a:t>Output: </a:t>
            </a:r>
            <a:r>
              <a:rPr lang="en-US" dirty="0" err="1" smtClean="0"/>
              <a:t>obl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200" dirty="0" err="1" smtClean="0"/>
              <a:t>sybjre</a:t>
            </a:r>
            <a:r>
              <a:rPr lang="en-US" sz="3200" dirty="0" smtClean="0"/>
              <a:t>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as soon as possible</a:t>
            </a:r>
          </a:p>
          <a:p>
            <a:r>
              <a:rPr lang="en-US" dirty="0" smtClean="0"/>
              <a:t>Use </a:t>
            </a:r>
            <a:r>
              <a:rPr lang="en-US" b="1" i="1" dirty="0" err="1" smtClean="0"/>
              <a:t>gdb</a:t>
            </a:r>
            <a:endParaRPr lang="en-US" b="1" i="1" dirty="0" smtClean="0"/>
          </a:p>
          <a:p>
            <a:r>
              <a:rPr lang="en-US" dirty="0"/>
              <a:t>Use </a:t>
            </a:r>
            <a:r>
              <a:rPr lang="en-US" i="1" dirty="0"/>
              <a:t>exit</a:t>
            </a:r>
            <a:r>
              <a:rPr lang="en-US" dirty="0"/>
              <a:t>, not </a:t>
            </a:r>
            <a:r>
              <a:rPr lang="en-US" i="1" dirty="0" smtClean="0"/>
              <a:t>return </a:t>
            </a:r>
            <a:r>
              <a:rPr lang="en-US" dirty="0" smtClean="0"/>
              <a:t>when exiting with error</a:t>
            </a:r>
            <a:endParaRPr lang="en-US" b="1" i="1" dirty="0" smtClean="0"/>
          </a:p>
          <a:p>
            <a:r>
              <a:rPr lang="en-US" dirty="0" smtClean="0"/>
              <a:t>1-D vs. 2-D array</a:t>
            </a:r>
          </a:p>
          <a:p>
            <a:r>
              <a:rPr lang="en-US" dirty="0" smtClean="0"/>
              <a:t>Test your code with od –c</a:t>
            </a:r>
          </a:p>
        </p:txBody>
      </p:sp>
    </p:spTree>
    <p:extLst>
      <p:ext uri="{BB962C8B-B14F-4D97-AF65-F5344CB8AC3E}">
        <p14:creationId xmlns:p14="http://schemas.microsoft.com/office/powerpoint/2010/main" val="23841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b="1" dirty="0" err="1" smtClean="0"/>
              <a:t>int</a:t>
            </a:r>
            <a:endParaRPr lang="en-US" sz="6000" b="1" dirty="0" smtClean="0"/>
          </a:p>
          <a:p>
            <a:pPr lvl="1"/>
            <a:r>
              <a:rPr lang="en-US" sz="6000" dirty="0" smtClean="0"/>
              <a:t>Holds integer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f</a:t>
            </a:r>
            <a:r>
              <a:rPr lang="en-US" sz="6000" b="1" dirty="0" smtClean="0"/>
              <a:t>loat</a:t>
            </a:r>
          </a:p>
          <a:p>
            <a:pPr lvl="1"/>
            <a:r>
              <a:rPr lang="en-US" sz="6000" dirty="0" smtClean="0"/>
              <a:t>Holds floating point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d</a:t>
            </a:r>
            <a:r>
              <a:rPr lang="en-US" sz="6000" b="1" dirty="0" smtClean="0"/>
              <a:t>ouble</a:t>
            </a:r>
          </a:p>
          <a:p>
            <a:pPr lvl="1"/>
            <a:r>
              <a:rPr lang="en-US" sz="6000" dirty="0" smtClean="0"/>
              <a:t>Holds higher-precision floating point numbers</a:t>
            </a:r>
          </a:p>
          <a:p>
            <a:pPr lvl="1"/>
            <a:r>
              <a:rPr lang="en-US" sz="6000" dirty="0" smtClean="0"/>
              <a:t>Usually 8 bytes (double the size of a float)</a:t>
            </a:r>
          </a:p>
          <a:p>
            <a:r>
              <a:rPr lang="en-US" sz="6000" b="1" dirty="0"/>
              <a:t>c</a:t>
            </a:r>
            <a:r>
              <a:rPr lang="en-US" sz="6000" b="1" dirty="0" smtClean="0"/>
              <a:t>har</a:t>
            </a:r>
          </a:p>
          <a:p>
            <a:pPr lvl="1"/>
            <a:r>
              <a:rPr lang="en-US" sz="6000" dirty="0" smtClean="0"/>
              <a:t>Holds a byte of data, characters</a:t>
            </a:r>
          </a:p>
          <a:p>
            <a:r>
              <a:rPr lang="en-US" sz="6000" b="1" dirty="0" smtClean="0"/>
              <a:t>void</a:t>
            </a:r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Pretty much like C++ basic data types, but NO </a:t>
            </a:r>
            <a:r>
              <a:rPr lang="en-US" sz="6000" b="1" dirty="0" err="1" smtClean="0"/>
              <a:t>bool</a:t>
            </a:r>
            <a:r>
              <a:rPr lang="en-US" sz="6000" b="1" dirty="0" smtClean="0"/>
              <a:t> </a:t>
            </a:r>
            <a:r>
              <a:rPr lang="en-US" sz="6000" dirty="0" smtClean="0"/>
              <a:t>before C99</a:t>
            </a:r>
            <a:endParaRPr lang="en-US" sz="6000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that store memory addresses</a:t>
            </a:r>
          </a:p>
          <a:p>
            <a:pPr marL="0" indent="0">
              <a:buNone/>
            </a:pPr>
            <a:r>
              <a:rPr lang="en-US" b="1" dirty="0" smtClean="0"/>
              <a:t>Declaration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variable_type</a:t>
            </a:r>
            <a:r>
              <a:rPr lang="en-US" dirty="0" smtClean="0"/>
              <a:t>&gt; *&lt;name&gt;;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	  //declare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as a pointer to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77;     // define an </a:t>
            </a:r>
            <a:r>
              <a:rPr lang="en-US" dirty="0" err="1" smtClean="0"/>
              <a:t>int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&amp;</a:t>
            </a:r>
            <a:r>
              <a:rPr lang="en-US" dirty="0" err="1" smtClean="0"/>
              <a:t>var</a:t>
            </a:r>
            <a:r>
              <a:rPr lang="en-US" dirty="0" smtClean="0"/>
              <a:t>;	 // let </a:t>
            </a:r>
            <a:r>
              <a:rPr lang="en-US" dirty="0" err="1" smtClean="0"/>
              <a:t>ptr</a:t>
            </a:r>
            <a:r>
              <a:rPr lang="en-US" dirty="0" smtClean="0"/>
              <a:t> point to the variable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Dereferencing Pointers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value that the pointer </a:t>
            </a:r>
            <a:r>
              <a:rPr lang="en-US" dirty="0" smtClean="0"/>
              <a:t>points to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x, *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b="1" dirty="0" smtClean="0"/>
              <a:t>&amp;</a:t>
            </a:r>
            <a:r>
              <a:rPr lang="en-US" dirty="0" smtClean="0"/>
              <a:t>x;		// let </a:t>
            </a:r>
            <a:r>
              <a:rPr lang="en-US" dirty="0" err="1" smtClean="0"/>
              <a:t>ptr</a:t>
            </a:r>
            <a:r>
              <a:rPr lang="en-US" dirty="0" smtClean="0"/>
              <a:t> point to x</a:t>
            </a:r>
          </a:p>
          <a:p>
            <a:pPr lvl="1"/>
            <a:r>
              <a:rPr lang="en-US" sz="3200" b="1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= 7.8;		// assign the value 7.8 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*x;</a:t>
            </a:r>
          </a:p>
          <a:p>
            <a:endParaRPr lang="en-US" sz="2800" dirty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*y;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1740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;   x </a:t>
            </a:r>
            <a:r>
              <a:rPr lang="en-US" sz="2800" dirty="0"/>
              <a:t>= &amp;</a:t>
            </a:r>
            <a:r>
              <a:rPr lang="en-US" sz="2800" dirty="0" err="1"/>
              <a:t>var</a:t>
            </a:r>
            <a:r>
              <a:rPr lang="en-US" sz="2800" dirty="0" smtClean="0"/>
              <a:t>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*y = 13;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52357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61" y="499021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13;     or</a:t>
            </a:r>
          </a:p>
          <a:p>
            <a:r>
              <a:rPr lang="en-US" sz="2800" dirty="0" smtClean="0"/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0" y="1276370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c = ‘A</a:t>
            </a:r>
            <a:r>
              <a:rPr lang="en-US" dirty="0" smtClean="0"/>
              <a:t>’         *</a:t>
            </a:r>
            <a:r>
              <a:rPr lang="en-US" dirty="0" err="1" smtClean="0"/>
              <a:t>cPtr</a:t>
            </a:r>
            <a:r>
              <a:rPr lang="en-US" dirty="0" smtClean="0"/>
              <a:t> </a:t>
            </a:r>
            <a:r>
              <a:rPr lang="en-US" dirty="0"/>
              <a:t>= &amp;</a:t>
            </a:r>
            <a:r>
              <a:rPr lang="en-US" dirty="0" smtClean="0"/>
              <a:t>c         **</a:t>
            </a:r>
            <a:r>
              <a:rPr lang="en-US" dirty="0" err="1" smtClean="0"/>
              <a:t>cPtrPtr</a:t>
            </a:r>
            <a:r>
              <a:rPr lang="en-US" dirty="0" smtClean="0"/>
              <a:t> </a:t>
            </a:r>
            <a:r>
              <a:rPr lang="en-US" dirty="0"/>
              <a:t>= &amp;</a:t>
            </a:r>
            <a:r>
              <a:rPr lang="en-US" dirty="0" err="1" smtClean="0"/>
              <a:t>cPtr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800"/>
            <a:ext cx="8839200" cy="1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as: </a:t>
            </a:r>
            <a:r>
              <a:rPr lang="en-US" b="1" dirty="0" smtClean="0"/>
              <a:t>function pointers </a:t>
            </a:r>
            <a:r>
              <a:rPr lang="en-US" dirty="0" smtClean="0"/>
              <a:t>or </a:t>
            </a:r>
            <a:r>
              <a:rPr lang="en-US" b="1" dirty="0" err="1" smtClean="0"/>
              <a:t>functors</a:t>
            </a:r>
            <a:endParaRPr lang="en-US" b="1" dirty="0" smtClean="0"/>
          </a:p>
          <a:p>
            <a:r>
              <a:rPr lang="en-US" dirty="0" smtClean="0"/>
              <a:t>Goal: write a sorting function</a:t>
            </a:r>
          </a:p>
          <a:p>
            <a:pPr lvl="1"/>
            <a:r>
              <a:rPr lang="en-US" dirty="0" smtClean="0"/>
              <a:t>Has to work for ascending and descending sorting order + other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Write multiple functions</a:t>
            </a:r>
          </a:p>
          <a:p>
            <a:pPr lvl="1"/>
            <a:r>
              <a:rPr lang="en-US" dirty="0" smtClean="0"/>
              <a:t>Provide a flag as an argument to the function</a:t>
            </a:r>
          </a:p>
          <a:p>
            <a:pPr lvl="1"/>
            <a:r>
              <a:rPr lang="en-US" dirty="0" smtClean="0"/>
              <a:t>Polymorphism and virtual functions</a:t>
            </a:r>
          </a:p>
          <a:p>
            <a:pPr lvl="1"/>
            <a:r>
              <a:rPr lang="en-US" dirty="0" smtClean="0"/>
              <a:t>Use function pointers!!</a:t>
            </a:r>
          </a:p>
        </p:txBody>
      </p:sp>
    </p:spTree>
    <p:extLst>
      <p:ext uri="{BB962C8B-B14F-4D97-AF65-F5344CB8AC3E}">
        <p14:creationId xmlns:p14="http://schemas.microsoft.com/office/powerpoint/2010/main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User can pass </a:t>
            </a:r>
            <a:r>
              <a:rPr lang="en-US" sz="3500" dirty="0"/>
              <a:t>in a function to the sort </a:t>
            </a:r>
            <a:r>
              <a:rPr lang="en-US" sz="3500" dirty="0" smtClean="0"/>
              <a:t>function</a:t>
            </a:r>
          </a:p>
          <a:p>
            <a:r>
              <a:rPr lang="en-US" sz="3500" dirty="0" smtClean="0"/>
              <a:t>Declaration</a:t>
            </a:r>
          </a:p>
          <a:p>
            <a:pPr lvl="1"/>
            <a:r>
              <a:rPr lang="en-US" sz="3100" dirty="0" smtClean="0"/>
              <a:t>double (*</a:t>
            </a:r>
            <a:r>
              <a:rPr lang="en-US" sz="3100" dirty="0" err="1" smtClean="0"/>
              <a:t>func_ptr</a:t>
            </a:r>
            <a:r>
              <a:rPr lang="en-US" sz="3100" dirty="0" smtClean="0"/>
              <a:t>) (double, double);</a:t>
            </a:r>
          </a:p>
          <a:p>
            <a:pPr lvl="1"/>
            <a:r>
              <a:rPr lang="en-US" sz="3500" dirty="0" err="1" smtClean="0"/>
              <a:t>func_ptr</a:t>
            </a:r>
            <a:r>
              <a:rPr lang="en-US" sz="3500" dirty="0" smtClean="0"/>
              <a:t> = [&amp;]pow;  </a:t>
            </a:r>
            <a:r>
              <a:rPr lang="en-US" sz="2800" dirty="0" smtClean="0"/>
              <a:t>//</a:t>
            </a:r>
            <a:r>
              <a:rPr lang="en-US" dirty="0" smtClean="0"/>
              <a:t> </a:t>
            </a:r>
            <a:r>
              <a:rPr lang="en-US" sz="2800" dirty="0" err="1" smtClean="0"/>
              <a:t>func_ptr</a:t>
            </a:r>
            <a:r>
              <a:rPr lang="en-US" sz="2800" dirty="0" smtClean="0"/>
              <a:t> points to pow()</a:t>
            </a:r>
          </a:p>
          <a:p>
            <a:r>
              <a:rPr lang="en-US" sz="3500" dirty="0" smtClean="0"/>
              <a:t>Usage</a:t>
            </a:r>
            <a:endParaRPr lang="en-US" sz="3500" dirty="0"/>
          </a:p>
          <a:p>
            <a:pPr lvl="1"/>
            <a:r>
              <a:rPr lang="en-US" sz="2400" dirty="0" smtClean="0"/>
              <a:t>// Call the function </a:t>
            </a:r>
            <a:r>
              <a:rPr lang="en-US" sz="2400" dirty="0"/>
              <a:t>referenced by </a:t>
            </a:r>
            <a:r>
              <a:rPr lang="en-US" sz="2400" dirty="0" err="1" smtClean="0"/>
              <a:t>func_ptr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lvl="1" indent="0">
              <a:buNone/>
            </a:pPr>
            <a:r>
              <a:rPr lang="en-US" sz="3500" dirty="0" smtClean="0"/>
              <a:t>	double result = (*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)( 1.5, 2.0 );</a:t>
            </a:r>
          </a:p>
          <a:p>
            <a:pPr lvl="1"/>
            <a:r>
              <a:rPr lang="en-US" sz="2400" dirty="0" smtClean="0"/>
              <a:t>// The same function call  </a:t>
            </a:r>
          </a:p>
          <a:p>
            <a:pPr marL="0" indent="0">
              <a:buNone/>
            </a:pPr>
            <a:r>
              <a:rPr lang="en-US" sz="3500" dirty="0"/>
              <a:t>	</a:t>
            </a:r>
            <a:r>
              <a:rPr lang="en-US" sz="3500" dirty="0" smtClean="0"/>
              <a:t>result = 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( 1.5, 2.0 );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662</Words>
  <Application>Microsoft Macintosh PowerPoint</Application>
  <PresentationFormat>On-screen Show (4:3)</PresentationFormat>
  <Paragraphs>158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C Programming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Structs</vt:lpstr>
      <vt:lpstr>C structs vs. C++ classes</vt:lpstr>
      <vt:lpstr>Dynamic Memory</vt:lpstr>
      <vt:lpstr>Reading/Writing Characters </vt:lpstr>
      <vt:lpstr>Formatted I/O</vt:lpstr>
      <vt:lpstr>Homework 5</vt:lpstr>
      <vt:lpstr>Example</vt:lpstr>
      <vt:lpstr>Homework Hints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Lauren</dc:creator>
  <cp:lastModifiedBy>Microsoft account</cp:lastModifiedBy>
  <cp:revision>236</cp:revision>
  <dcterms:created xsi:type="dcterms:W3CDTF">2006-08-16T00:00:00Z</dcterms:created>
  <dcterms:modified xsi:type="dcterms:W3CDTF">2015-04-30T05:26:17Z</dcterms:modified>
</cp:coreProperties>
</file>