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86" r:id="rId2"/>
    <p:sldId id="287" r:id="rId3"/>
    <p:sldId id="269" r:id="rId4"/>
    <p:sldId id="288" r:id="rId5"/>
    <p:sldId id="283" r:id="rId6"/>
    <p:sldId id="284" r:id="rId7"/>
    <p:sldId id="267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20000"/>
    <a:srgbClr val="BE0000"/>
    <a:srgbClr val="013A6F"/>
    <a:srgbClr val="004989"/>
    <a:srgbClr val="7F7F7F"/>
    <a:srgbClr val="FF94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>
        <p:scale>
          <a:sx n="60" d="100"/>
          <a:sy n="60" d="100"/>
        </p:scale>
        <p:origin x="-112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752" y="19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28E7-0FDD-3749-A2F8-D1C2C3F4CD97}" type="datetimeFigureOut">
              <a:rPr kumimoji="1" lang="zh-CN" altLang="en-US" smtClean="0"/>
              <a:pPr/>
              <a:t>2019/11/19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79A0-FEC3-E64B-88BF-A186DB93358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23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96000" y="-7231"/>
            <a:ext cx="6096001" cy="6876117"/>
          </a:xfrm>
          <a:prstGeom prst="rect">
            <a:avLst/>
          </a:pr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" y="-7231"/>
            <a:ext cx="6095999" cy="6876117"/>
          </a:xfrm>
          <a:prstGeom prst="rect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6200000">
            <a:off x="465417" y="420887"/>
            <a:ext cx="394386" cy="424070"/>
          </a:xfrm>
          <a:prstGeom prst="rect">
            <a:avLst/>
          </a:pr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6200000">
            <a:off x="253382" y="223694"/>
            <a:ext cx="394386" cy="424070"/>
          </a:xfrm>
          <a:prstGeom prst="rect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8396113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6897961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3464849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295508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65754" y="444618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是什么</a:t>
            </a:r>
            <a:endParaRPr lang="en-US" altLang="zh-CN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6648" y="882869"/>
            <a:ext cx="10152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是一个开源框架，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的核心是</a:t>
            </a:r>
            <a:r>
              <a:rPr lang="zh-CN" altLang="en-US" dirty="0" smtClean="0">
                <a:solidFill>
                  <a:srgbClr val="FF0000"/>
                </a:solidFill>
              </a:rPr>
              <a:t>控制反转（</a:t>
            </a:r>
            <a:r>
              <a:rPr lang="en-US" altLang="zh-CN" dirty="0" err="1" smtClean="0">
                <a:solidFill>
                  <a:srgbClr val="FF0000"/>
                </a:solidFill>
              </a:rPr>
              <a:t>IoC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面向切面（</a:t>
            </a:r>
            <a:r>
              <a:rPr lang="en-US" altLang="zh-CN" dirty="0" smtClean="0">
                <a:solidFill>
                  <a:srgbClr val="FF0000"/>
                </a:solidFill>
              </a:rPr>
              <a:t>AOP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。简单来说，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是一个分层的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/EE full-stack(</a:t>
            </a:r>
            <a:r>
              <a:rPr lang="zh-CN" altLang="en-US" dirty="0" smtClean="0"/>
              <a:t>一站式</a:t>
            </a:r>
            <a:r>
              <a:rPr lang="en-US" altLang="zh-CN" dirty="0" smtClean="0"/>
              <a:t>) </a:t>
            </a:r>
            <a:r>
              <a:rPr lang="zh-CN" altLang="en-US" dirty="0" smtClean="0"/>
              <a:t>轻量级开源框架。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轻量级：与</a:t>
            </a:r>
            <a:r>
              <a:rPr lang="en-US" altLang="zh-CN" dirty="0" smtClean="0"/>
              <a:t>EJB</a:t>
            </a:r>
            <a:r>
              <a:rPr lang="zh-CN" altLang="en-US" dirty="0" smtClean="0"/>
              <a:t>对比，依赖资源少，销毁的资源少。 </a:t>
            </a:r>
            <a:endParaRPr lang="en-US" altLang="zh-CN" dirty="0" smtClean="0"/>
          </a:p>
          <a:p>
            <a:r>
              <a:rPr lang="zh-CN" altLang="en-US" dirty="0" smtClean="0"/>
              <a:t>分层： 一站式，每一个层都提供的解决方案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376" y="2540548"/>
            <a:ext cx="10206106" cy="381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41609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18457" y="444624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场景描述</a:t>
            </a:r>
            <a:endParaRPr lang="zh-CN" altLang="en-US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16" y="2231964"/>
            <a:ext cx="1749972" cy="240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877" y="3120085"/>
            <a:ext cx="1850641" cy="37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41892">
            <a:off x="1967657" y="4270225"/>
            <a:ext cx="1983838" cy="38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8245372" y="1939185"/>
            <a:ext cx="3499945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、创建一个车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08435" y="2585571"/>
            <a:ext cx="33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Audi  audi = new Audi();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61137" y="3247723"/>
            <a:ext cx="29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、使用车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2668" y="3720688"/>
            <a:ext cx="260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audi.start();</a:t>
            </a:r>
          </a:p>
          <a:p>
            <a:r>
              <a:rPr lang="en-US" altLang="zh-CN" dirty="0" smtClean="0"/>
              <a:t>audi.run();</a:t>
            </a:r>
          </a:p>
          <a:p>
            <a:r>
              <a:rPr lang="en-US" altLang="zh-CN" dirty="0" smtClean="0"/>
              <a:t>audi.stop();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73994" y="4931271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、回收车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Rectangular Callout 43"/>
          <p:cNvSpPr/>
          <p:nvPr/>
        </p:nvSpPr>
        <p:spPr>
          <a:xfrm>
            <a:off x="665574" y="1639613"/>
            <a:ext cx="879459" cy="490909"/>
          </a:xfrm>
          <a:prstGeom prst="wedgeRectCallout">
            <a:avLst>
              <a:gd name="adj1" fmla="val -40478"/>
              <a:gd name="adj2" fmla="val 68642"/>
            </a:avLst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140"/>
            <a:r>
              <a:rPr lang="zh-CN" altLang="en-US" sz="1600" dirty="0" smtClean="0">
                <a:solidFill>
                  <a:prstClr val="white"/>
                </a:solidFill>
              </a:rPr>
              <a:t>回家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ectangular Callout 43"/>
          <p:cNvSpPr/>
          <p:nvPr/>
        </p:nvSpPr>
        <p:spPr>
          <a:xfrm>
            <a:off x="1595741" y="1576552"/>
            <a:ext cx="1052880" cy="427846"/>
          </a:xfrm>
          <a:prstGeom prst="wedgeRectCallout">
            <a:avLst>
              <a:gd name="adj1" fmla="val -37504"/>
              <a:gd name="adj2" fmla="val 81647"/>
            </a:avLst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140"/>
            <a:r>
              <a:rPr lang="zh-CN" altLang="en-US" sz="1600" dirty="0" smtClean="0">
                <a:solidFill>
                  <a:prstClr val="white"/>
                </a:solidFill>
              </a:rPr>
              <a:t>约会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6" name="Rectangular Callout 43"/>
          <p:cNvSpPr/>
          <p:nvPr/>
        </p:nvSpPr>
        <p:spPr>
          <a:xfrm>
            <a:off x="1732377" y="2033752"/>
            <a:ext cx="916231" cy="406826"/>
          </a:xfrm>
          <a:prstGeom prst="wedgeRectCallout">
            <a:avLst>
              <a:gd name="adj1" fmla="val -41995"/>
              <a:gd name="adj2" fmla="val 81647"/>
            </a:avLst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140"/>
            <a:r>
              <a:rPr lang="zh-CN" altLang="en-US" sz="1600" dirty="0" smtClean="0">
                <a:solidFill>
                  <a:prstClr val="white"/>
                </a:solidFill>
              </a:rPr>
              <a:t>上班</a:t>
            </a:r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1577" y="2617231"/>
            <a:ext cx="2594905" cy="130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8255882" y="5512702"/>
            <a:ext cx="26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垃圾回收器回收</a:t>
            </a:r>
            <a:endParaRPr lang="en-US" altLang="zh-CN" dirty="0" smtClean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451" y="4343391"/>
            <a:ext cx="2619293" cy="147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56047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50" grpId="0"/>
      <p:bldP spid="53" grpId="0" animBg="1"/>
      <p:bldP spid="55" grpId="0" animBg="1"/>
      <p:bldP spid="56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34223" y="413086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的发展史</a:t>
            </a:r>
            <a:endParaRPr lang="zh-CN" altLang="en-US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1" name="Group 82"/>
          <p:cNvGrpSpPr/>
          <p:nvPr/>
        </p:nvGrpSpPr>
        <p:grpSpPr bwMode="auto">
          <a:xfrm>
            <a:off x="7090979" y="1414517"/>
            <a:ext cx="4639733" cy="3126317"/>
            <a:chOff x="0" y="0"/>
            <a:chExt cx="2724" cy="1835"/>
          </a:xfrm>
        </p:grpSpPr>
        <p:sp>
          <p:nvSpPr>
            <p:cNvPr id="82" name="Oval 8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3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3" name="Group 84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84" name="Picture 85" descr="apple icons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Rectangle 86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3200">
                  <a:solidFill>
                    <a:srgbClr val="7F7F7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6" name="Rectangle 87"/>
          <p:cNvSpPr>
            <a:spLocks noChangeArrowheads="1"/>
          </p:cNvSpPr>
          <p:nvPr/>
        </p:nvSpPr>
        <p:spPr bwMode="auto">
          <a:xfrm>
            <a:off x="805063" y="1487580"/>
            <a:ext cx="624212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的发展历史： </a:t>
            </a:r>
            <a:endParaRPr lang="en-US" altLang="zh-CN" dirty="0" smtClean="0"/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EJB</a:t>
            </a:r>
            <a:r>
              <a:rPr lang="zh-CN" altLang="en-US" dirty="0" smtClean="0"/>
              <a:t>的思想 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制定开发标准规范</a:t>
            </a:r>
            <a:r>
              <a:rPr lang="en-US" altLang="zh-CN" dirty="0" smtClean="0"/>
              <a:t>EJB1.0 </a:t>
            </a:r>
          </a:p>
          <a:p>
            <a:r>
              <a:rPr lang="en-US" altLang="zh-CN" dirty="0" smtClean="0"/>
              <a:t>1999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EJB1.1</a:t>
            </a:r>
            <a:r>
              <a:rPr lang="zh-CN" altLang="en-US" dirty="0" smtClean="0"/>
              <a:t>发布 </a:t>
            </a:r>
            <a:r>
              <a:rPr lang="en-US" altLang="zh-CN" dirty="0" smtClean="0"/>
              <a:t>2001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EJB2.0</a:t>
            </a:r>
            <a:r>
              <a:rPr lang="zh-CN" altLang="en-US" dirty="0" smtClean="0"/>
              <a:t>发布 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EJB2.1</a:t>
            </a:r>
            <a:r>
              <a:rPr lang="zh-CN" altLang="en-US" dirty="0" smtClean="0"/>
              <a:t>发布 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EJB3.0</a:t>
            </a:r>
            <a:r>
              <a:rPr lang="zh-CN" altLang="en-US" dirty="0" smtClean="0"/>
              <a:t>发布 </a:t>
            </a:r>
            <a:endParaRPr lang="en-US" altLang="zh-CN" dirty="0" smtClean="0"/>
          </a:p>
          <a:p>
            <a:r>
              <a:rPr lang="en-US" altLang="zh-CN" dirty="0" smtClean="0"/>
              <a:t>Rod Johnson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之父）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Expert One-to-One J2EE Design and Development(2002) </a:t>
            </a:r>
            <a:r>
              <a:rPr lang="zh-CN" altLang="en-US" dirty="0" smtClean="0"/>
              <a:t>阐述了</a:t>
            </a:r>
            <a:r>
              <a:rPr lang="en-US" altLang="zh-CN" dirty="0" smtClean="0"/>
              <a:t>J2EE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EJB</a:t>
            </a:r>
            <a:r>
              <a:rPr lang="zh-CN" altLang="en-US" dirty="0" smtClean="0"/>
              <a:t>开发设计的优点及解决方案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Expert One-to-One J2EE Development without EJB(2004) </a:t>
            </a:r>
            <a:r>
              <a:rPr lang="zh-CN" altLang="en-US" dirty="0" smtClean="0"/>
              <a:t>阐述了</a:t>
            </a:r>
            <a:r>
              <a:rPr lang="en-US" altLang="zh-CN" dirty="0" smtClean="0"/>
              <a:t>J2EE</a:t>
            </a:r>
            <a:r>
              <a:rPr lang="zh-CN" altLang="en-US" dirty="0" smtClean="0"/>
              <a:t>开发不使用</a:t>
            </a:r>
            <a:r>
              <a:rPr lang="en-US" altLang="zh-CN" dirty="0" smtClean="0"/>
              <a:t>EJB</a:t>
            </a:r>
            <a:r>
              <a:rPr lang="zh-CN" altLang="en-US" dirty="0" smtClean="0"/>
              <a:t>的解决方式（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雏形）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月份发布了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的最新版本</a:t>
            </a:r>
            <a:r>
              <a:rPr lang="en-US" altLang="zh-CN" dirty="0" smtClean="0"/>
              <a:t>--spring 5.0</a:t>
            </a:r>
            <a:r>
              <a:rPr lang="zh-CN" altLang="en-US" dirty="0" smtClean="0"/>
              <a:t>通用版（</a:t>
            </a:r>
            <a:r>
              <a:rPr lang="en-US" altLang="zh-CN" dirty="0" smtClean="0"/>
              <a:t>GA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979921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3"/>
          <p:cNvSpPr>
            <a:spLocks/>
          </p:cNvSpPr>
          <p:nvPr/>
        </p:nvSpPr>
        <p:spPr bwMode="auto">
          <a:xfrm>
            <a:off x="6683722" y="3974172"/>
            <a:ext cx="2071671" cy="1657593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49988" y="428852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优势</a:t>
            </a:r>
            <a:endParaRPr lang="en-US" altLang="zh-CN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Freeform 19"/>
          <p:cNvSpPr>
            <a:spLocks/>
          </p:cNvSpPr>
          <p:nvPr/>
        </p:nvSpPr>
        <p:spPr bwMode="auto">
          <a:xfrm>
            <a:off x="3696424" y="4930244"/>
            <a:ext cx="2564547" cy="1942208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6104693" y="4992375"/>
            <a:ext cx="1865307" cy="733589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6347123" y="2535051"/>
            <a:ext cx="1703020" cy="695508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>
            <a:off x="4467792" y="1971833"/>
            <a:ext cx="1793179" cy="695508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25"/>
          <p:cNvSpPr>
            <a:spLocks/>
          </p:cNvSpPr>
          <p:nvPr/>
        </p:nvSpPr>
        <p:spPr bwMode="auto">
          <a:xfrm>
            <a:off x="4307508" y="3765722"/>
            <a:ext cx="1404491" cy="715551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7"/>
          <p:cNvSpPr>
            <a:spLocks/>
          </p:cNvSpPr>
          <p:nvPr/>
        </p:nvSpPr>
        <p:spPr bwMode="auto">
          <a:xfrm>
            <a:off x="6176823" y="1356498"/>
            <a:ext cx="719276" cy="1405047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94336" y="4882140"/>
            <a:ext cx="428760" cy="428929"/>
          </a:xfrm>
          <a:prstGeom prst="ellipse">
            <a:avLst/>
          </a:pr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16008" y="3447266"/>
            <a:ext cx="428760" cy="428929"/>
          </a:xfrm>
          <a:prstGeom prst="ellipse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528720" y="3891996"/>
            <a:ext cx="428760" cy="428929"/>
          </a:xfrm>
          <a:prstGeom prst="ellipse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730236" y="2248806"/>
            <a:ext cx="428760" cy="428929"/>
          </a:xfrm>
          <a:prstGeom prst="ellipse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55871" y="1639548"/>
            <a:ext cx="428760" cy="428929"/>
          </a:xfrm>
          <a:prstGeom prst="ellipse">
            <a:avLst/>
          </a:pr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1750930" y="4649412"/>
            <a:ext cx="1663036" cy="1581941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 smtClean="0"/>
              <a:t>方便集成各种优秀框架</a:t>
            </a:r>
          </a:p>
          <a:p>
            <a:r>
              <a:rPr lang="en-US" altLang="zh-CN" sz="1100" dirty="0" smtClean="0"/>
              <a:t>Spring</a:t>
            </a:r>
            <a:r>
              <a:rPr lang="zh-CN" altLang="en-US" sz="1100" dirty="0" smtClean="0"/>
              <a:t>不排斥各种优秀的开源框架，其内部提供了对各种优秀框架（如：</a:t>
            </a:r>
            <a:r>
              <a:rPr lang="en-US" altLang="zh-CN" sz="1100" dirty="0" smtClean="0"/>
              <a:t>Struts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Hibernate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MyBatis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Quartz</a:t>
            </a:r>
            <a:r>
              <a:rPr lang="zh-CN" altLang="en-US" sz="1100" dirty="0" smtClean="0"/>
              <a:t>等）的直接支持</a:t>
            </a:r>
            <a:endParaRPr lang="zh-CN" altLang="en-US" sz="1100" dirty="0"/>
          </a:p>
        </p:txBody>
      </p:sp>
      <p:sp>
        <p:nvSpPr>
          <p:cNvPr id="18" name="TextBox 22"/>
          <p:cNvSpPr txBox="1"/>
          <p:nvPr/>
        </p:nvSpPr>
        <p:spPr>
          <a:xfrm>
            <a:off x="1750928" y="3149274"/>
            <a:ext cx="2400683" cy="769411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 smtClean="0"/>
              <a:t>声明式事务的支持</a:t>
            </a:r>
          </a:p>
          <a:p>
            <a:r>
              <a:rPr lang="zh-CN" altLang="en-US" sz="1100" dirty="0" smtClean="0"/>
              <a:t>只需要通过配置就可以完成对事务的管理，而无需手动编程</a:t>
            </a:r>
            <a:endParaRPr lang="zh-CN" altLang="en-US" sz="1100" dirty="0"/>
          </a:p>
        </p:txBody>
      </p:sp>
      <p:sp>
        <p:nvSpPr>
          <p:cNvPr id="19" name="TextBox 22"/>
          <p:cNvSpPr txBox="1"/>
          <p:nvPr/>
        </p:nvSpPr>
        <p:spPr>
          <a:xfrm>
            <a:off x="9097734" y="3664735"/>
            <a:ext cx="1622797" cy="1785074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 smtClean="0"/>
              <a:t>降低</a:t>
            </a:r>
            <a:r>
              <a:rPr lang="en-US" altLang="zh-CN" sz="1100" dirty="0" err="1" smtClean="0"/>
              <a:t>JavaEE</a:t>
            </a:r>
            <a:r>
              <a:rPr lang="en-US" altLang="zh-CN" sz="1100" dirty="0" smtClean="0"/>
              <a:t> API</a:t>
            </a:r>
            <a:r>
              <a:rPr lang="zh-CN" altLang="en-US" sz="1100" dirty="0" smtClean="0"/>
              <a:t>的使用难度</a:t>
            </a:r>
          </a:p>
          <a:p>
            <a:r>
              <a:rPr lang="en-US" altLang="zh-CN" sz="1100" dirty="0" smtClean="0"/>
              <a:t>Spring </a:t>
            </a:r>
            <a:r>
              <a:rPr lang="zh-CN" altLang="en-US" sz="1100" dirty="0" smtClean="0"/>
              <a:t>对</a:t>
            </a:r>
            <a:r>
              <a:rPr lang="en-US" altLang="zh-CN" sz="1100" dirty="0" err="1" smtClean="0"/>
              <a:t>JavaEE</a:t>
            </a:r>
            <a:r>
              <a:rPr lang="zh-CN" altLang="en-US" sz="1100" dirty="0" smtClean="0"/>
              <a:t>开发中非常难用的一些</a:t>
            </a:r>
            <a:r>
              <a:rPr lang="en-US" altLang="zh-CN" sz="1100" dirty="0" smtClean="0"/>
              <a:t>API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JDBC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JavaMail</a:t>
            </a:r>
            <a:r>
              <a:rPr lang="zh-CN" altLang="en-US" sz="1100" dirty="0" smtClean="0"/>
              <a:t>、远程调用等），都提供了封装，使这些</a:t>
            </a:r>
            <a:r>
              <a:rPr lang="en-US" altLang="zh-CN" sz="1100" dirty="0" smtClean="0"/>
              <a:t>API</a:t>
            </a:r>
            <a:r>
              <a:rPr lang="zh-CN" altLang="en-US" sz="1100" dirty="0" smtClean="0"/>
              <a:t>应用难度大大降低</a:t>
            </a:r>
            <a:endParaRPr lang="zh-CN" altLang="en-US" sz="1100" dirty="0"/>
          </a:p>
        </p:txBody>
      </p:sp>
      <p:sp>
        <p:nvSpPr>
          <p:cNvPr id="20" name="TextBox 22"/>
          <p:cNvSpPr txBox="1"/>
          <p:nvPr/>
        </p:nvSpPr>
        <p:spPr>
          <a:xfrm>
            <a:off x="8334456" y="2090746"/>
            <a:ext cx="2386075" cy="769411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 smtClean="0"/>
              <a:t>方便程序的测试</a:t>
            </a:r>
          </a:p>
          <a:p>
            <a:r>
              <a:rPr lang="en-US" altLang="zh-CN" sz="1100" dirty="0" smtClean="0"/>
              <a:t>Spring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Junit4</a:t>
            </a:r>
            <a:r>
              <a:rPr lang="zh-CN" altLang="en-US" sz="1100" dirty="0" smtClean="0"/>
              <a:t>支持，可以通过注解方便的测试</a:t>
            </a:r>
            <a:r>
              <a:rPr lang="en-US" altLang="zh-CN" sz="1100" dirty="0" smtClean="0"/>
              <a:t>Spring</a:t>
            </a:r>
            <a:r>
              <a:rPr lang="zh-CN" altLang="en-US" sz="1100" dirty="0" smtClean="0"/>
              <a:t>程序</a:t>
            </a:r>
            <a:endParaRPr lang="zh-CN" altLang="en-US" sz="1100" dirty="0"/>
          </a:p>
        </p:txBody>
      </p:sp>
      <p:sp>
        <p:nvSpPr>
          <p:cNvPr id="21" name="TextBox 22"/>
          <p:cNvSpPr txBox="1"/>
          <p:nvPr/>
        </p:nvSpPr>
        <p:spPr>
          <a:xfrm>
            <a:off x="1750927" y="1487986"/>
            <a:ext cx="2518701" cy="1243387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方便解耦，简化开发 （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就是一个大工厂（容器），可以将所有对象创建和依赖关系维护，交给</a:t>
            </a:r>
            <a:r>
              <a:rPr lang="en-US" altLang="zh-CN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  <a:p>
            <a:pPr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工厂是用于生成</a:t>
            </a:r>
            <a:r>
              <a:rPr lang="en-US" altLang="zh-CN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22" name="椭圆 21"/>
          <p:cNvSpPr/>
          <p:nvPr/>
        </p:nvSpPr>
        <p:spPr>
          <a:xfrm>
            <a:off x="6661976" y="1241158"/>
            <a:ext cx="428760" cy="428929"/>
          </a:xfrm>
          <a:prstGeom prst="ellipse">
            <a:avLst/>
          </a:pr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3755" y="1125455"/>
            <a:ext cx="2518701" cy="972544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编程的支持</a:t>
            </a:r>
          </a:p>
          <a:p>
            <a:pPr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提供面向切面编程，可以方便的实现对程序进行权限拦截、运行监控等功能</a:t>
            </a:r>
          </a:p>
        </p:txBody>
      </p:sp>
      <p:sp>
        <p:nvSpPr>
          <p:cNvPr id="6" name="Freeform 22"/>
          <p:cNvSpPr>
            <a:spLocks/>
          </p:cNvSpPr>
          <p:nvPr/>
        </p:nvSpPr>
        <p:spPr bwMode="auto">
          <a:xfrm>
            <a:off x="5124957" y="3386899"/>
            <a:ext cx="739312" cy="1709707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gradFill>
            <a:gsLst>
              <a:gs pos="0">
                <a:srgbClr val="BE0000"/>
              </a:gs>
              <a:gs pos="100000">
                <a:srgbClr val="720000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6"/>
          <p:cNvSpPr>
            <a:spLocks/>
          </p:cNvSpPr>
          <p:nvPr/>
        </p:nvSpPr>
        <p:spPr bwMode="auto">
          <a:xfrm>
            <a:off x="5711999" y="2701411"/>
            <a:ext cx="715268" cy="1405047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gradFill>
            <a:gsLst>
              <a:gs pos="0">
                <a:srgbClr val="004989"/>
              </a:gs>
              <a:gs pos="100000">
                <a:srgbClr val="013A6F"/>
              </a:gs>
            </a:gsLst>
            <a:lin ang="5400000" scaled="1"/>
          </a:gradFill>
          <a:ln>
            <a:noFill/>
          </a:ln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68240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 animBg="1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18457" y="444624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的架构体系</a:t>
            </a:r>
            <a:endParaRPr lang="zh-CN" altLang="en-US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 descr="C:\Users\Administrator\Desktop\spring-day01-课件\讲义\img\spring-frame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160" y="953012"/>
            <a:ext cx="8318831" cy="54763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56047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xmlns="" id="{4465E4C4-7C89-485F-AF57-49019B5BE371}"/>
              </a:ext>
            </a:extLst>
          </p:cNvPr>
          <p:cNvGrpSpPr/>
          <p:nvPr/>
        </p:nvGrpSpPr>
        <p:grpSpPr>
          <a:xfrm>
            <a:off x="1441061" y="1986280"/>
            <a:ext cx="2940840" cy="2287221"/>
            <a:chOff x="821355" y="2056790"/>
            <a:chExt cx="2940840" cy="228722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xmlns="" id="{EE0AA7F7-5EFA-4049-8206-3F7AEA969C0F}"/>
                </a:ext>
              </a:extLst>
            </p:cNvPr>
            <p:cNvSpPr/>
            <p:nvPr/>
          </p:nvSpPr>
          <p:spPr bwMode="auto">
            <a:xfrm>
              <a:off x="821355" y="2056790"/>
              <a:ext cx="2940840" cy="1783788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8000" b="1" spc="400" dirty="0" smtClean="0">
                  <a:solidFill>
                    <a:schemeClr val="bg1"/>
                  </a:solidFill>
                  <a:latin typeface="Algerian" pitchFamily="82" charset="0"/>
                  <a:ea typeface="微软雅黑" panose="020B0503020204020204" pitchFamily="34" charset="-122"/>
                </a:rPr>
                <a:t>IOC</a:t>
              </a:r>
              <a:endParaRPr lang="zh-CN" altLang="en-US" sz="8000" b="1" spc="400" dirty="0">
                <a:solidFill>
                  <a:schemeClr val="bg1"/>
                </a:solidFill>
                <a:latin typeface="Algerian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xmlns="" id="{3BBFC113-121B-40CC-84A9-2B9D80BB8AE9}"/>
                </a:ext>
              </a:extLst>
            </p:cNvPr>
            <p:cNvSpPr/>
            <p:nvPr/>
          </p:nvSpPr>
          <p:spPr>
            <a:xfrm>
              <a:off x="1154868" y="3840578"/>
              <a:ext cx="2139591" cy="50343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800" b="1" spc="400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控制反转</a:t>
              </a:r>
              <a:endParaRPr lang="en-US" altLang="zh-CN" sz="2800" b="1" spc="400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25" name="组合 14">
            <a:extLst>
              <a:ext uri="{FF2B5EF4-FFF2-40B4-BE49-F238E27FC236}">
                <a16:creationId xmlns:a16="http://schemas.microsoft.com/office/drawing/2014/main" xmlns="" id="{4465E4C4-7C89-485F-AF57-49019B5BE371}"/>
              </a:ext>
            </a:extLst>
          </p:cNvPr>
          <p:cNvGrpSpPr/>
          <p:nvPr/>
        </p:nvGrpSpPr>
        <p:grpSpPr>
          <a:xfrm>
            <a:off x="7710482" y="2044086"/>
            <a:ext cx="2940840" cy="2287221"/>
            <a:chOff x="821355" y="2056790"/>
            <a:chExt cx="2940840" cy="2287221"/>
          </a:xfrm>
        </p:grpSpPr>
        <p:sp>
          <p:nvSpPr>
            <p:cNvPr id="26" name="Oval 1">
              <a:extLst>
                <a:ext uri="{FF2B5EF4-FFF2-40B4-BE49-F238E27FC236}">
                  <a16:creationId xmlns:a16="http://schemas.microsoft.com/office/drawing/2014/main" xmlns="" id="{EE0AA7F7-5EFA-4049-8206-3F7AEA969C0F}"/>
                </a:ext>
              </a:extLst>
            </p:cNvPr>
            <p:cNvSpPr/>
            <p:nvPr/>
          </p:nvSpPr>
          <p:spPr bwMode="auto">
            <a:xfrm>
              <a:off x="821355" y="2056790"/>
              <a:ext cx="2940840" cy="1783788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8000" b="1" spc="400" dirty="0" smtClean="0">
                  <a:solidFill>
                    <a:schemeClr val="bg1"/>
                  </a:solidFill>
                  <a:latin typeface="华文行楷" pitchFamily="2" charset="-122"/>
                  <a:ea typeface="华文行楷" pitchFamily="2" charset="-122"/>
                </a:rPr>
                <a:t>AOP</a:t>
              </a:r>
              <a:endParaRPr lang="zh-CN" altLang="en-US" sz="8000" b="1" spc="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xmlns="" id="{3BBFC113-121B-40CC-84A9-2B9D80BB8AE9}"/>
                </a:ext>
              </a:extLst>
            </p:cNvPr>
            <p:cNvSpPr/>
            <p:nvPr/>
          </p:nvSpPr>
          <p:spPr>
            <a:xfrm>
              <a:off x="1154868" y="3840578"/>
              <a:ext cx="2139591" cy="50343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800" b="1" spc="400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面向切面</a:t>
              </a:r>
              <a:endParaRPr lang="en-US" altLang="zh-CN" sz="2800" b="1" spc="400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444077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B2D64B0-89A6-4101-ADF9-860E82A66EB3}"/>
              </a:ext>
            </a:extLst>
          </p:cNvPr>
          <p:cNvSpPr txBox="1"/>
          <p:nvPr/>
        </p:nvSpPr>
        <p:spPr>
          <a:xfrm>
            <a:off x="934223" y="444624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IOC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的概念</a:t>
            </a:r>
            <a:endParaRPr lang="zh-CN" altLang="en-US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3347" y="2208589"/>
            <a:ext cx="4622860" cy="1543631"/>
            <a:chOff x="1436370" y="1984470"/>
            <a:chExt cx="2636520" cy="1447800"/>
          </a:xfrm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gradFill>
              <a:gsLst>
                <a:gs pos="0">
                  <a:srgbClr val="004989"/>
                </a:gs>
                <a:gs pos="100000">
                  <a:srgbClr val="013A6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532" b="1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>
              <a:spLocks noChangeArrowheads="1"/>
            </p:cNvSpPr>
            <p:nvPr/>
          </p:nvSpPr>
          <p:spPr bwMode="auto">
            <a:xfrm>
              <a:off x="1709208" y="2365273"/>
              <a:ext cx="2293960" cy="68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2F2F2"/>
                  </a:solidFill>
                  <a:latin typeface="Arial" pitchFamily="34" charset="0"/>
                  <a:ea typeface="微软雅黑" pitchFamily="34" charset="-122"/>
                </a:rPr>
                <a:t>控制什么？</a:t>
              </a:r>
              <a:endParaRPr lang="zh-CN" altLang="en-US" sz="2000" b="1" baseline="-3000" dirty="0">
                <a:solidFill>
                  <a:srgbClr val="F2F2F2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9"/>
          <p:cNvGrpSpPr>
            <a:grpSpLocks/>
          </p:cNvGrpSpPr>
          <p:nvPr/>
        </p:nvGrpSpPr>
        <p:grpSpPr bwMode="auto">
          <a:xfrm rot="10800000">
            <a:off x="6432328" y="2238727"/>
            <a:ext cx="4934609" cy="1476997"/>
            <a:chOff x="8127453" y="1984470"/>
            <a:chExt cx="2636520" cy="1447800"/>
          </a:xfrm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gradFill>
              <a:gsLst>
                <a:gs pos="0">
                  <a:srgbClr val="BE0000"/>
                </a:gs>
                <a:gs pos="100000">
                  <a:srgbClr val="72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532" b="1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>
              <a:spLocks noChangeArrowheads="1"/>
            </p:cNvSpPr>
            <p:nvPr/>
          </p:nvSpPr>
          <p:spPr bwMode="auto">
            <a:xfrm rot="10800000">
              <a:off x="8439016" y="2456518"/>
              <a:ext cx="2230360" cy="50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0" b="1" baseline="-3000" dirty="0">
                <a:solidFill>
                  <a:srgbClr val="F2F2F2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14" name="文本框 49"/>
          <p:cNvSpPr txBox="1">
            <a:spLocks noChangeArrowheads="1"/>
          </p:cNvSpPr>
          <p:nvPr/>
        </p:nvSpPr>
        <p:spPr bwMode="auto">
          <a:xfrm>
            <a:off x="7207082" y="2699677"/>
            <a:ext cx="2138784" cy="43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2F2F2"/>
                </a:solidFill>
                <a:latin typeface="Arial" pitchFamily="34" charset="0"/>
                <a:ea typeface="微软雅黑" pitchFamily="34" charset="-122"/>
              </a:rPr>
              <a:t>反转什么？</a:t>
            </a:r>
            <a:endParaRPr lang="zh-CN" altLang="en-US" sz="2000" b="1" baseline="-3000" dirty="0">
              <a:solidFill>
                <a:srgbClr val="F2F2F2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90396" y="4560568"/>
            <a:ext cx="3585189" cy="33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1" tIns="45711" rIns="91421" bIns="45711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控制对象的创建和销毁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700344" y="4508964"/>
            <a:ext cx="3730863" cy="58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1" tIns="45711" rIns="91421" bIns="45711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将对象的控制权（创建、销毁）交给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648" y="1119352"/>
            <a:ext cx="106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IOC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Inversion of Control</a:t>
            </a:r>
            <a:r>
              <a:rPr lang="zh-CN" altLang="en-US" sz="2000" dirty="0" smtClean="0"/>
              <a:t>的缩写，多数书籍翻译成“控制反转”。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977374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18457" y="239666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IOC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解决什么问题</a:t>
            </a:r>
            <a:endParaRPr lang="en-US" altLang="zh-CN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414" y="1813035"/>
            <a:ext cx="3436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我们知道在面向对象设计的软件系统中，它的底层都是由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个对象构成的，各个对象之间通过相互合作，最终实现系统地业务逻辑。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766" y="1056291"/>
            <a:ext cx="6543510" cy="523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73263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18457" y="239666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IOC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解决什么问题</a:t>
            </a:r>
            <a:endParaRPr lang="en-US" altLang="zh-CN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414" y="1813035"/>
            <a:ext cx="343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IOC</a:t>
            </a:r>
            <a:r>
              <a:rPr lang="zh-CN" altLang="en-US" dirty="0" smtClean="0"/>
              <a:t>理论提出的观点大体是这样的：借助于“第三方”实现具有依赖关系的对象之间的解耦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大家看到了吧，由于引进了中间位置的“第三方”，也就是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容器，使得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个对象没有了耦合关系，齿轮之间的传动全部依靠“第三方”了，全部对象的控制权全部上缴给“第三方”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254" y="1500364"/>
            <a:ext cx="6631446" cy="450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73263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2D64B0-89A6-4101-ADF9-860E82A66EB3}"/>
              </a:ext>
            </a:extLst>
          </p:cNvPr>
          <p:cNvSpPr txBox="1"/>
          <p:nvPr/>
        </p:nvSpPr>
        <p:spPr>
          <a:xfrm>
            <a:off x="918457" y="239666"/>
            <a:ext cx="3119040" cy="410326"/>
          </a:xfrm>
          <a:prstGeom prst="rect">
            <a:avLst/>
          </a:prstGeom>
          <a:noFill/>
        </p:spPr>
        <p:txBody>
          <a:bodyPr wrap="square" lIns="162519" tIns="81259" rIns="162519" bIns="81259" rtlCol="0">
            <a:spAutoFit/>
          </a:bodyPr>
          <a:lstStyle>
            <a:defPPr>
              <a:defRPr lang="zh-CN"/>
            </a:defPPr>
            <a:lvl1pPr algn="ctr">
              <a:defRPr sz="88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IOC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解决什么问题</a:t>
            </a:r>
            <a:endParaRPr lang="en-US" altLang="zh-CN" sz="1600" dirty="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414" y="1813035"/>
            <a:ext cx="343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我们再来做个试验：把上图中间的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容器隐藏，然后再来看看这套系统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这时候，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个对象之间已经没有了耦合</a:t>
            </a:r>
            <a:r>
              <a:rPr lang="zh-CN" altLang="en-US" smtClean="0"/>
              <a:t>关系，这样</a:t>
            </a:r>
            <a:r>
              <a:rPr lang="zh-CN" altLang="en-US" dirty="0" smtClean="0"/>
              <a:t>的话，当你在实现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的时候，根本无须再去考虑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了，对象之间的依赖关系已经降低到了最低程度。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2" y="1293265"/>
            <a:ext cx="6128681" cy="425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73263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</TotalTime>
  <Words>646</Words>
  <Application>Microsoft Office PowerPoint</Application>
  <PresentationFormat>自定义</PresentationFormat>
  <Paragraphs>66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dc:description>www.1ppt.com</dc:description>
  <cp:lastModifiedBy>Administrator</cp:lastModifiedBy>
  <cp:revision>165</cp:revision>
  <dcterms:created xsi:type="dcterms:W3CDTF">2017-08-18T03:02:00Z</dcterms:created>
  <dcterms:modified xsi:type="dcterms:W3CDTF">2019-11-19T03:08:33Z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