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16" r:id="rId20"/>
    <p:sldId id="317" r:id="rId21"/>
    <p:sldId id="318" r:id="rId22"/>
    <p:sldId id="319" r:id="rId23"/>
    <p:sldId id="273" r:id="rId24"/>
    <p:sldId id="274" r:id="rId25"/>
    <p:sldId id="275" r:id="rId26"/>
    <p:sldId id="276" r:id="rId27"/>
    <p:sldId id="320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08935" y="782192"/>
            <a:ext cx="43261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3870" y="826719"/>
            <a:ext cx="409625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032" y="1742694"/>
            <a:ext cx="8777935" cy="478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1812" y="2058923"/>
            <a:ext cx="4131564" cy="22219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5784" y="2058923"/>
            <a:ext cx="4526279" cy="2221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4205" y="2396439"/>
            <a:ext cx="606933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409" dirty="0">
                <a:solidFill>
                  <a:srgbClr val="FFFF00"/>
                </a:solidFill>
                <a:latin typeface="楷体" panose="02010609060101010101" charset="-122"/>
                <a:cs typeface="楷体" panose="02010609060101010101" charset="-122"/>
              </a:rPr>
              <a:t>Java8</a:t>
            </a:r>
            <a:r>
              <a:rPr sz="8000" spc="415" dirty="0">
                <a:solidFill>
                  <a:srgbClr val="FFFF00"/>
                </a:solidFill>
                <a:latin typeface="楷体" panose="02010609060101010101" charset="-122"/>
                <a:cs typeface="楷体" panose="02010609060101010101" charset="-122"/>
              </a:rPr>
              <a:t>新特性</a:t>
            </a:r>
            <a:endParaRPr sz="80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42" y="826719"/>
            <a:ext cx="393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75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表达式语法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576578"/>
            <a:ext cx="517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语法格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式</a:t>
            </a:r>
            <a:r>
              <a:rPr sz="1800" b="1" dirty="0">
                <a:latin typeface="Arial Unicode MS" panose="020B0604020202020204" charset="-122"/>
                <a:cs typeface="Arial Unicode MS" panose="020B0604020202020204" charset="-122"/>
              </a:rPr>
              <a:t>四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Lambda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需要两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个参数，并且有返回值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8" y="1978151"/>
            <a:ext cx="5878068" cy="12832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6679" y="3521202"/>
            <a:ext cx="702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语法格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式五：</a:t>
            </a:r>
            <a:r>
              <a:rPr sz="1800" b="1" spc="365" dirty="0">
                <a:latin typeface="Arial Unicode MS" panose="020B0604020202020204" charset="-122"/>
                <a:cs typeface="Arial Unicode MS" panose="020B0604020202020204" charset="-122"/>
              </a:rPr>
              <a:t>当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Lambda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体只有</a:t>
            </a:r>
            <a:r>
              <a:rPr sz="1800" b="1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一条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语句时</a:t>
            </a:r>
            <a:r>
              <a:rPr sz="1800" b="1" spc="-10" dirty="0"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18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1800" b="1" spc="-3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与大括</a:t>
            </a:r>
            <a:r>
              <a:rPr sz="1800" b="1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号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可以省略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16" y="3985259"/>
            <a:ext cx="6280404" cy="39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5952" y="4841494"/>
            <a:ext cx="140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语法格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式六：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816" y="5274564"/>
            <a:ext cx="587806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84853" y="5229605"/>
            <a:ext cx="524510" cy="361315"/>
          </a:xfrm>
          <a:custGeom>
            <a:avLst/>
            <a:gdLst/>
            <a:ahLst/>
            <a:cxnLst/>
            <a:rect l="l" t="t" r="r" b="b"/>
            <a:pathLst>
              <a:path w="524510" h="361314">
                <a:moveTo>
                  <a:pt x="0" y="361188"/>
                </a:moveTo>
                <a:lnTo>
                  <a:pt x="524255" y="361188"/>
                </a:lnTo>
                <a:lnTo>
                  <a:pt x="52425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43450" y="5229605"/>
            <a:ext cx="523240" cy="361315"/>
          </a:xfrm>
          <a:custGeom>
            <a:avLst/>
            <a:gdLst/>
            <a:ahLst/>
            <a:cxnLst/>
            <a:rect l="l" t="t" r="r" b="b"/>
            <a:pathLst>
              <a:path w="523239" h="361314">
                <a:moveTo>
                  <a:pt x="0" y="361188"/>
                </a:moveTo>
                <a:lnTo>
                  <a:pt x="522731" y="361188"/>
                </a:lnTo>
                <a:lnTo>
                  <a:pt x="5227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22414" y="3984497"/>
            <a:ext cx="1805939" cy="1600200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101600" marR="96520" algn="just">
              <a:lnSpc>
                <a:spcPct val="100000"/>
              </a:lnSpc>
              <a:spcBef>
                <a:spcPts val="1915"/>
              </a:spcBef>
            </a:pPr>
            <a:r>
              <a:rPr sz="1800" spc="-5" dirty="0">
                <a:solidFill>
                  <a:srgbClr val="00AF50"/>
                </a:solidFill>
                <a:latin typeface="Arial Unicode MS" panose="020B0604020202020204" charset="-122"/>
                <a:cs typeface="Arial Unicode MS" panose="020B0604020202020204" charset="-122"/>
              </a:rPr>
              <a:t>数据类型可以省 </a:t>
            </a:r>
            <a:r>
              <a:rPr sz="1800" dirty="0">
                <a:solidFill>
                  <a:srgbClr val="00AF50"/>
                </a:solidFill>
                <a:latin typeface="Arial Unicode MS" panose="020B0604020202020204" charset="-122"/>
                <a:cs typeface="Arial Unicode MS" panose="020B0604020202020204" charset="-122"/>
              </a:rPr>
              <a:t>略，因为可由编 译器推断得出， 称为“类型</a:t>
            </a:r>
            <a:r>
              <a:rPr sz="1800" spc="5" dirty="0">
                <a:solidFill>
                  <a:srgbClr val="00AF50"/>
                </a:solidFill>
                <a:latin typeface="Arial Unicode MS" panose="020B0604020202020204" charset="-122"/>
                <a:cs typeface="Arial Unicode MS" panose="020B0604020202020204" charset="-122"/>
              </a:rPr>
              <a:t>推</a:t>
            </a:r>
            <a:r>
              <a:rPr sz="1800" dirty="0">
                <a:solidFill>
                  <a:srgbClr val="00AF50"/>
                </a:solidFill>
                <a:latin typeface="Arial Unicode MS" panose="020B0604020202020204" charset="-122"/>
                <a:cs typeface="Arial Unicode MS" panose="020B0604020202020204" charset="-122"/>
              </a:rPr>
              <a:t>断”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34154" y="4746371"/>
            <a:ext cx="3088640" cy="485775"/>
          </a:xfrm>
          <a:custGeom>
            <a:avLst/>
            <a:gdLst/>
            <a:ahLst/>
            <a:cxnLst/>
            <a:rect l="l" t="t" r="r" b="b"/>
            <a:pathLst>
              <a:path w="3088640" h="485775">
                <a:moveTo>
                  <a:pt x="3010409" y="26018"/>
                </a:moveTo>
                <a:lnTo>
                  <a:pt x="2799969" y="27812"/>
                </a:lnTo>
                <a:lnTo>
                  <a:pt x="2514219" y="35305"/>
                </a:lnTo>
                <a:lnTo>
                  <a:pt x="2372741" y="40766"/>
                </a:lnTo>
                <a:lnTo>
                  <a:pt x="2094357" y="54863"/>
                </a:lnTo>
                <a:lnTo>
                  <a:pt x="1823974" y="73278"/>
                </a:lnTo>
                <a:lnTo>
                  <a:pt x="1563624" y="95249"/>
                </a:lnTo>
                <a:lnTo>
                  <a:pt x="1315720" y="120776"/>
                </a:lnTo>
                <a:lnTo>
                  <a:pt x="1082421" y="149351"/>
                </a:lnTo>
                <a:lnTo>
                  <a:pt x="971931" y="164718"/>
                </a:lnTo>
                <a:lnTo>
                  <a:pt x="866013" y="180720"/>
                </a:lnTo>
                <a:lnTo>
                  <a:pt x="764794" y="197357"/>
                </a:lnTo>
                <a:lnTo>
                  <a:pt x="668655" y="214629"/>
                </a:lnTo>
                <a:lnTo>
                  <a:pt x="577723" y="232409"/>
                </a:lnTo>
                <a:lnTo>
                  <a:pt x="492506" y="250570"/>
                </a:lnTo>
                <a:lnTo>
                  <a:pt x="452120" y="259841"/>
                </a:lnTo>
                <a:lnTo>
                  <a:pt x="413131" y="269239"/>
                </a:lnTo>
                <a:lnTo>
                  <a:pt x="375793" y="278764"/>
                </a:lnTo>
                <a:lnTo>
                  <a:pt x="305816" y="298195"/>
                </a:lnTo>
                <a:lnTo>
                  <a:pt x="242316" y="317753"/>
                </a:lnTo>
                <a:lnTo>
                  <a:pt x="185547" y="337946"/>
                </a:lnTo>
                <a:lnTo>
                  <a:pt x="135890" y="358393"/>
                </a:lnTo>
                <a:lnTo>
                  <a:pt x="93345" y="379348"/>
                </a:lnTo>
                <a:lnTo>
                  <a:pt x="58293" y="400684"/>
                </a:lnTo>
                <a:lnTo>
                  <a:pt x="20066" y="434466"/>
                </a:lnTo>
                <a:lnTo>
                  <a:pt x="12446" y="444880"/>
                </a:lnTo>
                <a:lnTo>
                  <a:pt x="11684" y="445896"/>
                </a:lnTo>
                <a:lnTo>
                  <a:pt x="11430" y="446531"/>
                </a:lnTo>
                <a:lnTo>
                  <a:pt x="5842" y="456945"/>
                </a:lnTo>
                <a:lnTo>
                  <a:pt x="5461" y="457707"/>
                </a:lnTo>
                <a:lnTo>
                  <a:pt x="5207" y="458342"/>
                </a:lnTo>
                <a:lnTo>
                  <a:pt x="1397" y="470280"/>
                </a:lnTo>
                <a:lnTo>
                  <a:pt x="1143" y="471169"/>
                </a:lnTo>
                <a:lnTo>
                  <a:pt x="1143" y="472058"/>
                </a:lnTo>
                <a:lnTo>
                  <a:pt x="0" y="482472"/>
                </a:lnTo>
                <a:lnTo>
                  <a:pt x="25654" y="485266"/>
                </a:lnTo>
                <a:lnTo>
                  <a:pt x="26518" y="477392"/>
                </a:lnTo>
                <a:lnTo>
                  <a:pt x="26289" y="477392"/>
                </a:lnTo>
                <a:lnTo>
                  <a:pt x="26797" y="474852"/>
                </a:lnTo>
                <a:lnTo>
                  <a:pt x="27094" y="474852"/>
                </a:lnTo>
                <a:lnTo>
                  <a:pt x="28906" y="469137"/>
                </a:lnTo>
                <a:lnTo>
                  <a:pt x="28702" y="469137"/>
                </a:lnTo>
                <a:lnTo>
                  <a:pt x="29591" y="466978"/>
                </a:lnTo>
                <a:lnTo>
                  <a:pt x="29846" y="466978"/>
                </a:lnTo>
                <a:lnTo>
                  <a:pt x="33414" y="460247"/>
                </a:lnTo>
                <a:lnTo>
                  <a:pt x="33274" y="460247"/>
                </a:lnTo>
                <a:lnTo>
                  <a:pt x="34290" y="458596"/>
                </a:lnTo>
                <a:lnTo>
                  <a:pt x="34482" y="458596"/>
                </a:lnTo>
                <a:lnTo>
                  <a:pt x="40894" y="449833"/>
                </a:lnTo>
                <a:lnTo>
                  <a:pt x="49657" y="440689"/>
                </a:lnTo>
                <a:lnTo>
                  <a:pt x="89027" y="411606"/>
                </a:lnTo>
                <a:lnTo>
                  <a:pt x="125603" y="391794"/>
                </a:lnTo>
                <a:lnTo>
                  <a:pt x="169925" y="371982"/>
                </a:lnTo>
                <a:lnTo>
                  <a:pt x="221996" y="352170"/>
                </a:lnTo>
                <a:lnTo>
                  <a:pt x="281050" y="332612"/>
                </a:lnTo>
                <a:lnTo>
                  <a:pt x="347091" y="313308"/>
                </a:lnTo>
                <a:lnTo>
                  <a:pt x="419608" y="294385"/>
                </a:lnTo>
                <a:lnTo>
                  <a:pt x="458216" y="284987"/>
                </a:lnTo>
                <a:lnTo>
                  <a:pt x="498348" y="275843"/>
                </a:lnTo>
                <a:lnTo>
                  <a:pt x="583184" y="257682"/>
                </a:lnTo>
                <a:lnTo>
                  <a:pt x="673608" y="240029"/>
                </a:lnTo>
                <a:lnTo>
                  <a:pt x="769239" y="222884"/>
                </a:lnTo>
                <a:lnTo>
                  <a:pt x="870204" y="206247"/>
                </a:lnTo>
                <a:lnTo>
                  <a:pt x="975868" y="190245"/>
                </a:lnTo>
                <a:lnTo>
                  <a:pt x="1085977" y="175005"/>
                </a:lnTo>
                <a:lnTo>
                  <a:pt x="1200404" y="160400"/>
                </a:lnTo>
                <a:lnTo>
                  <a:pt x="1440815" y="133349"/>
                </a:lnTo>
                <a:lnTo>
                  <a:pt x="1694815" y="109600"/>
                </a:lnTo>
                <a:lnTo>
                  <a:pt x="1959864" y="89407"/>
                </a:lnTo>
                <a:lnTo>
                  <a:pt x="2234057" y="73151"/>
                </a:lnTo>
                <a:lnTo>
                  <a:pt x="2515108" y="61213"/>
                </a:lnTo>
                <a:lnTo>
                  <a:pt x="2800604" y="53720"/>
                </a:lnTo>
                <a:lnTo>
                  <a:pt x="3010663" y="51926"/>
                </a:lnTo>
                <a:lnTo>
                  <a:pt x="3010409" y="26018"/>
                </a:lnTo>
                <a:close/>
              </a:path>
              <a:path w="3088640" h="485775">
                <a:moveTo>
                  <a:pt x="26797" y="474852"/>
                </a:moveTo>
                <a:lnTo>
                  <a:pt x="26289" y="477392"/>
                </a:lnTo>
                <a:lnTo>
                  <a:pt x="26639" y="476287"/>
                </a:lnTo>
                <a:lnTo>
                  <a:pt x="26797" y="474852"/>
                </a:lnTo>
                <a:close/>
              </a:path>
              <a:path w="3088640" h="485775">
                <a:moveTo>
                  <a:pt x="26639" y="476287"/>
                </a:moveTo>
                <a:lnTo>
                  <a:pt x="26289" y="477392"/>
                </a:lnTo>
                <a:lnTo>
                  <a:pt x="26518" y="477392"/>
                </a:lnTo>
                <a:lnTo>
                  <a:pt x="26639" y="476287"/>
                </a:lnTo>
                <a:close/>
              </a:path>
              <a:path w="3088640" h="485775">
                <a:moveTo>
                  <a:pt x="27094" y="474852"/>
                </a:moveTo>
                <a:lnTo>
                  <a:pt x="26797" y="474852"/>
                </a:lnTo>
                <a:lnTo>
                  <a:pt x="26639" y="476287"/>
                </a:lnTo>
                <a:lnTo>
                  <a:pt x="27094" y="474852"/>
                </a:lnTo>
                <a:close/>
              </a:path>
              <a:path w="3088640" h="485775">
                <a:moveTo>
                  <a:pt x="29591" y="466978"/>
                </a:moveTo>
                <a:lnTo>
                  <a:pt x="28702" y="469137"/>
                </a:lnTo>
                <a:lnTo>
                  <a:pt x="29210" y="468178"/>
                </a:lnTo>
                <a:lnTo>
                  <a:pt x="29591" y="466978"/>
                </a:lnTo>
                <a:close/>
              </a:path>
              <a:path w="3088640" h="485775">
                <a:moveTo>
                  <a:pt x="29210" y="468178"/>
                </a:moveTo>
                <a:lnTo>
                  <a:pt x="28702" y="469137"/>
                </a:lnTo>
                <a:lnTo>
                  <a:pt x="28906" y="469137"/>
                </a:lnTo>
                <a:lnTo>
                  <a:pt x="29210" y="468178"/>
                </a:lnTo>
                <a:close/>
              </a:path>
              <a:path w="3088640" h="485775">
                <a:moveTo>
                  <a:pt x="29846" y="466978"/>
                </a:moveTo>
                <a:lnTo>
                  <a:pt x="29591" y="466978"/>
                </a:lnTo>
                <a:lnTo>
                  <a:pt x="29210" y="468178"/>
                </a:lnTo>
                <a:lnTo>
                  <a:pt x="29846" y="466978"/>
                </a:lnTo>
                <a:close/>
              </a:path>
              <a:path w="3088640" h="485775">
                <a:moveTo>
                  <a:pt x="34290" y="458596"/>
                </a:moveTo>
                <a:lnTo>
                  <a:pt x="33274" y="460247"/>
                </a:lnTo>
                <a:lnTo>
                  <a:pt x="33784" y="459549"/>
                </a:lnTo>
                <a:lnTo>
                  <a:pt x="34290" y="458596"/>
                </a:lnTo>
                <a:close/>
              </a:path>
              <a:path w="3088640" h="485775">
                <a:moveTo>
                  <a:pt x="33784" y="459549"/>
                </a:moveTo>
                <a:lnTo>
                  <a:pt x="33274" y="460247"/>
                </a:lnTo>
                <a:lnTo>
                  <a:pt x="33414" y="460247"/>
                </a:lnTo>
                <a:lnTo>
                  <a:pt x="33784" y="459549"/>
                </a:lnTo>
                <a:close/>
              </a:path>
              <a:path w="3088640" h="485775">
                <a:moveTo>
                  <a:pt x="34482" y="458596"/>
                </a:moveTo>
                <a:lnTo>
                  <a:pt x="34290" y="458596"/>
                </a:lnTo>
                <a:lnTo>
                  <a:pt x="33784" y="459549"/>
                </a:lnTo>
                <a:lnTo>
                  <a:pt x="34482" y="458596"/>
                </a:lnTo>
                <a:close/>
              </a:path>
              <a:path w="3088640" h="485775">
                <a:moveTo>
                  <a:pt x="3063088" y="25907"/>
                </a:moveTo>
                <a:lnTo>
                  <a:pt x="3023362" y="25907"/>
                </a:lnTo>
                <a:lnTo>
                  <a:pt x="3023616" y="51815"/>
                </a:lnTo>
                <a:lnTo>
                  <a:pt x="3010663" y="51926"/>
                </a:lnTo>
                <a:lnTo>
                  <a:pt x="3010916" y="77723"/>
                </a:lnTo>
                <a:lnTo>
                  <a:pt x="3088259" y="38226"/>
                </a:lnTo>
                <a:lnTo>
                  <a:pt x="3063088" y="25907"/>
                </a:lnTo>
                <a:close/>
              </a:path>
              <a:path w="3088640" h="485775">
                <a:moveTo>
                  <a:pt x="3023362" y="25907"/>
                </a:moveTo>
                <a:lnTo>
                  <a:pt x="3010409" y="26018"/>
                </a:lnTo>
                <a:lnTo>
                  <a:pt x="3010663" y="51926"/>
                </a:lnTo>
                <a:lnTo>
                  <a:pt x="3023616" y="51815"/>
                </a:lnTo>
                <a:lnTo>
                  <a:pt x="3023362" y="25907"/>
                </a:lnTo>
                <a:close/>
              </a:path>
              <a:path w="3088640" h="485775">
                <a:moveTo>
                  <a:pt x="3010154" y="0"/>
                </a:moveTo>
                <a:lnTo>
                  <a:pt x="3010409" y="26018"/>
                </a:lnTo>
                <a:lnTo>
                  <a:pt x="3063088" y="25907"/>
                </a:lnTo>
                <a:lnTo>
                  <a:pt x="30101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91100" y="4746752"/>
            <a:ext cx="2130425" cy="484505"/>
          </a:xfrm>
          <a:custGeom>
            <a:avLst/>
            <a:gdLst/>
            <a:ahLst/>
            <a:cxnLst/>
            <a:rect l="l" t="t" r="r" b="b"/>
            <a:pathLst>
              <a:path w="2130425" h="484504">
                <a:moveTo>
                  <a:pt x="2052405" y="25939"/>
                </a:moveTo>
                <a:lnTo>
                  <a:pt x="1931543" y="27431"/>
                </a:lnTo>
                <a:lnTo>
                  <a:pt x="1734566" y="34925"/>
                </a:lnTo>
                <a:lnTo>
                  <a:pt x="1540764" y="46990"/>
                </a:lnTo>
                <a:lnTo>
                  <a:pt x="1445514" y="54610"/>
                </a:lnTo>
                <a:lnTo>
                  <a:pt x="1351534" y="63246"/>
                </a:lnTo>
                <a:lnTo>
                  <a:pt x="1259077" y="72898"/>
                </a:lnTo>
                <a:lnTo>
                  <a:pt x="1168527" y="83439"/>
                </a:lnTo>
                <a:lnTo>
                  <a:pt x="1079753" y="94996"/>
                </a:lnTo>
                <a:lnTo>
                  <a:pt x="993139" y="107315"/>
                </a:lnTo>
                <a:lnTo>
                  <a:pt x="908938" y="120523"/>
                </a:lnTo>
                <a:lnTo>
                  <a:pt x="827024" y="134493"/>
                </a:lnTo>
                <a:lnTo>
                  <a:pt x="748029" y="149098"/>
                </a:lnTo>
                <a:lnTo>
                  <a:pt x="671829" y="164465"/>
                </a:lnTo>
                <a:lnTo>
                  <a:pt x="598804" y="180467"/>
                </a:lnTo>
                <a:lnTo>
                  <a:pt x="528954" y="197231"/>
                </a:lnTo>
                <a:lnTo>
                  <a:pt x="462661" y="214503"/>
                </a:lnTo>
                <a:lnTo>
                  <a:pt x="399923" y="232283"/>
                </a:lnTo>
                <a:lnTo>
                  <a:pt x="341122" y="250571"/>
                </a:lnTo>
                <a:lnTo>
                  <a:pt x="286258" y="269240"/>
                </a:lnTo>
                <a:lnTo>
                  <a:pt x="235585" y="288544"/>
                </a:lnTo>
                <a:lnTo>
                  <a:pt x="189229" y="308229"/>
                </a:lnTo>
                <a:lnTo>
                  <a:pt x="147574" y="328295"/>
                </a:lnTo>
                <a:lnTo>
                  <a:pt x="110616" y="348869"/>
                </a:lnTo>
                <a:lnTo>
                  <a:pt x="78486" y="369697"/>
                </a:lnTo>
                <a:lnTo>
                  <a:pt x="29845" y="412877"/>
                </a:lnTo>
                <a:lnTo>
                  <a:pt x="29463" y="413512"/>
                </a:lnTo>
                <a:lnTo>
                  <a:pt x="14604" y="434213"/>
                </a:lnTo>
                <a:lnTo>
                  <a:pt x="13588" y="435737"/>
                </a:lnTo>
                <a:lnTo>
                  <a:pt x="13335" y="436625"/>
                </a:lnTo>
                <a:lnTo>
                  <a:pt x="4190" y="457454"/>
                </a:lnTo>
                <a:lnTo>
                  <a:pt x="3810" y="458216"/>
                </a:lnTo>
                <a:lnTo>
                  <a:pt x="3555" y="459105"/>
                </a:lnTo>
                <a:lnTo>
                  <a:pt x="3301" y="459867"/>
                </a:lnTo>
                <a:lnTo>
                  <a:pt x="888" y="470916"/>
                </a:lnTo>
                <a:lnTo>
                  <a:pt x="762" y="472059"/>
                </a:lnTo>
                <a:lnTo>
                  <a:pt x="0" y="482600"/>
                </a:lnTo>
                <a:lnTo>
                  <a:pt x="25908" y="484505"/>
                </a:lnTo>
                <a:lnTo>
                  <a:pt x="26532" y="475869"/>
                </a:lnTo>
                <a:lnTo>
                  <a:pt x="26670" y="473964"/>
                </a:lnTo>
                <a:lnTo>
                  <a:pt x="26834" y="473964"/>
                </a:lnTo>
                <a:lnTo>
                  <a:pt x="28172" y="467868"/>
                </a:lnTo>
                <a:lnTo>
                  <a:pt x="27812" y="467868"/>
                </a:lnTo>
                <a:lnTo>
                  <a:pt x="28701" y="465455"/>
                </a:lnTo>
                <a:lnTo>
                  <a:pt x="28872" y="465455"/>
                </a:lnTo>
                <a:lnTo>
                  <a:pt x="35953" y="449325"/>
                </a:lnTo>
                <a:lnTo>
                  <a:pt x="35687" y="449325"/>
                </a:lnTo>
                <a:lnTo>
                  <a:pt x="36957" y="447040"/>
                </a:lnTo>
                <a:lnTo>
                  <a:pt x="37327" y="447040"/>
                </a:lnTo>
                <a:lnTo>
                  <a:pt x="49452" y="430149"/>
                </a:lnTo>
                <a:lnTo>
                  <a:pt x="49149" y="430149"/>
                </a:lnTo>
                <a:lnTo>
                  <a:pt x="50546" y="428625"/>
                </a:lnTo>
                <a:lnTo>
                  <a:pt x="69723" y="409448"/>
                </a:lnTo>
                <a:lnTo>
                  <a:pt x="94487" y="390017"/>
                </a:lnTo>
                <a:lnTo>
                  <a:pt x="160147" y="350900"/>
                </a:lnTo>
                <a:lnTo>
                  <a:pt x="200533" y="331597"/>
                </a:lnTo>
                <a:lnTo>
                  <a:pt x="245617" y="312420"/>
                </a:lnTo>
                <a:lnTo>
                  <a:pt x="295401" y="293497"/>
                </a:lnTo>
                <a:lnTo>
                  <a:pt x="349503" y="275081"/>
                </a:lnTo>
                <a:lnTo>
                  <a:pt x="407670" y="257048"/>
                </a:lnTo>
                <a:lnTo>
                  <a:pt x="469646" y="239395"/>
                </a:lnTo>
                <a:lnTo>
                  <a:pt x="535559" y="222250"/>
                </a:lnTo>
                <a:lnTo>
                  <a:pt x="604774" y="205740"/>
                </a:lnTo>
                <a:lnTo>
                  <a:pt x="677417" y="189737"/>
                </a:lnTo>
                <a:lnTo>
                  <a:pt x="753110" y="174498"/>
                </a:lnTo>
                <a:lnTo>
                  <a:pt x="831850" y="159893"/>
                </a:lnTo>
                <a:lnTo>
                  <a:pt x="913257" y="146050"/>
                </a:lnTo>
                <a:lnTo>
                  <a:pt x="997203" y="132969"/>
                </a:lnTo>
                <a:lnTo>
                  <a:pt x="1083437" y="120523"/>
                </a:lnTo>
                <a:lnTo>
                  <a:pt x="1171828" y="109220"/>
                </a:lnTo>
                <a:lnTo>
                  <a:pt x="1262126" y="98679"/>
                </a:lnTo>
                <a:lnTo>
                  <a:pt x="1354201" y="89027"/>
                </a:lnTo>
                <a:lnTo>
                  <a:pt x="1447800" y="80391"/>
                </a:lnTo>
                <a:lnTo>
                  <a:pt x="1542796" y="72771"/>
                </a:lnTo>
                <a:lnTo>
                  <a:pt x="1736217" y="60833"/>
                </a:lnTo>
                <a:lnTo>
                  <a:pt x="1932558" y="53340"/>
                </a:lnTo>
                <a:lnTo>
                  <a:pt x="2052743" y="51849"/>
                </a:lnTo>
                <a:lnTo>
                  <a:pt x="2052405" y="25939"/>
                </a:lnTo>
                <a:close/>
              </a:path>
              <a:path w="2130425" h="484504">
                <a:moveTo>
                  <a:pt x="26670" y="473964"/>
                </a:moveTo>
                <a:lnTo>
                  <a:pt x="26415" y="475869"/>
                </a:lnTo>
                <a:lnTo>
                  <a:pt x="26589" y="475079"/>
                </a:lnTo>
                <a:lnTo>
                  <a:pt x="26670" y="473964"/>
                </a:lnTo>
                <a:close/>
              </a:path>
              <a:path w="2130425" h="484504">
                <a:moveTo>
                  <a:pt x="26589" y="475079"/>
                </a:moveTo>
                <a:lnTo>
                  <a:pt x="26415" y="475869"/>
                </a:lnTo>
                <a:lnTo>
                  <a:pt x="26589" y="475079"/>
                </a:lnTo>
                <a:close/>
              </a:path>
              <a:path w="2130425" h="484504">
                <a:moveTo>
                  <a:pt x="26834" y="473964"/>
                </a:moveTo>
                <a:lnTo>
                  <a:pt x="26670" y="473964"/>
                </a:lnTo>
                <a:lnTo>
                  <a:pt x="26589" y="475079"/>
                </a:lnTo>
                <a:lnTo>
                  <a:pt x="26834" y="473964"/>
                </a:lnTo>
                <a:close/>
              </a:path>
              <a:path w="2130425" h="484504">
                <a:moveTo>
                  <a:pt x="28701" y="465455"/>
                </a:moveTo>
                <a:lnTo>
                  <a:pt x="27812" y="467868"/>
                </a:lnTo>
                <a:lnTo>
                  <a:pt x="28531" y="466231"/>
                </a:lnTo>
                <a:lnTo>
                  <a:pt x="28701" y="465455"/>
                </a:lnTo>
                <a:close/>
              </a:path>
              <a:path w="2130425" h="484504">
                <a:moveTo>
                  <a:pt x="28531" y="466231"/>
                </a:moveTo>
                <a:lnTo>
                  <a:pt x="27812" y="467868"/>
                </a:lnTo>
                <a:lnTo>
                  <a:pt x="28172" y="467868"/>
                </a:lnTo>
                <a:lnTo>
                  <a:pt x="28531" y="466231"/>
                </a:lnTo>
                <a:close/>
              </a:path>
              <a:path w="2130425" h="484504">
                <a:moveTo>
                  <a:pt x="28872" y="465455"/>
                </a:moveTo>
                <a:lnTo>
                  <a:pt x="28701" y="465455"/>
                </a:lnTo>
                <a:lnTo>
                  <a:pt x="28531" y="466231"/>
                </a:lnTo>
                <a:lnTo>
                  <a:pt x="28872" y="465455"/>
                </a:lnTo>
                <a:close/>
              </a:path>
              <a:path w="2130425" h="484504">
                <a:moveTo>
                  <a:pt x="36957" y="447040"/>
                </a:moveTo>
                <a:lnTo>
                  <a:pt x="35687" y="449325"/>
                </a:lnTo>
                <a:lnTo>
                  <a:pt x="36372" y="448370"/>
                </a:lnTo>
                <a:lnTo>
                  <a:pt x="36957" y="447040"/>
                </a:lnTo>
                <a:close/>
              </a:path>
              <a:path w="2130425" h="484504">
                <a:moveTo>
                  <a:pt x="36372" y="448370"/>
                </a:moveTo>
                <a:lnTo>
                  <a:pt x="35687" y="449325"/>
                </a:lnTo>
                <a:lnTo>
                  <a:pt x="35953" y="449325"/>
                </a:lnTo>
                <a:lnTo>
                  <a:pt x="36372" y="448370"/>
                </a:lnTo>
                <a:close/>
              </a:path>
              <a:path w="2130425" h="484504">
                <a:moveTo>
                  <a:pt x="37327" y="447040"/>
                </a:moveTo>
                <a:lnTo>
                  <a:pt x="36957" y="447040"/>
                </a:lnTo>
                <a:lnTo>
                  <a:pt x="36372" y="448370"/>
                </a:lnTo>
                <a:lnTo>
                  <a:pt x="37327" y="447040"/>
                </a:lnTo>
                <a:close/>
              </a:path>
              <a:path w="2130425" h="484504">
                <a:moveTo>
                  <a:pt x="50546" y="428625"/>
                </a:moveTo>
                <a:lnTo>
                  <a:pt x="49149" y="430149"/>
                </a:lnTo>
                <a:lnTo>
                  <a:pt x="50240" y="429051"/>
                </a:lnTo>
                <a:lnTo>
                  <a:pt x="50546" y="428625"/>
                </a:lnTo>
                <a:close/>
              </a:path>
              <a:path w="2130425" h="484504">
                <a:moveTo>
                  <a:pt x="50240" y="429051"/>
                </a:moveTo>
                <a:lnTo>
                  <a:pt x="49149" y="430149"/>
                </a:lnTo>
                <a:lnTo>
                  <a:pt x="49452" y="430149"/>
                </a:lnTo>
                <a:lnTo>
                  <a:pt x="50240" y="429051"/>
                </a:lnTo>
                <a:close/>
              </a:path>
              <a:path w="2130425" h="484504">
                <a:moveTo>
                  <a:pt x="50663" y="428625"/>
                </a:moveTo>
                <a:lnTo>
                  <a:pt x="50240" y="429051"/>
                </a:lnTo>
                <a:lnTo>
                  <a:pt x="50663" y="428625"/>
                </a:lnTo>
                <a:close/>
              </a:path>
              <a:path w="2130425" h="484504">
                <a:moveTo>
                  <a:pt x="2105358" y="25781"/>
                </a:moveTo>
                <a:lnTo>
                  <a:pt x="2065274" y="25781"/>
                </a:lnTo>
                <a:lnTo>
                  <a:pt x="2065654" y="51689"/>
                </a:lnTo>
                <a:lnTo>
                  <a:pt x="2052743" y="51849"/>
                </a:lnTo>
                <a:lnTo>
                  <a:pt x="2053081" y="77724"/>
                </a:lnTo>
                <a:lnTo>
                  <a:pt x="2130298" y="37846"/>
                </a:lnTo>
                <a:lnTo>
                  <a:pt x="2105358" y="25781"/>
                </a:lnTo>
                <a:close/>
              </a:path>
              <a:path w="2130425" h="484504">
                <a:moveTo>
                  <a:pt x="2065274" y="25781"/>
                </a:moveTo>
                <a:lnTo>
                  <a:pt x="2052405" y="25939"/>
                </a:lnTo>
                <a:lnTo>
                  <a:pt x="2052743" y="51849"/>
                </a:lnTo>
                <a:lnTo>
                  <a:pt x="2065654" y="51689"/>
                </a:lnTo>
                <a:lnTo>
                  <a:pt x="2065274" y="25781"/>
                </a:lnTo>
                <a:close/>
              </a:path>
              <a:path w="2130425" h="484504">
                <a:moveTo>
                  <a:pt x="2052066" y="0"/>
                </a:moveTo>
                <a:lnTo>
                  <a:pt x="2052405" y="25939"/>
                </a:lnTo>
                <a:lnTo>
                  <a:pt x="2065274" y="25781"/>
                </a:lnTo>
                <a:lnTo>
                  <a:pt x="2105358" y="25781"/>
                </a:lnTo>
                <a:lnTo>
                  <a:pt x="20520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826719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类型推断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78965"/>
            <a:ext cx="837819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95"/>
              </a:spcBef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上述</a:t>
            </a:r>
            <a:r>
              <a:rPr sz="28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8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表达式中的参数类型都是由编译器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推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断 得出的。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800" spc="-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表达式中无需指定类型，程序依然可 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以编译，这是因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spc="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javac</a:t>
            </a:r>
            <a:r>
              <a:rPr sz="28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根据程序的上下文，在后台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推断出了参数的类型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。Lambda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表达式的类型依赖于上 下文环境，是由编译器推断出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这就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所谓的 “类型推断”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645" y="2948127"/>
            <a:ext cx="3575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2-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函</a:t>
            </a:r>
            <a:r>
              <a:rPr sz="4800" spc="-1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4800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口</a:t>
            </a:r>
            <a:endParaRPr sz="4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010" y="826719"/>
            <a:ext cx="3695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什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么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是函数式接口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63725"/>
            <a:ext cx="8619490" cy="358203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55"/>
              </a:spcBef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只包含一个抽象方法的接口，称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函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口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1355"/>
              </a:spcBef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你可以通过</a:t>
            </a:r>
            <a:r>
              <a:rPr sz="2200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表达式来创建该接口的对象。（若</a:t>
            </a:r>
            <a:r>
              <a:rPr sz="2200" spc="6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Lambda 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1370"/>
              </a:spcBef>
            </a:pP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表达式抛出一个受检异常，那么该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异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常需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在目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接口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抽象方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法上进行声明）。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1360"/>
              </a:spcBef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我们可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以在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任意函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数式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接口上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用 </a:t>
            </a:r>
            <a:r>
              <a:rPr sz="22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@FunctionalInterface</a:t>
            </a:r>
            <a:r>
              <a:rPr sz="2200" b="1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注解，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marR="178435">
              <a:lnSpc>
                <a:spcPct val="151000"/>
              </a:lnSpc>
              <a:spcBef>
                <a:spcPts val="10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这样做可以检查它是否是一个函数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接口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同时</a:t>
            </a:r>
            <a:r>
              <a:rPr sz="2200" spc="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javadoc</a:t>
            </a:r>
            <a:r>
              <a:rPr sz="22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也会包 含一条声明，说明这个接口是一个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函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200" spc="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口。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010" y="826719"/>
            <a:ext cx="3695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自定义函数式接口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195" y="1530096"/>
            <a:ext cx="4629912" cy="144322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406" y="3369945"/>
            <a:ext cx="2842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函数式接口中使用泛型：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195" y="3860291"/>
            <a:ext cx="4485132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858723"/>
            <a:ext cx="5220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作为参数传</a:t>
            </a:r>
            <a:r>
              <a:rPr sz="3200" spc="710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3200" dirty="0"/>
              <a:t>Lambda</a:t>
            </a:r>
            <a:r>
              <a:rPr sz="3200" spc="-90" dirty="0"/>
              <a:t> 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787" y="5063083"/>
            <a:ext cx="751840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作为参数传</a:t>
            </a:r>
            <a:r>
              <a:rPr sz="1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1800" b="1" spc="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1800" b="1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表达式：为了</a:t>
            </a:r>
            <a:r>
              <a:rPr sz="1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b="1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18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表达式作为参数传递，接 收Lambda</a:t>
            </a:r>
            <a:r>
              <a:rPr sz="18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表达式的参数类型必须是与</a:t>
            </a:r>
            <a:r>
              <a:rPr sz="1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sz="1800" b="1" spc="3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1800" b="1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表达式兼容的函数式接口 的类型。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1700783"/>
            <a:ext cx="8502396" cy="9433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620" y="3450335"/>
            <a:ext cx="7048500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8416" y="3074289"/>
            <a:ext cx="318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作为参数传</a:t>
            </a:r>
            <a:r>
              <a:rPr sz="1800" b="1" spc="420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Lambda</a:t>
            </a:r>
            <a:r>
              <a:rPr sz="18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表达式：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9505" y="1645157"/>
            <a:ext cx="2519680" cy="344805"/>
          </a:xfrm>
          <a:custGeom>
            <a:avLst/>
            <a:gdLst/>
            <a:ahLst/>
            <a:cxnLst/>
            <a:rect l="l" t="t" r="r" b="b"/>
            <a:pathLst>
              <a:path w="2519679" h="344805">
                <a:moveTo>
                  <a:pt x="0" y="344424"/>
                </a:moveTo>
                <a:lnTo>
                  <a:pt x="2519172" y="344424"/>
                </a:lnTo>
                <a:lnTo>
                  <a:pt x="251917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75994" y="3824478"/>
            <a:ext cx="4177665" cy="325120"/>
          </a:xfrm>
          <a:custGeom>
            <a:avLst/>
            <a:gdLst/>
            <a:ahLst/>
            <a:cxnLst/>
            <a:rect l="l" t="t" r="r" b="b"/>
            <a:pathLst>
              <a:path w="4177665" h="325120">
                <a:moveTo>
                  <a:pt x="0" y="324612"/>
                </a:moveTo>
                <a:lnTo>
                  <a:pt x="4177283" y="324612"/>
                </a:lnTo>
                <a:lnTo>
                  <a:pt x="417728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3005" y="669747"/>
            <a:ext cx="5326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Java</a:t>
            </a:r>
            <a:r>
              <a:rPr sz="3200" spc="-40" dirty="0"/>
              <a:t> 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内置四大核心函数式接口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173" y="1406144"/>
          <a:ext cx="8732520" cy="491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050"/>
                <a:gridCol w="2178050"/>
                <a:gridCol w="2178050"/>
                <a:gridCol w="2178050"/>
              </a:tblGrid>
              <a:tr h="274319">
                <a:tc>
                  <a:txBody>
                    <a:bodyPr/>
                    <a:lstStyle/>
                    <a:p>
                      <a:pPr marL="514350">
                        <a:lnSpc>
                          <a:spcPts val="2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函数式接口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参数类型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返回类型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用途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1065149">
                <a:tc>
                  <a:txBody>
                    <a:bodyPr/>
                    <a:lstStyle/>
                    <a:p>
                      <a:pPr marL="514350" marR="444500" indent="-628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Consumer&lt;T&gt;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消费型接口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void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7660" marR="80010" indent="-2381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对类型为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的对象应用操 作，包含方法：  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void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accept(T</a:t>
                      </a:r>
                      <a:r>
                        <a:rPr sz="1500" spc="-1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t)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98829">
                <a:tc>
                  <a:txBody>
                    <a:bodyPr/>
                    <a:lstStyle/>
                    <a:p>
                      <a:pPr marL="514350" marR="444500" indent="-628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Supplier&lt;T&gt;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供给型接口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5755" marR="80010" indent="-2362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返回类型为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的对象，包 含方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法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：T</a:t>
                      </a:r>
                      <a:r>
                        <a:rPr sz="1500" spc="-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get();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331468">
                <a:tc>
                  <a:txBody>
                    <a:bodyPr/>
                    <a:lstStyle/>
                    <a:p>
                      <a:pPr marL="514350" marR="271145" indent="-2368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Function&lt;T,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R&gt;  函数型接口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8001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对类型为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的对象应用操 作，并返回结果。结果 是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类型的对象。包含方 法：R</a:t>
                      </a:r>
                      <a:r>
                        <a:rPr sz="1500" spc="-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apply(T</a:t>
                      </a:r>
                      <a:r>
                        <a:rPr sz="1500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t);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434820">
                <a:tc>
                  <a:txBody>
                    <a:bodyPr/>
                    <a:lstStyle/>
                    <a:p>
                      <a:pPr marL="514350" marR="386080" indent="-1206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Predicate&lt;T&gt;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断定型接口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8001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确定类型为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的对象是否 满足某约束，并返回 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r>
                        <a:rPr sz="1500" spc="-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值。包含方法 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boolean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test(T</a:t>
                      </a:r>
                      <a:r>
                        <a:rPr sz="1500" spc="-114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t);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047" y="637743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其他接口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173" y="1262380"/>
          <a:ext cx="8732520" cy="543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05"/>
                <a:gridCol w="1120774"/>
                <a:gridCol w="2176779"/>
                <a:gridCol w="2176779"/>
              </a:tblGrid>
              <a:tr h="274320">
                <a:tc>
                  <a:txBody>
                    <a:bodyPr/>
                    <a:lstStyle/>
                    <a:p>
                      <a:pPr marL="1044575">
                        <a:lnSpc>
                          <a:spcPts val="1995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函数式接口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95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参数类型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995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返回类型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95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用途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BiFunction&lt;T,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U,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R&gt;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T,</a:t>
                      </a:r>
                      <a:r>
                        <a:rPr sz="16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6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59690" algn="just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6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对类型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sz="1400" spc="1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T,</a:t>
                      </a:r>
                      <a:r>
                        <a:rPr sz="1400" spc="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</a:t>
                      </a:r>
                      <a:r>
                        <a:rPr sz="1400" spc="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参</a:t>
                      </a:r>
                      <a:r>
                        <a:rPr sz="1400" spc="5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数应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 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操作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1400" spc="-57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回</a:t>
                      </a:r>
                      <a:r>
                        <a:rPr sz="1400" spc="229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sz="1400" spc="114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类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型的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结 果。包含方法为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6921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 apply(T t, U</a:t>
                      </a:r>
                      <a:r>
                        <a:rPr sz="1400" spc="-8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u);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60119">
                <a:tc>
                  <a:txBody>
                    <a:bodyPr/>
                    <a:lstStyle/>
                    <a:p>
                      <a:pPr marL="67945" marR="13106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UnaryOperator&lt;T&gt;  (Function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子接口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42545" algn="just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对类型为</a:t>
                      </a:r>
                      <a:r>
                        <a:rPr sz="1400" spc="1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的对</a:t>
                      </a:r>
                      <a:r>
                        <a:rPr sz="1400" spc="114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象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进行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一 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元运算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1400" spc="-6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并返回</a:t>
                      </a:r>
                      <a:r>
                        <a:rPr sz="1400" spc="1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类型的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结果。包含方法为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6921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 apply(T</a:t>
                      </a:r>
                      <a:r>
                        <a:rPr sz="1400" spc="-5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t);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BinaryOperator&lt;T&gt;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(BiFunction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子接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口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T,</a:t>
                      </a:r>
                      <a:r>
                        <a:rPr sz="16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6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42545" algn="just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对类型为</a:t>
                      </a:r>
                      <a:r>
                        <a:rPr sz="1400" spc="1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的对</a:t>
                      </a:r>
                      <a:r>
                        <a:rPr sz="1400" spc="114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象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进行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二 </a:t>
                      </a:r>
                      <a:r>
                        <a:rPr sz="1400" spc="1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元运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算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1400" spc="-6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1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并返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回</a:t>
                      </a:r>
                      <a:r>
                        <a:rPr sz="1400" spc="1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sz="1400" spc="1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类型的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结果。包含方法为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6921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 apply(T 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t1,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sz="1400" spc="-114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t2);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680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BiConsumer&lt;T,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U&gt;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T,</a:t>
                      </a:r>
                      <a:r>
                        <a:rPr sz="16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6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void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09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对类型</a:t>
                      </a:r>
                      <a:r>
                        <a:rPr sz="1400" spc="1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T,</a:t>
                      </a:r>
                      <a:r>
                        <a:rPr sz="1400" spc="114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</a:t>
                      </a:r>
                      <a:r>
                        <a:rPr sz="1400" spc="1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参</a:t>
                      </a:r>
                      <a:r>
                        <a:rPr sz="1400" spc="1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数应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 操作。包含方法为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void </a:t>
                      </a: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accept(T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t, U</a:t>
                      </a:r>
                      <a:r>
                        <a:rPr sz="1400" spc="-9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u)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768070">
                <a:tc>
                  <a:txBody>
                    <a:bodyPr/>
                    <a:lstStyle/>
                    <a:p>
                      <a:pPr marL="67945" marR="1198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ToIntFunction&lt;T&gt;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ToLongFunction&lt;T&gt; 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ToDoubleFun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tio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&lt;T&gt;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4865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int  </a:t>
                      </a: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long  </a:t>
                      </a:r>
                      <a:r>
                        <a:rPr sz="16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</a:t>
                      </a:r>
                      <a:r>
                        <a:rPr sz="1400" spc="-3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别</a:t>
                      </a:r>
                      <a:r>
                        <a:rPr sz="1400" spc="-3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计</a:t>
                      </a:r>
                      <a:r>
                        <a:rPr sz="1400" spc="-3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算</a:t>
                      </a:r>
                      <a:r>
                        <a:rPr sz="1400" spc="-3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sz="1400" spc="-3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sz="1400" spc="-3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long</a:t>
                      </a:r>
                      <a:r>
                        <a:rPr sz="1400" spc="-3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double、</a:t>
                      </a:r>
                      <a:r>
                        <a:rPr sz="14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值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的函数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67945" marR="14077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IntFunction&lt;R&gt;  LongFunction&lt;R&gt; 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DoubleFunct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on&lt;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R&gt;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4305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int  long  </a:t>
                      </a: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590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16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参数分别</a:t>
                      </a:r>
                      <a:r>
                        <a:rPr sz="1400" spc="15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sz="1400" spc="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sz="1400" spc="15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long</a:t>
                      </a:r>
                      <a:r>
                        <a:rPr sz="1400" spc="-5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r>
                        <a:rPr sz="1400" spc="-6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类型的函数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6XA8Y{TAR@6X{DCR5[78%U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873250"/>
            <a:ext cx="77533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)`)`F$)`MIXND133~IPQ`)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564005"/>
            <a:ext cx="8001000" cy="3521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848359"/>
            <a:ext cx="186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主要内容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850263"/>
            <a:ext cx="4838700" cy="446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Lambda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宋体" panose="02010600030101010101" pitchFamily="2" charset="-122"/>
                <a:cs typeface="宋体" panose="02010600030101010101" pitchFamily="2" charset="-122"/>
              </a:rPr>
              <a:t>表达式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7685" indent="-515620">
              <a:lnSpc>
                <a:spcPct val="100000"/>
              </a:lnSpc>
              <a:spcBef>
                <a:spcPts val="2180"/>
              </a:spcBef>
              <a:buFont typeface="Calibri" panose="020F0502020204030204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宋体" panose="02010600030101010101" pitchFamily="2" charset="-122"/>
                <a:cs typeface="宋体" panose="02010600030101010101" pitchFamily="2" charset="-122"/>
              </a:rPr>
              <a:t>函数式接口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7685" indent="-515620">
              <a:lnSpc>
                <a:spcPct val="100000"/>
              </a:lnSpc>
              <a:spcBef>
                <a:spcPts val="2185"/>
              </a:spcBef>
              <a:buFont typeface="Calibri" panose="020F0502020204030204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宋体" panose="02010600030101010101" pitchFamily="2" charset="-122"/>
                <a:cs typeface="宋体" panose="02010600030101010101" pitchFamily="2" charset="-122"/>
              </a:rPr>
              <a:t>方法引用与构造器引用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7685" indent="-515620">
              <a:lnSpc>
                <a:spcPct val="100000"/>
              </a:lnSpc>
              <a:spcBef>
                <a:spcPts val="21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Stream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API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2190"/>
              </a:spcBef>
              <a:buFont typeface="Calibri" panose="020F0502020204030204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宋体" panose="02010600030101010101" pitchFamily="2" charset="-122"/>
                <a:cs typeface="宋体" panose="02010600030101010101" pitchFamily="2" charset="-122"/>
              </a:rPr>
              <a:t>接口中的默认方法与静</a:t>
            </a:r>
            <a:r>
              <a:rPr sz="2600" spc="-15" dirty="0"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r>
              <a:rPr sz="2600" dirty="0">
                <a:latin typeface="宋体" panose="02010600030101010101" pitchFamily="2" charset="-122"/>
                <a:cs typeface="宋体" panose="02010600030101010101" pitchFamily="2" charset="-122"/>
              </a:rPr>
              <a:t>方法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7685" indent="-515620">
              <a:lnSpc>
                <a:spcPct val="100000"/>
              </a:lnSpc>
              <a:spcBef>
                <a:spcPts val="2180"/>
              </a:spcBef>
              <a:buFont typeface="Calibri" panose="020F0502020204030204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宋体" panose="02010600030101010101" pitchFamily="2" charset="-122"/>
                <a:cs typeface="宋体" panose="02010600030101010101" pitchFamily="2" charset="-122"/>
              </a:rPr>
              <a:t>新时间日</a:t>
            </a:r>
            <a:r>
              <a:rPr sz="2600" spc="565" dirty="0">
                <a:latin typeface="宋体" panose="02010600030101010101" pitchFamily="2" charset="-122"/>
                <a:cs typeface="宋体" panose="02010600030101010101" pitchFamily="2" charset="-122"/>
              </a:rPr>
              <a:t>期</a:t>
            </a:r>
            <a:r>
              <a:rPr sz="2600" dirty="0">
                <a:latin typeface="Calibri" panose="020F0502020204030204"/>
                <a:cs typeface="Calibri" panose="020F0502020204030204"/>
              </a:rPr>
              <a:t>API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2190"/>
              </a:spcBef>
              <a:buFont typeface="Calibri" panose="020F0502020204030204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宋体" panose="02010600030101010101" pitchFamily="2" charset="-122"/>
                <a:cs typeface="宋体" panose="02010600030101010101" pitchFamily="2" charset="-122"/>
              </a:rPr>
              <a:t>其他新特性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~}N8$L42_}FXH)$NGQ`F)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1257300"/>
            <a:ext cx="80581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ADMLCGCHSGKHQ)YX3A4WVS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718820"/>
            <a:ext cx="8524875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502" y="2948127"/>
            <a:ext cx="66357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3-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4800" spc="-1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引</a:t>
            </a:r>
            <a:r>
              <a:rPr sz="4800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4800" spc="-1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4800" spc="5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4800" spc="-10" dirty="0">
                <a:latin typeface="宋体" panose="02010600030101010101" pitchFamily="2" charset="-122"/>
                <a:cs typeface="宋体" panose="02010600030101010101" pitchFamily="2" charset="-122"/>
              </a:rPr>
              <a:t>造器引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endParaRPr sz="4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826719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方法引用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598" y="1860931"/>
            <a:ext cx="8422005" cy="3758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当要传递给Lambda体的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操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作，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已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经有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现的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法了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可以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用方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引用！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0955">
              <a:lnSpc>
                <a:spcPct val="100000"/>
              </a:lnSpc>
              <a:spcBef>
                <a:spcPts val="159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000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实现抽象方法的参数</a:t>
            </a:r>
            <a:r>
              <a:rPr sz="2000" spc="-15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列</a:t>
            </a:r>
            <a:r>
              <a:rPr sz="2000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表，</a:t>
            </a:r>
            <a:r>
              <a:rPr sz="2000" spc="-15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必</a:t>
            </a:r>
            <a:r>
              <a:rPr sz="2000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须与</a:t>
            </a:r>
            <a:r>
              <a:rPr sz="2000" spc="-15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2000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法引</a:t>
            </a:r>
            <a:r>
              <a:rPr sz="2000" spc="-15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000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方法</a:t>
            </a:r>
            <a:r>
              <a:rPr sz="2000" spc="-15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sz="2000" spc="-15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列</a:t>
            </a:r>
            <a:r>
              <a:rPr sz="2000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表保</a:t>
            </a:r>
            <a:r>
              <a:rPr sz="2000" spc="-15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持</a:t>
            </a:r>
            <a:r>
              <a:rPr sz="2000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一致</a:t>
            </a:r>
            <a:r>
              <a:rPr sz="2000" spc="-5" dirty="0">
                <a:solidFill>
                  <a:srgbClr val="375F9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！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0955">
              <a:lnSpc>
                <a:spcPct val="100000"/>
              </a:lnSpc>
              <a:spcBef>
                <a:spcPts val="160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方法引用：使用操作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000" spc="-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0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20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将方法名和对象或类的名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分隔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来。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0955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如下三种主要使用情况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"/>
              <a:tabLst>
                <a:tab pos="299720" algn="l"/>
              </a:tabLst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对象::实例方法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 panose="05000000000000000000"/>
              <a:buChar char=""/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"/>
              <a:tabLst>
                <a:tab pos="299720" algn="l"/>
              </a:tabLst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静态方法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"/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"/>
              <a:tabLst>
                <a:tab pos="299720" algn="l"/>
              </a:tabLst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实例方法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826719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方法引用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" y="1880616"/>
            <a:ext cx="3744467" cy="2529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" y="2802635"/>
            <a:ext cx="273710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8540" y="1454861"/>
            <a:ext cx="1245235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例如：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等同于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780" y="4550664"/>
            <a:ext cx="719023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5780" y="5529071"/>
            <a:ext cx="4800600" cy="239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4215" y="4116451"/>
            <a:ext cx="1245235" cy="133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例如：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等同于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826719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方法引用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068" y="2238755"/>
            <a:ext cx="6371844" cy="266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" y="3247644"/>
            <a:ext cx="4791456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8540" y="1756409"/>
            <a:ext cx="1245235" cy="143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例如：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等同于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3995906"/>
            <a:ext cx="762000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注意：当需要引用方法的第一个参数是调用对象，并且第二个参数是需要引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用方法的第二</a:t>
            </a:r>
            <a:r>
              <a:rPr sz="18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参数(或无参数)</a:t>
            </a:r>
            <a:r>
              <a:rPr sz="18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：ClassName::methodName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9146" y="3220973"/>
            <a:ext cx="1800225" cy="294640"/>
          </a:xfrm>
          <a:custGeom>
            <a:avLst/>
            <a:gdLst/>
            <a:ahLst/>
            <a:cxnLst/>
            <a:rect l="l" t="t" r="r" b="b"/>
            <a:pathLst>
              <a:path w="1800225" h="294639">
                <a:moveTo>
                  <a:pt x="0" y="294132"/>
                </a:moveTo>
                <a:lnTo>
                  <a:pt x="1799843" y="294132"/>
                </a:lnTo>
                <a:lnTo>
                  <a:pt x="1799843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21713" y="2212085"/>
            <a:ext cx="2646045" cy="320040"/>
          </a:xfrm>
          <a:custGeom>
            <a:avLst/>
            <a:gdLst/>
            <a:ahLst/>
            <a:cxnLst/>
            <a:rect l="l" t="t" r="r" b="b"/>
            <a:pathLst>
              <a:path w="2646045" h="320039">
                <a:moveTo>
                  <a:pt x="0" y="320039"/>
                </a:moveTo>
                <a:lnTo>
                  <a:pt x="2645664" y="320039"/>
                </a:lnTo>
                <a:lnTo>
                  <a:pt x="264566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432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($HTAX0(JJI)8B(VOQL~CQ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1847850"/>
            <a:ext cx="756285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795" y="826719"/>
            <a:ext cx="2319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构造器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引用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8" y="4436364"/>
            <a:ext cx="7458456" cy="2880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088" y="5317235"/>
            <a:ext cx="6350508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1360" y="1627149"/>
            <a:ext cx="8637905" cy="37039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745"/>
              </a:spcBef>
              <a:tabLst>
                <a:tab pos="1931670" algn="l"/>
              </a:tabLst>
            </a:pP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格式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	</a:t>
            </a:r>
            <a:r>
              <a:rPr sz="32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ClassName::new 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3345">
              <a:lnSpc>
                <a:spcPct val="100000"/>
              </a:lnSpc>
              <a:spcBef>
                <a:spcPts val="555"/>
              </a:spcBef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与函数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接口相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合，自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与函数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接口中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法兼</a:t>
            </a:r>
            <a:r>
              <a:rPr sz="2800" spc="20" dirty="0">
                <a:latin typeface="宋体" panose="02010600030101010101" pitchFamily="2" charset="-122"/>
                <a:cs typeface="宋体" panose="02010600030101010101" pitchFamily="2" charset="-122"/>
              </a:rPr>
              <a:t>容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3345" marR="365125">
              <a:lnSpc>
                <a:spcPct val="119000"/>
              </a:lnSpc>
              <a:spcBef>
                <a:spcPts val="10"/>
              </a:spcBef>
            </a:pP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可以把构造器引用赋值给定义的方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，与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造器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数 列表要与接口中抽象方法的参数列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一致！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例如：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等同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80026" y="5317997"/>
            <a:ext cx="1809114" cy="271780"/>
          </a:xfrm>
          <a:custGeom>
            <a:avLst/>
            <a:gdLst/>
            <a:ahLst/>
            <a:cxnLst/>
            <a:rect l="l" t="t" r="r" b="b"/>
            <a:pathLst>
              <a:path w="1809115" h="271779">
                <a:moveTo>
                  <a:pt x="0" y="271271"/>
                </a:moveTo>
                <a:lnTo>
                  <a:pt x="1808987" y="271271"/>
                </a:lnTo>
                <a:lnTo>
                  <a:pt x="1808987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22697" y="4437126"/>
            <a:ext cx="2847340" cy="329565"/>
          </a:xfrm>
          <a:custGeom>
            <a:avLst/>
            <a:gdLst/>
            <a:ahLst/>
            <a:cxnLst/>
            <a:rect l="l" t="t" r="r" b="b"/>
            <a:pathLst>
              <a:path w="2847340" h="329564">
                <a:moveTo>
                  <a:pt x="0" y="329184"/>
                </a:moveTo>
                <a:lnTo>
                  <a:pt x="2846831" y="329184"/>
                </a:lnTo>
                <a:lnTo>
                  <a:pt x="2846831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826719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数组引用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702435"/>
            <a:ext cx="40659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格式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200" b="1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type[]</a:t>
            </a:r>
            <a:r>
              <a:rPr sz="40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::</a:t>
            </a:r>
            <a:r>
              <a:rPr sz="4000" spc="-3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new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531" y="3256026"/>
            <a:ext cx="1245235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例如：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等同于：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095" y="3713988"/>
            <a:ext cx="7281672" cy="2712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1668" y="4832603"/>
            <a:ext cx="6440424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85182" y="3675126"/>
            <a:ext cx="2679700" cy="402590"/>
          </a:xfrm>
          <a:custGeom>
            <a:avLst/>
            <a:gdLst/>
            <a:ahLst/>
            <a:cxnLst/>
            <a:rect l="l" t="t" r="r" b="b"/>
            <a:pathLst>
              <a:path w="2679700" h="402589">
                <a:moveTo>
                  <a:pt x="0" y="402336"/>
                </a:moveTo>
                <a:lnTo>
                  <a:pt x="2679191" y="402336"/>
                </a:lnTo>
                <a:lnTo>
                  <a:pt x="2679191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87646" y="4821173"/>
            <a:ext cx="2141220" cy="277495"/>
          </a:xfrm>
          <a:custGeom>
            <a:avLst/>
            <a:gdLst/>
            <a:ahLst/>
            <a:cxnLst/>
            <a:rect l="l" t="t" r="r" b="b"/>
            <a:pathLst>
              <a:path w="2141220" h="277495">
                <a:moveTo>
                  <a:pt x="0" y="277368"/>
                </a:moveTo>
                <a:lnTo>
                  <a:pt x="2141220" y="277368"/>
                </a:lnTo>
                <a:lnTo>
                  <a:pt x="214122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014" y="2948127"/>
            <a:ext cx="5307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4-</a:t>
            </a:r>
            <a:r>
              <a:rPr sz="4800" spc="-10" dirty="0">
                <a:latin typeface="宋体" panose="02010600030101010101" pitchFamily="2" charset="-122"/>
                <a:cs typeface="宋体" panose="02010600030101010101" pitchFamily="2" charset="-122"/>
              </a:rPr>
              <a:t>强大</a:t>
            </a:r>
            <a:r>
              <a:rPr sz="4800" spc="112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800" spc="-10" dirty="0"/>
              <a:t>Stream</a:t>
            </a:r>
            <a:r>
              <a:rPr sz="4800" spc="-80" dirty="0"/>
              <a:t> </a:t>
            </a:r>
            <a:r>
              <a:rPr sz="4800" dirty="0"/>
              <a:t>API</a:t>
            </a:r>
            <a:endParaRPr sz="4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0" y="742950"/>
            <a:ext cx="3459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Java</a:t>
            </a:r>
            <a:r>
              <a:rPr spc="-85" dirty="0"/>
              <a:t> </a:t>
            </a:r>
            <a:r>
              <a:rPr dirty="0"/>
              <a:t>8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新特性简介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773" y="1728927"/>
            <a:ext cx="7397115" cy="3354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速度更快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代码更少（增加了新的语法</a:t>
            </a:r>
            <a:r>
              <a:rPr sz="2800" spc="-7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Lambda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强大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-7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Stream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API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便于并行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最大化减少空指针异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常</a:t>
            </a:r>
            <a:r>
              <a:rPr sz="2800" spc="-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Optional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218" y="5774842"/>
            <a:ext cx="4826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其中最为核心的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8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18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表达式与Stream</a:t>
            </a:r>
            <a:r>
              <a:rPr sz="18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663" y="826719"/>
            <a:ext cx="2408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pc="810" dirty="0"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pc="-10" dirty="0"/>
              <a:t>Stream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1702121"/>
            <a:ext cx="8684895" cy="35433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424180">
              <a:lnSpc>
                <a:spcPts val="4000"/>
              </a:lnSpc>
              <a:spcBef>
                <a:spcPts val="155"/>
              </a:spcBef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Java8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中有两大最为重要的改变。第一个是</a:t>
            </a:r>
            <a:r>
              <a:rPr sz="2200" spc="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200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表达式；另外一 个则是</a:t>
            </a:r>
            <a:r>
              <a:rPr sz="2200" spc="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4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API(java.util.stream.*)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2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200" spc="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Java8</a:t>
            </a:r>
            <a:r>
              <a:rPr sz="22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中处理集合的关键抽象概念，它可以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定你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希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望对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51000"/>
              </a:lnSpc>
              <a:spcBef>
                <a:spcPts val="5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集合进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行的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操作，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可以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执行非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常复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杂的查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找、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过滤和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映射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数据等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操作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。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对集合数据进行操作，就类似于使用</a:t>
            </a:r>
            <a:r>
              <a:rPr sz="2200" spc="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sz="22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执行的数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67690">
              <a:lnSpc>
                <a:spcPct val="151000"/>
              </a:lnSpc>
              <a:spcBef>
                <a:spcPts val="10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据库查询。也可以使用</a:t>
            </a:r>
            <a:r>
              <a:rPr sz="2200" spc="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2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sz="22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来并行执行操作。简而言之， 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提供了一种高效且易于使用的处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2200" spc="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539" y="826719"/>
            <a:ext cx="2867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什么</a:t>
            </a:r>
            <a:r>
              <a:rPr spc="80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pc="-10" dirty="0"/>
              <a:t>Stream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1559710"/>
            <a:ext cx="8612505" cy="405447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(Stream)</a:t>
            </a:r>
            <a:r>
              <a:rPr sz="2800" b="1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到底是什么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呢</a:t>
            </a:r>
            <a:r>
              <a:rPr sz="28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是数据渠道，用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操作数据源（集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、数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组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等）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生成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元素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列。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200" b="1" spc="-10" dirty="0">
                <a:solidFill>
                  <a:srgbClr val="548ED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“集合讲的是数据，流讲的是</a:t>
            </a:r>
            <a:r>
              <a:rPr sz="2200" b="1" dirty="0">
                <a:solidFill>
                  <a:srgbClr val="548ED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2200" b="1" spc="-10" dirty="0">
                <a:solidFill>
                  <a:srgbClr val="548ED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2200" b="1" spc="-5" dirty="0">
                <a:solidFill>
                  <a:srgbClr val="548ED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！”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8445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4455">
              <a:lnSpc>
                <a:spcPct val="100000"/>
              </a:lnSpc>
              <a:spcBef>
                <a:spcPts val="1205"/>
              </a:spcBef>
            </a:pP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①Stream</a:t>
            </a:r>
            <a:r>
              <a:rPr sz="20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自己不会存储元素。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②Stream</a:t>
            </a:r>
            <a:r>
              <a:rPr sz="20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不会改变源对象。相反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他们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会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返回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个持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结果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③Stream</a:t>
            </a:r>
            <a:r>
              <a:rPr sz="2000" spc="-6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操作是延迟执行的。这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意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味着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他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们会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到需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结果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时候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才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执行。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651" y="826719"/>
            <a:ext cx="470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的操作三个步骤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4724400"/>
            <a:ext cx="8775192" cy="16565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437" y="1571006"/>
            <a:ext cx="5111750" cy="307149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55"/>
              </a:spcBef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创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24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一个数据源（如：集合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数组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获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一个流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1340"/>
              </a:spcBef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中间操作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一个中间操作链，对数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源的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据进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处理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1340"/>
              </a:spcBef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终止操作(终端操作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一个终止操作，执行中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操作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链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，并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生结果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663" y="826719"/>
            <a:ext cx="2408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创</a:t>
            </a:r>
            <a:r>
              <a:rPr spc="810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pc="-10" dirty="0"/>
              <a:t>Stream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8158480" cy="252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105"/>
              </a:spcBef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Java8</a:t>
            </a:r>
            <a:r>
              <a:rPr sz="3200" spc="-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Collection</a:t>
            </a:r>
            <a:r>
              <a:rPr sz="3200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接口被扩展，提供了 两个获取流的方法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Stream&lt;E&gt;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stream()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返回一个顺序流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35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Stream&lt;E&gt;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parallelStream()</a:t>
            </a:r>
            <a:r>
              <a:rPr sz="22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200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返回一个并行流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734" y="826719"/>
            <a:ext cx="2780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由数组创建流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8155940" cy="455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105"/>
              </a:spcBef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Java8</a:t>
            </a:r>
            <a:r>
              <a:rPr sz="32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32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Arrays</a:t>
            </a:r>
            <a:r>
              <a:rPr sz="32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的静态方法</a:t>
            </a:r>
            <a:r>
              <a:rPr sz="32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stream()</a:t>
            </a:r>
            <a:r>
              <a:rPr sz="32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可 以获取数组流：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&lt;T&gt;</a:t>
            </a:r>
            <a:r>
              <a:rPr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Stream&lt;T&gt;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stream(T[]</a:t>
            </a:r>
            <a:r>
              <a:rPr sz="2200" spc="-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array):</a:t>
            </a:r>
            <a:r>
              <a:rPr sz="2200" spc="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返回一个流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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 panose="05000000000000000000"/>
              <a:buChar char="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重载形式，能够处理对应基本类型的数组：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31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public static IntStream stream(int[]</a:t>
            </a:r>
            <a:r>
              <a:rPr sz="2200" spc="-1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10" dirty="0">
                <a:latin typeface="宋体" panose="02010600030101010101" pitchFamily="2" charset="-122"/>
                <a:cs typeface="宋体" panose="02010600030101010101" pitchFamily="2" charset="-122"/>
              </a:rPr>
              <a:t>array)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35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public static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LongStream stream(long[]</a:t>
            </a:r>
            <a:r>
              <a:rPr sz="2200" spc="-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array)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public static DoubleStream stream(double[]</a:t>
            </a:r>
            <a:r>
              <a:rPr sz="2200" spc="-1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array)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859" y="826719"/>
            <a:ext cx="2320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由值创建流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8157209" cy="201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105"/>
              </a:spcBef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可以使用静态方法</a:t>
            </a:r>
            <a:r>
              <a:rPr sz="32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Stream.of(),</a:t>
            </a:r>
            <a:r>
              <a:rPr sz="32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通过显示值 创建一个流。它可以接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收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任意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量的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数。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sz="22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static&lt;T&gt;</a:t>
            </a:r>
            <a:r>
              <a:rPr sz="2200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Stream&lt;T&gt;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of(T...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values)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: 返回一个流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364" y="814196"/>
            <a:ext cx="4926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由函数创建流：创建无限流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7712709" cy="4044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75920">
              <a:lnSpc>
                <a:spcPts val="4000"/>
              </a:lnSpc>
              <a:spcBef>
                <a:spcPts val="105"/>
              </a:spcBef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可以使用静态方法</a:t>
            </a:r>
            <a:r>
              <a:rPr sz="3200" spc="-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Stream.iterate()</a:t>
            </a:r>
            <a:r>
              <a:rPr sz="3200" spc="-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和 Stream.generate(),</a:t>
            </a:r>
            <a:r>
              <a:rPr sz="3200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创建无限流。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迭代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ts val="4010"/>
              </a:lnSpc>
              <a:spcBef>
                <a:spcPts val="350"/>
              </a:spcBef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public static&lt;T&gt; Stream&lt;T&gt; iterate(final T seed, final  UnaryOperator&lt;T&gt;</a:t>
            </a:r>
            <a:r>
              <a:rPr sz="22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f) 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生成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public static&lt;T&gt; Stream&lt;T&gt; generate(Supplier&lt;T&gt;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s)</a:t>
            </a:r>
            <a:r>
              <a:rPr sz="2200" spc="-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: 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的中间操作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0889" y="3889375"/>
          <a:ext cx="8168640" cy="258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610"/>
                <a:gridCol w="5046980"/>
              </a:tblGrid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75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filter(Predicate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</a:t>
                      </a:r>
                      <a:r>
                        <a:rPr sz="15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Lambda</a:t>
                      </a:r>
                      <a:r>
                        <a:rPr sz="1500" spc="-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15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从流中排除某些元素。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6641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distinct()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051050" marR="130175" indent="-1905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筛选，通过流所生成元素的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hashCode()</a:t>
                      </a:r>
                      <a:r>
                        <a:rPr sz="1500" spc="-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equals()</a:t>
                      </a:r>
                      <a:r>
                        <a:rPr sz="1500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去 除重复元素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limit(long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maxSize)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截断流，使其元素不超过给定数量。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6508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skip(long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70535" marR="90170" indent="-381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跳过元素，返回一个扔掉了前</a:t>
                      </a:r>
                      <a:r>
                        <a:rPr sz="1500" spc="-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sz="1500" spc="-6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个元素的流。若流中元素 不足</a:t>
                      </a:r>
                      <a:r>
                        <a:rPr sz="15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sz="15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个，则返回一个空流。与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limit(n)</a:t>
                      </a:r>
                      <a:r>
                        <a:rPr sz="1500" spc="-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互补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267" y="1602486"/>
            <a:ext cx="8933815" cy="200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多个</a:t>
            </a:r>
            <a:r>
              <a:rPr sz="28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中间操作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可以连接起来形成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sz="2800" b="1" spc="-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水</a:t>
            </a:r>
            <a:r>
              <a:rPr sz="28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线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除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非流水 线上触发终止操作，否则</a:t>
            </a:r>
            <a:r>
              <a:rPr sz="28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800" b="1" spc="-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间操作</a:t>
            </a:r>
            <a:r>
              <a:rPr sz="28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2800" b="1" spc="-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会执行</a:t>
            </a:r>
            <a:r>
              <a:rPr sz="28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任</a:t>
            </a:r>
            <a:r>
              <a:rPr sz="2800" b="1" spc="-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何</a:t>
            </a:r>
            <a:r>
              <a:rPr sz="2800" b="1" spc="3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！  而在</a:t>
            </a:r>
            <a:r>
              <a:rPr sz="28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终止操作时一次性全部处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8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，称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“惰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28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值</a:t>
            </a:r>
            <a:r>
              <a:rPr sz="2800" b="1" spc="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56845">
              <a:lnSpc>
                <a:spcPct val="100000"/>
              </a:lnSpc>
              <a:spcBef>
                <a:spcPts val="212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筛选与切片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的中间操作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623441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映射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9149" y="2377185"/>
          <a:ext cx="8174355" cy="3268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0945"/>
                <a:gridCol w="4399280"/>
              </a:tblGrid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75818"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map(Function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接收一个函数作为参数，该函数会被应用到每个元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素上，并将其映射成一个新的元素。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66356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mapToDouble(ToDoubleFunction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92075" indent="-5213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接收一个函数作为参数，该函数会被应用到每个元 素上，产生一个新的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DoubleStream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9975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mapToInt(ToIntFunction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9620" marR="94615" indent="-6648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接收一个函数作为参数，该函数会被应用到每个元 素上，产生一个新的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IntStream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mapToLong(ToLongFunction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接收一个函数作为参数，该函数会被应用到每个元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素上，产生一个新的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LongStream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40981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flatMap(Function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69925" marR="101600" indent="-571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接收一个函数作为参数，将流中的每个值都换成另 一个流，然后把所有流连接成一个流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的中间操作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623441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排序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596" y="2377185"/>
          <a:ext cx="8168640" cy="84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295"/>
                <a:gridCol w="4392930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6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sorted()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产生一个新流，其中按自然顺序排序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4596" y="3278632"/>
          <a:ext cx="8168640" cy="56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/>
                <a:gridCol w="4397375"/>
              </a:tblGrid>
              <a:tr h="541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sorted(Comparator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comp)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产生一个新流，其中按比较器顺序排序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454" y="2948127"/>
            <a:ext cx="4363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1-Lambda</a:t>
            </a:r>
            <a:r>
              <a:rPr sz="4800" spc="-15" dirty="0">
                <a:latin typeface="宋体" panose="02010600030101010101" pitchFamily="2" charset="-122"/>
                <a:cs typeface="宋体" panose="02010600030101010101" pitchFamily="2" charset="-122"/>
              </a:rPr>
              <a:t>表达式</a:t>
            </a:r>
            <a:endParaRPr sz="4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235" y="857199"/>
            <a:ext cx="409625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的终止操作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0889" y="3285997"/>
          <a:ext cx="8168640" cy="31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610"/>
                <a:gridCol w="5046980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75818"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allMatch(Predicate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检查是否匹配所有元素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6635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anyMatch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Predicate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检查是否至少匹配一个元素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noneMatch(Predicate</a:t>
                      </a:r>
                      <a:r>
                        <a:rPr sz="1800" b="1" spc="37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检查是否没有匹配所有元素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70503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findFirst()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返回第一个元素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5950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findAny()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返回当前流中的任意元素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267" y="1599438"/>
            <a:ext cx="85598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终端操作会从流的流水线生成结果。其结果可以是任何不是流的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值，例如：List、Integer，甚至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 void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56845">
              <a:lnSpc>
                <a:spcPct val="100000"/>
              </a:lnSpc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查找与匹配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339" y="637743"/>
            <a:ext cx="3780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的终止操作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4596" y="1289430"/>
          <a:ext cx="8168640" cy="84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295"/>
                <a:gridCol w="439293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6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count()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返回流中元素总数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182" y="4825491"/>
          <a:ext cx="816864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/>
                <a:gridCol w="4397375"/>
              </a:tblGrid>
              <a:tr h="5523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reduce(T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iden,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BinaryOperator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可以将流中元素反复结合起来，得到一个值。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回</a:t>
                      </a:r>
                      <a:r>
                        <a:rPr sz="15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65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reduce(BinaryOperator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435735" marR="285750" indent="-11417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可以将流中元素反复结合起来，得到一个值。 返回</a:t>
                      </a:r>
                      <a:r>
                        <a:rPr sz="15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Optional&lt;T&gt;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7380" y="2190876"/>
          <a:ext cx="816864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/>
                <a:gridCol w="4397375"/>
              </a:tblGrid>
              <a:tr h="541655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max(Comparator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100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返回流中最大值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5568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min(Comparator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227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返回流中最小值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712787"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forEach(Consumer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15570" indent="-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内部迭</a:t>
                      </a:r>
                      <a:r>
                        <a:rPr sz="1500" b="1" spc="-1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</a:t>
                      </a:r>
                      <a:r>
                        <a:rPr sz="1500" b="1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sz="1500" b="1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Collection</a:t>
                      </a:r>
                      <a:r>
                        <a:rPr sz="1500" b="1" spc="-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接口需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要用户去做迭 </a:t>
                      </a:r>
                      <a:r>
                        <a:rPr sz="15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代，称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sz="1500" b="1" spc="-10" dirty="0">
                          <a:solidFill>
                            <a:srgbClr val="006FC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外部迭代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。相反</a:t>
                      </a:r>
                      <a:r>
                        <a:rPr sz="1500" b="1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，Stream</a:t>
                      </a:r>
                      <a:r>
                        <a:rPr sz="1500" b="1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API</a:t>
                      </a:r>
                      <a:r>
                        <a:rPr sz="1500" b="1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使用内部 迭代</a:t>
                      </a:r>
                      <a:r>
                        <a:rPr sz="15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——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它帮你把迭代做了)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8267" y="4353305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355" y="5970523"/>
            <a:ext cx="7121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备注：</a:t>
            </a:r>
            <a:r>
              <a:rPr sz="1800" dirty="0">
                <a:latin typeface="Calibri" panose="020F0502020204030204"/>
                <a:cs typeface="Calibri" panose="020F0502020204030204"/>
              </a:rPr>
              <a:t>map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420" dirty="0">
                <a:latin typeface="Arial Unicode MS" panose="020B0604020202020204" charset="-122"/>
                <a:cs typeface="Arial Unicode MS" panose="020B0604020202020204" charset="-122"/>
              </a:rPr>
              <a:t>和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reduce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的连接通常称</a:t>
            </a:r>
            <a:r>
              <a:rPr sz="1800" spc="409" dirty="0">
                <a:latin typeface="Arial Unicode MS" panose="020B0604020202020204" charset="-122"/>
                <a:cs typeface="Arial Unicode MS" panose="020B0604020202020204" charset="-122"/>
              </a:rPr>
              <a:t>为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map-reduce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模式，</a:t>
            </a:r>
            <a:r>
              <a:rPr sz="1800" spc="420" dirty="0">
                <a:latin typeface="Arial Unicode MS" panose="020B0604020202020204" charset="-122"/>
                <a:cs typeface="Arial Unicode MS" panose="020B0604020202020204" charset="-122"/>
              </a:rPr>
              <a:t>因</a:t>
            </a:r>
            <a:r>
              <a:rPr sz="1800" dirty="0">
                <a:latin typeface="Calibri" panose="020F0502020204030204"/>
                <a:cs typeface="Calibri" panose="020F0502020204030204"/>
              </a:rPr>
              <a:t>Google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用它 来进行网络搜索而出名。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的终止操作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867661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收集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4596" y="2370582"/>
          <a:ext cx="8168640" cy="84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295"/>
                <a:gridCol w="4392930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0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61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collect(Collector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79425" marR="89535" indent="-381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将流转换为其他形式。接收一个</a:t>
                      </a:r>
                      <a:r>
                        <a:rPr sz="1500" spc="-5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Collector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接口的 实现，用于给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Stream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中元素做汇总的方法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8540" y="3903700"/>
            <a:ext cx="73977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Collector</a:t>
            </a:r>
            <a:r>
              <a:rPr sz="20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接口中方法的实现决定了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何对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收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集操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如收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集到 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Map)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但是</a:t>
            </a:r>
            <a:r>
              <a:rPr sz="20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Collectors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实用类提供了很多静态 方法，可以方便地创建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常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见收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器实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，具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体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方法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实例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下表：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154" y="902335"/>
          <a:ext cx="8928735" cy="5649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245"/>
                <a:gridCol w="2976245"/>
                <a:gridCol w="2976244"/>
              </a:tblGrid>
              <a:tr h="416813">
                <a:tc>
                  <a:txBody>
                    <a:bodyPr/>
                    <a:lstStyle/>
                    <a:p>
                      <a:pPr marL="61595">
                        <a:lnSpc>
                          <a:spcPts val="182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方法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返回类型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作用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368426">
                <a:tc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toList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List&lt;T&gt;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把流中元素收集到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List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1027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List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&lt;Employee&gt; </a:t>
                      </a: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emps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list.stream().collect(Collectors.toList());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68554">
                <a:tc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toSet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Set&lt;T&gt;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把流中元素收集到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Set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19405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Set&lt;Employee&gt; </a:t>
                      </a: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emps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list.stream().collect(Collectors.toSet());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68553">
                <a:tc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toCollection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Collection&lt;T&gt;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把流中元素收集到创建的集合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1027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Collection&lt;Employee&gt;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emps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=list.stream().collect(Collectors.toCollection(ArrayList::new));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counting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Long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计算流中元素的个数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1027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long 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count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=</a:t>
                      </a:r>
                      <a:r>
                        <a:rPr sz="160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list.stream().collect(Collectors.counting());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68554">
                <a:tc>
                  <a:txBody>
                    <a:bodyPr/>
                    <a:lstStyle/>
                    <a:p>
                      <a:pPr marL="61595">
                        <a:lnSpc>
                          <a:spcPts val="1830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summingInt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Integer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对流中元素的整数属性求和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0520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int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total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=list.stream().collect(Collectors.summingInt(Employee::getSalary));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87680">
                <a:tc>
                  <a:txBody>
                    <a:bodyPr/>
                    <a:lstStyle/>
                    <a:p>
                      <a:pPr marL="61595">
                        <a:lnSpc>
                          <a:spcPts val="1830"/>
                        </a:lnSpc>
                      </a:pPr>
                      <a:r>
                        <a:rPr sz="1600" b="1" spc="-15" dirty="0">
                          <a:latin typeface="Calibri" panose="020F0502020204030204"/>
                          <a:cs typeface="Calibri" panose="020F0502020204030204"/>
                        </a:rPr>
                        <a:t>averagingInt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Double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30"/>
                        </a:lnSpc>
                      </a:pPr>
                      <a:r>
                        <a:rPr sz="1600" spc="1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计算流中元</a:t>
                      </a:r>
                      <a:r>
                        <a:rPr sz="1600" spc="2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素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Integer</a:t>
                      </a:r>
                      <a:r>
                        <a:rPr sz="1600" spc="1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属性的平均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2865">
                        <a:lnSpc>
                          <a:spcPts val="1910"/>
                        </a:lnSpc>
                      </a:pPr>
                      <a:r>
                        <a:rPr sz="16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值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0989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3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double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avg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list.stream().collect(Collectors.averagingInt(Employee::getSalary));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87680">
                <a:tc>
                  <a:txBody>
                    <a:bodyPr/>
                    <a:lstStyle/>
                    <a:p>
                      <a:pPr marL="61595">
                        <a:lnSpc>
                          <a:spcPts val="1830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summarizingInt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IntSummaryStatistics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30"/>
                        </a:lnSpc>
                      </a:pPr>
                      <a:r>
                        <a:rPr sz="1600" spc="1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收集流</a:t>
                      </a:r>
                      <a:r>
                        <a:rPr sz="1600" spc="2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中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Integer</a:t>
                      </a:r>
                      <a:r>
                        <a:rPr sz="1600" spc="1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属性的统计</a:t>
                      </a:r>
                      <a:r>
                        <a:rPr sz="1600" spc="2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值</a:t>
                      </a: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。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2865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如：平均值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0977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3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IntSummaryStatistics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iss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list.stream().collect(Collectors.summarizingInt(Employee::getSalary));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170" y="707262"/>
          <a:ext cx="8886825" cy="615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925"/>
                <a:gridCol w="2955925"/>
                <a:gridCol w="2955925"/>
              </a:tblGrid>
              <a:tr h="342391">
                <a:tc>
                  <a:txBody>
                    <a:bodyPr/>
                    <a:lstStyle/>
                    <a:p>
                      <a:pPr marL="61595">
                        <a:lnSpc>
                          <a:spcPts val="2040"/>
                        </a:lnSpc>
                      </a:pPr>
                      <a:r>
                        <a:rPr sz="1800" b="1" spc="-5" dirty="0">
                          <a:latin typeface="Calibri" panose="020F0502020204030204"/>
                          <a:cs typeface="Calibri" panose="020F0502020204030204"/>
                        </a:rPr>
                        <a:t>joining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0"/>
                        </a:lnSpc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String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连接流中每个字符串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9">
                <a:tc gridSpan="3">
                  <a:txBody>
                    <a:bodyPr/>
                    <a:lstStyle/>
                    <a:p>
                      <a:pPr marL="61595">
                        <a:lnSpc>
                          <a:spcPts val="204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String </a:t>
                      </a: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str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list.stream().map(Employee::getName).collect(Collectors.joining());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42264">
                <a:tc>
                  <a:txBody>
                    <a:bodyPr/>
                    <a:lstStyle/>
                    <a:p>
                      <a:pPr marL="61595">
                        <a:lnSpc>
                          <a:spcPts val="2040"/>
                        </a:lnSpc>
                      </a:pPr>
                      <a:r>
                        <a:rPr sz="1800" b="1" spc="-10" dirty="0">
                          <a:latin typeface="Calibri" panose="020F0502020204030204"/>
                          <a:cs typeface="Calibri" panose="020F0502020204030204"/>
                        </a:rPr>
                        <a:t>maxBy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0"/>
                        </a:lnSpc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Optional&lt;T&gt;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根据比较器选择最大值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9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Optional&lt;Emp&gt;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max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list.stream().collect(Collectors.maxBy(comparingInt(Employee::getSalary)));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42264">
                <a:tc>
                  <a:txBody>
                    <a:bodyPr/>
                    <a:lstStyle/>
                    <a:p>
                      <a:pPr marL="61595">
                        <a:lnSpc>
                          <a:spcPts val="2045"/>
                        </a:lnSpc>
                      </a:pPr>
                      <a:r>
                        <a:rPr sz="1800" b="1" spc="-5" dirty="0">
                          <a:latin typeface="Calibri" panose="020F0502020204030204"/>
                          <a:cs typeface="Calibri" panose="020F0502020204030204"/>
                        </a:rPr>
                        <a:t>minBy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Optional&lt;T&gt;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根据比较器选择最小值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9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Optional&lt;Emp&gt; </a:t>
                      </a: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min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7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list.stream().collect(Collectors.minBy(comparingInt(Employee::getSalary)));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097280">
                <a:tc>
                  <a:txBody>
                    <a:bodyPr/>
                    <a:lstStyle/>
                    <a:p>
                      <a:pPr marL="61595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Calibri" panose="020F0502020204030204"/>
                          <a:cs typeface="Calibri" panose="020F0502020204030204"/>
                        </a:rPr>
                        <a:t>reducing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归约产生的类型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51435">
                        <a:lnSpc>
                          <a:spcPts val="2130"/>
                        </a:lnSpc>
                        <a:spcBef>
                          <a:spcPts val="25"/>
                        </a:spcBef>
                      </a:pP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从一个作为</a:t>
                      </a:r>
                      <a:r>
                        <a:rPr sz="1800" spc="7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累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加器的初始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值 </a:t>
                      </a:r>
                      <a:r>
                        <a:rPr sz="1800" spc="3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开始，利用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Bina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yOpe</a:t>
                      </a: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at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00" spc="3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与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2230" marR="48260">
                        <a:lnSpc>
                          <a:spcPts val="2120"/>
                        </a:lnSpc>
                        <a:spcBef>
                          <a:spcPts val="70"/>
                        </a:spcBef>
                      </a:pP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流中元素逐</a:t>
                      </a:r>
                      <a:r>
                        <a:rPr sz="1800" spc="7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个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结</a:t>
                      </a:r>
                      <a:r>
                        <a:rPr sz="1800" spc="5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合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，从而归 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约成单个值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8">
                <a:tc gridSpan="3">
                  <a:txBody>
                    <a:bodyPr/>
                    <a:lstStyle/>
                    <a:p>
                      <a:pPr marL="61595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int</a:t>
                      </a: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total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=list.stream().collect(Collectors.reducing(0, Employee::getSalar,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Integer::sum));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48640">
                <a:tc>
                  <a:txBody>
                    <a:bodyPr/>
                    <a:lstStyle/>
                    <a:p>
                      <a:pPr marL="61595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Calibri" panose="020F0502020204030204"/>
                          <a:cs typeface="Calibri" panose="020F0502020204030204"/>
                        </a:rPr>
                        <a:t>collectingAndThen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转换函数返回的类型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48260">
                        <a:lnSpc>
                          <a:spcPts val="2120"/>
                        </a:lnSpc>
                        <a:spcBef>
                          <a:spcPts val="40"/>
                        </a:spcBef>
                      </a:pP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包裹另一个</a:t>
                      </a:r>
                      <a:r>
                        <a:rPr sz="1800" spc="7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收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集</a:t>
                      </a:r>
                      <a:r>
                        <a:rPr sz="1800" spc="5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器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，对其结 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果转换函数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8">
                <a:tc gridSpan="3">
                  <a:txBody>
                    <a:bodyPr/>
                    <a:lstStyle/>
                    <a:p>
                      <a:pPr marL="61595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int</a:t>
                      </a:r>
                      <a:r>
                        <a:rPr sz="1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how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list.stream().collect(Collectors.collectingAndThen(Collectors.toList(),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List::size));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48640">
                <a:tc>
                  <a:txBody>
                    <a:bodyPr/>
                    <a:lstStyle/>
                    <a:p>
                      <a:pPr marL="6159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Calibri" panose="020F0502020204030204"/>
                          <a:cs typeface="Calibri" panose="020F0502020204030204"/>
                        </a:rPr>
                        <a:t>groupingBy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Map&lt;K,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List&lt;T&gt;&gt;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55880">
                        <a:lnSpc>
                          <a:spcPts val="2120"/>
                        </a:lnSpc>
                        <a:spcBef>
                          <a:spcPts val="40"/>
                        </a:spcBef>
                      </a:pP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根据某属性</a:t>
                      </a:r>
                      <a:r>
                        <a:rPr sz="1800" spc="7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值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对流分</a:t>
                      </a:r>
                      <a:r>
                        <a:rPr sz="1800" spc="5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组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，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属 性为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，结果为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651954">
                <a:tc gridSpan="3">
                  <a:txBody>
                    <a:bodyPr/>
                    <a:lstStyle/>
                    <a:p>
                      <a:pPr marL="61595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Map&lt;Emp.Status,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List&lt;Emp&gt;&gt; map=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28054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.collect(Collectors.groupingBy(Employee::getStatus));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42290">
                <a:tc>
                  <a:txBody>
                    <a:bodyPr/>
                    <a:lstStyle/>
                    <a:p>
                      <a:pPr marL="61595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Calibri" panose="020F0502020204030204"/>
                          <a:cs typeface="Calibri" panose="020F0502020204030204"/>
                        </a:rPr>
                        <a:t>partitioningBy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Map&lt;Boolean,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List&lt;T&gt;&gt;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根据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true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或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false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进行分区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298611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3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Map&lt;Boolean,List&lt;Emp&gt;&gt;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vd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6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list.stream().collect(Collectors.partitioningBy(Employee::getManage));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914" y="782192"/>
            <a:ext cx="323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并行流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串行</a:t>
            </a:r>
            <a:r>
              <a:rPr spc="-15" dirty="0"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endParaRPr spc="-1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16001"/>
            <a:ext cx="8408035" cy="319722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并行流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就是把一个内容分成多个数据块，并用不同的线程分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别处理每个数据块的流。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39000"/>
              </a:lnSpc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sz="24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中将并行进行了优化，我们可以很容易的对数据进行并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行操作。Stream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可以声明性地通过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parallel()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与 sequential()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在并行流与顺序流之间进行切换。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461897"/>
            <a:ext cx="8276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Fork/Join</a:t>
            </a:r>
            <a:r>
              <a:rPr sz="1800" b="1" spc="-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框架：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就是在必要的情况下，将一个大任务，进行拆</a:t>
            </a:r>
            <a:r>
              <a:rPr sz="1800" spc="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(fork)成若干个 小任务（拆到不可再拆时），再将一个个的小任务运算的结果进行</a:t>
            </a:r>
            <a:r>
              <a:rPr sz="18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join</a:t>
            </a:r>
            <a:r>
              <a:rPr sz="18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汇总.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0064" y="782192"/>
            <a:ext cx="439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pc="-15" dirty="0"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Fork/Join</a:t>
            </a:r>
            <a:r>
              <a:rPr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框架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4123" y="2407920"/>
            <a:ext cx="5291328" cy="43174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82105" y="2928366"/>
            <a:ext cx="1728470" cy="1007744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178435" marR="168275">
              <a:lnSpc>
                <a:spcPct val="100000"/>
              </a:lnSpc>
              <a:spcBef>
                <a:spcPts val="1695"/>
              </a:spcBef>
            </a:pP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任务递归分配 成若干小任务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3941" y="4682490"/>
            <a:ext cx="1129665" cy="419100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460"/>
              </a:spcBef>
            </a:pP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并行求值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8991" y="2945638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ork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2025" y="2945638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ork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3382" y="3613226"/>
            <a:ext cx="394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8678" y="3613226"/>
            <a:ext cx="394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4689" y="5340807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join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2241" y="604520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join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4911" y="5340807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join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6158" y="5846826"/>
            <a:ext cx="2074545" cy="419100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部分结果进行合并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541" y="845312"/>
            <a:ext cx="6567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Fork/Join</a:t>
            </a:r>
            <a:r>
              <a:rPr sz="3200" spc="-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框架与传统线程池的区别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471" y="1598097"/>
            <a:ext cx="8665210" cy="4599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采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“工作窃取”模式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（work-stealing）：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当执行新的任务时它可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将其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拆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分分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更小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任务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将小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任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务加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线 程队列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然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后再从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随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机线程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队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列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中偷一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它放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己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队列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252095">
              <a:lnSpc>
                <a:spcPct val="150000"/>
              </a:lnSpc>
              <a:spcBef>
                <a:spcPts val="130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相对于一般的线程池实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,fork/join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框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架的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优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势体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在对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中包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含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的任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务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 处理方式上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在一般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线程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池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如果一个线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正在执行的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任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务由于某些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原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因 无法继续运行,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那么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线程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会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处于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待状</a:t>
            </a:r>
            <a:r>
              <a:rPr sz="2000" spc="-35" dirty="0"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fork/join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框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架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某个子问题由于等待另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外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子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完成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无法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继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续运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那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么处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该子 问题的线程会主动寻找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他尚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未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运行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子问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来执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种方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减少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线程 的等待时间,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提高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250" y="2948127"/>
            <a:ext cx="4582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5-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4800" spc="-5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4800" spc="5" dirty="0"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4800" spc="1145" dirty="0">
                <a:latin typeface="宋体" panose="02010600030101010101" pitchFamily="2" charset="-122"/>
                <a:cs typeface="宋体" panose="02010600030101010101" pitchFamily="2" charset="-122"/>
              </a:rPr>
              <a:t>期</a:t>
            </a:r>
            <a:r>
              <a:rPr sz="4800" dirty="0"/>
              <a:t>API</a:t>
            </a:r>
            <a:endParaRPr sz="4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848" y="939495"/>
            <a:ext cx="7588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3200" spc="715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3200" spc="-10" dirty="0"/>
              <a:t>LocalDate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3200" spc="-10" dirty="0"/>
              <a:t>LocalTime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3200" spc="-10" dirty="0"/>
              <a:t>LocalDateTime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788647"/>
            <a:ext cx="7472680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LocalDate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LocalTime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LocalDateTime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类的实 例是</a:t>
            </a:r>
            <a:r>
              <a:rPr sz="2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不可变的对象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，分别表示使用</a:t>
            </a:r>
            <a:r>
              <a:rPr sz="2800" spc="-77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ISO-8601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日 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历系统的日期、时间、日期和时间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它们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供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了简单的日期或时间，并不包含当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的时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信 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息。也不包含与时区相关的信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息。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150" y="5910173"/>
            <a:ext cx="6202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ISO-8601</a:t>
            </a: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日历系统是国际标准化</a:t>
            </a:r>
            <a:r>
              <a:rPr sz="1400" spc="-15" dirty="0">
                <a:latin typeface="宋体" panose="02010600030101010101" pitchFamily="2" charset="-122"/>
                <a:cs typeface="宋体" panose="02010600030101010101" pitchFamily="2" charset="-122"/>
              </a:rPr>
              <a:t>组</a:t>
            </a: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织制</a:t>
            </a:r>
            <a:r>
              <a:rPr sz="1400" spc="-15" dirty="0"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的现</a:t>
            </a:r>
            <a:r>
              <a:rPr sz="1400" spc="-15" dirty="0"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公民</a:t>
            </a:r>
            <a:r>
              <a:rPr sz="14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日期</a:t>
            </a:r>
            <a:r>
              <a:rPr sz="1400" spc="-1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时间</a:t>
            </a:r>
            <a:r>
              <a:rPr sz="14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表示法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238" y="907491"/>
            <a:ext cx="5410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为什么使</a:t>
            </a:r>
            <a:r>
              <a:rPr spc="810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dirty="0"/>
              <a:t>Lambda</a:t>
            </a:r>
            <a:r>
              <a:rPr spc="-7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表达式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322" y="1924182"/>
            <a:ext cx="748792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Lambda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是一个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匿名函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，我们可以把</a:t>
            </a:r>
            <a:r>
              <a:rPr sz="2800" spc="-7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Lambda  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表达式理解为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一段可以传递的</a:t>
            </a:r>
            <a:r>
              <a:rPr sz="2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代码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（将代码 像数据一样进行传递）。可以写出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更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简洁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更 灵活的代码。作为一种更紧凑的代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风格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使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Java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的语言表达能力得到了提升。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152" y="758316"/>
          <a:ext cx="8948420" cy="591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/>
                <a:gridCol w="2489200"/>
                <a:gridCol w="3950334"/>
              </a:tblGrid>
              <a:tr h="251333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b="1" spc="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方法</a:t>
                      </a:r>
                      <a:endParaRPr sz="9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b="1" spc="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描述</a:t>
                      </a:r>
                      <a:endParaRPr sz="9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35"/>
                        </a:lnSpc>
                      </a:pPr>
                      <a:r>
                        <a:rPr sz="900" b="1" spc="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示例</a:t>
                      </a:r>
                      <a:endParaRPr sz="9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28141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now()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静态方法，根据当前时间创建对象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LocalDate 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localDate =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 LocalDate.now();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9215" marR="52197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LocalTime 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localTime =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LocalTime.now();  LocalDateTime 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localDateTime =</a:t>
                      </a:r>
                      <a:r>
                        <a:rPr sz="1200" spc="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LocalDateTime.now();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37565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of()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静态方法</a:t>
                      </a:r>
                      <a:r>
                        <a:rPr sz="1200" spc="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，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根据</a:t>
                      </a:r>
                      <a:r>
                        <a:rPr sz="1200" spc="1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指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定</a:t>
                      </a:r>
                      <a:r>
                        <a:rPr sz="1200" spc="1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日</a:t>
                      </a:r>
                      <a:r>
                        <a:rPr sz="1200" spc="-1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期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sz="12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时间创建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对象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LocalDate 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localDate =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LocalDate.of(2016, 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10,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26);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9215" marR="1758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LocalTime 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localTime =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LocalTime.of(02, 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22,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56);  LocalDateTime 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localDateTime =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LocalDateTime.of(2016, 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10,  26, 12, 10,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 55);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8718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plusDays,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plusWeeks,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plusMonths,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plusYears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4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向当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前</a:t>
                      </a:r>
                      <a:r>
                        <a:rPr sz="1200" spc="32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LocalDate</a:t>
                      </a:r>
                      <a:r>
                        <a:rPr sz="1200" spc="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spc="3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对</a:t>
                      </a:r>
                      <a:r>
                        <a:rPr sz="1200" spc="4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象添加几</a:t>
                      </a:r>
                      <a:r>
                        <a:rPr sz="1200" spc="5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天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、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几周、几个月、几年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8719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minusDays,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minusWeeks,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minusMonths,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minusYears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4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从当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前</a:t>
                      </a:r>
                      <a:r>
                        <a:rPr sz="1200" spc="32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LocalDate</a:t>
                      </a:r>
                      <a:r>
                        <a:rPr sz="1200" spc="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spc="3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对</a:t>
                      </a:r>
                      <a:r>
                        <a:rPr sz="1200" spc="4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象减去几</a:t>
                      </a:r>
                      <a:r>
                        <a:rPr sz="1200" spc="5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天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、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几周、几个月、几年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09422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plus,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minus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添加或减少一</a:t>
                      </a:r>
                      <a:r>
                        <a:rPr sz="1200" spc="27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个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Duration</a:t>
                      </a:r>
                      <a:r>
                        <a:rPr sz="1200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spc="27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或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Period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3756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withDayOfMonth,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8580" marR="14325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wit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200" b="1" spc="-10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ea</a:t>
                      </a:r>
                      <a:r>
                        <a:rPr sz="1200" b="1" spc="-8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,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withMonth, 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withYear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sz="1200" spc="3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将月份天数</a:t>
                      </a:r>
                      <a:r>
                        <a:rPr sz="1200" spc="3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、</a:t>
                      </a:r>
                      <a:r>
                        <a:rPr sz="1200" spc="3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年份天数、月份、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年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8580">
                        <a:lnSpc>
                          <a:spcPts val="1430"/>
                        </a:lnSpc>
                      </a:pPr>
                      <a:r>
                        <a:rPr sz="1200" spc="23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份修改为指</a:t>
                      </a:r>
                      <a:r>
                        <a:rPr sz="1200" spc="25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定</a:t>
                      </a:r>
                      <a:r>
                        <a:rPr sz="1200" spc="23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的</a:t>
                      </a:r>
                      <a:r>
                        <a:rPr sz="1200" spc="25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值</a:t>
                      </a:r>
                      <a:r>
                        <a:rPr sz="1200" spc="23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并返回新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的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LocalDate</a:t>
                      </a: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对象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09423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getDayOfMonth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获得月份天数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(1-31)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0929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getDayOfYear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获得年份天数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(1-366)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8846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getDayOfWeek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9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获得星</a:t>
                      </a:r>
                      <a:r>
                        <a:rPr sz="1200" spc="8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期</a:t>
                      </a:r>
                      <a:r>
                        <a:rPr sz="1200" spc="9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几</a:t>
                      </a:r>
                      <a:r>
                        <a:rPr sz="1200" spc="80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sz="1200" spc="8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返</a:t>
                      </a:r>
                      <a:r>
                        <a:rPr sz="1200" spc="9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回</a:t>
                      </a:r>
                      <a:r>
                        <a:rPr sz="1200" spc="8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一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个</a:t>
                      </a:r>
                      <a:r>
                        <a:rPr sz="1200" spc="7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 </a:t>
                      </a: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DayOfWeek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枚举值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0929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getMonth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获得月份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返回一</a:t>
                      </a:r>
                      <a:r>
                        <a:rPr sz="1200" spc="27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个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Month</a:t>
                      </a:r>
                      <a:r>
                        <a:rPr sz="12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枚举值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09435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getMonthValue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获得月份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(1-12)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0938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getYear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获得年份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8769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until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获得两个日期之间的</a:t>
                      </a:r>
                      <a:r>
                        <a:rPr sz="1200" spc="11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Period</a:t>
                      </a:r>
                      <a:r>
                        <a:rPr sz="1200" spc="1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对象，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或者指</a:t>
                      </a:r>
                      <a:r>
                        <a:rPr sz="1200" spc="27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定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ChronoUnits</a:t>
                      </a:r>
                      <a:r>
                        <a:rPr sz="12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的数字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0938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isBefore,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isAfter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比较两个</a:t>
                      </a:r>
                      <a:r>
                        <a:rPr sz="1200" spc="-6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 </a:t>
                      </a: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LocalDate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0938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isLeapYear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判断是否是闰年</a:t>
                      </a:r>
                      <a:endParaRPr sz="12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907491"/>
            <a:ext cx="2831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Instant</a:t>
            </a:r>
            <a:r>
              <a:rPr spc="-4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时间戳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788647"/>
            <a:ext cx="7522209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用于“时间戳”的运算。它是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Unix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(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传统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的设定为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UTC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1970</a:t>
            </a:r>
            <a:r>
              <a:rPr sz="2800" spc="5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spc="5" dirty="0">
                <a:latin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午夜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800" spc="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开始 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经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历的描述进行运算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017" y="907491"/>
            <a:ext cx="3594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Duration </a:t>
            </a:r>
            <a:r>
              <a:rPr spc="79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pc="-15" dirty="0"/>
              <a:t>Period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762406" y="2002993"/>
            <a:ext cx="5988050" cy="117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u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on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: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用于计</a:t>
            </a:r>
            <a:r>
              <a:rPr sz="2800" spc="-15" dirty="0"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两个“时间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间隔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70" dirty="0">
                <a:latin typeface="Calibri" panose="020F0502020204030204"/>
                <a:cs typeface="Calibri" panose="020F0502020204030204"/>
              </a:rPr>
              <a:t>P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er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od: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用于计算两个“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期”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隔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573" y="907491"/>
            <a:ext cx="2319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日期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的操纵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801448"/>
            <a:ext cx="7469505" cy="278066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spc="-20" dirty="0">
                <a:latin typeface="Calibri" panose="020F0502020204030204"/>
                <a:cs typeface="Calibri" panose="020F0502020204030204"/>
              </a:rPr>
              <a:t>TemporalAdjuster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时间校正器。有时我们可能需要获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取例如：将日期调整到“下个周日”等操作。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TemporalAdjuster</a:t>
            </a:r>
            <a:r>
              <a:rPr sz="24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3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该类通过静态方法提供了大量的常 用</a:t>
            </a:r>
            <a:r>
              <a:rPr sz="2400" spc="-67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TemporalAdjuster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的实现。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83235">
              <a:lnSpc>
                <a:spcPct val="100000"/>
              </a:lnSpc>
              <a:spcBef>
                <a:spcPts val="1665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例如获取下个周日：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4869179"/>
            <a:ext cx="6854952" cy="8641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907491"/>
            <a:ext cx="2778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与格式化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658238"/>
            <a:ext cx="7395209" cy="254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java.time.format.DateTimeFormatter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类：该类提供了三种 格式化方法：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66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预定义的标准格式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语言环境相关的格式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自定义的格式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573" y="907491"/>
            <a:ext cx="2319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时区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的处理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966722"/>
            <a:ext cx="7439659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Java8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中加入了对时区的支持，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带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时区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时间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分别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ZonedDate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ZonedTime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ZonedDateTime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其中每个时区都对应着</a:t>
            </a:r>
            <a:r>
              <a:rPr sz="2000" spc="-5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ID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，地区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ID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都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000" spc="-5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{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区域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}/{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城市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}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的格式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000" spc="-56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dirty="0">
                <a:latin typeface="Calibri" panose="020F0502020204030204"/>
                <a:cs typeface="Calibri" panose="020F0502020204030204"/>
              </a:rPr>
              <a:t>Asia/Shanghai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marR="1043305" indent="-572135">
              <a:lnSpc>
                <a:spcPct val="17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ZoneId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该类中包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含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了所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的时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信息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getAvailableZoneIds()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: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可以获取所有时区时区信息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of(id) </a:t>
            </a:r>
            <a:r>
              <a:rPr sz="2000" dirty="0">
                <a:latin typeface="Calibri" panose="020F0502020204030204"/>
                <a:cs typeface="Calibri" panose="020F0502020204030204"/>
              </a:rPr>
              <a:t>: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用指定的时区信息获</a:t>
            </a:r>
            <a:r>
              <a:rPr sz="2000" spc="420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ZoneId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对象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622" y="941019"/>
            <a:ext cx="4597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宋体" panose="02010600030101010101" pitchFamily="2" charset="-122"/>
                <a:cs typeface="宋体" panose="02010600030101010101" pitchFamily="2" charset="-122"/>
              </a:rPr>
              <a:t>与传统日期处理的转换</a:t>
            </a:r>
            <a:endParaRPr b="0"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154" y="1550416"/>
          <a:ext cx="8948420" cy="5018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245"/>
                <a:gridCol w="2976245"/>
                <a:gridCol w="2976244"/>
              </a:tblGrid>
              <a:tr h="33604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类</a:t>
                      </a:r>
                      <a:endParaRPr sz="105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50" b="1" spc="1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遗</a:t>
                      </a:r>
                      <a:r>
                        <a:rPr sz="1050" b="1" spc="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留类</a:t>
                      </a:r>
                      <a:endParaRPr sz="105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From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50" b="1" spc="1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遗留类</a:t>
                      </a:r>
                      <a:endParaRPr sz="105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83691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java.time.Instant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java.util.Date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Date.from(instant)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date.toInstant()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83691">
                <a:tc>
                  <a:txBody>
                    <a:bodyPr/>
                    <a:lstStyle/>
                    <a:p>
                      <a:pPr marL="28575" marR="15195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java.time.Instant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a.sql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Times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Timestamp.from(instant)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timestamp.toInstant()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83692">
                <a:tc>
                  <a:txBody>
                    <a:bodyPr/>
                    <a:lstStyle/>
                    <a:p>
                      <a:pPr marL="28575" marR="9105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java.time.ZonedDateTime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a.u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ria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nC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ale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nd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spc="-14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om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sz="1400" spc="-40" dirty="0"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one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at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eTim 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e)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cal.toZonedDateTime()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83692">
                <a:tc>
                  <a:txBody>
                    <a:bodyPr/>
                    <a:lstStyle/>
                    <a:p>
                      <a:pPr marL="28575" marR="14820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java.time.LocalDate 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java.sql.Time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Date.valueOf(localDate)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date.toLocalDate()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83692">
                <a:tc>
                  <a:txBody>
                    <a:bodyPr/>
                    <a:lstStyle/>
                    <a:p>
                      <a:pPr marL="28575" marR="14649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java.time.LocalTime 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java.sql.Time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Date.valueOf(localDate)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date.toLocalTime()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83691">
                <a:tc>
                  <a:txBody>
                    <a:bodyPr/>
                    <a:lstStyle/>
                    <a:p>
                      <a:pPr marL="28575" marR="11169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java.time.LocalDateTime  java.sql.Timestamp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Timestamp.valueOf(localDateTime)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timestamp.toLocalDateTime()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83615">
                <a:tc>
                  <a:txBody>
                    <a:bodyPr/>
                    <a:lstStyle/>
                    <a:p>
                      <a:pPr marL="28575" marR="15779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java.time.ZoneId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a.u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il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Time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one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Timezone.getTimeZone(id)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timeZone.toZoneId()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83679">
                <a:tc>
                  <a:txBody>
                    <a:bodyPr/>
                    <a:lstStyle/>
                    <a:p>
                      <a:pPr marL="28575" marR="2057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time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.f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.D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Tim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tt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er 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java.text.DateFormat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formatter.toFormat()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4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无</a:t>
                      </a:r>
                      <a:endParaRPr sz="14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855" y="2989275"/>
            <a:ext cx="75819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6-</a:t>
            </a:r>
            <a:r>
              <a:rPr sz="4300" spc="-15" dirty="0">
                <a:latin typeface="宋体" panose="02010600030101010101" pitchFamily="2" charset="-122"/>
                <a:cs typeface="宋体" panose="02010600030101010101" pitchFamily="2" charset="-122"/>
              </a:rPr>
              <a:t>接口中的默认方法与静态方法</a:t>
            </a:r>
            <a:endParaRPr sz="43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060" y="782192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接口中的默认方法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76" y="3717035"/>
            <a:ext cx="4247388" cy="22722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437" y="1668907"/>
            <a:ext cx="7950834" cy="1878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sz="2400" spc="-1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8中允许接口中包含具有具体实现的方法，该方法称为 “默认方法”，默认方法使用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sz="24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关键字修饰。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00355">
              <a:lnSpc>
                <a:spcPct val="100000"/>
              </a:lnSpc>
            </a:pP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例如：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060" y="782192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接口中的默认方法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06947"/>
            <a:ext cx="8294370" cy="41509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接口默认方法的”类优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先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”原则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3815">
              <a:lnSpc>
                <a:spcPts val="4010"/>
              </a:lnSpc>
              <a:spcBef>
                <a:spcPts val="23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若一个接口中定义了一个默认方法，而另外一个父类或接口中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又定义了一个同名的方法时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选择父类中的方法。如果一个父类提供了具体的实现，那么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ct val="100000"/>
              </a:lnSpc>
              <a:spcBef>
                <a:spcPts val="111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接口中具有相同名称和参数的默认方法会被忽略。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 algn="just">
              <a:lnSpc>
                <a:spcPct val="139000"/>
              </a:lnSpc>
              <a:spcBef>
                <a:spcPts val="1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接口冲突。如果一个父接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口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提供一个默认方法，而另一个接 口也提供了一个具有相同名称和参数列表的方法（不管方法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是否是默认方法），那么必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须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覆盖该方法来解决冲突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414" y="853897"/>
            <a:ext cx="3013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85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表达式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962" y="1883409"/>
            <a:ext cx="414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从匿名类到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的转换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2493264"/>
            <a:ext cx="6249924" cy="20878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9160" y="5085588"/>
            <a:ext cx="7950708" cy="71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25" y="669747"/>
            <a:ext cx="57410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接口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默认方法的”类优先”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原</a:t>
            </a:r>
            <a:r>
              <a:rPr sz="3200" spc="-10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67" y="1341119"/>
            <a:ext cx="5472683" cy="52745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5662421"/>
            <a:ext cx="2952115" cy="431800"/>
          </a:xfrm>
          <a:custGeom>
            <a:avLst/>
            <a:gdLst/>
            <a:ahLst/>
            <a:cxnLst/>
            <a:rect l="l" t="t" r="r" b="b"/>
            <a:pathLst>
              <a:path w="2952115" h="431800">
                <a:moveTo>
                  <a:pt x="0" y="431291"/>
                </a:moveTo>
                <a:lnTo>
                  <a:pt x="2951988" y="431291"/>
                </a:lnTo>
                <a:lnTo>
                  <a:pt x="2951988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060" y="782192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接口中的静态方法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123" y="2852927"/>
            <a:ext cx="5760720" cy="36301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437" y="1810639"/>
            <a:ext cx="5208270" cy="1014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Java8</a:t>
            </a:r>
            <a:r>
              <a:rPr sz="2400" spc="-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中，接口中允许添加静态方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sz="20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例如：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922" y="5301234"/>
            <a:ext cx="5473065" cy="1009015"/>
          </a:xfrm>
          <a:custGeom>
            <a:avLst/>
            <a:gdLst/>
            <a:ahLst/>
            <a:cxnLst/>
            <a:rect l="l" t="t" r="r" b="b"/>
            <a:pathLst>
              <a:path w="5473065" h="1009014">
                <a:moveTo>
                  <a:pt x="0" y="1008887"/>
                </a:moveTo>
                <a:lnTo>
                  <a:pt x="5472684" y="1008887"/>
                </a:lnTo>
                <a:lnTo>
                  <a:pt x="5472684" y="0"/>
                </a:lnTo>
                <a:lnTo>
                  <a:pt x="0" y="0"/>
                </a:lnTo>
                <a:lnTo>
                  <a:pt x="0" y="100888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645" y="2948127"/>
            <a:ext cx="3575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7-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4800" spc="-10" dirty="0">
                <a:latin typeface="宋体" panose="02010600030101010101" pitchFamily="2" charset="-122"/>
                <a:cs typeface="宋体" panose="02010600030101010101" pitchFamily="2" charset="-122"/>
              </a:rPr>
              <a:t>他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4800" dirty="0">
                <a:latin typeface="宋体" panose="02010600030101010101" pitchFamily="2" charset="-122"/>
                <a:cs typeface="宋体" panose="02010600030101010101" pitchFamily="2" charset="-122"/>
              </a:rPr>
              <a:t>特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sz="4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738" y="782192"/>
            <a:ext cx="224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Optional</a:t>
            </a:r>
            <a:r>
              <a:rPr spc="-60" dirty="0"/>
              <a:t> </a:t>
            </a:r>
            <a:r>
              <a:rPr spc="-15" dirty="0"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endParaRPr spc="-1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00"/>
              </a:spcBef>
            </a:pPr>
            <a:r>
              <a:rPr dirty="0"/>
              <a:t>Optional&lt;T&gt;</a:t>
            </a:r>
            <a:r>
              <a:rPr spc="-30" dirty="0"/>
              <a:t> </a:t>
            </a:r>
            <a:r>
              <a:rPr dirty="0"/>
              <a:t>类(java.util.Optional)</a:t>
            </a:r>
            <a:r>
              <a:rPr spc="-25" dirty="0"/>
              <a:t> </a:t>
            </a:r>
            <a:r>
              <a:rPr dirty="0"/>
              <a:t>是一个容器类，代表一个值存在或不存在，</a:t>
            </a:r>
            <a:endParaRPr dirty="0"/>
          </a:p>
          <a:p>
            <a:pPr marL="219075"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31775">
              <a:lnSpc>
                <a:spcPct val="100000"/>
              </a:lnSpc>
            </a:pPr>
            <a:r>
              <a:rPr spc="-5" dirty="0"/>
              <a:t>原来</a:t>
            </a:r>
            <a:r>
              <a:rPr dirty="0"/>
              <a:t>用</a:t>
            </a:r>
            <a:r>
              <a:rPr spc="-10" dirty="0"/>
              <a:t> </a:t>
            </a:r>
            <a:r>
              <a:rPr spc="-5" dirty="0"/>
              <a:t>null 表示一个值不存在，现</a:t>
            </a:r>
            <a:r>
              <a:rPr dirty="0"/>
              <a:t>在</a:t>
            </a:r>
            <a:r>
              <a:rPr spc="-5" dirty="0"/>
              <a:t> Optional 可以更好的表达这个概念。并且</a:t>
            </a:r>
            <a:endParaRPr spc="-5" dirty="0"/>
          </a:p>
          <a:p>
            <a:pPr marL="231775" marR="6250940">
              <a:lnSpc>
                <a:spcPct val="185000"/>
              </a:lnSpc>
              <a:spcBef>
                <a:spcPts val="15"/>
              </a:spcBef>
            </a:pPr>
            <a:r>
              <a:rPr dirty="0"/>
              <a:t>可以避免空指针异常。 </a:t>
            </a:r>
            <a:r>
              <a:rPr b="1" dirty="0">
                <a:latin typeface="宋体" panose="02010600030101010101" pitchFamily="2" charset="-122"/>
                <a:cs typeface="宋体" panose="02010600030101010101" pitchFamily="2" charset="-122"/>
              </a:rPr>
              <a:t>常用方法：</a:t>
            </a:r>
            <a:endParaRPr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31775" marR="3966210">
              <a:lnSpc>
                <a:spcPct val="150000"/>
              </a:lnSpc>
              <a:spcBef>
                <a:spcPts val="240"/>
              </a:spcBef>
            </a:pPr>
            <a:r>
              <a:rPr sz="1600" dirty="0"/>
              <a:t>Optional.of(T</a:t>
            </a:r>
            <a:r>
              <a:rPr sz="1600" spc="-55" dirty="0"/>
              <a:t> </a:t>
            </a:r>
            <a:r>
              <a:rPr sz="1600" dirty="0"/>
              <a:t>t)</a:t>
            </a:r>
            <a:r>
              <a:rPr sz="1600" spc="-15" dirty="0"/>
              <a:t> </a:t>
            </a:r>
            <a:r>
              <a:rPr sz="1600" dirty="0"/>
              <a:t>: </a:t>
            </a:r>
            <a:r>
              <a:rPr sz="1600" spc="-5" dirty="0"/>
              <a:t>创建一个</a:t>
            </a:r>
            <a:r>
              <a:rPr sz="1600" spc="10" dirty="0"/>
              <a:t> </a:t>
            </a:r>
            <a:r>
              <a:rPr sz="1600" dirty="0"/>
              <a:t>Optional</a:t>
            </a:r>
            <a:r>
              <a:rPr sz="1600" spc="-35" dirty="0"/>
              <a:t> </a:t>
            </a:r>
            <a:r>
              <a:rPr sz="1600" spc="-5" dirty="0"/>
              <a:t>实例 </a:t>
            </a:r>
            <a:r>
              <a:rPr sz="1600" dirty="0"/>
              <a:t>Optional.empty()</a:t>
            </a:r>
            <a:r>
              <a:rPr sz="1600" spc="-60" dirty="0"/>
              <a:t> </a:t>
            </a:r>
            <a:r>
              <a:rPr sz="1600" dirty="0"/>
              <a:t>:</a:t>
            </a:r>
            <a:r>
              <a:rPr sz="1600" spc="-10" dirty="0"/>
              <a:t> </a:t>
            </a:r>
            <a:r>
              <a:rPr sz="1600" spc="-5" dirty="0"/>
              <a:t>创建一个空的</a:t>
            </a:r>
            <a:r>
              <a:rPr sz="1600" spc="5" dirty="0"/>
              <a:t> </a:t>
            </a:r>
            <a:r>
              <a:rPr sz="1600" dirty="0"/>
              <a:t>Optional</a:t>
            </a:r>
            <a:r>
              <a:rPr sz="1600" spc="-45" dirty="0"/>
              <a:t> </a:t>
            </a:r>
            <a:r>
              <a:rPr sz="1600" spc="-5" dirty="0"/>
              <a:t>实例</a:t>
            </a:r>
            <a:endParaRPr sz="1600"/>
          </a:p>
          <a:p>
            <a:pPr marL="231775" marR="1123950">
              <a:lnSpc>
                <a:spcPct val="150000"/>
              </a:lnSpc>
            </a:pPr>
            <a:r>
              <a:rPr sz="1600" dirty="0"/>
              <a:t>Optional.ofNullable(T</a:t>
            </a:r>
            <a:r>
              <a:rPr sz="1600" spc="-45" dirty="0"/>
              <a:t> </a:t>
            </a:r>
            <a:r>
              <a:rPr sz="1600" dirty="0"/>
              <a:t>t):</a:t>
            </a:r>
            <a:r>
              <a:rPr sz="1600" spc="-5" dirty="0"/>
              <a:t>若</a:t>
            </a:r>
            <a:r>
              <a:rPr sz="1600" spc="-10" dirty="0"/>
              <a:t> </a:t>
            </a:r>
            <a:r>
              <a:rPr sz="1600" dirty="0"/>
              <a:t>t</a:t>
            </a:r>
            <a:r>
              <a:rPr sz="1600" spc="-20" dirty="0"/>
              <a:t> </a:t>
            </a:r>
            <a:r>
              <a:rPr sz="1600" spc="-5" dirty="0"/>
              <a:t>不为</a:t>
            </a:r>
            <a:r>
              <a:rPr sz="1600" spc="5" dirty="0"/>
              <a:t> </a:t>
            </a:r>
            <a:r>
              <a:rPr sz="1600" dirty="0"/>
              <a:t>null,</a:t>
            </a:r>
            <a:r>
              <a:rPr sz="1600" spc="-5" dirty="0"/>
              <a:t>创建</a:t>
            </a:r>
            <a:r>
              <a:rPr sz="1600" spc="-15" dirty="0"/>
              <a:t> </a:t>
            </a:r>
            <a:r>
              <a:rPr sz="1600" dirty="0"/>
              <a:t>Optional</a:t>
            </a:r>
            <a:r>
              <a:rPr sz="1600" spc="-35" dirty="0"/>
              <a:t> </a:t>
            </a:r>
            <a:r>
              <a:rPr sz="1600" spc="-5" dirty="0"/>
              <a:t>实例</a:t>
            </a:r>
            <a:r>
              <a:rPr sz="1600" dirty="0"/>
              <a:t>,</a:t>
            </a:r>
            <a:r>
              <a:rPr sz="1600" spc="-5" dirty="0"/>
              <a:t>否则创建空实例 </a:t>
            </a:r>
            <a:r>
              <a:rPr sz="1600" dirty="0"/>
              <a:t>isPresent()</a:t>
            </a:r>
            <a:r>
              <a:rPr sz="1600" spc="-40" dirty="0"/>
              <a:t> </a:t>
            </a:r>
            <a:r>
              <a:rPr sz="1600" dirty="0"/>
              <a:t>:</a:t>
            </a:r>
            <a:r>
              <a:rPr sz="1600" spc="-10" dirty="0"/>
              <a:t> </a:t>
            </a:r>
            <a:r>
              <a:rPr sz="1600" spc="-5" dirty="0"/>
              <a:t>判断是否包含值</a:t>
            </a:r>
            <a:endParaRPr sz="1600"/>
          </a:p>
          <a:p>
            <a:pPr marL="231775" marR="1223010">
              <a:lnSpc>
                <a:spcPct val="150000"/>
              </a:lnSpc>
            </a:pPr>
            <a:r>
              <a:rPr sz="1600" dirty="0"/>
              <a:t>orElse(T</a:t>
            </a:r>
            <a:r>
              <a:rPr sz="1600" spc="-40" dirty="0"/>
              <a:t> </a:t>
            </a:r>
            <a:r>
              <a:rPr sz="1600" dirty="0"/>
              <a:t>t)</a:t>
            </a:r>
            <a:r>
              <a:rPr sz="1600" spc="-15" dirty="0"/>
              <a:t> </a:t>
            </a:r>
            <a:r>
              <a:rPr sz="1600" dirty="0"/>
              <a:t>:</a:t>
            </a:r>
            <a:r>
              <a:rPr sz="1600" spc="790" dirty="0"/>
              <a:t> </a:t>
            </a:r>
            <a:r>
              <a:rPr sz="1600" spc="-5" dirty="0"/>
              <a:t>如果调用对象包含值，返回该值，</a:t>
            </a:r>
            <a:r>
              <a:rPr sz="1600" spc="5" dirty="0"/>
              <a:t>否</a:t>
            </a:r>
            <a:r>
              <a:rPr sz="1600" spc="-5" dirty="0"/>
              <a:t>则返</a:t>
            </a:r>
            <a:r>
              <a:rPr sz="1600" dirty="0"/>
              <a:t>回</a:t>
            </a:r>
            <a:r>
              <a:rPr sz="1600" spc="-5" dirty="0"/>
              <a:t>t  </a:t>
            </a:r>
            <a:r>
              <a:rPr sz="1600" dirty="0"/>
              <a:t>orElseGet(Supplier</a:t>
            </a:r>
            <a:r>
              <a:rPr sz="1600" spc="-55" dirty="0"/>
              <a:t> </a:t>
            </a:r>
            <a:r>
              <a:rPr sz="1600" dirty="0"/>
              <a:t>s)</a:t>
            </a:r>
            <a:r>
              <a:rPr sz="1600" spc="-25" dirty="0"/>
              <a:t> </a:t>
            </a:r>
            <a:r>
              <a:rPr sz="1600" spc="5" dirty="0"/>
              <a:t>:</a:t>
            </a:r>
            <a:r>
              <a:rPr sz="1600" spc="-5" dirty="0"/>
              <a:t>如果调用对象包含值，返回该值，否则</a:t>
            </a:r>
            <a:r>
              <a:rPr sz="1600" spc="5" dirty="0"/>
              <a:t>返</a:t>
            </a:r>
            <a:r>
              <a:rPr sz="1600" spc="-5" dirty="0"/>
              <a:t>回</a:t>
            </a:r>
            <a:r>
              <a:rPr sz="1600" spc="40" dirty="0"/>
              <a:t> </a:t>
            </a:r>
            <a:r>
              <a:rPr sz="1600" dirty="0"/>
              <a:t>s</a:t>
            </a:r>
            <a:r>
              <a:rPr sz="1600" spc="-10" dirty="0"/>
              <a:t> </a:t>
            </a:r>
            <a:r>
              <a:rPr sz="1600" spc="-5" dirty="0"/>
              <a:t>获取的值</a:t>
            </a:r>
            <a:endParaRPr sz="1600"/>
          </a:p>
          <a:p>
            <a:pPr marL="231775">
              <a:lnSpc>
                <a:spcPct val="100000"/>
              </a:lnSpc>
              <a:spcBef>
                <a:spcPts val="960"/>
              </a:spcBef>
            </a:pPr>
            <a:r>
              <a:rPr sz="1600" spc="-5" dirty="0"/>
              <a:t>map(Function</a:t>
            </a:r>
            <a:r>
              <a:rPr sz="1600" spc="-25" dirty="0"/>
              <a:t> </a:t>
            </a:r>
            <a:r>
              <a:rPr sz="1600" spc="-5" dirty="0"/>
              <a:t>f):</a:t>
            </a:r>
            <a:r>
              <a:rPr sz="1600" spc="-10" dirty="0"/>
              <a:t> </a:t>
            </a:r>
            <a:r>
              <a:rPr sz="1600" spc="-5" dirty="0"/>
              <a:t>如果有值对</a:t>
            </a:r>
            <a:r>
              <a:rPr sz="1600" spc="5" dirty="0"/>
              <a:t>其</a:t>
            </a:r>
            <a:r>
              <a:rPr sz="1600" spc="-5" dirty="0"/>
              <a:t>处理，</a:t>
            </a:r>
            <a:r>
              <a:rPr sz="1600" spc="5" dirty="0"/>
              <a:t>并</a:t>
            </a:r>
            <a:r>
              <a:rPr sz="1600" spc="-5" dirty="0"/>
              <a:t>返回</a:t>
            </a:r>
            <a:r>
              <a:rPr sz="1600" spc="5" dirty="0"/>
              <a:t>处</a:t>
            </a:r>
            <a:r>
              <a:rPr sz="1600" spc="-5" dirty="0"/>
              <a:t>理后</a:t>
            </a:r>
            <a:r>
              <a:rPr sz="1600" dirty="0"/>
              <a:t>的</a:t>
            </a:r>
            <a:r>
              <a:rPr sz="1600" spc="-5" dirty="0"/>
              <a:t>Optional，否则</a:t>
            </a:r>
            <a:r>
              <a:rPr sz="1600" spc="5" dirty="0"/>
              <a:t>返</a:t>
            </a:r>
            <a:r>
              <a:rPr sz="1600" spc="-5" dirty="0"/>
              <a:t>回</a:t>
            </a:r>
            <a:r>
              <a:rPr sz="1600" spc="-10" dirty="0"/>
              <a:t> </a:t>
            </a:r>
            <a:r>
              <a:rPr sz="1600" spc="-5" dirty="0"/>
              <a:t>Optional.empty()</a:t>
            </a:r>
            <a:endParaRPr sz="1600"/>
          </a:p>
          <a:p>
            <a:pPr marL="231775">
              <a:lnSpc>
                <a:spcPct val="100000"/>
              </a:lnSpc>
              <a:spcBef>
                <a:spcPts val="960"/>
              </a:spcBef>
            </a:pPr>
            <a:r>
              <a:rPr sz="1600" spc="-5" dirty="0"/>
              <a:t>flatMap(Function</a:t>
            </a:r>
            <a:r>
              <a:rPr sz="1600" spc="-40" dirty="0"/>
              <a:t> </a:t>
            </a:r>
            <a:r>
              <a:rPr sz="1600" spc="-5" dirty="0"/>
              <a:t>mapper):与</a:t>
            </a:r>
            <a:r>
              <a:rPr sz="1600" spc="-25" dirty="0"/>
              <a:t> </a:t>
            </a:r>
            <a:r>
              <a:rPr sz="1600" spc="-5" dirty="0"/>
              <a:t>map</a:t>
            </a:r>
            <a:r>
              <a:rPr sz="1600" spc="-15" dirty="0"/>
              <a:t> </a:t>
            </a:r>
            <a:r>
              <a:rPr sz="1600" spc="-10" dirty="0"/>
              <a:t>类似，要求返回值必须</a:t>
            </a:r>
            <a:r>
              <a:rPr sz="1600" spc="-5" dirty="0"/>
              <a:t>是Optional</a:t>
            </a:r>
            <a:endParaRPr sz="1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8935" y="782192"/>
            <a:ext cx="415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重复注解与类型注解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525208"/>
            <a:ext cx="8255634" cy="1040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000"/>
              </a:lnSpc>
              <a:spcBef>
                <a:spcPts val="9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sz="2400" spc="-1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8对注解处理提供了两点改进：可重复的注解及可用于类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型的注解。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5385815"/>
            <a:ext cx="5440680" cy="10591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1084" y="4148328"/>
            <a:ext cx="8705088" cy="109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084" y="2958083"/>
            <a:ext cx="6533388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1845" y="4149090"/>
            <a:ext cx="2840990" cy="216535"/>
          </a:xfrm>
          <a:custGeom>
            <a:avLst/>
            <a:gdLst/>
            <a:ahLst/>
            <a:cxnLst/>
            <a:rect l="l" t="t" r="r" b="b"/>
            <a:pathLst>
              <a:path w="2840990" h="216535">
                <a:moveTo>
                  <a:pt x="0" y="216407"/>
                </a:moveTo>
                <a:lnTo>
                  <a:pt x="2840736" y="216407"/>
                </a:lnTo>
                <a:lnTo>
                  <a:pt x="2840736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4989" y="5819394"/>
            <a:ext cx="1973580" cy="203200"/>
          </a:xfrm>
          <a:custGeom>
            <a:avLst/>
            <a:gdLst/>
            <a:ahLst/>
            <a:cxnLst/>
            <a:rect l="l" t="t" r="r" b="b"/>
            <a:pathLst>
              <a:path w="1973579" h="203200">
                <a:moveTo>
                  <a:pt x="0" y="202691"/>
                </a:moveTo>
                <a:lnTo>
                  <a:pt x="1973580" y="202691"/>
                </a:lnTo>
                <a:lnTo>
                  <a:pt x="1973580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3850" y="5446014"/>
            <a:ext cx="2022475" cy="373380"/>
          </a:xfrm>
          <a:custGeom>
            <a:avLst/>
            <a:gdLst/>
            <a:ahLst/>
            <a:cxnLst/>
            <a:rect l="l" t="t" r="r" b="b"/>
            <a:pathLst>
              <a:path w="2022475" h="373379">
                <a:moveTo>
                  <a:pt x="0" y="373380"/>
                </a:moveTo>
                <a:lnTo>
                  <a:pt x="2022348" y="373380"/>
                </a:lnTo>
                <a:lnTo>
                  <a:pt x="2022348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847" y="826719"/>
            <a:ext cx="3013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85" dirty="0"/>
              <a:t> 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168" y="1845564"/>
            <a:ext cx="8796528" cy="21869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3191" y="4724400"/>
            <a:ext cx="8412480" cy="1264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42" y="826719"/>
            <a:ext cx="393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75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表达式语法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78965"/>
            <a:ext cx="8382634" cy="408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95"/>
              </a:spcBef>
            </a:pP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8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</a:t>
            </a:r>
            <a:r>
              <a:rPr sz="2800" spc="-15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sz="28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语言中引入了一个新的语法元 素和操作符。这个操作符为</a:t>
            </a:r>
            <a:r>
              <a:rPr sz="2800" spc="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该操作符被称 为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8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操作符或剪头操作符。它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800" spc="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8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分为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两个部分：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左侧：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指定了</a:t>
            </a:r>
            <a:r>
              <a:rPr sz="2800" spc="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8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表达式需要的所有参数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80975">
              <a:lnSpc>
                <a:spcPct val="119000"/>
              </a:lnSpc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右侧：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指定了</a:t>
            </a:r>
            <a:r>
              <a:rPr sz="2800" spc="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800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体，即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 Lambda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表达式要执行 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的功能。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42" y="826719"/>
            <a:ext cx="393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75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表达式语法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864614"/>
            <a:ext cx="563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语法格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式</a:t>
            </a:r>
            <a:r>
              <a:rPr sz="1800" b="1" dirty="0">
                <a:latin typeface="Arial Unicode MS" panose="020B0604020202020204" charset="-122"/>
                <a:cs typeface="Arial Unicode MS" panose="020B0604020202020204" charset="-122"/>
              </a:rPr>
              <a:t>一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：无参，无返回值，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Lambda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体只需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一条语句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2289048"/>
            <a:ext cx="8063483" cy="4358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13254" y="2289810"/>
            <a:ext cx="6047740" cy="436245"/>
          </a:xfrm>
          <a:custGeom>
            <a:avLst/>
            <a:gdLst/>
            <a:ahLst/>
            <a:cxnLst/>
            <a:rect l="l" t="t" r="r" b="b"/>
            <a:pathLst>
              <a:path w="6047740" h="436244">
                <a:moveTo>
                  <a:pt x="0" y="435863"/>
                </a:moveTo>
                <a:lnTo>
                  <a:pt x="6047232" y="435863"/>
                </a:lnTo>
                <a:lnTo>
                  <a:pt x="604723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4370" y="3305047"/>
            <a:ext cx="357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语法格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式</a:t>
            </a:r>
            <a:r>
              <a:rPr sz="1800" b="1" dirty="0">
                <a:latin typeface="Arial Unicode MS" panose="020B0604020202020204" charset="-122"/>
                <a:cs typeface="Arial Unicode MS" panose="020B0604020202020204" charset="-122"/>
              </a:rPr>
              <a:t>二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Lambda</a:t>
            </a:r>
            <a:r>
              <a:rPr sz="18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需要一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个参数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40" y="3860291"/>
            <a:ext cx="84963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6240" y="5341620"/>
            <a:ext cx="8063483" cy="411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4921" y="4914392"/>
            <a:ext cx="6550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语法格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式三：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Lambda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5" dirty="0">
                <a:latin typeface="Arial Unicode MS" panose="020B0604020202020204" charset="-122"/>
                <a:cs typeface="Arial Unicode MS" panose="020B0604020202020204" charset="-122"/>
              </a:rPr>
              <a:t>只需要</a:t>
            </a:r>
            <a:r>
              <a:rPr sz="1800" b="1" spc="-5" dirty="0">
                <a:latin typeface="Arial Unicode MS" panose="020B0604020202020204" charset="-122"/>
                <a:cs typeface="Arial Unicode MS" panose="020B0604020202020204" charset="-122"/>
              </a:rPr>
              <a:t>一个参数时，参数的小括号可以省略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0dde91f-df32-4e66-88b2-9406f2156159}"/>
</p:tagLst>
</file>

<file path=ppt/tags/tag2.xml><?xml version="1.0" encoding="utf-8"?>
<p:tagLst xmlns:p="http://schemas.openxmlformats.org/presentationml/2006/main">
  <p:tag name="KSO_WM_UNIT_TABLE_BEAUTIFY" val="smartTable{f4ed48ac-95a5-47ca-976d-f607431a9234}"/>
</p:tagLst>
</file>

<file path=ppt/tags/tag3.xml><?xml version="1.0" encoding="utf-8"?>
<p:tagLst xmlns:p="http://schemas.openxmlformats.org/presentationml/2006/main">
  <p:tag name="KSO_WM_UNIT_TABLE_BEAUTIFY" val="smartTable{86067e3c-3f2b-4217-a651-aaeffee2a865}"/>
</p:tagLst>
</file>

<file path=ppt/tags/tag4.xml><?xml version="1.0" encoding="utf-8"?>
<p:tagLst xmlns:p="http://schemas.openxmlformats.org/presentationml/2006/main">
  <p:tag name="KSO_WM_UNIT_TABLE_BEAUTIFY" val="smartTable{d9871654-6274-425b-b76d-dc7bf7a5913c}"/>
</p:tagLst>
</file>

<file path=ppt/tags/tag5.xml><?xml version="1.0" encoding="utf-8"?>
<p:tagLst xmlns:p="http://schemas.openxmlformats.org/presentationml/2006/main">
  <p:tag name="KSO_WM_UNIT_TABLE_BEAUTIFY" val="smartTable{a763681b-6e28-459e-9c81-074f85386326}"/>
</p:tagLst>
</file>

<file path=ppt/tags/tag6.xml><?xml version="1.0" encoding="utf-8"?>
<p:tagLst xmlns:p="http://schemas.openxmlformats.org/presentationml/2006/main">
  <p:tag name="KSO_WM_UNIT_TABLE_BEAUTIFY" val="smartTable{0faeb631-00d1-4762-a5c9-31667f5c1a3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12859</Words>
  <Application>WPS 演示</Application>
  <PresentationFormat>On-screen Show (4:3)</PresentationFormat>
  <Paragraphs>895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Arial</vt:lpstr>
      <vt:lpstr>宋体</vt:lpstr>
      <vt:lpstr>Wingdings</vt:lpstr>
      <vt:lpstr>Calibri</vt:lpstr>
      <vt:lpstr>黑体</vt:lpstr>
      <vt:lpstr>汉仪旗黑-85S</vt:lpstr>
      <vt:lpstr>微软雅黑</vt:lpstr>
      <vt:lpstr>楷体</vt:lpstr>
      <vt:lpstr>Wingdings</vt:lpstr>
      <vt:lpstr>Times New Roman</vt:lpstr>
      <vt:lpstr>Arial Unicode MS</vt:lpstr>
      <vt:lpstr>Arial Unicode MS</vt:lpstr>
      <vt:lpstr>Calibri</vt:lpstr>
      <vt:lpstr>Office Theme</vt:lpstr>
      <vt:lpstr>Java8新特性</vt:lpstr>
      <vt:lpstr>主要内容</vt:lpstr>
      <vt:lpstr>Java 8新特性简介</vt:lpstr>
      <vt:lpstr>1-Lambda表达式</vt:lpstr>
      <vt:lpstr>为什么使用Lambda 表达式</vt:lpstr>
      <vt:lpstr>Lambda 表达式</vt:lpstr>
      <vt:lpstr>Lambda 表达式</vt:lpstr>
      <vt:lpstr>Lambda 表达式语法</vt:lpstr>
      <vt:lpstr>Lambda 表达式语法</vt:lpstr>
      <vt:lpstr>Lambda 表达式语法</vt:lpstr>
      <vt:lpstr>类型推断</vt:lpstr>
      <vt:lpstr>2-函数式接口</vt:lpstr>
      <vt:lpstr>什么是函数式接口</vt:lpstr>
      <vt:lpstr>自定义函数式接口</vt:lpstr>
      <vt:lpstr>作为参数传递Lambda 表达式</vt:lpstr>
      <vt:lpstr>Java 内置四大核心函数式接口</vt:lpstr>
      <vt:lpstr>其他接口</vt:lpstr>
      <vt:lpstr>PowerPoint 演示文稿</vt:lpstr>
      <vt:lpstr>PowerPoint 演示文稿</vt:lpstr>
      <vt:lpstr>PowerPoint 演示文稿</vt:lpstr>
      <vt:lpstr>PowerPoint 演示文稿</vt:lpstr>
      <vt:lpstr>3-方法引用与构造器引用</vt:lpstr>
      <vt:lpstr>方法引用</vt:lpstr>
      <vt:lpstr>方法引用</vt:lpstr>
      <vt:lpstr>方法引用</vt:lpstr>
      <vt:lpstr>PowerPoint 演示文稿</vt:lpstr>
      <vt:lpstr>构造器引用</vt:lpstr>
      <vt:lpstr>数组引用</vt:lpstr>
      <vt:lpstr>4-强大的Stream API</vt:lpstr>
      <vt:lpstr>了解Stream</vt:lpstr>
      <vt:lpstr>什么是Stream</vt:lpstr>
      <vt:lpstr>Stream 的操作三个步骤</vt:lpstr>
      <vt:lpstr>创建Stream</vt:lpstr>
      <vt:lpstr>由数组创建流</vt:lpstr>
      <vt:lpstr>由值创建流</vt:lpstr>
      <vt:lpstr>由函数创建流：创建无限流</vt:lpstr>
      <vt:lpstr>Stream 的中间操作</vt:lpstr>
      <vt:lpstr>Stream 的中间操作</vt:lpstr>
      <vt:lpstr>Stream 的中间操作</vt:lpstr>
      <vt:lpstr>Stream 的终止操作</vt:lpstr>
      <vt:lpstr>Stream 的终止操作</vt:lpstr>
      <vt:lpstr>Stream 的终止操作</vt:lpstr>
      <vt:lpstr>PowerPoint 演示文稿</vt:lpstr>
      <vt:lpstr>PowerPoint 演示文稿</vt:lpstr>
      <vt:lpstr>并行流与串行流</vt:lpstr>
      <vt:lpstr>了解 Fork/Join 框架</vt:lpstr>
      <vt:lpstr>Fork/Join 框架与传统线程池的区别</vt:lpstr>
      <vt:lpstr>5-新时间日期API</vt:lpstr>
      <vt:lpstr>使用LocalDate、LocalTime、LocalDateTime</vt:lpstr>
      <vt:lpstr>PowerPoint 演示文稿</vt:lpstr>
      <vt:lpstr>Instant 时间戳</vt:lpstr>
      <vt:lpstr>Duration 和Period</vt:lpstr>
      <vt:lpstr>日期的操纵</vt:lpstr>
      <vt:lpstr>解析与格式化</vt:lpstr>
      <vt:lpstr>时区的处理</vt:lpstr>
      <vt:lpstr>与传统日期处理的转换</vt:lpstr>
      <vt:lpstr>6-接口中的默认方法与静态方法</vt:lpstr>
      <vt:lpstr>接口中的默认方法</vt:lpstr>
      <vt:lpstr>接口中的默认方法</vt:lpstr>
      <vt:lpstr>接口默认方法的”类优先”原则</vt:lpstr>
      <vt:lpstr>接口中的静态方法</vt:lpstr>
      <vt:lpstr>7-其他新特性</vt:lpstr>
      <vt:lpstr>Optional 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Java8新特性</dc:title>
  <dc:creator>petrelsky5</dc:creator>
  <cp:lastModifiedBy>mrchen</cp:lastModifiedBy>
  <cp:revision>16</cp:revision>
  <dcterms:created xsi:type="dcterms:W3CDTF">2019-04-04T13:31:00Z</dcterms:created>
  <dcterms:modified xsi:type="dcterms:W3CDTF">2021-04-14T13:43:34Z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2016-12-31T08:00:00Z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2019-04-04T08:00:00Z</vt:filetime>
  </property>
  <property fmtid="{D5CDD505-2E9C-101B-9397-08002B2CF9AE}" pid="5" name="KSOProductBuildVer">
    <vt:lpwstr>2052-11.1.0.10359</vt:lpwstr>
  </property>
  <property fmtid="{D5CDD505-2E9C-101B-9397-08002B2CF9AE}" pid="6" name="ICV">
    <vt:lpwstr>014016CA0C5A49E9B04D2F87B5089F02</vt:lpwstr>
  </property>
</Properties>
</file>