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08"/>
  </p:notesMasterIdLst>
  <p:handoutMasterIdLst>
    <p:handoutMasterId r:id="rId109"/>
  </p:handoutMasterIdLst>
  <p:sldIdLst>
    <p:sldId id="462" r:id="rId8"/>
    <p:sldId id="463" r:id="rId9"/>
    <p:sldId id="464" r:id="rId10"/>
    <p:sldId id="539" r:id="rId11"/>
    <p:sldId id="550" r:id="rId12"/>
    <p:sldId id="513" r:id="rId13"/>
    <p:sldId id="532" r:id="rId14"/>
    <p:sldId id="514" r:id="rId15"/>
    <p:sldId id="515" r:id="rId16"/>
    <p:sldId id="519" r:id="rId17"/>
    <p:sldId id="520" r:id="rId18"/>
    <p:sldId id="521" r:id="rId19"/>
    <p:sldId id="509" r:id="rId20"/>
    <p:sldId id="542" r:id="rId21"/>
    <p:sldId id="478" r:id="rId22"/>
    <p:sldId id="522" r:id="rId23"/>
    <p:sldId id="523" r:id="rId24"/>
    <p:sldId id="525" r:id="rId25"/>
    <p:sldId id="510" r:id="rId26"/>
    <p:sldId id="526" r:id="rId27"/>
    <p:sldId id="483" r:id="rId28"/>
    <p:sldId id="481" r:id="rId29"/>
    <p:sldId id="549" r:id="rId30"/>
    <p:sldId id="529" r:id="rId31"/>
    <p:sldId id="528" r:id="rId32"/>
    <p:sldId id="469" r:id="rId33"/>
    <p:sldId id="597" r:id="rId34"/>
    <p:sldId id="598" r:id="rId35"/>
    <p:sldId id="599" r:id="rId36"/>
    <p:sldId id="600" r:id="rId37"/>
    <p:sldId id="601" r:id="rId38"/>
    <p:sldId id="530" r:id="rId39"/>
    <p:sldId id="490" r:id="rId40"/>
    <p:sldId id="491" r:id="rId41"/>
    <p:sldId id="537" r:id="rId42"/>
    <p:sldId id="492" r:id="rId43"/>
    <p:sldId id="493" r:id="rId44"/>
    <p:sldId id="496" r:id="rId45"/>
    <p:sldId id="498" r:id="rId46"/>
    <p:sldId id="531" r:id="rId47"/>
    <p:sldId id="538" r:id="rId48"/>
    <p:sldId id="495" r:id="rId49"/>
    <p:sldId id="497" r:id="rId50"/>
    <p:sldId id="533" r:id="rId51"/>
    <p:sldId id="461" r:id="rId52"/>
    <p:sldId id="534" r:id="rId53"/>
    <p:sldId id="540" r:id="rId54"/>
    <p:sldId id="543" r:id="rId55"/>
    <p:sldId id="544" r:id="rId56"/>
    <p:sldId id="561" r:id="rId57"/>
    <p:sldId id="545" r:id="rId58"/>
    <p:sldId id="546" r:id="rId59"/>
    <p:sldId id="547" r:id="rId60"/>
    <p:sldId id="548" r:id="rId61"/>
    <p:sldId id="551" r:id="rId62"/>
    <p:sldId id="552" r:id="rId63"/>
    <p:sldId id="553" r:id="rId64"/>
    <p:sldId id="554" r:id="rId65"/>
    <p:sldId id="555" r:id="rId66"/>
    <p:sldId id="451" r:id="rId67"/>
    <p:sldId id="556" r:id="rId68"/>
    <p:sldId id="557" r:id="rId69"/>
    <p:sldId id="558" r:id="rId70"/>
    <p:sldId id="559" r:id="rId71"/>
    <p:sldId id="560" r:id="rId72"/>
    <p:sldId id="562" r:id="rId73"/>
    <p:sldId id="563" r:id="rId74"/>
    <p:sldId id="564" r:id="rId75"/>
    <p:sldId id="566" r:id="rId76"/>
    <p:sldId id="567" r:id="rId77"/>
    <p:sldId id="568" r:id="rId78"/>
    <p:sldId id="569" r:id="rId79"/>
    <p:sldId id="570" r:id="rId80"/>
    <p:sldId id="571" r:id="rId81"/>
    <p:sldId id="572" r:id="rId82"/>
    <p:sldId id="574" r:id="rId83"/>
    <p:sldId id="575" r:id="rId84"/>
    <p:sldId id="576" r:id="rId85"/>
    <p:sldId id="577" r:id="rId86"/>
    <p:sldId id="578" r:id="rId87"/>
    <p:sldId id="579" r:id="rId88"/>
    <p:sldId id="583" r:id="rId89"/>
    <p:sldId id="580" r:id="rId90"/>
    <p:sldId id="585" r:id="rId91"/>
    <p:sldId id="581" r:id="rId92"/>
    <p:sldId id="582" r:id="rId93"/>
    <p:sldId id="584" r:id="rId94"/>
    <p:sldId id="586" r:id="rId95"/>
    <p:sldId id="587" r:id="rId96"/>
    <p:sldId id="588" r:id="rId97"/>
    <p:sldId id="589" r:id="rId98"/>
    <p:sldId id="591" r:id="rId99"/>
    <p:sldId id="592" r:id="rId100"/>
    <p:sldId id="593" r:id="rId101"/>
    <p:sldId id="594" r:id="rId102"/>
    <p:sldId id="595" r:id="rId103"/>
    <p:sldId id="596" r:id="rId104"/>
    <p:sldId id="602" r:id="rId105"/>
    <p:sldId id="452" r:id="rId106"/>
    <p:sldId id="264" r:id="rId10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E4"/>
    <a:srgbClr val="49504F"/>
    <a:srgbClr val="B70006"/>
    <a:srgbClr val="ACE18B"/>
    <a:srgbClr val="919191"/>
    <a:srgbClr val="ADE5F9"/>
    <a:srgbClr val="F79B4F"/>
    <a:srgbClr val="F8A968"/>
    <a:srgbClr val="E60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2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102" Type="http://schemas.openxmlformats.org/officeDocument/2006/relationships/slide" Target="slides/slide95.xml"/><Relationship Id="rId11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13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slide" Target="slides/slide96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run \</a:t>
            </a:r>
          </a:p>
          <a:p>
            <a:r>
              <a:rPr lang="en-US" altLang="zh-CN"/>
              <a:t> -p 3306:3306 \</a:t>
            </a:r>
          </a:p>
          <a:p>
            <a:r>
              <a:rPr lang="en-US" altLang="zh-CN"/>
              <a:t> --name mysql \</a:t>
            </a:r>
          </a:p>
          <a:p>
            <a:r>
              <a:rPr lang="en-US" altLang="zh-CN"/>
              <a:t> -v mysql-conf:/etc/mysql/conf.d \</a:t>
            </a:r>
          </a:p>
          <a:p>
            <a:r>
              <a:rPr lang="en-US" altLang="zh-CN"/>
              <a:t> -v mysql-data:/var/lib/mysql \</a:t>
            </a:r>
          </a:p>
          <a:p>
            <a:r>
              <a:rPr lang="en-US" altLang="zh-CN"/>
              <a:t> -e MYSQL_ROOT_PASSWORD=123 \</a:t>
            </a:r>
          </a:p>
          <a:p>
            <a:r>
              <a:rPr lang="en-US" altLang="zh-CN"/>
              <a:t> -d \</a:t>
            </a:r>
          </a:p>
          <a:p>
            <a:r>
              <a:rPr lang="en-US" altLang="zh-CN"/>
              <a:t> mysql:5.7.25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9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run -d \</a:t>
            </a:r>
          </a:p>
          <a:p>
            <a:r>
              <a:rPr lang="en-US" altLang="zh-CN"/>
              <a:t>    --name es \</a:t>
            </a:r>
          </a:p>
          <a:p>
            <a:r>
              <a:rPr lang="en-US" altLang="zh-CN"/>
              <a:t>    -e "ES_JAVA_OPTS=-Xms512m -Xmx512m" \</a:t>
            </a:r>
          </a:p>
          <a:p>
            <a:r>
              <a:rPr lang="en-US" altLang="zh-CN"/>
              <a:t>    -e "discovery.type=single-node" \</a:t>
            </a:r>
          </a:p>
          <a:p>
            <a:r>
              <a:rPr lang="en-US" altLang="zh-CN"/>
              <a:t>    -v es-data:/usr/share/elasticsearch/data \</a:t>
            </a:r>
          </a:p>
          <a:p>
            <a:r>
              <a:rPr lang="en-US" altLang="zh-CN"/>
              <a:t>    -v es-plugins:/usr/share/elasticsearch/plugins \</a:t>
            </a:r>
          </a:p>
          <a:p>
            <a:r>
              <a:rPr lang="en-US" altLang="zh-CN"/>
              <a:t>    --network my-net \</a:t>
            </a:r>
          </a:p>
          <a:p>
            <a:r>
              <a:rPr lang="en-US" altLang="zh-CN"/>
              <a:t>    -p 9200:9200 \</a:t>
            </a:r>
          </a:p>
          <a:p>
            <a:r>
              <a:rPr lang="en-US" altLang="zh-CN"/>
              <a:t>    -p 9300:9300 \</a:t>
            </a:r>
          </a:p>
          <a:p>
            <a:r>
              <a:rPr lang="en-US" altLang="zh-CN"/>
              <a:t>es7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0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# </a:t>
            </a:r>
            <a:r>
              <a:rPr lang="zh-CN" altLang="en-US"/>
              <a:t>基于</a:t>
            </a:r>
            <a:r>
              <a:rPr lang="en-US" altLang="zh-CN"/>
              <a:t>centos6</a:t>
            </a:r>
            <a:r>
              <a:rPr lang="zh-CN" altLang="en-US"/>
              <a:t>安装</a:t>
            </a:r>
          </a:p>
          <a:p>
            <a:r>
              <a:rPr lang="en-US" altLang="zh-CN"/>
              <a:t>FROM centos:6.6</a:t>
            </a:r>
          </a:p>
          <a:p>
            <a:r>
              <a:rPr lang="en-US" altLang="zh-CN"/>
              <a:t># </a:t>
            </a:r>
            <a:r>
              <a:rPr lang="zh-CN" altLang="en-US"/>
              <a:t>说明</a:t>
            </a:r>
          </a:p>
          <a:p>
            <a:r>
              <a:rPr lang="en-US" altLang="zh-CN"/>
              <a:t>LABEL author="</a:t>
            </a:r>
            <a:r>
              <a:rPr lang="zh-CN" altLang="en-US"/>
              <a:t>虎哥</a:t>
            </a:r>
            <a:r>
              <a:rPr lang="en-US" altLang="zh-CN"/>
              <a:t>"</a:t>
            </a:r>
          </a:p>
          <a:p>
            <a:r>
              <a:rPr lang="en-US" altLang="zh-CN"/>
              <a:t>LABEL description="</a:t>
            </a:r>
            <a:r>
              <a:rPr lang="zh-CN" altLang="en-US"/>
              <a:t>自定义</a:t>
            </a:r>
            <a:r>
              <a:rPr lang="en-US" altLang="zh-CN"/>
              <a:t>nginx</a:t>
            </a:r>
            <a:r>
              <a:rPr lang="zh-CN" altLang="en-US"/>
              <a:t>镜像</a:t>
            </a:r>
            <a:r>
              <a:rPr lang="en-US" altLang="zh-CN"/>
              <a:t>"</a:t>
            </a:r>
          </a:p>
          <a:p>
            <a:r>
              <a:rPr lang="en-US" altLang="zh-CN"/>
              <a:t>LABEL version="1.0"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拷贝</a:t>
            </a:r>
            <a:r>
              <a:rPr lang="en-US" altLang="zh-CN"/>
              <a:t>nginx</a:t>
            </a:r>
            <a:r>
              <a:rPr lang="zh-CN" altLang="en-US"/>
              <a:t>的安装包</a:t>
            </a:r>
          </a:p>
          <a:p>
            <a:r>
              <a:rPr lang="en-US" altLang="zh-CN"/>
              <a:t>COPY nginx-1.10.0.tar.gz /usr/local/src</a:t>
            </a:r>
          </a:p>
          <a:p>
            <a:endParaRPr lang="en-US" altLang="zh-CN"/>
          </a:p>
          <a:p>
            <a:r>
              <a:rPr lang="en-US" altLang="zh-CN"/>
              <a:t># </a:t>
            </a:r>
            <a:r>
              <a:rPr lang="zh-CN" altLang="en-US"/>
              <a:t>环境变量</a:t>
            </a:r>
          </a:p>
          <a:p>
            <a:r>
              <a:rPr lang="en-US" altLang="zh-CN"/>
              <a:t>ENV NGX_DIR=/opt/nginx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安装依赖、解压、编译、安装</a:t>
            </a:r>
          </a:p>
          <a:p>
            <a:r>
              <a:rPr lang="en-US" altLang="zh-CN"/>
              <a:t>RUN yum -y install pcre pcre-devel zlib zlib-devel openssl openssl-devel gcc tar \</a:t>
            </a:r>
          </a:p>
          <a:p>
            <a:r>
              <a:rPr lang="en-US" altLang="zh-CN"/>
              <a:t>    &amp;&amp; cd /usr/local/src \</a:t>
            </a:r>
          </a:p>
          <a:p>
            <a:r>
              <a:rPr lang="en-US" altLang="zh-CN"/>
              <a:t>	&amp;&amp; tar -xvf nginx-1.10.0.tar.gz \</a:t>
            </a:r>
          </a:p>
          <a:p>
            <a:r>
              <a:rPr lang="en-US" altLang="zh-CN"/>
              <a:t>	&amp;&amp; rm -rf nginx-1.10.0.tar.gz \</a:t>
            </a:r>
          </a:p>
          <a:p>
            <a:r>
              <a:rPr lang="en-US" altLang="zh-CN"/>
              <a:t>	&amp;&amp; cd nginx-1.10.0 \</a:t>
            </a:r>
          </a:p>
          <a:p>
            <a:r>
              <a:rPr lang="en-US" altLang="zh-CN"/>
              <a:t>	&amp;&amp; ./configure --prefix=$NGX_DIR --sbin-path=/usr/bin/nginx \</a:t>
            </a:r>
          </a:p>
          <a:p>
            <a:r>
              <a:rPr lang="en-US" altLang="zh-CN"/>
              <a:t>	&amp;&amp; make \</a:t>
            </a:r>
          </a:p>
          <a:p>
            <a:r>
              <a:rPr lang="en-US" altLang="zh-CN"/>
              <a:t>	&amp;&amp; make install 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设置数据挂载目录以及工作目录</a:t>
            </a:r>
          </a:p>
          <a:p>
            <a:r>
              <a:rPr lang="en-US" altLang="zh-CN"/>
              <a:t>VOLUME $NGX_DIR/logs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容器启动后执行该命令</a:t>
            </a:r>
          </a:p>
          <a:p>
            <a:r>
              <a:rPr lang="en-US" altLang="zh-CN"/>
              <a:t>ENTRYPOINT ["nginx", "-g", "daemon off;"]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设置对外的端口号</a:t>
            </a:r>
          </a:p>
          <a:p>
            <a:r>
              <a:rPr lang="en-US" altLang="zh-CN"/>
              <a:t>EXPOSE 80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808080"/>
                </a:solidFill>
                <a:effectLst/>
              </a:rPr>
              <a:t># 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设置</a:t>
            </a:r>
            <a:r>
              <a:rPr lang="en-US" altLang="zh-CN" i="1">
                <a:solidFill>
                  <a:srgbClr val="808080"/>
                </a:solidFill>
                <a:effectLst/>
              </a:rPr>
              <a:t>JAVA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版本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FROM </a:t>
            </a:r>
            <a:r>
              <a:rPr lang="en-US" altLang="zh-CN"/>
              <a:t>java:8-alpine</a:t>
            </a:r>
            <a:br>
              <a:rPr lang="en-US" altLang="zh-CN"/>
            </a:br>
            <a:r>
              <a:rPr lang="en-US" altLang="zh-CN" b="1">
                <a:solidFill>
                  <a:srgbClr val="000080"/>
                </a:solidFill>
                <a:effectLst/>
              </a:rPr>
              <a:t>COPY </a:t>
            </a:r>
            <a:r>
              <a:rPr lang="en-US" altLang="zh-CN"/>
              <a:t>.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target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app.jar 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tmp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app.jar</a:t>
            </a:r>
            <a:br>
              <a:rPr lang="en-US" altLang="zh-CN"/>
            </a:br>
            <a:r>
              <a:rPr lang="en-US" altLang="zh-CN" i="1">
                <a:solidFill>
                  <a:srgbClr val="808080"/>
                </a:solidFill>
                <a:effectLst/>
              </a:rPr>
              <a:t># 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入口点， 执行</a:t>
            </a:r>
            <a:r>
              <a:rPr lang="en-US" altLang="zh-CN" i="1">
                <a:solidFill>
                  <a:srgbClr val="808080"/>
                </a:solidFill>
                <a:effectLst/>
              </a:rPr>
              <a:t>JAVA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运行命令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ENTRYPOINT </a:t>
            </a:r>
            <a:r>
              <a:rPr lang="en-US" altLang="zh-CN"/>
              <a:t>[</a:t>
            </a:r>
            <a:r>
              <a:rPr lang="en-US" altLang="zh-CN" b="1">
                <a:solidFill>
                  <a:srgbClr val="008000"/>
                </a:solidFill>
                <a:effectLst/>
              </a:rPr>
              <a:t>"java"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8000"/>
                </a:solidFill>
                <a:effectLst/>
              </a:rPr>
              <a:t>"-jar"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8000"/>
                </a:solidFill>
                <a:effectLst/>
              </a:rPr>
              <a:t>"/tmp/app.jar"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7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4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.163.com/hub#/m/library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.console.aliyun.com/" TargetMode="External"/><Relationship Id="rId4" Type="http://schemas.openxmlformats.org/officeDocument/2006/relationships/hyperlink" Target="https://hub.daocloud.io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r.console.aliyun.com/cn-hangzhou/instances/mirrors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50.101/s&#65292;&#36825;&#37324;&#30340;192.168.150.101&#26367;&#25442;&#20026;&#20320;&#30340;IP" TargetMode="Externa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192.168.150.101/s&#65292;&#36825;&#37324;&#30340;192.168.150.101&#26367;&#25442;&#20026;&#20320;&#30340;IP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7.5/dock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" TargetMode="Externa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c.163.com/hub#/m/library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.console.aliyun.com/" TargetMode="External"/><Relationship Id="rId4" Type="http://schemas.openxmlformats.org/officeDocument/2006/relationships/hyperlink" Target="https://hub.daocloud.io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cr.console.aliyun.com/cn-hangzhou/instances" TargetMode="Externa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50.101:5000/v2/_catalog" TargetMode="Externa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Docker</a:t>
            </a:r>
            <a:r>
              <a:rPr kumimoji="1" lang="zh-CN" altLang="en-US"/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2D55A3-C175-4DFB-9B20-2CA0FB26C8A9}"/>
              </a:ext>
            </a:extLst>
          </p:cNvPr>
          <p:cNvSpPr/>
          <p:nvPr/>
        </p:nvSpPr>
        <p:spPr>
          <a:xfrm>
            <a:off x="1229360" y="2375551"/>
            <a:ext cx="2359455" cy="16662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22B87E-34D2-40D9-9B84-B061B4C15121}"/>
              </a:ext>
            </a:extLst>
          </p:cNvPr>
          <p:cNvSpPr/>
          <p:nvPr/>
        </p:nvSpPr>
        <p:spPr>
          <a:xfrm>
            <a:off x="1956376" y="575752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64449E7-2255-4A6B-8135-A80D4C275D1D}"/>
              </a:ext>
            </a:extLst>
          </p:cNvPr>
          <p:cNvSpPr/>
          <p:nvPr/>
        </p:nvSpPr>
        <p:spPr>
          <a:xfrm>
            <a:off x="2093168" y="524375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什么是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Docker</a:t>
            </a:r>
            <a:endParaRPr kumimoji="1" lang="zh-CN" altLang="en-US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Docker</a:t>
            </a:r>
            <a:r>
              <a:rPr kumimoji="1" lang="zh-CN" altLang="en-US"/>
              <a:t>的解决方案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C2F5EAB-7FCB-4B47-8A0D-BD3B4D521355}"/>
              </a:ext>
            </a:extLst>
          </p:cNvPr>
          <p:cNvSpPr txBox="1"/>
          <p:nvPr/>
        </p:nvSpPr>
        <p:spPr>
          <a:xfrm>
            <a:off x="710880" y="1519611"/>
            <a:ext cx="10841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既然系统内核一样，为什么我们不利用系统内核呢？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的解决方案就是把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）一起打包，然后部署到目标系统，利用目标系统的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结合自己的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来运行。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C3087A7-EFB3-4DE3-8246-B95DA4DF96AF}"/>
              </a:ext>
            </a:extLst>
          </p:cNvPr>
          <p:cNvSpPr/>
          <p:nvPr/>
        </p:nvSpPr>
        <p:spPr>
          <a:xfrm>
            <a:off x="4292667" y="3035509"/>
            <a:ext cx="2359455" cy="743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BD0A2B0-F421-4359-8834-7723DC8AFD36}"/>
              </a:ext>
            </a:extLst>
          </p:cNvPr>
          <p:cNvSpPr/>
          <p:nvPr/>
        </p:nvSpPr>
        <p:spPr>
          <a:xfrm>
            <a:off x="1321008" y="409730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EDFA1-2CE1-4249-9524-E603B511DE92}"/>
              </a:ext>
            </a:extLst>
          </p:cNvPr>
          <p:cNvSpPr/>
          <p:nvPr/>
        </p:nvSpPr>
        <p:spPr>
          <a:xfrm>
            <a:off x="1399864" y="420720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49872F6-6562-45D0-A288-B42CCE3E39D3}"/>
              </a:ext>
            </a:extLst>
          </p:cNvPr>
          <p:cNvSpPr/>
          <p:nvPr/>
        </p:nvSpPr>
        <p:spPr>
          <a:xfrm>
            <a:off x="7931463" y="575731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6F7D4B9-9F07-4DCE-A177-3954DC070C90}"/>
              </a:ext>
            </a:extLst>
          </p:cNvPr>
          <p:cNvSpPr/>
          <p:nvPr/>
        </p:nvSpPr>
        <p:spPr>
          <a:xfrm>
            <a:off x="8068255" y="524354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2B3F979-FE9C-4265-B400-4BFECA6AE384}"/>
              </a:ext>
            </a:extLst>
          </p:cNvPr>
          <p:cNvSpPr/>
          <p:nvPr/>
        </p:nvSpPr>
        <p:spPr>
          <a:xfrm>
            <a:off x="7296095" y="409709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40841C-EEC4-46CE-BBE1-EAE4AF565F73}"/>
              </a:ext>
            </a:extLst>
          </p:cNvPr>
          <p:cNvSpPr/>
          <p:nvPr/>
        </p:nvSpPr>
        <p:spPr>
          <a:xfrm>
            <a:off x="7374951" y="420699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1B404A-F071-4321-8131-5AF11A3E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21" y="2429884"/>
            <a:ext cx="1120164" cy="96624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9AF6E8A-8C24-4D1F-B27D-FBAE4ECB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173" y="2792239"/>
            <a:ext cx="1120164" cy="966248"/>
          </a:xfrm>
          <a:prstGeom prst="rect">
            <a:avLst/>
          </a:prstGeom>
        </p:spPr>
      </p:pic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6D11C9E6-6C57-449B-A9CB-38F18D9D2CFE}"/>
              </a:ext>
            </a:extLst>
          </p:cNvPr>
          <p:cNvSpPr/>
          <p:nvPr/>
        </p:nvSpPr>
        <p:spPr>
          <a:xfrm>
            <a:off x="1496798" y="4877646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094BEF8D-0B26-4CA4-ABE6-56EF63F506C0}"/>
              </a:ext>
            </a:extLst>
          </p:cNvPr>
          <p:cNvSpPr/>
          <p:nvPr/>
        </p:nvSpPr>
        <p:spPr>
          <a:xfrm>
            <a:off x="1496175" y="4384815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C0C5F-84A1-4B0C-93FB-82DA226C8F55}"/>
              </a:ext>
            </a:extLst>
          </p:cNvPr>
          <p:cNvSpPr txBox="1"/>
          <p:nvPr/>
        </p:nvSpPr>
        <p:spPr>
          <a:xfrm>
            <a:off x="1628341" y="4353449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流程图: 磁盘 29">
            <a:extLst>
              <a:ext uri="{FF2B5EF4-FFF2-40B4-BE49-F238E27FC236}">
                <a16:creationId xmlns:a16="http://schemas.microsoft.com/office/drawing/2014/main" id="{21D3E449-167B-4DFE-BAF9-9BC78CCDFF98}"/>
              </a:ext>
            </a:extLst>
          </p:cNvPr>
          <p:cNvSpPr/>
          <p:nvPr/>
        </p:nvSpPr>
        <p:spPr>
          <a:xfrm>
            <a:off x="7437727" y="4837937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FC999B11-9502-4B9A-9DA0-9035548304FD}"/>
              </a:ext>
            </a:extLst>
          </p:cNvPr>
          <p:cNvSpPr/>
          <p:nvPr/>
        </p:nvSpPr>
        <p:spPr>
          <a:xfrm>
            <a:off x="7437104" y="4345106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D9FFD3-D534-47BB-B8F2-A418F793BBCC}"/>
              </a:ext>
            </a:extLst>
          </p:cNvPr>
          <p:cNvSpPr txBox="1"/>
          <p:nvPr/>
        </p:nvSpPr>
        <p:spPr>
          <a:xfrm>
            <a:off x="7569270" y="4313740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E8EF51-BDDA-4257-B363-16500A2E8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80" y="4615340"/>
            <a:ext cx="333996" cy="3227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E9CD25-61E0-4459-B01E-E6EA0BB66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38" y="4570478"/>
            <a:ext cx="371634" cy="35906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37BE0136-BE8B-4F27-8BFC-6A49BCA2338B}"/>
              </a:ext>
            </a:extLst>
          </p:cNvPr>
          <p:cNvSpPr txBox="1"/>
          <p:nvPr/>
        </p:nvSpPr>
        <p:spPr>
          <a:xfrm>
            <a:off x="1568986" y="3332333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流程图: 磁盘 37">
            <a:extLst>
              <a:ext uri="{FF2B5EF4-FFF2-40B4-BE49-F238E27FC236}">
                <a16:creationId xmlns:a16="http://schemas.microsoft.com/office/drawing/2014/main" id="{1386283B-1C53-4737-A5ED-376F2B273DC1}"/>
              </a:ext>
            </a:extLst>
          </p:cNvPr>
          <p:cNvSpPr/>
          <p:nvPr/>
        </p:nvSpPr>
        <p:spPr>
          <a:xfrm>
            <a:off x="1496175" y="3411079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35A749-1034-44DD-ABDB-93BDF9160928}"/>
              </a:ext>
            </a:extLst>
          </p:cNvPr>
          <p:cNvSpPr txBox="1"/>
          <p:nvPr/>
        </p:nvSpPr>
        <p:spPr>
          <a:xfrm>
            <a:off x="1628341" y="3379713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3F66B8F-4BC0-41AB-AC51-3379F66D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80" y="3641604"/>
            <a:ext cx="333996" cy="322701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6B5ECA9-951F-4134-8E49-4CC7E8ACC7F1}"/>
              </a:ext>
            </a:extLst>
          </p:cNvPr>
          <p:cNvSpPr/>
          <p:nvPr/>
        </p:nvSpPr>
        <p:spPr>
          <a:xfrm>
            <a:off x="7243281" y="2375645"/>
            <a:ext cx="2359455" cy="16662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BA716C1-B2D4-4754-BFF9-88F36126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2" y="2429978"/>
            <a:ext cx="1120164" cy="966248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E57F0990-AF08-4F05-B76D-9DE30C8D5514}"/>
              </a:ext>
            </a:extLst>
          </p:cNvPr>
          <p:cNvSpPr txBox="1"/>
          <p:nvPr/>
        </p:nvSpPr>
        <p:spPr>
          <a:xfrm>
            <a:off x="7582907" y="3332427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流程图: 磁盘 44">
            <a:extLst>
              <a:ext uri="{FF2B5EF4-FFF2-40B4-BE49-F238E27FC236}">
                <a16:creationId xmlns:a16="http://schemas.microsoft.com/office/drawing/2014/main" id="{9E039B14-86B0-4013-B177-16CA5CADE4FA}"/>
              </a:ext>
            </a:extLst>
          </p:cNvPr>
          <p:cNvSpPr/>
          <p:nvPr/>
        </p:nvSpPr>
        <p:spPr>
          <a:xfrm>
            <a:off x="7510096" y="3411173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44C945-D2C3-4B8E-995D-48FED77F1924}"/>
              </a:ext>
            </a:extLst>
          </p:cNvPr>
          <p:cNvSpPr txBox="1"/>
          <p:nvPr/>
        </p:nvSpPr>
        <p:spPr>
          <a:xfrm>
            <a:off x="7642262" y="3379807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647CEDAA-8B39-4F1C-882B-A01F59FD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01" y="3641698"/>
            <a:ext cx="333996" cy="322701"/>
          </a:xfrm>
          <a:prstGeom prst="rect">
            <a:avLst/>
          </a:prstGeom>
        </p:spPr>
      </p:pic>
      <p:sp>
        <p:nvSpPr>
          <p:cNvPr id="48" name="箭头: 右 47">
            <a:extLst>
              <a:ext uri="{FF2B5EF4-FFF2-40B4-BE49-F238E27FC236}">
                <a16:creationId xmlns:a16="http://schemas.microsoft.com/office/drawing/2014/main" id="{8D247C54-5CE3-4ABF-899F-0CAEED65182B}"/>
              </a:ext>
            </a:extLst>
          </p:cNvPr>
          <p:cNvSpPr/>
          <p:nvPr/>
        </p:nvSpPr>
        <p:spPr>
          <a:xfrm>
            <a:off x="4293391" y="3037031"/>
            <a:ext cx="2359455" cy="743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40B889C-4713-4D63-B38D-379E997F938C}"/>
              </a:ext>
            </a:extLst>
          </p:cNvPr>
          <p:cNvSpPr txBox="1"/>
          <p:nvPr/>
        </p:nvSpPr>
        <p:spPr>
          <a:xfrm>
            <a:off x="4131704" y="4377900"/>
            <a:ext cx="3005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运行环境一致，可以在任意系统部署</a:t>
            </a:r>
            <a:endParaRPr lang="zh-CN" altLang="en-US" sz="1400" dirty="0">
              <a:solidFill>
                <a:srgbClr val="92D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9702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2D55A3-C175-4DFB-9B20-2CA0FB26C8A9}"/>
              </a:ext>
            </a:extLst>
          </p:cNvPr>
          <p:cNvSpPr/>
          <p:nvPr/>
        </p:nvSpPr>
        <p:spPr>
          <a:xfrm>
            <a:off x="1229360" y="2375551"/>
            <a:ext cx="2359455" cy="16662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22B87E-34D2-40D9-9B84-B061B4C15121}"/>
              </a:ext>
            </a:extLst>
          </p:cNvPr>
          <p:cNvSpPr/>
          <p:nvPr/>
        </p:nvSpPr>
        <p:spPr>
          <a:xfrm>
            <a:off x="1956376" y="575752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64449E7-2255-4A6B-8135-A80D4C275D1D}"/>
              </a:ext>
            </a:extLst>
          </p:cNvPr>
          <p:cNvSpPr/>
          <p:nvPr/>
        </p:nvSpPr>
        <p:spPr>
          <a:xfrm>
            <a:off x="2093168" y="524375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什么是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Docker</a:t>
            </a:r>
            <a:endParaRPr kumimoji="1" lang="zh-CN" altLang="en-US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虚拟机的解决方案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C2F5EAB-7FCB-4B47-8A0D-BD3B4D521355}"/>
              </a:ext>
            </a:extLst>
          </p:cNvPr>
          <p:cNvSpPr txBox="1"/>
          <p:nvPr/>
        </p:nvSpPr>
        <p:spPr>
          <a:xfrm>
            <a:off x="710880" y="1519611"/>
            <a:ext cx="10841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我们以前也使用过虚拟机，虚拟机可以让我们在一个操作系统上（如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），运行任意其它操作系统程序。其原理是在宿主机操作系统上，安装完整的另一个操作系统，然后运行程序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C3087A7-EFB3-4DE3-8246-B95DA4DF96AF}"/>
              </a:ext>
            </a:extLst>
          </p:cNvPr>
          <p:cNvSpPr/>
          <p:nvPr/>
        </p:nvSpPr>
        <p:spPr>
          <a:xfrm>
            <a:off x="4292667" y="3035509"/>
            <a:ext cx="2359455" cy="743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BD0A2B0-F421-4359-8834-7723DC8AFD36}"/>
              </a:ext>
            </a:extLst>
          </p:cNvPr>
          <p:cNvSpPr/>
          <p:nvPr/>
        </p:nvSpPr>
        <p:spPr>
          <a:xfrm>
            <a:off x="1321008" y="409730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EDFA1-2CE1-4249-9524-E603B511DE92}"/>
              </a:ext>
            </a:extLst>
          </p:cNvPr>
          <p:cNvSpPr/>
          <p:nvPr/>
        </p:nvSpPr>
        <p:spPr>
          <a:xfrm>
            <a:off x="1399864" y="420720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49872F6-6562-45D0-A288-B42CCE3E39D3}"/>
              </a:ext>
            </a:extLst>
          </p:cNvPr>
          <p:cNvSpPr/>
          <p:nvPr/>
        </p:nvSpPr>
        <p:spPr>
          <a:xfrm>
            <a:off x="7931463" y="575731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6F7D4B9-9F07-4DCE-A177-3954DC070C90}"/>
              </a:ext>
            </a:extLst>
          </p:cNvPr>
          <p:cNvSpPr/>
          <p:nvPr/>
        </p:nvSpPr>
        <p:spPr>
          <a:xfrm>
            <a:off x="8068255" y="524354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2B3F979-FE9C-4265-B400-4BFECA6AE384}"/>
              </a:ext>
            </a:extLst>
          </p:cNvPr>
          <p:cNvSpPr/>
          <p:nvPr/>
        </p:nvSpPr>
        <p:spPr>
          <a:xfrm>
            <a:off x="7296095" y="409709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40841C-EEC4-46CE-BBE1-EAE4AF565F73}"/>
              </a:ext>
            </a:extLst>
          </p:cNvPr>
          <p:cNvSpPr/>
          <p:nvPr/>
        </p:nvSpPr>
        <p:spPr>
          <a:xfrm>
            <a:off x="7374951" y="420699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1B404A-F071-4321-8131-5AF11A3E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21" y="2429884"/>
            <a:ext cx="1120164" cy="96624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9AF6E8A-8C24-4D1F-B27D-FBAE4ECB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173" y="2792239"/>
            <a:ext cx="1120164" cy="966248"/>
          </a:xfrm>
          <a:prstGeom prst="rect">
            <a:avLst/>
          </a:prstGeom>
        </p:spPr>
      </p:pic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6D11C9E6-6C57-449B-A9CB-38F18D9D2CFE}"/>
              </a:ext>
            </a:extLst>
          </p:cNvPr>
          <p:cNvSpPr/>
          <p:nvPr/>
        </p:nvSpPr>
        <p:spPr>
          <a:xfrm>
            <a:off x="1496798" y="4877646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094BEF8D-0B26-4CA4-ABE6-56EF63F506C0}"/>
              </a:ext>
            </a:extLst>
          </p:cNvPr>
          <p:cNvSpPr/>
          <p:nvPr/>
        </p:nvSpPr>
        <p:spPr>
          <a:xfrm>
            <a:off x="1496175" y="4384815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C0C5F-84A1-4B0C-93FB-82DA226C8F55}"/>
              </a:ext>
            </a:extLst>
          </p:cNvPr>
          <p:cNvSpPr txBox="1"/>
          <p:nvPr/>
        </p:nvSpPr>
        <p:spPr>
          <a:xfrm>
            <a:off x="1628341" y="4353449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流程图: 磁盘 29">
            <a:extLst>
              <a:ext uri="{FF2B5EF4-FFF2-40B4-BE49-F238E27FC236}">
                <a16:creationId xmlns:a16="http://schemas.microsoft.com/office/drawing/2014/main" id="{21D3E449-167B-4DFE-BAF9-9BC78CCDFF98}"/>
              </a:ext>
            </a:extLst>
          </p:cNvPr>
          <p:cNvSpPr/>
          <p:nvPr/>
        </p:nvSpPr>
        <p:spPr>
          <a:xfrm>
            <a:off x="7437727" y="4837937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FC999B11-9502-4B9A-9DA0-9035548304FD}"/>
              </a:ext>
            </a:extLst>
          </p:cNvPr>
          <p:cNvSpPr/>
          <p:nvPr/>
        </p:nvSpPr>
        <p:spPr>
          <a:xfrm>
            <a:off x="7437104" y="4345106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D9FFD3-D534-47BB-B8F2-A418F793BBCC}"/>
              </a:ext>
            </a:extLst>
          </p:cNvPr>
          <p:cNvSpPr txBox="1"/>
          <p:nvPr/>
        </p:nvSpPr>
        <p:spPr>
          <a:xfrm>
            <a:off x="7569270" y="4313740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E8EF51-BDDA-4257-B363-16500A2E8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80" y="4615340"/>
            <a:ext cx="333996" cy="3227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E9CD25-61E0-4459-B01E-E6EA0BB66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38" y="4570478"/>
            <a:ext cx="371634" cy="35906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37BE0136-BE8B-4F27-8BFC-6A49BCA2338B}"/>
              </a:ext>
            </a:extLst>
          </p:cNvPr>
          <p:cNvSpPr txBox="1"/>
          <p:nvPr/>
        </p:nvSpPr>
        <p:spPr>
          <a:xfrm>
            <a:off x="1568986" y="3332333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流程图: 磁盘 37">
            <a:extLst>
              <a:ext uri="{FF2B5EF4-FFF2-40B4-BE49-F238E27FC236}">
                <a16:creationId xmlns:a16="http://schemas.microsoft.com/office/drawing/2014/main" id="{1386283B-1C53-4737-A5ED-376F2B273DC1}"/>
              </a:ext>
            </a:extLst>
          </p:cNvPr>
          <p:cNvSpPr/>
          <p:nvPr/>
        </p:nvSpPr>
        <p:spPr>
          <a:xfrm>
            <a:off x="1496175" y="3411079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35A749-1034-44DD-ABDB-93BDF9160928}"/>
              </a:ext>
            </a:extLst>
          </p:cNvPr>
          <p:cNvSpPr txBox="1"/>
          <p:nvPr/>
        </p:nvSpPr>
        <p:spPr>
          <a:xfrm>
            <a:off x="1628341" y="3379713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3F66B8F-4BC0-41AB-AC51-3379F66D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80" y="3641604"/>
            <a:ext cx="333996" cy="322701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6B5ECA9-951F-4134-8E49-4CC7E8ACC7F1}"/>
              </a:ext>
            </a:extLst>
          </p:cNvPr>
          <p:cNvSpPr/>
          <p:nvPr/>
        </p:nvSpPr>
        <p:spPr>
          <a:xfrm>
            <a:off x="7243281" y="2375645"/>
            <a:ext cx="2359455" cy="16662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BA716C1-B2D4-4754-BFF9-88F36126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2" y="2429978"/>
            <a:ext cx="582818" cy="50273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E57F0990-AF08-4F05-B76D-9DE30C8D5514}"/>
              </a:ext>
            </a:extLst>
          </p:cNvPr>
          <p:cNvSpPr txBox="1"/>
          <p:nvPr/>
        </p:nvSpPr>
        <p:spPr>
          <a:xfrm>
            <a:off x="7553481" y="2869172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8D247C54-5CE3-4ABF-899F-0CAEED65182B}"/>
              </a:ext>
            </a:extLst>
          </p:cNvPr>
          <p:cNvSpPr/>
          <p:nvPr/>
        </p:nvSpPr>
        <p:spPr>
          <a:xfrm>
            <a:off x="4293391" y="3037031"/>
            <a:ext cx="2359455" cy="743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流程图: 磁盘 40">
            <a:extLst>
              <a:ext uri="{FF2B5EF4-FFF2-40B4-BE49-F238E27FC236}">
                <a16:creationId xmlns:a16="http://schemas.microsoft.com/office/drawing/2014/main" id="{EC286446-E48A-4580-9979-9CF4EB91A93C}"/>
              </a:ext>
            </a:extLst>
          </p:cNvPr>
          <p:cNvSpPr/>
          <p:nvPr/>
        </p:nvSpPr>
        <p:spPr>
          <a:xfrm>
            <a:off x="7453806" y="3455174"/>
            <a:ext cx="201793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流程图: 磁盘 44">
            <a:extLst>
              <a:ext uri="{FF2B5EF4-FFF2-40B4-BE49-F238E27FC236}">
                <a16:creationId xmlns:a16="http://schemas.microsoft.com/office/drawing/2014/main" id="{9E039B14-86B0-4013-B177-16CA5CADE4FA}"/>
              </a:ext>
            </a:extLst>
          </p:cNvPr>
          <p:cNvSpPr/>
          <p:nvPr/>
        </p:nvSpPr>
        <p:spPr>
          <a:xfrm>
            <a:off x="7470510" y="2947918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44C945-D2C3-4B8E-995D-48FED77F1924}"/>
              </a:ext>
            </a:extLst>
          </p:cNvPr>
          <p:cNvSpPr txBox="1"/>
          <p:nvPr/>
        </p:nvSpPr>
        <p:spPr>
          <a:xfrm>
            <a:off x="7602676" y="2916552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647CEDAA-8B39-4F1C-882B-A01F59FD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15" y="3178443"/>
            <a:ext cx="333996" cy="3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5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2D55A3-C175-4DFB-9B20-2CA0FB26C8A9}"/>
              </a:ext>
            </a:extLst>
          </p:cNvPr>
          <p:cNvSpPr/>
          <p:nvPr/>
        </p:nvSpPr>
        <p:spPr>
          <a:xfrm>
            <a:off x="609600" y="2820798"/>
            <a:ext cx="2359455" cy="16662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22B87E-34D2-40D9-9B84-B061B4C15121}"/>
              </a:ext>
            </a:extLst>
          </p:cNvPr>
          <p:cNvSpPr/>
          <p:nvPr/>
        </p:nvSpPr>
        <p:spPr>
          <a:xfrm>
            <a:off x="1336616" y="6202773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64449E7-2255-4A6B-8135-A80D4C275D1D}"/>
              </a:ext>
            </a:extLst>
          </p:cNvPr>
          <p:cNvSpPr/>
          <p:nvPr/>
        </p:nvSpPr>
        <p:spPr>
          <a:xfrm>
            <a:off x="1473408" y="5689002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什么是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Docker</a:t>
            </a:r>
            <a:endParaRPr kumimoji="1" lang="zh-CN" altLang="en-US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Docker</a:t>
            </a:r>
            <a:r>
              <a:rPr kumimoji="1" lang="zh-CN" altLang="en-US"/>
              <a:t>与虚拟机对比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BD0A2B0-F421-4359-8834-7723DC8AFD36}"/>
              </a:ext>
            </a:extLst>
          </p:cNvPr>
          <p:cNvSpPr/>
          <p:nvPr/>
        </p:nvSpPr>
        <p:spPr>
          <a:xfrm>
            <a:off x="701248" y="4542550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EDFA1-2CE1-4249-9524-E603B511DE92}"/>
              </a:ext>
            </a:extLst>
          </p:cNvPr>
          <p:cNvSpPr/>
          <p:nvPr/>
        </p:nvSpPr>
        <p:spPr>
          <a:xfrm>
            <a:off x="780104" y="4652453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49872F6-6562-45D0-A288-B42CCE3E39D3}"/>
              </a:ext>
            </a:extLst>
          </p:cNvPr>
          <p:cNvSpPr/>
          <p:nvPr/>
        </p:nvSpPr>
        <p:spPr>
          <a:xfrm>
            <a:off x="9911127" y="6202469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6F7D4B9-9F07-4DCE-A177-3954DC070C90}"/>
              </a:ext>
            </a:extLst>
          </p:cNvPr>
          <p:cNvSpPr/>
          <p:nvPr/>
        </p:nvSpPr>
        <p:spPr>
          <a:xfrm>
            <a:off x="10047919" y="5688698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2B3F979-FE9C-4265-B400-4BFECA6AE384}"/>
              </a:ext>
            </a:extLst>
          </p:cNvPr>
          <p:cNvSpPr/>
          <p:nvPr/>
        </p:nvSpPr>
        <p:spPr>
          <a:xfrm>
            <a:off x="9275759" y="4542246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40841C-EEC4-46CE-BBE1-EAE4AF565F73}"/>
              </a:ext>
            </a:extLst>
          </p:cNvPr>
          <p:cNvSpPr/>
          <p:nvPr/>
        </p:nvSpPr>
        <p:spPr>
          <a:xfrm>
            <a:off x="9354615" y="4652149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1B404A-F071-4321-8131-5AF11A3E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61" y="2875131"/>
            <a:ext cx="1120164" cy="96624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9AF6E8A-8C24-4D1F-B27D-FBAE4ECB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837" y="3237392"/>
            <a:ext cx="1120164" cy="966248"/>
          </a:xfrm>
          <a:prstGeom prst="rect">
            <a:avLst/>
          </a:prstGeom>
        </p:spPr>
      </p:pic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6D11C9E6-6C57-449B-A9CB-38F18D9D2CFE}"/>
              </a:ext>
            </a:extLst>
          </p:cNvPr>
          <p:cNvSpPr/>
          <p:nvPr/>
        </p:nvSpPr>
        <p:spPr>
          <a:xfrm>
            <a:off x="877038" y="5322893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094BEF8D-0B26-4CA4-ABE6-56EF63F506C0}"/>
              </a:ext>
            </a:extLst>
          </p:cNvPr>
          <p:cNvSpPr/>
          <p:nvPr/>
        </p:nvSpPr>
        <p:spPr>
          <a:xfrm>
            <a:off x="876415" y="4830062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C0C5F-84A1-4B0C-93FB-82DA226C8F55}"/>
              </a:ext>
            </a:extLst>
          </p:cNvPr>
          <p:cNvSpPr txBox="1"/>
          <p:nvPr/>
        </p:nvSpPr>
        <p:spPr>
          <a:xfrm>
            <a:off x="1008581" y="4798696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流程图: 磁盘 29">
            <a:extLst>
              <a:ext uri="{FF2B5EF4-FFF2-40B4-BE49-F238E27FC236}">
                <a16:creationId xmlns:a16="http://schemas.microsoft.com/office/drawing/2014/main" id="{21D3E449-167B-4DFE-BAF9-9BC78CCDFF98}"/>
              </a:ext>
            </a:extLst>
          </p:cNvPr>
          <p:cNvSpPr/>
          <p:nvPr/>
        </p:nvSpPr>
        <p:spPr>
          <a:xfrm>
            <a:off x="9417391" y="5283090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FC999B11-9502-4B9A-9DA0-9035548304FD}"/>
              </a:ext>
            </a:extLst>
          </p:cNvPr>
          <p:cNvSpPr/>
          <p:nvPr/>
        </p:nvSpPr>
        <p:spPr>
          <a:xfrm>
            <a:off x="9416768" y="4790259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D9FFD3-D534-47BB-B8F2-A418F793BBCC}"/>
              </a:ext>
            </a:extLst>
          </p:cNvPr>
          <p:cNvSpPr txBox="1"/>
          <p:nvPr/>
        </p:nvSpPr>
        <p:spPr>
          <a:xfrm>
            <a:off x="9548934" y="4758893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E8EF51-BDDA-4257-B363-16500A2E8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0" y="5060587"/>
            <a:ext cx="333996" cy="3227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E9CD25-61E0-4459-B01E-E6EA0BB66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2" y="5015631"/>
            <a:ext cx="371634" cy="35906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37BE0136-BE8B-4F27-8BFC-6A49BCA2338B}"/>
              </a:ext>
            </a:extLst>
          </p:cNvPr>
          <p:cNvSpPr txBox="1"/>
          <p:nvPr/>
        </p:nvSpPr>
        <p:spPr>
          <a:xfrm>
            <a:off x="949226" y="3777580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流程图: 磁盘 37">
            <a:extLst>
              <a:ext uri="{FF2B5EF4-FFF2-40B4-BE49-F238E27FC236}">
                <a16:creationId xmlns:a16="http://schemas.microsoft.com/office/drawing/2014/main" id="{1386283B-1C53-4737-A5ED-376F2B273DC1}"/>
              </a:ext>
            </a:extLst>
          </p:cNvPr>
          <p:cNvSpPr/>
          <p:nvPr/>
        </p:nvSpPr>
        <p:spPr>
          <a:xfrm>
            <a:off x="876415" y="3856326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35A749-1034-44DD-ABDB-93BDF9160928}"/>
              </a:ext>
            </a:extLst>
          </p:cNvPr>
          <p:cNvSpPr txBox="1"/>
          <p:nvPr/>
        </p:nvSpPr>
        <p:spPr>
          <a:xfrm>
            <a:off x="1008581" y="3824960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3F66B8F-4BC0-41AB-AC51-3379F66D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0" y="4086851"/>
            <a:ext cx="333996" cy="322701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6B5ECA9-951F-4134-8E49-4CC7E8ACC7F1}"/>
              </a:ext>
            </a:extLst>
          </p:cNvPr>
          <p:cNvSpPr/>
          <p:nvPr/>
        </p:nvSpPr>
        <p:spPr>
          <a:xfrm>
            <a:off x="9222945" y="2820798"/>
            <a:ext cx="2359455" cy="16662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BA716C1-B2D4-4754-BFF9-88F36126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606" y="2875131"/>
            <a:ext cx="582818" cy="50273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E57F0990-AF08-4F05-B76D-9DE30C8D5514}"/>
              </a:ext>
            </a:extLst>
          </p:cNvPr>
          <p:cNvSpPr txBox="1"/>
          <p:nvPr/>
        </p:nvSpPr>
        <p:spPr>
          <a:xfrm>
            <a:off x="9533145" y="3314325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流程图: 磁盘 40">
            <a:extLst>
              <a:ext uri="{FF2B5EF4-FFF2-40B4-BE49-F238E27FC236}">
                <a16:creationId xmlns:a16="http://schemas.microsoft.com/office/drawing/2014/main" id="{EC286446-E48A-4580-9979-9CF4EB91A93C}"/>
              </a:ext>
            </a:extLst>
          </p:cNvPr>
          <p:cNvSpPr/>
          <p:nvPr/>
        </p:nvSpPr>
        <p:spPr>
          <a:xfrm>
            <a:off x="9433470" y="3900327"/>
            <a:ext cx="201793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流程图: 磁盘 44">
            <a:extLst>
              <a:ext uri="{FF2B5EF4-FFF2-40B4-BE49-F238E27FC236}">
                <a16:creationId xmlns:a16="http://schemas.microsoft.com/office/drawing/2014/main" id="{9E039B14-86B0-4013-B177-16CA5CADE4FA}"/>
              </a:ext>
            </a:extLst>
          </p:cNvPr>
          <p:cNvSpPr/>
          <p:nvPr/>
        </p:nvSpPr>
        <p:spPr>
          <a:xfrm>
            <a:off x="9450174" y="3393071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44C945-D2C3-4B8E-995D-48FED77F1924}"/>
              </a:ext>
            </a:extLst>
          </p:cNvPr>
          <p:cNvSpPr txBox="1"/>
          <p:nvPr/>
        </p:nvSpPr>
        <p:spPr>
          <a:xfrm>
            <a:off x="9582340" y="3361705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647CEDAA-8B39-4F1C-882B-A01F59FD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79" y="3623596"/>
            <a:ext cx="333996" cy="322701"/>
          </a:xfrm>
          <a:prstGeom prst="rect">
            <a:avLst/>
          </a:prstGeom>
        </p:spPr>
      </p:pic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F182E197-F748-4B9F-A6D8-29109FAEA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54009"/>
              </p:ext>
            </p:extLst>
          </p:nvPr>
        </p:nvGraphicFramePr>
        <p:xfrm>
          <a:off x="3276248" y="2906091"/>
          <a:ext cx="5699456" cy="2684220"/>
        </p:xfrm>
        <a:graphic>
          <a:graphicData uri="http://schemas.openxmlformats.org/drawingml/2006/table">
            <a:tbl>
              <a:tblPr/>
              <a:tblGrid>
                <a:gridCol w="106705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48299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214940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60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特性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容器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虚拟机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启动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秒级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分钟级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75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硬盘占用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接近原生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性能较差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75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系统支持量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单机支持上千个容器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一般几十个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79209A1-AB0C-4AD7-BE69-A7F6DEAC5E1B}"/>
              </a:ext>
            </a:extLst>
          </p:cNvPr>
          <p:cNvSpPr txBox="1"/>
          <p:nvPr/>
        </p:nvSpPr>
        <p:spPr>
          <a:xfrm>
            <a:off x="701248" y="1414290"/>
            <a:ext cx="1122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将应用程序与该程序的运行环境，打包在一个文件里面。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容器不是模拟一个完整的操作系统，而仅仅是程序运行需要的环境。程序本质还是运行在宿主操作系统上的一个进程，与原生应用没有区别。占用资源少，性能强！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A5D677B-3216-4800-B7E5-AE75C1321D84}"/>
              </a:ext>
            </a:extLst>
          </p:cNvPr>
          <p:cNvSpPr txBox="1"/>
          <p:nvPr/>
        </p:nvSpPr>
        <p:spPr>
          <a:xfrm>
            <a:off x="710880" y="2034707"/>
            <a:ext cx="1122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虚拟机（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virtual machine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）是在一种操作系统里面运行另一种操作系统，比如在 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系统里面运行 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系统。应用程序对此毫无感知，因为虚拟机看上去跟真实系统一模一样。因为是模拟一个操作系统，所以资源占用更多，性能较差。</a:t>
            </a:r>
            <a:endParaRPr lang="en-US" altLang="zh-CN" sz="1600" b="0" i="0" u="none" strike="noStrike">
              <a:solidFill>
                <a:srgbClr val="11111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25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是一种容器虚拟化技术，它将程序及其运行环境一起打包，从而让程序可以随时随地在任何系统环境中运行，减少开发到运维的路径，提高效率，是</a:t>
            </a:r>
            <a:r>
              <a:rPr lang="en-US" altLang="zh-CN"/>
              <a:t>DevOps</a:t>
            </a:r>
            <a:r>
              <a:rPr lang="zh-CN" altLang="en-US"/>
              <a:t>不可或缺的手段。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相比虚拟机有下面优点：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性能好、资源占用少、空间占用少、启动速度快。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40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CD9FE-6883-45AD-A699-93ADBB61F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镜像和容器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4C99A-C8EB-4A0F-BCCB-2791D6C6266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什么是镜像</a:t>
            </a:r>
            <a:endParaRPr lang="en-US" altLang="zh-CN"/>
          </a:p>
          <a:p>
            <a:r>
              <a:rPr lang="zh-CN" altLang="en-US"/>
              <a:t>什么是容器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3F69B6-B4CF-4985-B9AD-D7C37F857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5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镜像、容器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镜像（</a:t>
            </a:r>
            <a:r>
              <a:rPr lang="en-US" altLang="zh-CN"/>
              <a:t>Image</a:t>
            </a:r>
            <a:r>
              <a:rPr lang="zh-CN" altLang="en-US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2705"/>
            <a:ext cx="10770240" cy="7488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 i="0">
                <a:solidFill>
                  <a:srgbClr val="111111"/>
                </a:solidFill>
                <a:effectLst/>
              </a:rPr>
              <a:t>Docker </a:t>
            </a:r>
            <a:r>
              <a:rPr lang="zh-CN" altLang="en-US" b="0" i="0">
                <a:solidFill>
                  <a:srgbClr val="111111"/>
                </a:solidFill>
                <a:effectLst/>
              </a:rPr>
              <a:t>将应用程序与该程序的运行环境，打包在一</a:t>
            </a:r>
            <a:r>
              <a:rPr lang="zh-CN" altLang="en-US">
                <a:solidFill>
                  <a:srgbClr val="111111"/>
                </a:solidFill>
              </a:rPr>
              <a:t>个文件中</a:t>
            </a:r>
            <a:r>
              <a:rPr lang="zh-CN" altLang="en-US" b="0" i="0">
                <a:solidFill>
                  <a:srgbClr val="111111"/>
                </a:solidFill>
                <a:effectLst/>
              </a:rPr>
              <a:t>，这个文件就是</a:t>
            </a:r>
            <a:r>
              <a:rPr lang="zh-CN" altLang="en-US" b="1" i="0">
                <a:solidFill>
                  <a:srgbClr val="111111"/>
                </a:solidFill>
                <a:effectLst/>
              </a:rPr>
              <a:t>镜像</a:t>
            </a:r>
            <a:r>
              <a:rPr lang="zh-CN" altLang="en-US" b="0" i="0">
                <a:solidFill>
                  <a:srgbClr val="111111"/>
                </a:solidFill>
                <a:effectLst/>
              </a:rPr>
              <a:t>。</a:t>
            </a:r>
            <a:r>
              <a:rPr lang="en-US" altLang="zh-CN">
                <a:solidFill>
                  <a:srgbClr val="111111"/>
                </a:solidFill>
              </a:rPr>
              <a:t> Docker</a:t>
            </a:r>
            <a:r>
              <a:rPr lang="zh-CN" altLang="en-US">
                <a:solidFill>
                  <a:srgbClr val="111111"/>
                </a:solidFill>
              </a:rPr>
              <a:t>镜像是逐层构建的，前一层是后一层的基础，构建完成一层后，设置为只读，避免镜像被修改，每一层称为</a:t>
            </a:r>
            <a:r>
              <a:rPr lang="en-US" altLang="zh-CN" b="1">
                <a:solidFill>
                  <a:schemeClr val="tx1"/>
                </a:solidFill>
              </a:rPr>
              <a:t>layer</a:t>
            </a:r>
            <a:r>
              <a:rPr lang="zh-CN" altLang="en-US">
                <a:solidFill>
                  <a:srgbClr val="111111"/>
                </a:solidFill>
              </a:rPr>
              <a:t>。</a:t>
            </a:r>
            <a:endParaRPr lang="en-US" altLang="zh-CN">
              <a:solidFill>
                <a:srgbClr val="11111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E98EC75-8F16-46B5-A1F3-22E5C1973214}"/>
              </a:ext>
            </a:extLst>
          </p:cNvPr>
          <p:cNvGrpSpPr/>
          <p:nvPr/>
        </p:nvGrpSpPr>
        <p:grpSpPr>
          <a:xfrm>
            <a:off x="4082568" y="4627092"/>
            <a:ext cx="5603605" cy="1862256"/>
            <a:chOff x="4326408" y="4627092"/>
            <a:chExt cx="5603605" cy="1862256"/>
          </a:xfrm>
        </p:grpSpPr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42F3049F-BC83-4E20-8791-7329C59AB291}"/>
                </a:ext>
              </a:extLst>
            </p:cNvPr>
            <p:cNvSpPr/>
            <p:nvPr/>
          </p:nvSpPr>
          <p:spPr>
            <a:xfrm>
              <a:off x="4326408" y="4627092"/>
              <a:ext cx="5252595" cy="1862256"/>
            </a:xfrm>
            <a:prstGeom prst="cube">
              <a:avLst>
                <a:gd name="adj" fmla="val 697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bootfs</a:t>
              </a:r>
              <a:r>
                <a:rPr lang="zh-CN" altLang="en-US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容器运行的基础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7287F00-B44D-4985-A346-8AFB70657C4A}"/>
                </a:ext>
              </a:extLst>
            </p:cNvPr>
            <p:cNvSpPr txBox="1"/>
            <p:nvPr/>
          </p:nvSpPr>
          <p:spPr>
            <a:xfrm rot="18989262">
              <a:off x="7982007" y="5369761"/>
              <a:ext cx="19480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i="1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内核（</a:t>
              </a:r>
              <a:r>
                <a:rPr lang="en-US" altLang="zh-CN" sz="1400" i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kernel </a:t>
              </a:r>
              <a:r>
                <a:rPr lang="zh-CN" altLang="en-US" sz="1400" i="1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</a:t>
              </a:r>
            </a:p>
          </p:txBody>
        </p:sp>
      </p:grpSp>
      <p:sp>
        <p:nvSpPr>
          <p:cNvPr id="23" name="立方体 22">
            <a:extLst>
              <a:ext uri="{FF2B5EF4-FFF2-40B4-BE49-F238E27FC236}">
                <a16:creationId xmlns:a16="http://schemas.microsoft.com/office/drawing/2014/main" id="{9F4AA9AE-BD4C-4E28-99C6-FF4E59E6AACB}"/>
              </a:ext>
            </a:extLst>
          </p:cNvPr>
          <p:cNvSpPr/>
          <p:nvPr/>
        </p:nvSpPr>
        <p:spPr>
          <a:xfrm>
            <a:off x="4103954" y="4146665"/>
            <a:ext cx="2495676" cy="1751028"/>
          </a:xfrm>
          <a:prstGeom prst="cube">
            <a:avLst>
              <a:gd name="adj" fmla="val 71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D0291C-A212-4A0B-A88C-B8E9D828DF4D}"/>
              </a:ext>
            </a:extLst>
          </p:cNvPr>
          <p:cNvSpPr txBox="1"/>
          <p:nvPr/>
        </p:nvSpPr>
        <p:spPr>
          <a:xfrm>
            <a:off x="4251639" y="5107518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base image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7ACB41E1-2DE8-44B6-91A1-FC50BF349F7F}"/>
              </a:ext>
            </a:extLst>
          </p:cNvPr>
          <p:cNvSpPr/>
          <p:nvPr/>
        </p:nvSpPr>
        <p:spPr>
          <a:xfrm>
            <a:off x="4445626" y="3694265"/>
            <a:ext cx="2112720" cy="1334839"/>
          </a:xfrm>
          <a:prstGeom prst="cube">
            <a:avLst>
              <a:gd name="adj" fmla="val 6562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700808-3942-4DA1-8686-9410B7B9702E}"/>
              </a:ext>
            </a:extLst>
          </p:cNvPr>
          <p:cNvSpPr txBox="1"/>
          <p:nvPr/>
        </p:nvSpPr>
        <p:spPr>
          <a:xfrm rot="18989262">
            <a:off x="5264731" y="4159534"/>
            <a:ext cx="16945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i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copy redis.gz &amp;&amp;</a:t>
            </a:r>
          </a:p>
          <a:p>
            <a:pPr algn="ctr"/>
            <a:r>
              <a:rPr lang="en-US" altLang="zh-CN" sz="105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tar –xvf redis.gz</a:t>
            </a:r>
            <a:endParaRPr lang="zh-CN" altLang="en-US" sz="1050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114B5102-07E9-492E-B567-C5B2E7D97289}"/>
              </a:ext>
            </a:extLst>
          </p:cNvPr>
          <p:cNvSpPr/>
          <p:nvPr/>
        </p:nvSpPr>
        <p:spPr>
          <a:xfrm>
            <a:off x="4436020" y="3189764"/>
            <a:ext cx="2112720" cy="1334839"/>
          </a:xfrm>
          <a:prstGeom prst="cube">
            <a:avLst>
              <a:gd name="adj" fmla="val 6562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537008-0E15-4C3C-94A2-21182B634406}"/>
              </a:ext>
            </a:extLst>
          </p:cNvPr>
          <p:cNvSpPr txBox="1"/>
          <p:nvPr/>
        </p:nvSpPr>
        <p:spPr>
          <a:xfrm rot="18989262">
            <a:off x="5464774" y="3681506"/>
            <a:ext cx="120619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i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make &amp;&amp;</a:t>
            </a:r>
          </a:p>
          <a:p>
            <a:pPr algn="ctr"/>
            <a:r>
              <a:rPr lang="en-US" altLang="zh-CN" sz="1050" i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make install</a:t>
            </a:r>
            <a:endParaRPr lang="zh-CN" altLang="en-US" sz="1050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8E74036D-FA24-49C9-8B47-C4AE5AF3421E}"/>
              </a:ext>
            </a:extLst>
          </p:cNvPr>
          <p:cNvSpPr/>
          <p:nvPr/>
        </p:nvSpPr>
        <p:spPr>
          <a:xfrm>
            <a:off x="4436020" y="2683893"/>
            <a:ext cx="2112720" cy="1334839"/>
          </a:xfrm>
          <a:prstGeom prst="cube">
            <a:avLst>
              <a:gd name="adj" fmla="val 6562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F5DC170-865C-48E5-AEAF-66DCDE5722A0}"/>
              </a:ext>
            </a:extLst>
          </p:cNvPr>
          <p:cNvCxnSpPr>
            <a:cxnSpLocks/>
            <a:stCxn id="84" idx="3"/>
            <a:endCxn id="23" idx="2"/>
          </p:cNvCxnSpPr>
          <p:nvPr/>
        </p:nvCxnSpPr>
        <p:spPr>
          <a:xfrm flipV="1">
            <a:off x="3016459" y="5643794"/>
            <a:ext cx="1087495" cy="228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E58C836-9ED6-41BE-8810-5BC319B45B59}"/>
              </a:ext>
            </a:extLst>
          </p:cNvPr>
          <p:cNvCxnSpPr>
            <a:cxnSpLocks/>
            <a:stCxn id="85" idx="3"/>
            <a:endCxn id="44" idx="1"/>
          </p:cNvCxnSpPr>
          <p:nvPr/>
        </p:nvCxnSpPr>
        <p:spPr>
          <a:xfrm>
            <a:off x="2887112" y="4524603"/>
            <a:ext cx="921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A279F4DC-A7B3-4B49-8F85-D41BCC38A4B3}"/>
              </a:ext>
            </a:extLst>
          </p:cNvPr>
          <p:cNvSpPr/>
          <p:nvPr/>
        </p:nvSpPr>
        <p:spPr>
          <a:xfrm>
            <a:off x="3808903" y="4097843"/>
            <a:ext cx="556466" cy="85352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A3BF6EB-FCD9-4325-B3C2-D35D72214CEC}"/>
              </a:ext>
            </a:extLst>
          </p:cNvPr>
          <p:cNvSpPr txBox="1"/>
          <p:nvPr/>
        </p:nvSpPr>
        <p:spPr>
          <a:xfrm>
            <a:off x="4438670" y="3106116"/>
            <a:ext cx="169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redis-server </a:t>
            </a:r>
          </a:p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redis.conf</a:t>
            </a:r>
            <a:endParaRPr lang="zh-CN" altLang="en-US" sz="1400" 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81AE351-D09B-4CBC-8987-8A721054E2EF}"/>
              </a:ext>
            </a:extLst>
          </p:cNvPr>
          <p:cNvGrpSpPr/>
          <p:nvPr/>
        </p:nvGrpSpPr>
        <p:grpSpPr>
          <a:xfrm>
            <a:off x="6781240" y="4137692"/>
            <a:ext cx="2725038" cy="1751028"/>
            <a:chOff x="7025080" y="4137692"/>
            <a:chExt cx="2725038" cy="1751028"/>
          </a:xfrm>
        </p:grpSpPr>
        <p:sp>
          <p:nvSpPr>
            <p:cNvPr id="55" name="立方体 54">
              <a:extLst>
                <a:ext uri="{FF2B5EF4-FFF2-40B4-BE49-F238E27FC236}">
                  <a16:creationId xmlns:a16="http://schemas.microsoft.com/office/drawing/2014/main" id="{CACA6230-FAEE-485F-9747-DD632363011F}"/>
                </a:ext>
              </a:extLst>
            </p:cNvPr>
            <p:cNvSpPr/>
            <p:nvPr/>
          </p:nvSpPr>
          <p:spPr>
            <a:xfrm>
              <a:off x="7025080" y="4137692"/>
              <a:ext cx="2495676" cy="1751028"/>
            </a:xfrm>
            <a:prstGeom prst="cube">
              <a:avLst>
                <a:gd name="adj" fmla="val 71000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rootfs</a:t>
              </a:r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C665A90-C948-43C1-8789-2152E40035E6}"/>
                </a:ext>
              </a:extLst>
            </p:cNvPr>
            <p:cNvGrpSpPr/>
            <p:nvPr/>
          </p:nvGrpSpPr>
          <p:grpSpPr>
            <a:xfrm>
              <a:off x="8163668" y="4437716"/>
              <a:ext cx="1586450" cy="1050734"/>
              <a:chOff x="8163668" y="4437716"/>
              <a:chExt cx="1586450" cy="1050734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A59080-9572-4187-8E7B-AF808FB5A79B}"/>
                  </a:ext>
                </a:extLst>
              </p:cNvPr>
              <p:cNvSpPr txBox="1"/>
              <p:nvPr/>
            </p:nvSpPr>
            <p:spPr>
              <a:xfrm rot="1714907">
                <a:off x="8471145" y="4919583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/dev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CEF224A-67C1-4DB1-8EE9-C386D28E808C}"/>
                  </a:ext>
                </a:extLst>
              </p:cNvPr>
              <p:cNvSpPr txBox="1"/>
              <p:nvPr/>
            </p:nvSpPr>
            <p:spPr>
              <a:xfrm rot="1714907">
                <a:off x="8932836" y="4437716"/>
                <a:ext cx="8172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/usr</a:t>
                </a:r>
                <a:endPara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EB58619-0FB0-4C21-AB8E-9AFA07B7C5E6}"/>
                  </a:ext>
                </a:extLst>
              </p:cNvPr>
              <p:cNvSpPr txBox="1"/>
              <p:nvPr/>
            </p:nvSpPr>
            <p:spPr>
              <a:xfrm rot="1714907">
                <a:off x="8775467" y="4602463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/bin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7993B86-2D44-4F47-8C26-62280FD4F318}"/>
                  </a:ext>
                </a:extLst>
              </p:cNvPr>
              <p:cNvSpPr txBox="1"/>
              <p:nvPr/>
            </p:nvSpPr>
            <p:spPr>
              <a:xfrm rot="1714907">
                <a:off x="8630685" y="4741109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/etc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A5C4C48-FF74-4D3C-9E27-90AE542C4A50}"/>
                  </a:ext>
                </a:extLst>
              </p:cNvPr>
              <p:cNvSpPr txBox="1"/>
              <p:nvPr/>
            </p:nvSpPr>
            <p:spPr>
              <a:xfrm rot="1714907">
                <a:off x="8341798" y="5061060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/tmp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73D79C-9B13-438A-BDE1-27B1B3DC4C7C}"/>
                  </a:ext>
                </a:extLst>
              </p:cNvPr>
              <p:cNvSpPr txBox="1"/>
              <p:nvPr/>
            </p:nvSpPr>
            <p:spPr>
              <a:xfrm rot="1714907">
                <a:off x="8163668" y="5211451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/root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9171727-A7B0-4063-B0BD-5A5FFE43182F}"/>
                </a:ext>
              </a:extLst>
            </p:cNvPr>
            <p:cNvSpPr txBox="1"/>
            <p:nvPr/>
          </p:nvSpPr>
          <p:spPr>
            <a:xfrm>
              <a:off x="7181706" y="5030666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base image</a:t>
              </a:r>
              <a:endPara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7" name="立方体 56">
            <a:extLst>
              <a:ext uri="{FF2B5EF4-FFF2-40B4-BE49-F238E27FC236}">
                <a16:creationId xmlns:a16="http://schemas.microsoft.com/office/drawing/2014/main" id="{F1A435E3-352A-4ECF-9B98-63F7009E07A0}"/>
              </a:ext>
            </a:extLst>
          </p:cNvPr>
          <p:cNvSpPr/>
          <p:nvPr/>
        </p:nvSpPr>
        <p:spPr>
          <a:xfrm>
            <a:off x="7155967" y="3652671"/>
            <a:ext cx="2112720" cy="1334839"/>
          </a:xfrm>
          <a:prstGeom prst="cube">
            <a:avLst>
              <a:gd name="adj" fmla="val 6562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EB8408-783E-4A4A-A745-232A1A6372E7}"/>
              </a:ext>
            </a:extLst>
          </p:cNvPr>
          <p:cNvSpPr txBox="1"/>
          <p:nvPr/>
        </p:nvSpPr>
        <p:spPr>
          <a:xfrm rot="18989262">
            <a:off x="7986321" y="4123570"/>
            <a:ext cx="16945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install</a:t>
            </a:r>
          </a:p>
          <a:p>
            <a:pPr algn="ctr"/>
            <a:r>
              <a:rPr lang="en-US" altLang="zh-CN" sz="105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–y mysql</a:t>
            </a:r>
            <a:endParaRPr lang="zh-CN" altLang="en-US" sz="1050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61A6BB45-E5B2-4373-8031-8C8012F80052}"/>
              </a:ext>
            </a:extLst>
          </p:cNvPr>
          <p:cNvSpPr/>
          <p:nvPr/>
        </p:nvSpPr>
        <p:spPr>
          <a:xfrm>
            <a:off x="7164196" y="3161810"/>
            <a:ext cx="2112720" cy="1334839"/>
          </a:xfrm>
          <a:prstGeom prst="cube">
            <a:avLst>
              <a:gd name="adj" fmla="val 6562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D046F5-7EE6-429C-AA8C-3BFA8362DC98}"/>
              </a:ext>
            </a:extLst>
          </p:cNvPr>
          <p:cNvSpPr txBox="1"/>
          <p:nvPr/>
        </p:nvSpPr>
        <p:spPr>
          <a:xfrm>
            <a:off x="7118316" y="3544241"/>
            <a:ext cx="169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</a:t>
            </a:r>
          </a:p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 mysql</a:t>
            </a:r>
            <a:endParaRPr lang="zh-CN" altLang="en-US" sz="1400" 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E988592-7AE3-41B3-963A-E593047FF5C7}"/>
              </a:ext>
            </a:extLst>
          </p:cNvPr>
          <p:cNvGrpSpPr/>
          <p:nvPr/>
        </p:nvGrpSpPr>
        <p:grpSpPr>
          <a:xfrm>
            <a:off x="5217563" y="4484836"/>
            <a:ext cx="1584025" cy="1041483"/>
            <a:chOff x="2732625" y="2465123"/>
            <a:chExt cx="1584025" cy="1041483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7795736-B99F-47CD-B460-CE9364BF417A}"/>
                </a:ext>
              </a:extLst>
            </p:cNvPr>
            <p:cNvSpPr txBox="1"/>
            <p:nvPr/>
          </p:nvSpPr>
          <p:spPr>
            <a:xfrm rot="1714907">
              <a:off x="3040102" y="2937739"/>
              <a:ext cx="8172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/dev</a:t>
              </a:r>
              <a:endPara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303E322-6F63-4E9E-BF07-D7DCC8A0B412}"/>
                </a:ext>
              </a:extLst>
            </p:cNvPr>
            <p:cNvSpPr txBox="1"/>
            <p:nvPr/>
          </p:nvSpPr>
          <p:spPr>
            <a:xfrm rot="1714907">
              <a:off x="3499368" y="2465123"/>
              <a:ext cx="8172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/usr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C4AD70D-538E-4408-8C3B-559BAFDD614F}"/>
                </a:ext>
              </a:extLst>
            </p:cNvPr>
            <p:cNvSpPr txBox="1"/>
            <p:nvPr/>
          </p:nvSpPr>
          <p:spPr>
            <a:xfrm rot="1714907">
              <a:off x="3344424" y="2620619"/>
              <a:ext cx="8172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/bin</a:t>
              </a:r>
              <a:endPara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39D82B6-9C63-4C0A-9C30-EF2D5C600693}"/>
                </a:ext>
              </a:extLst>
            </p:cNvPr>
            <p:cNvSpPr txBox="1"/>
            <p:nvPr/>
          </p:nvSpPr>
          <p:spPr>
            <a:xfrm rot="1714907">
              <a:off x="2910755" y="3079216"/>
              <a:ext cx="8172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/tmp</a:t>
              </a:r>
              <a:endPara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27D53DB-09D1-4E55-919F-9AF4941CF8C2}"/>
                </a:ext>
              </a:extLst>
            </p:cNvPr>
            <p:cNvSpPr txBox="1"/>
            <p:nvPr/>
          </p:nvSpPr>
          <p:spPr>
            <a:xfrm rot="1714907">
              <a:off x="2732625" y="3229607"/>
              <a:ext cx="8172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/root</a:t>
              </a:r>
              <a:endPara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D045265-0417-4AAF-9884-939C820E3B1C}"/>
                </a:ext>
              </a:extLst>
            </p:cNvPr>
            <p:cNvSpPr txBox="1"/>
            <p:nvPr/>
          </p:nvSpPr>
          <p:spPr>
            <a:xfrm rot="1714907">
              <a:off x="3184128" y="2779602"/>
              <a:ext cx="8172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/etc</a:t>
              </a:r>
              <a:endPara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63B07985-F959-4BD2-84E2-1CCCDCAF70E8}"/>
              </a:ext>
            </a:extLst>
          </p:cNvPr>
          <p:cNvSpPr txBox="1">
            <a:spLocks/>
          </p:cNvSpPr>
          <p:nvPr/>
        </p:nvSpPr>
        <p:spPr>
          <a:xfrm>
            <a:off x="677736" y="2205444"/>
            <a:ext cx="10965623" cy="42540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运行的基础是</a:t>
            </a:r>
            <a:r>
              <a:rPr lang="en-US" altLang="zh-CN">
                <a:solidFill>
                  <a:srgbClr val="111111"/>
                </a:solidFill>
              </a:rPr>
              <a:t>bootfs</a:t>
            </a:r>
            <a:r>
              <a:rPr lang="zh-CN" altLang="en-US">
                <a:solidFill>
                  <a:srgbClr val="111111"/>
                </a:solidFill>
              </a:rPr>
              <a:t>，包含</a:t>
            </a:r>
            <a:r>
              <a:rPr lang="en-US" altLang="zh-CN">
                <a:solidFill>
                  <a:srgbClr val="111111"/>
                </a:solidFill>
              </a:rPr>
              <a:t>Linux</a:t>
            </a:r>
            <a:r>
              <a:rPr lang="zh-CN" altLang="en-US">
                <a:solidFill>
                  <a:srgbClr val="111111"/>
                </a:solidFill>
              </a:rPr>
              <a:t>内核和</a:t>
            </a:r>
            <a:r>
              <a:rPr lang="en-US" altLang="zh-CN">
                <a:solidFill>
                  <a:srgbClr val="111111"/>
                </a:solidFill>
              </a:rPr>
              <a:t>bootloader</a:t>
            </a:r>
            <a:r>
              <a:rPr lang="zh-CN" altLang="en-US">
                <a:solidFill>
                  <a:srgbClr val="111111"/>
                </a:solidFill>
              </a:rPr>
              <a:t>。镜像运行时使用系统的</a:t>
            </a:r>
            <a:r>
              <a:rPr lang="en-US" altLang="zh-CN">
                <a:solidFill>
                  <a:srgbClr val="111111"/>
                </a:solidFill>
              </a:rPr>
              <a:t>bootfs</a:t>
            </a:r>
            <a:r>
              <a:rPr lang="zh-CN" altLang="en-US">
                <a:solidFill>
                  <a:srgbClr val="111111"/>
                </a:solidFill>
              </a:rPr>
              <a:t>，镜像中不包含这一部分。</a:t>
            </a:r>
            <a:endParaRPr lang="en-US" altLang="zh-CN">
              <a:solidFill>
                <a:srgbClr val="111111"/>
              </a:solidFill>
            </a:endParaRPr>
          </a:p>
        </p:txBody>
      </p: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59632704-EE34-4AD0-872D-397514A2AFBC}"/>
              </a:ext>
            </a:extLst>
          </p:cNvPr>
          <p:cNvSpPr txBox="1">
            <a:spLocks/>
          </p:cNvSpPr>
          <p:nvPr/>
        </p:nvSpPr>
        <p:spPr>
          <a:xfrm>
            <a:off x="622535" y="5254934"/>
            <a:ext cx="2393924" cy="12344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111111"/>
                </a:solidFill>
              </a:rPr>
              <a:t>镜像的最底层是</a:t>
            </a:r>
            <a:r>
              <a:rPr lang="en-US" altLang="zh-CN">
                <a:solidFill>
                  <a:srgbClr val="111111"/>
                </a:solidFill>
              </a:rPr>
              <a:t>rootfs</a:t>
            </a:r>
            <a:r>
              <a:rPr lang="zh-CN" altLang="en-US">
                <a:solidFill>
                  <a:srgbClr val="111111"/>
                </a:solidFill>
              </a:rPr>
              <a:t>，也就是基础的文件系统，程序运行环境等，称为</a:t>
            </a:r>
            <a:r>
              <a:rPr lang="en-US" altLang="zh-CN">
                <a:solidFill>
                  <a:srgbClr val="111111"/>
                </a:solidFill>
              </a:rPr>
              <a:t>BaseImage</a:t>
            </a:r>
          </a:p>
        </p:txBody>
      </p:sp>
      <p:sp>
        <p:nvSpPr>
          <p:cNvPr id="85" name="文本占位符 3">
            <a:extLst>
              <a:ext uri="{FF2B5EF4-FFF2-40B4-BE49-F238E27FC236}">
                <a16:creationId xmlns:a16="http://schemas.microsoft.com/office/drawing/2014/main" id="{BF67D365-467D-47D5-9E4B-F2160C76B614}"/>
              </a:ext>
            </a:extLst>
          </p:cNvPr>
          <p:cNvSpPr txBox="1">
            <a:spLocks/>
          </p:cNvSpPr>
          <p:nvPr/>
        </p:nvSpPr>
        <p:spPr>
          <a:xfrm>
            <a:off x="642522" y="4063551"/>
            <a:ext cx="2244590" cy="922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111111"/>
                </a:solidFill>
              </a:rPr>
              <a:t>在</a:t>
            </a:r>
            <a:r>
              <a:rPr lang="en-US" altLang="zh-CN">
                <a:solidFill>
                  <a:srgbClr val="111111"/>
                </a:solidFill>
              </a:rPr>
              <a:t>rootfs</a:t>
            </a:r>
            <a:r>
              <a:rPr lang="zh-CN" altLang="en-US">
                <a:solidFill>
                  <a:srgbClr val="111111"/>
                </a:solidFill>
              </a:rPr>
              <a:t>基础上，添加要打包的镜像程序，并完成安装配置</a:t>
            </a:r>
            <a:endParaRPr lang="en-US" altLang="zh-CN">
              <a:solidFill>
                <a:srgbClr val="111111"/>
              </a:solidFill>
            </a:endParaRPr>
          </a:p>
        </p:txBody>
      </p:sp>
      <p:sp>
        <p:nvSpPr>
          <p:cNvPr id="91" name="文本占位符 3">
            <a:extLst>
              <a:ext uri="{FF2B5EF4-FFF2-40B4-BE49-F238E27FC236}">
                <a16:creationId xmlns:a16="http://schemas.microsoft.com/office/drawing/2014/main" id="{BCBD3F47-5214-4718-85A1-72AF8F310378}"/>
              </a:ext>
            </a:extLst>
          </p:cNvPr>
          <p:cNvSpPr txBox="1">
            <a:spLocks/>
          </p:cNvSpPr>
          <p:nvPr/>
        </p:nvSpPr>
        <p:spPr>
          <a:xfrm>
            <a:off x="642522" y="3035865"/>
            <a:ext cx="1993507" cy="821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111111"/>
                </a:solidFill>
              </a:rPr>
              <a:t>最后，配置一个入口</a:t>
            </a:r>
            <a:r>
              <a:rPr lang="en-US" altLang="zh-CN" sz="1400">
                <a:solidFill>
                  <a:srgbClr val="111111"/>
                </a:solidFill>
              </a:rPr>
              <a:t>(entrypoint)</a:t>
            </a:r>
            <a:r>
              <a:rPr lang="zh-CN" altLang="en-US" sz="1400">
                <a:solidFill>
                  <a:srgbClr val="111111"/>
                </a:solidFill>
              </a:rPr>
              <a:t>，作为镜像启动的命令</a:t>
            </a:r>
            <a:endParaRPr lang="en-US" altLang="zh-CN" sz="1400">
              <a:solidFill>
                <a:srgbClr val="111111"/>
              </a:solidFill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E6EA389-1B84-4840-BDA9-1D55799CA06E}"/>
              </a:ext>
            </a:extLst>
          </p:cNvPr>
          <p:cNvCxnSpPr>
            <a:cxnSpLocks/>
            <a:stCxn id="91" idx="3"/>
            <a:endCxn id="38" idx="2"/>
          </p:cNvCxnSpPr>
          <p:nvPr/>
        </p:nvCxnSpPr>
        <p:spPr>
          <a:xfrm>
            <a:off x="2636029" y="3446524"/>
            <a:ext cx="1799991" cy="34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6" name="图片 125">
            <a:extLst>
              <a:ext uri="{FF2B5EF4-FFF2-40B4-BE49-F238E27FC236}">
                <a16:creationId xmlns:a16="http://schemas.microsoft.com/office/drawing/2014/main" id="{1DE058E3-9B15-4CD8-AF86-91D35E51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92" y="2658190"/>
            <a:ext cx="500653" cy="48607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2BA21F33-140B-46DF-89AD-053AE456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709" y="3099728"/>
            <a:ext cx="594537" cy="594537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0004F4E7-309E-4E85-AE2B-CEECE78AE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85" y="3191854"/>
            <a:ext cx="1452600" cy="1452600"/>
          </a:xfrm>
          <a:prstGeom prst="rect">
            <a:avLst/>
          </a:prstGeom>
        </p:spPr>
      </p:pic>
      <p:sp>
        <p:nvSpPr>
          <p:cNvPr id="142" name="右大括号 141">
            <a:extLst>
              <a:ext uri="{FF2B5EF4-FFF2-40B4-BE49-F238E27FC236}">
                <a16:creationId xmlns:a16="http://schemas.microsoft.com/office/drawing/2014/main" id="{FCCF69DF-E21B-4AF1-BDAE-476E29871BEC}"/>
              </a:ext>
            </a:extLst>
          </p:cNvPr>
          <p:cNvSpPr/>
          <p:nvPr/>
        </p:nvSpPr>
        <p:spPr>
          <a:xfrm>
            <a:off x="9357586" y="3287434"/>
            <a:ext cx="322522" cy="125745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26493CD-ACFC-48F7-A94E-01FC2A4D39C9}"/>
              </a:ext>
            </a:extLst>
          </p:cNvPr>
          <p:cNvCxnSpPr>
            <a:stCxn id="142" idx="1"/>
            <a:endCxn id="141" idx="1"/>
          </p:cNvCxnSpPr>
          <p:nvPr/>
        </p:nvCxnSpPr>
        <p:spPr>
          <a:xfrm>
            <a:off x="9680108" y="3916160"/>
            <a:ext cx="652477" cy="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93A5D9B-17F2-4D15-B2D3-D19AD8C6222E}"/>
              </a:ext>
            </a:extLst>
          </p:cNvPr>
          <p:cNvSpPr txBox="1"/>
          <p:nvPr/>
        </p:nvSpPr>
        <p:spPr>
          <a:xfrm>
            <a:off x="10403498" y="4666113"/>
            <a:ext cx="131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735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 animBg="1"/>
      <p:bldP spid="32" grpId="0"/>
      <p:bldP spid="33" grpId="0" animBg="1"/>
      <p:bldP spid="34" grpId="0"/>
      <p:bldP spid="35" grpId="0" animBg="1"/>
      <p:bldP spid="36" grpId="0"/>
      <p:bldP spid="38" grpId="0" animBg="1"/>
      <p:bldP spid="44" grpId="0" animBg="1"/>
      <p:bldP spid="51" grpId="0"/>
      <p:bldP spid="57" grpId="0" animBg="1"/>
      <p:bldP spid="60" grpId="0"/>
      <p:bldP spid="62" grpId="0" animBg="1"/>
      <p:bldP spid="63" grpId="0"/>
      <p:bldP spid="83" grpId="0"/>
      <p:bldP spid="84" grpId="0" animBg="1"/>
      <p:bldP spid="85" grpId="0" animBg="1"/>
      <p:bldP spid="91" grpId="0" animBg="1"/>
      <p:bldP spid="142" grpId="0" animBg="1"/>
      <p:bldP spid="1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镜像、容器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2704"/>
            <a:ext cx="11206800" cy="457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镜像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可以看作是容器的模板，其中包含运行需要的应用程序及其环境依赖、配置文件、数据文件等。</a:t>
            </a:r>
            <a:endParaRPr lang="en-US" altLang="zh-CN">
              <a:solidFill>
                <a:srgbClr val="111111"/>
              </a:solidFill>
              <a:latin typeface="Georgia" panose="02040502050405020303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E98EC75-8F16-46B5-A1F3-22E5C1973214}"/>
              </a:ext>
            </a:extLst>
          </p:cNvPr>
          <p:cNvGrpSpPr/>
          <p:nvPr/>
        </p:nvGrpSpPr>
        <p:grpSpPr>
          <a:xfrm>
            <a:off x="4082568" y="4627092"/>
            <a:ext cx="5603605" cy="1862256"/>
            <a:chOff x="4326408" y="4627092"/>
            <a:chExt cx="5603605" cy="1862256"/>
          </a:xfrm>
        </p:grpSpPr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42F3049F-BC83-4E20-8791-7329C59AB291}"/>
                </a:ext>
              </a:extLst>
            </p:cNvPr>
            <p:cNvSpPr/>
            <p:nvPr/>
          </p:nvSpPr>
          <p:spPr>
            <a:xfrm>
              <a:off x="4326408" y="4627092"/>
              <a:ext cx="5252595" cy="1862256"/>
            </a:xfrm>
            <a:prstGeom prst="cube">
              <a:avLst>
                <a:gd name="adj" fmla="val 697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bootfs</a:t>
              </a:r>
              <a:r>
                <a:rPr lang="zh-CN" altLang="en-US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容器运行的基础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7287F00-B44D-4985-A346-8AFB70657C4A}"/>
                </a:ext>
              </a:extLst>
            </p:cNvPr>
            <p:cNvSpPr txBox="1"/>
            <p:nvPr/>
          </p:nvSpPr>
          <p:spPr>
            <a:xfrm rot="18989262">
              <a:off x="7982007" y="5369761"/>
              <a:ext cx="19480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i="1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内核（</a:t>
              </a:r>
              <a:r>
                <a:rPr lang="en-US" altLang="zh-CN" sz="1400" i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kernel </a:t>
              </a:r>
              <a:r>
                <a:rPr lang="zh-CN" altLang="en-US" sz="1400" i="1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81AE351-D09B-4CBC-8987-8A721054E2EF}"/>
              </a:ext>
            </a:extLst>
          </p:cNvPr>
          <p:cNvGrpSpPr/>
          <p:nvPr/>
        </p:nvGrpSpPr>
        <p:grpSpPr>
          <a:xfrm>
            <a:off x="566904" y="4537636"/>
            <a:ext cx="2725038" cy="1751028"/>
            <a:chOff x="7025080" y="4137692"/>
            <a:chExt cx="2725038" cy="1751028"/>
          </a:xfrm>
        </p:grpSpPr>
        <p:sp>
          <p:nvSpPr>
            <p:cNvPr id="55" name="立方体 54">
              <a:extLst>
                <a:ext uri="{FF2B5EF4-FFF2-40B4-BE49-F238E27FC236}">
                  <a16:creationId xmlns:a16="http://schemas.microsoft.com/office/drawing/2014/main" id="{CACA6230-FAEE-485F-9747-DD632363011F}"/>
                </a:ext>
              </a:extLst>
            </p:cNvPr>
            <p:cNvSpPr/>
            <p:nvPr/>
          </p:nvSpPr>
          <p:spPr>
            <a:xfrm>
              <a:off x="7025080" y="4137692"/>
              <a:ext cx="2495676" cy="1751028"/>
            </a:xfrm>
            <a:prstGeom prst="cube">
              <a:avLst>
                <a:gd name="adj" fmla="val 71000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rootfs</a:t>
              </a:r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C665A90-C948-43C1-8789-2152E40035E6}"/>
                </a:ext>
              </a:extLst>
            </p:cNvPr>
            <p:cNvGrpSpPr/>
            <p:nvPr/>
          </p:nvGrpSpPr>
          <p:grpSpPr>
            <a:xfrm>
              <a:off x="8163668" y="4437716"/>
              <a:ext cx="1586450" cy="1050734"/>
              <a:chOff x="8163668" y="4437716"/>
              <a:chExt cx="1586450" cy="1050734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A59080-9572-4187-8E7B-AF808FB5A79B}"/>
                  </a:ext>
                </a:extLst>
              </p:cNvPr>
              <p:cNvSpPr txBox="1"/>
              <p:nvPr/>
            </p:nvSpPr>
            <p:spPr>
              <a:xfrm rot="1714907">
                <a:off x="8471145" y="4919583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/dev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CEF224A-67C1-4DB1-8EE9-C386D28E808C}"/>
                  </a:ext>
                </a:extLst>
              </p:cNvPr>
              <p:cNvSpPr txBox="1"/>
              <p:nvPr/>
            </p:nvSpPr>
            <p:spPr>
              <a:xfrm rot="1714907">
                <a:off x="8932836" y="4437716"/>
                <a:ext cx="8172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/usr</a:t>
                </a:r>
                <a:endPara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EB58619-0FB0-4C21-AB8E-9AFA07B7C5E6}"/>
                  </a:ext>
                </a:extLst>
              </p:cNvPr>
              <p:cNvSpPr txBox="1"/>
              <p:nvPr/>
            </p:nvSpPr>
            <p:spPr>
              <a:xfrm rot="1714907">
                <a:off x="8775467" y="4602463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/bin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7993B86-2D44-4F47-8C26-62280FD4F318}"/>
                  </a:ext>
                </a:extLst>
              </p:cNvPr>
              <p:cNvSpPr txBox="1"/>
              <p:nvPr/>
            </p:nvSpPr>
            <p:spPr>
              <a:xfrm rot="1714907">
                <a:off x="8630685" y="4741109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/etc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A5C4C48-FF74-4D3C-9E27-90AE542C4A50}"/>
                  </a:ext>
                </a:extLst>
              </p:cNvPr>
              <p:cNvSpPr txBox="1"/>
              <p:nvPr/>
            </p:nvSpPr>
            <p:spPr>
              <a:xfrm rot="1714907">
                <a:off x="8341798" y="5061060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/tmp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C73D79C-9B13-438A-BDE1-27B1B3DC4C7C}"/>
                  </a:ext>
                </a:extLst>
              </p:cNvPr>
              <p:cNvSpPr txBox="1"/>
              <p:nvPr/>
            </p:nvSpPr>
            <p:spPr>
              <a:xfrm rot="1714907">
                <a:off x="8163668" y="5211451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/root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9171727-A7B0-4063-B0BD-5A5FFE43182F}"/>
                </a:ext>
              </a:extLst>
            </p:cNvPr>
            <p:cNvSpPr txBox="1"/>
            <p:nvPr/>
          </p:nvSpPr>
          <p:spPr>
            <a:xfrm>
              <a:off x="7181706" y="5030666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base image</a:t>
              </a:r>
              <a:endPara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7" name="立方体 56">
            <a:extLst>
              <a:ext uri="{FF2B5EF4-FFF2-40B4-BE49-F238E27FC236}">
                <a16:creationId xmlns:a16="http://schemas.microsoft.com/office/drawing/2014/main" id="{F1A435E3-352A-4ECF-9B98-63F7009E07A0}"/>
              </a:ext>
            </a:extLst>
          </p:cNvPr>
          <p:cNvSpPr/>
          <p:nvPr/>
        </p:nvSpPr>
        <p:spPr>
          <a:xfrm>
            <a:off x="941631" y="4052615"/>
            <a:ext cx="2112720" cy="1334839"/>
          </a:xfrm>
          <a:prstGeom prst="cube">
            <a:avLst>
              <a:gd name="adj" fmla="val 6562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EB8408-783E-4A4A-A745-232A1A6372E7}"/>
              </a:ext>
            </a:extLst>
          </p:cNvPr>
          <p:cNvSpPr txBox="1"/>
          <p:nvPr/>
        </p:nvSpPr>
        <p:spPr>
          <a:xfrm rot="18989262">
            <a:off x="1771985" y="4523514"/>
            <a:ext cx="16945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install</a:t>
            </a:r>
          </a:p>
          <a:p>
            <a:pPr algn="ctr"/>
            <a:r>
              <a:rPr lang="en-US" altLang="zh-CN" sz="105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–y mysql</a:t>
            </a:r>
            <a:endParaRPr lang="zh-CN" altLang="en-US" sz="1050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61A6BB45-E5B2-4373-8031-8C8012F80052}"/>
              </a:ext>
            </a:extLst>
          </p:cNvPr>
          <p:cNvSpPr/>
          <p:nvPr/>
        </p:nvSpPr>
        <p:spPr>
          <a:xfrm>
            <a:off x="949860" y="3561754"/>
            <a:ext cx="2112720" cy="1334839"/>
          </a:xfrm>
          <a:prstGeom prst="cube">
            <a:avLst>
              <a:gd name="adj" fmla="val 6562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D046F5-7EE6-429C-AA8C-3BFA8362DC98}"/>
              </a:ext>
            </a:extLst>
          </p:cNvPr>
          <p:cNvSpPr txBox="1"/>
          <p:nvPr/>
        </p:nvSpPr>
        <p:spPr>
          <a:xfrm>
            <a:off x="903980" y="3944185"/>
            <a:ext cx="169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</a:t>
            </a:r>
          </a:p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 mysql</a:t>
            </a:r>
            <a:endParaRPr lang="zh-CN" altLang="en-US" sz="1400" 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2BA21F33-140B-46DF-89AD-053AE4564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73" y="3499672"/>
            <a:ext cx="594537" cy="5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2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F6CB50AC-7582-4C29-8212-C57FB3D4A449}"/>
              </a:ext>
            </a:extLst>
          </p:cNvPr>
          <p:cNvGrpSpPr/>
          <p:nvPr/>
        </p:nvGrpSpPr>
        <p:grpSpPr>
          <a:xfrm>
            <a:off x="566904" y="4537636"/>
            <a:ext cx="2725038" cy="1751028"/>
            <a:chOff x="7025080" y="4137692"/>
            <a:chExt cx="2725038" cy="1751028"/>
          </a:xfrm>
        </p:grpSpPr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43EA5999-03BE-4DFC-B3A5-2B46A7ED0E89}"/>
                </a:ext>
              </a:extLst>
            </p:cNvPr>
            <p:cNvSpPr/>
            <p:nvPr/>
          </p:nvSpPr>
          <p:spPr>
            <a:xfrm>
              <a:off x="7025080" y="4137692"/>
              <a:ext cx="2495676" cy="1751028"/>
            </a:xfrm>
            <a:prstGeom prst="cube">
              <a:avLst>
                <a:gd name="adj" fmla="val 71000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rootfs</a:t>
              </a:r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495B894-C9F7-4B07-BEBA-35BC8EF1A225}"/>
                </a:ext>
              </a:extLst>
            </p:cNvPr>
            <p:cNvGrpSpPr/>
            <p:nvPr/>
          </p:nvGrpSpPr>
          <p:grpSpPr>
            <a:xfrm>
              <a:off x="8163668" y="4437716"/>
              <a:ext cx="1586450" cy="1050734"/>
              <a:chOff x="8163668" y="4437716"/>
              <a:chExt cx="1586450" cy="1050734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6F28D21-6AB8-4F26-B359-E22DADD76A18}"/>
                  </a:ext>
                </a:extLst>
              </p:cNvPr>
              <p:cNvSpPr txBox="1"/>
              <p:nvPr/>
            </p:nvSpPr>
            <p:spPr>
              <a:xfrm rot="1714907">
                <a:off x="8471145" y="4919583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/dev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9D6207-5C51-4F87-8D6E-EC95F70C12D0}"/>
                  </a:ext>
                </a:extLst>
              </p:cNvPr>
              <p:cNvSpPr txBox="1"/>
              <p:nvPr/>
            </p:nvSpPr>
            <p:spPr>
              <a:xfrm rot="1714907">
                <a:off x="8932836" y="4437716"/>
                <a:ext cx="8172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/usr</a:t>
                </a:r>
                <a:endPara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4246143-5787-4C86-9B07-1F964A011B46}"/>
                  </a:ext>
                </a:extLst>
              </p:cNvPr>
              <p:cNvSpPr txBox="1"/>
              <p:nvPr/>
            </p:nvSpPr>
            <p:spPr>
              <a:xfrm rot="1714907">
                <a:off x="8775467" y="4602463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/bin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21833-9B5C-4AC6-9086-4D1CB50E2111}"/>
                  </a:ext>
                </a:extLst>
              </p:cNvPr>
              <p:cNvSpPr txBox="1"/>
              <p:nvPr/>
            </p:nvSpPr>
            <p:spPr>
              <a:xfrm rot="1714907">
                <a:off x="8630685" y="4741109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/etc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291C3FF-5704-4612-822F-5719BC6F1566}"/>
                  </a:ext>
                </a:extLst>
              </p:cNvPr>
              <p:cNvSpPr txBox="1"/>
              <p:nvPr/>
            </p:nvSpPr>
            <p:spPr>
              <a:xfrm rot="1714907">
                <a:off x="8341798" y="5061060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/tmp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175CA8E-1494-4B3C-926A-AF62E0BBF059}"/>
                  </a:ext>
                </a:extLst>
              </p:cNvPr>
              <p:cNvSpPr txBox="1"/>
              <p:nvPr/>
            </p:nvSpPr>
            <p:spPr>
              <a:xfrm rot="1714907">
                <a:off x="8163668" y="5211451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/root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FF39A97-2DC9-4F8F-B398-EDEE2AAA69AD}"/>
                </a:ext>
              </a:extLst>
            </p:cNvPr>
            <p:cNvSpPr txBox="1"/>
            <p:nvPr/>
          </p:nvSpPr>
          <p:spPr>
            <a:xfrm>
              <a:off x="7181706" y="5030666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base image</a:t>
              </a:r>
              <a:endPara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3" name="立方体 32">
            <a:extLst>
              <a:ext uri="{FF2B5EF4-FFF2-40B4-BE49-F238E27FC236}">
                <a16:creationId xmlns:a16="http://schemas.microsoft.com/office/drawing/2014/main" id="{B1E9C171-50A1-48DB-99B9-8515D64809B7}"/>
              </a:ext>
            </a:extLst>
          </p:cNvPr>
          <p:cNvSpPr/>
          <p:nvPr/>
        </p:nvSpPr>
        <p:spPr>
          <a:xfrm>
            <a:off x="941631" y="4052615"/>
            <a:ext cx="2112720" cy="1334839"/>
          </a:xfrm>
          <a:prstGeom prst="cube">
            <a:avLst>
              <a:gd name="adj" fmla="val 6562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77385D-CC91-4B11-9034-A221ABFA1CC7}"/>
              </a:ext>
            </a:extLst>
          </p:cNvPr>
          <p:cNvSpPr txBox="1"/>
          <p:nvPr/>
        </p:nvSpPr>
        <p:spPr>
          <a:xfrm rot="18989262">
            <a:off x="1771985" y="4523514"/>
            <a:ext cx="16945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install</a:t>
            </a:r>
          </a:p>
          <a:p>
            <a:pPr algn="ctr"/>
            <a:r>
              <a:rPr lang="en-US" altLang="zh-CN" sz="105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–y mysql</a:t>
            </a:r>
            <a:endParaRPr lang="zh-CN" altLang="en-US" sz="1050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CBA895E2-406C-48CC-A466-D4059D3942F9}"/>
              </a:ext>
            </a:extLst>
          </p:cNvPr>
          <p:cNvSpPr/>
          <p:nvPr/>
        </p:nvSpPr>
        <p:spPr>
          <a:xfrm>
            <a:off x="949860" y="3561754"/>
            <a:ext cx="2112720" cy="1334839"/>
          </a:xfrm>
          <a:prstGeom prst="cube">
            <a:avLst>
              <a:gd name="adj" fmla="val 6562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994B11-3F66-4639-99DF-160EECCA357F}"/>
              </a:ext>
            </a:extLst>
          </p:cNvPr>
          <p:cNvSpPr txBox="1"/>
          <p:nvPr/>
        </p:nvSpPr>
        <p:spPr>
          <a:xfrm>
            <a:off x="903980" y="3944185"/>
            <a:ext cx="169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</a:t>
            </a:r>
          </a:p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 mysql</a:t>
            </a:r>
            <a:endParaRPr lang="zh-CN" altLang="en-US" sz="1400" 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81C1DBF-2352-48D4-A094-6EDA91BAE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73" y="3499672"/>
            <a:ext cx="594537" cy="5945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镜像、容器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2705"/>
            <a:ext cx="11206800" cy="4858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镜像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可以看作是容器的模板，其中包含运行需要的应用程序及其环境依赖、配置文件、数据文件等。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E98EC75-8F16-46B5-A1F3-22E5C1973214}"/>
              </a:ext>
            </a:extLst>
          </p:cNvPr>
          <p:cNvGrpSpPr/>
          <p:nvPr/>
        </p:nvGrpSpPr>
        <p:grpSpPr>
          <a:xfrm>
            <a:off x="4082568" y="4627092"/>
            <a:ext cx="5603605" cy="1862256"/>
            <a:chOff x="4326408" y="4627092"/>
            <a:chExt cx="5603605" cy="1862256"/>
          </a:xfrm>
        </p:grpSpPr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42F3049F-BC83-4E20-8791-7329C59AB291}"/>
                </a:ext>
              </a:extLst>
            </p:cNvPr>
            <p:cNvSpPr/>
            <p:nvPr/>
          </p:nvSpPr>
          <p:spPr>
            <a:xfrm>
              <a:off x="4326408" y="4627092"/>
              <a:ext cx="5252595" cy="1862256"/>
            </a:xfrm>
            <a:prstGeom prst="cube">
              <a:avLst>
                <a:gd name="adj" fmla="val 697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bootfs</a:t>
              </a:r>
              <a:r>
                <a:rPr lang="zh-CN" altLang="en-US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容器运行的基础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7287F00-B44D-4985-A346-8AFB70657C4A}"/>
                </a:ext>
              </a:extLst>
            </p:cNvPr>
            <p:cNvSpPr txBox="1"/>
            <p:nvPr/>
          </p:nvSpPr>
          <p:spPr>
            <a:xfrm rot="18989262">
              <a:off x="7982007" y="5369761"/>
              <a:ext cx="19480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i="1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内核（</a:t>
              </a:r>
              <a:r>
                <a:rPr lang="en-US" altLang="zh-CN" sz="1400" i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kernel </a:t>
              </a:r>
              <a:r>
                <a:rPr lang="zh-CN" altLang="en-US" sz="1400" i="1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</a:t>
              </a:r>
            </a:p>
          </p:txBody>
        </p:sp>
      </p:grpSp>
      <p:sp>
        <p:nvSpPr>
          <p:cNvPr id="12" name="立方体 11">
            <a:extLst>
              <a:ext uri="{FF2B5EF4-FFF2-40B4-BE49-F238E27FC236}">
                <a16:creationId xmlns:a16="http://schemas.microsoft.com/office/drawing/2014/main" id="{7D3FCF8C-6F5D-4358-B393-189ECDB274F3}"/>
              </a:ext>
            </a:extLst>
          </p:cNvPr>
          <p:cNvSpPr/>
          <p:nvPr/>
        </p:nvSpPr>
        <p:spPr>
          <a:xfrm>
            <a:off x="4078523" y="3518880"/>
            <a:ext cx="2884456" cy="2395792"/>
          </a:xfrm>
          <a:prstGeom prst="cube">
            <a:avLst>
              <a:gd name="adj" fmla="val 5409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83E045-5817-4E66-93AB-C5CDACA7C49B}"/>
              </a:ext>
            </a:extLst>
          </p:cNvPr>
          <p:cNvSpPr txBox="1"/>
          <p:nvPr/>
        </p:nvSpPr>
        <p:spPr>
          <a:xfrm>
            <a:off x="4252630" y="4446471"/>
            <a:ext cx="157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r>
              <a:rPr lang="zh-CN" altLang="en-US" sz="140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endParaRPr lang="en-US" altLang="zh-CN" sz="1400" i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C3BA9E5E-E47D-4FBB-8BF8-5A5FC32C04A4}"/>
              </a:ext>
            </a:extLst>
          </p:cNvPr>
          <p:cNvSpPr txBox="1">
            <a:spLocks/>
          </p:cNvSpPr>
          <p:nvPr/>
        </p:nvSpPr>
        <p:spPr>
          <a:xfrm>
            <a:off x="710880" y="1878060"/>
            <a:ext cx="11206800" cy="7881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镜像的程序运行起来，成为一个系统进程，然后基于</a:t>
            </a:r>
            <a:r>
              <a:rPr lang="en-US" altLang="zh-CN">
                <a:solidFill>
                  <a:srgbClr val="111111"/>
                </a:solidFill>
                <a:latin typeface="Georgia" panose="02040502050405020303" pitchFamily="18" charset="0"/>
              </a:rPr>
              <a:t>namespace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设置隔离的网络、内存、文件系统等，这个进程及其运行的独立环境，称为</a:t>
            </a: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容器（</a:t>
            </a:r>
            <a:r>
              <a:rPr lang="en-US" altLang="zh-CN" b="1">
                <a:solidFill>
                  <a:srgbClr val="111111"/>
                </a:solidFill>
                <a:latin typeface="Georgia" panose="02040502050405020303" pitchFamily="18" charset="0"/>
              </a:rPr>
              <a:t>Container</a:t>
            </a: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） 。</a:t>
            </a:r>
            <a:endParaRPr lang="en-US" altLang="zh-CN">
              <a:solidFill>
                <a:srgbClr val="11111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192FC1-B15A-45B3-9E4D-414C3610C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8" y="3518069"/>
            <a:ext cx="2670601" cy="2818453"/>
          </a:xfrm>
          <a:prstGeom prst="rect">
            <a:avLst/>
          </a:prstGeom>
        </p:spPr>
      </p:pic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846946F3-891D-441C-BB2A-B99DCE688EF6}"/>
              </a:ext>
            </a:extLst>
          </p:cNvPr>
          <p:cNvSpPr txBox="1">
            <a:spLocks/>
          </p:cNvSpPr>
          <p:nvPr/>
        </p:nvSpPr>
        <p:spPr>
          <a:xfrm>
            <a:off x="710880" y="2550148"/>
            <a:ext cx="11206800" cy="7881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镜像是只读的，容器运行可能会</a:t>
            </a: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读写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镜像文件系统中的数据。因此容器会将镜像内容做一个</a:t>
            </a: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只读拷贝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并挂载在自己的空间中。因此容器的一切写操作仅对容器的文件系统产生影响，而非镜像。</a:t>
            </a:r>
            <a:endParaRPr lang="en-US" altLang="zh-CN">
              <a:solidFill>
                <a:srgbClr val="11111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镜像、容器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2705"/>
            <a:ext cx="11206800" cy="4858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镜像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可以看作是容器的模板，其中包含运行需要的应用程序及其环境依赖、配置文件、数据文件等。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E98EC75-8F16-46B5-A1F3-22E5C1973214}"/>
              </a:ext>
            </a:extLst>
          </p:cNvPr>
          <p:cNvGrpSpPr/>
          <p:nvPr/>
        </p:nvGrpSpPr>
        <p:grpSpPr>
          <a:xfrm>
            <a:off x="4082568" y="4627092"/>
            <a:ext cx="5603605" cy="1862256"/>
            <a:chOff x="4326408" y="4627092"/>
            <a:chExt cx="5603605" cy="1862256"/>
          </a:xfrm>
        </p:grpSpPr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42F3049F-BC83-4E20-8791-7329C59AB291}"/>
                </a:ext>
              </a:extLst>
            </p:cNvPr>
            <p:cNvSpPr/>
            <p:nvPr/>
          </p:nvSpPr>
          <p:spPr>
            <a:xfrm>
              <a:off x="4326408" y="4627092"/>
              <a:ext cx="5252595" cy="1862256"/>
            </a:xfrm>
            <a:prstGeom prst="cube">
              <a:avLst>
                <a:gd name="adj" fmla="val 6972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bootfs</a:t>
              </a:r>
              <a:r>
                <a:rPr lang="zh-CN" altLang="en-US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容器运行的基础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7287F00-B44D-4985-A346-8AFB70657C4A}"/>
                </a:ext>
              </a:extLst>
            </p:cNvPr>
            <p:cNvSpPr txBox="1"/>
            <p:nvPr/>
          </p:nvSpPr>
          <p:spPr>
            <a:xfrm rot="18989262">
              <a:off x="7982007" y="5369761"/>
              <a:ext cx="19480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i="1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内核（</a:t>
              </a:r>
              <a:r>
                <a:rPr lang="en-US" altLang="zh-CN" sz="1400" i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kernel </a:t>
              </a:r>
              <a:r>
                <a:rPr lang="zh-CN" altLang="en-US" sz="1400" i="1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</a:t>
              </a:r>
            </a:p>
          </p:txBody>
        </p:sp>
      </p:grpSp>
      <p:sp>
        <p:nvSpPr>
          <p:cNvPr id="12" name="立方体 11">
            <a:extLst>
              <a:ext uri="{FF2B5EF4-FFF2-40B4-BE49-F238E27FC236}">
                <a16:creationId xmlns:a16="http://schemas.microsoft.com/office/drawing/2014/main" id="{7D3FCF8C-6F5D-4358-B393-189ECDB274F3}"/>
              </a:ext>
            </a:extLst>
          </p:cNvPr>
          <p:cNvSpPr/>
          <p:nvPr/>
        </p:nvSpPr>
        <p:spPr>
          <a:xfrm>
            <a:off x="4078523" y="3518880"/>
            <a:ext cx="2884456" cy="2395792"/>
          </a:xfrm>
          <a:prstGeom prst="cube">
            <a:avLst>
              <a:gd name="adj" fmla="val 5409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C3BA9E5E-E47D-4FBB-8BF8-5A5FC32C04A4}"/>
              </a:ext>
            </a:extLst>
          </p:cNvPr>
          <p:cNvSpPr txBox="1">
            <a:spLocks/>
          </p:cNvSpPr>
          <p:nvPr/>
        </p:nvSpPr>
        <p:spPr>
          <a:xfrm>
            <a:off x="710880" y="1878060"/>
            <a:ext cx="11206800" cy="7881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镜像的程序运行起来，成为一个系统进程，然后基于</a:t>
            </a:r>
            <a:r>
              <a:rPr lang="en-US" altLang="zh-CN">
                <a:solidFill>
                  <a:srgbClr val="111111"/>
                </a:solidFill>
                <a:latin typeface="Georgia" panose="02040502050405020303" pitchFamily="18" charset="0"/>
              </a:rPr>
              <a:t>namespace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设置隔离的网络、内存、文件系统等，这个进程及其运行的独立环境，称为</a:t>
            </a: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容器（</a:t>
            </a:r>
            <a:r>
              <a:rPr lang="en-US" altLang="zh-CN" b="1">
                <a:solidFill>
                  <a:srgbClr val="111111"/>
                </a:solidFill>
                <a:latin typeface="Georgia" panose="02040502050405020303" pitchFamily="18" charset="0"/>
              </a:rPr>
              <a:t>Container</a:t>
            </a: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） 。</a:t>
            </a:r>
            <a:endParaRPr lang="en-US" altLang="zh-CN">
              <a:solidFill>
                <a:srgbClr val="11111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3D27B31-4E2B-486B-B7D1-FCDED5FEF8A7}"/>
              </a:ext>
            </a:extLst>
          </p:cNvPr>
          <p:cNvSpPr txBox="1">
            <a:spLocks/>
          </p:cNvSpPr>
          <p:nvPr/>
        </p:nvSpPr>
        <p:spPr>
          <a:xfrm>
            <a:off x="710880" y="2550148"/>
            <a:ext cx="11206800" cy="7881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镜像是只读的，容器运行可能会</a:t>
            </a: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读写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镜像文件系统中的数据。因此容器会将镜像内容做一个</a:t>
            </a:r>
            <a:r>
              <a:rPr lang="zh-CN" altLang="en-US" b="1">
                <a:solidFill>
                  <a:srgbClr val="111111"/>
                </a:solidFill>
                <a:latin typeface="Georgia" panose="02040502050405020303" pitchFamily="18" charset="0"/>
              </a:rPr>
              <a:t>只读拷贝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并挂载在自己的空间中。因此容器的一切写操作仅对容器的文件系统产生影响，而非镜像。</a:t>
            </a:r>
            <a:endParaRPr lang="en-US" altLang="zh-CN">
              <a:solidFill>
                <a:srgbClr val="111111"/>
              </a:solidFill>
              <a:latin typeface="Georgia" panose="02040502050405020303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1C965A2-A681-4462-AB04-2EB780A7DA06}"/>
              </a:ext>
            </a:extLst>
          </p:cNvPr>
          <p:cNvGrpSpPr/>
          <p:nvPr/>
        </p:nvGrpSpPr>
        <p:grpSpPr>
          <a:xfrm>
            <a:off x="566904" y="4537636"/>
            <a:ext cx="2725038" cy="1751028"/>
            <a:chOff x="7025080" y="4137692"/>
            <a:chExt cx="2725038" cy="1751028"/>
          </a:xfrm>
        </p:grpSpPr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A8708F0C-D491-45B3-B06F-91963278C2BD}"/>
                </a:ext>
              </a:extLst>
            </p:cNvPr>
            <p:cNvSpPr/>
            <p:nvPr/>
          </p:nvSpPr>
          <p:spPr>
            <a:xfrm>
              <a:off x="7025080" y="4137692"/>
              <a:ext cx="2495676" cy="1751028"/>
            </a:xfrm>
            <a:prstGeom prst="cube">
              <a:avLst>
                <a:gd name="adj" fmla="val 71000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rootfs</a:t>
              </a:r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5DDEBFD-C3BD-4432-A151-55063CB4BEA8}"/>
                </a:ext>
              </a:extLst>
            </p:cNvPr>
            <p:cNvGrpSpPr/>
            <p:nvPr/>
          </p:nvGrpSpPr>
          <p:grpSpPr>
            <a:xfrm>
              <a:off x="8163668" y="4437716"/>
              <a:ext cx="1586450" cy="1050734"/>
              <a:chOff x="8163668" y="4437716"/>
              <a:chExt cx="1586450" cy="1050734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3826A8F-5C21-4B43-BC94-82D812F1F894}"/>
                  </a:ext>
                </a:extLst>
              </p:cNvPr>
              <p:cNvSpPr txBox="1"/>
              <p:nvPr/>
            </p:nvSpPr>
            <p:spPr>
              <a:xfrm rot="1714907">
                <a:off x="8471145" y="4919583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/dev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C8BA1C-DEC8-4168-8AAE-4BD3807CF82E}"/>
                  </a:ext>
                </a:extLst>
              </p:cNvPr>
              <p:cNvSpPr txBox="1"/>
              <p:nvPr/>
            </p:nvSpPr>
            <p:spPr>
              <a:xfrm rot="1714907">
                <a:off x="8932836" y="4437716"/>
                <a:ext cx="8172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/usr</a:t>
                </a:r>
                <a:endPara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6941BA9-E66F-4D2E-88E0-44A231A88D1E}"/>
                  </a:ext>
                </a:extLst>
              </p:cNvPr>
              <p:cNvSpPr txBox="1"/>
              <p:nvPr/>
            </p:nvSpPr>
            <p:spPr>
              <a:xfrm rot="1714907">
                <a:off x="8775467" y="4602463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/bin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E7DCCB-BE10-4CB9-AD4F-D5E07936CC61}"/>
                  </a:ext>
                </a:extLst>
              </p:cNvPr>
              <p:cNvSpPr txBox="1"/>
              <p:nvPr/>
            </p:nvSpPr>
            <p:spPr>
              <a:xfrm rot="1714907">
                <a:off x="8630685" y="4741109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/etc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7B406B1-D0B1-48A7-9CA2-018A1121A966}"/>
                  </a:ext>
                </a:extLst>
              </p:cNvPr>
              <p:cNvSpPr txBox="1"/>
              <p:nvPr/>
            </p:nvSpPr>
            <p:spPr>
              <a:xfrm rot="1714907">
                <a:off x="8341798" y="5061060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/tmp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1B5F30D-E769-41C8-A4F7-A5AD6F5E095C}"/>
                  </a:ext>
                </a:extLst>
              </p:cNvPr>
              <p:cNvSpPr txBox="1"/>
              <p:nvPr/>
            </p:nvSpPr>
            <p:spPr>
              <a:xfrm rot="1714907">
                <a:off x="8163668" y="5211451"/>
                <a:ext cx="8172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/root</a:t>
                </a:r>
                <a:endParaRPr lang="zh-CN" altLang="en-US" sz="12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D89844B-9255-4C9F-8E57-7B68CA067246}"/>
                </a:ext>
              </a:extLst>
            </p:cNvPr>
            <p:cNvSpPr txBox="1"/>
            <p:nvPr/>
          </p:nvSpPr>
          <p:spPr>
            <a:xfrm>
              <a:off x="7181706" y="5030666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base image</a:t>
              </a:r>
              <a:endPara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5" name="立方体 44">
            <a:extLst>
              <a:ext uri="{FF2B5EF4-FFF2-40B4-BE49-F238E27FC236}">
                <a16:creationId xmlns:a16="http://schemas.microsoft.com/office/drawing/2014/main" id="{B1E2242D-6833-45F8-914A-1F2D33B8F83B}"/>
              </a:ext>
            </a:extLst>
          </p:cNvPr>
          <p:cNvSpPr/>
          <p:nvPr/>
        </p:nvSpPr>
        <p:spPr>
          <a:xfrm>
            <a:off x="941631" y="4052615"/>
            <a:ext cx="2112720" cy="1334839"/>
          </a:xfrm>
          <a:prstGeom prst="cube">
            <a:avLst>
              <a:gd name="adj" fmla="val 6562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07FE42B-AE95-4AC5-BA9B-249ABD10C903}"/>
              </a:ext>
            </a:extLst>
          </p:cNvPr>
          <p:cNvSpPr txBox="1"/>
          <p:nvPr/>
        </p:nvSpPr>
        <p:spPr>
          <a:xfrm rot="18989262">
            <a:off x="1771985" y="4523514"/>
            <a:ext cx="16945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install</a:t>
            </a:r>
          </a:p>
          <a:p>
            <a:pPr algn="ctr"/>
            <a:r>
              <a:rPr lang="en-US" altLang="zh-CN" sz="105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–y mysql</a:t>
            </a:r>
            <a:endParaRPr lang="zh-CN" altLang="en-US" sz="1050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E33B97B1-E8EF-4DD4-B8E0-F2E4B75C042F}"/>
              </a:ext>
            </a:extLst>
          </p:cNvPr>
          <p:cNvSpPr/>
          <p:nvPr/>
        </p:nvSpPr>
        <p:spPr>
          <a:xfrm>
            <a:off x="949860" y="3561754"/>
            <a:ext cx="2112720" cy="1334839"/>
          </a:xfrm>
          <a:prstGeom prst="cube">
            <a:avLst>
              <a:gd name="adj" fmla="val 6562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6DE82AC-794D-4A16-8B78-6F80177C39F8}"/>
              </a:ext>
            </a:extLst>
          </p:cNvPr>
          <p:cNvSpPr txBox="1"/>
          <p:nvPr/>
        </p:nvSpPr>
        <p:spPr>
          <a:xfrm>
            <a:off x="903980" y="3944185"/>
            <a:ext cx="169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</a:t>
            </a:r>
          </a:p>
          <a:p>
            <a:pPr algn="ctr"/>
            <a:r>
              <a:rPr lang="en-US" altLang="zh-CN" sz="1400" 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 mysql</a:t>
            </a:r>
            <a:endParaRPr lang="zh-CN" altLang="en-US" sz="1400" 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4090F39B-0E30-4648-BC22-1D5E99A7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73" y="3499672"/>
            <a:ext cx="594537" cy="59453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207DFA7-2D95-4B94-925D-C17D24C0F608}"/>
              </a:ext>
            </a:extLst>
          </p:cNvPr>
          <p:cNvCxnSpPr>
            <a:stCxn id="12" idx="2"/>
            <a:endCxn id="12" idx="4"/>
          </p:cNvCxnSpPr>
          <p:nvPr/>
        </p:nvCxnSpPr>
        <p:spPr>
          <a:xfrm>
            <a:off x="4078523" y="5364718"/>
            <a:ext cx="15885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CA10170-822D-48A0-88AA-56E5448D362E}"/>
              </a:ext>
            </a:extLst>
          </p:cNvPr>
          <p:cNvCxnSpPr>
            <a:stCxn id="12" idx="4"/>
            <a:endCxn id="12" idx="5"/>
          </p:cNvCxnSpPr>
          <p:nvPr/>
        </p:nvCxnSpPr>
        <p:spPr>
          <a:xfrm flipV="1">
            <a:off x="5667095" y="4068834"/>
            <a:ext cx="1295884" cy="12958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D54465A-EA58-4864-84CB-ED10474D37E0}"/>
              </a:ext>
            </a:extLst>
          </p:cNvPr>
          <p:cNvSpPr/>
          <p:nvPr/>
        </p:nvSpPr>
        <p:spPr>
          <a:xfrm>
            <a:off x="4095138" y="5376087"/>
            <a:ext cx="1567907" cy="536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6ABCB9-78E7-40C5-ABA9-27680DDB7F7A}"/>
              </a:ext>
            </a:extLst>
          </p:cNvPr>
          <p:cNvSpPr txBox="1"/>
          <p:nvPr/>
        </p:nvSpPr>
        <p:spPr>
          <a:xfrm>
            <a:off x="4572933" y="5387454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ReadOnly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Copy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A0EAEB5-EB74-417C-95A0-B1782999E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18" y="5415295"/>
            <a:ext cx="377665" cy="398574"/>
          </a:xfrm>
          <a:prstGeom prst="rect">
            <a:avLst/>
          </a:prstGeom>
        </p:spPr>
      </p:pic>
      <p:sp>
        <p:nvSpPr>
          <p:cNvPr id="53" name="平行四边形 52">
            <a:extLst>
              <a:ext uri="{FF2B5EF4-FFF2-40B4-BE49-F238E27FC236}">
                <a16:creationId xmlns:a16="http://schemas.microsoft.com/office/drawing/2014/main" id="{B1F38739-37DC-4BD4-8554-279C1AB06ED7}"/>
              </a:ext>
            </a:extLst>
          </p:cNvPr>
          <p:cNvSpPr/>
          <p:nvPr/>
        </p:nvSpPr>
        <p:spPr>
          <a:xfrm rot="18897602">
            <a:off x="5239350" y="4820202"/>
            <a:ext cx="2155240" cy="351972"/>
          </a:xfrm>
          <a:prstGeom prst="parallelogram">
            <a:avLst>
              <a:gd name="adj" fmla="val 10087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67D9049-A9C7-4F95-A124-9FADAD4EC1E8}"/>
              </a:ext>
            </a:extLst>
          </p:cNvPr>
          <p:cNvSpPr/>
          <p:nvPr/>
        </p:nvSpPr>
        <p:spPr>
          <a:xfrm>
            <a:off x="4095139" y="4821420"/>
            <a:ext cx="1567905" cy="5298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平行四边形 54">
            <a:extLst>
              <a:ext uri="{FF2B5EF4-FFF2-40B4-BE49-F238E27FC236}">
                <a16:creationId xmlns:a16="http://schemas.microsoft.com/office/drawing/2014/main" id="{6E4F9DB0-B16D-4437-8E0F-A91C798057E1}"/>
              </a:ext>
            </a:extLst>
          </p:cNvPr>
          <p:cNvSpPr/>
          <p:nvPr/>
        </p:nvSpPr>
        <p:spPr>
          <a:xfrm rot="18897602">
            <a:off x="5243701" y="4263732"/>
            <a:ext cx="2155240" cy="364264"/>
          </a:xfrm>
          <a:prstGeom prst="parallelogram">
            <a:avLst>
              <a:gd name="adj" fmla="val 9901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E20A-ABF9-4EB0-9B37-4B557E4A2640}"/>
              </a:ext>
            </a:extLst>
          </p:cNvPr>
          <p:cNvSpPr txBox="1"/>
          <p:nvPr/>
        </p:nvSpPr>
        <p:spPr>
          <a:xfrm>
            <a:off x="4112593" y="4914421"/>
            <a:ext cx="1473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writeable layer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6B26031B-9678-42ED-ACF1-5DA6EECB01BE}"/>
              </a:ext>
            </a:extLst>
          </p:cNvPr>
          <p:cNvSpPr/>
          <p:nvPr/>
        </p:nvSpPr>
        <p:spPr>
          <a:xfrm>
            <a:off x="4111909" y="3533161"/>
            <a:ext cx="2826686" cy="1274467"/>
          </a:xfrm>
          <a:prstGeom prst="parallelogram">
            <a:avLst>
              <a:gd name="adj" fmla="val 9964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83E045-5817-4E66-93AB-C5CDACA7C49B}"/>
              </a:ext>
            </a:extLst>
          </p:cNvPr>
          <p:cNvSpPr txBox="1"/>
          <p:nvPr/>
        </p:nvSpPr>
        <p:spPr>
          <a:xfrm>
            <a:off x="4252020" y="4445420"/>
            <a:ext cx="157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r>
              <a:rPr lang="zh-CN" altLang="en-US" sz="140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endParaRPr lang="en-US" altLang="zh-CN" sz="1400" i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CD309BC-9386-4B7C-BBF6-A3B8EF413E39}"/>
              </a:ext>
            </a:extLst>
          </p:cNvPr>
          <p:cNvSpPr txBox="1"/>
          <p:nvPr/>
        </p:nvSpPr>
        <p:spPr>
          <a:xfrm>
            <a:off x="9488996" y="4211593"/>
            <a:ext cx="2364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一个镜像，可以运行多个容器，容器间互相独立，互不干扰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E3F219F-1900-4592-8EE7-06D3934EF2DA}"/>
              </a:ext>
            </a:extLst>
          </p:cNvPr>
          <p:cNvGrpSpPr/>
          <p:nvPr/>
        </p:nvGrpSpPr>
        <p:grpSpPr>
          <a:xfrm>
            <a:off x="6433475" y="3359780"/>
            <a:ext cx="2884456" cy="2705014"/>
            <a:chOff x="6433475" y="3359780"/>
            <a:chExt cx="2884456" cy="2705014"/>
          </a:xfrm>
        </p:grpSpPr>
        <p:sp>
          <p:nvSpPr>
            <p:cNvPr id="62" name="立方体 61">
              <a:extLst>
                <a:ext uri="{FF2B5EF4-FFF2-40B4-BE49-F238E27FC236}">
                  <a16:creationId xmlns:a16="http://schemas.microsoft.com/office/drawing/2014/main" id="{92777339-4200-4E68-9257-C1542D8F743D}"/>
                </a:ext>
              </a:extLst>
            </p:cNvPr>
            <p:cNvSpPr/>
            <p:nvPr/>
          </p:nvSpPr>
          <p:spPr>
            <a:xfrm>
              <a:off x="6433475" y="3504599"/>
              <a:ext cx="2884456" cy="2395792"/>
            </a:xfrm>
            <a:prstGeom prst="cube">
              <a:avLst>
                <a:gd name="adj" fmla="val 5409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BF97C5D-ACDE-4BD3-A446-A5F6F7D9425B}"/>
                </a:ext>
              </a:extLst>
            </p:cNvPr>
            <p:cNvCxnSpPr>
              <a:stCxn id="62" idx="2"/>
              <a:endCxn id="62" idx="4"/>
            </p:cNvCxnSpPr>
            <p:nvPr/>
          </p:nvCxnSpPr>
          <p:spPr>
            <a:xfrm>
              <a:off x="6433475" y="5350437"/>
              <a:ext cx="158857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DBFE8AB-77B1-43BF-A922-DF2E26D2FC9A}"/>
                </a:ext>
              </a:extLst>
            </p:cNvPr>
            <p:cNvCxnSpPr>
              <a:stCxn id="62" idx="4"/>
              <a:endCxn id="62" idx="5"/>
            </p:cNvCxnSpPr>
            <p:nvPr/>
          </p:nvCxnSpPr>
          <p:spPr>
            <a:xfrm flipV="1">
              <a:off x="8022047" y="4054553"/>
              <a:ext cx="1295884" cy="129588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3C0E8FF-48D5-4566-AB82-684A8F876FAA}"/>
                </a:ext>
              </a:extLst>
            </p:cNvPr>
            <p:cNvSpPr/>
            <p:nvPr/>
          </p:nvSpPr>
          <p:spPr>
            <a:xfrm>
              <a:off x="6450090" y="5371966"/>
              <a:ext cx="1571692" cy="5196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4923BEA-7BD3-4376-ACCA-C1F0CF792226}"/>
                </a:ext>
              </a:extLst>
            </p:cNvPr>
            <p:cNvSpPr txBox="1"/>
            <p:nvPr/>
          </p:nvSpPr>
          <p:spPr>
            <a:xfrm>
              <a:off x="6927885" y="5373173"/>
              <a:ext cx="1013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ReadOnly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Copy</a:t>
              </a:r>
              <a:endPara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0F5B96B4-6F9F-4D2A-B5BD-5EA3A2E15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870" y="5401014"/>
              <a:ext cx="377665" cy="398574"/>
            </a:xfrm>
            <a:prstGeom prst="rect">
              <a:avLst/>
            </a:prstGeom>
          </p:spPr>
        </p:pic>
        <p:sp>
          <p:nvSpPr>
            <p:cNvPr id="68" name="平行四边形 67">
              <a:extLst>
                <a:ext uri="{FF2B5EF4-FFF2-40B4-BE49-F238E27FC236}">
                  <a16:creationId xmlns:a16="http://schemas.microsoft.com/office/drawing/2014/main" id="{3A02B060-5162-453C-A058-ECBBBE700AD4}"/>
                </a:ext>
              </a:extLst>
            </p:cNvPr>
            <p:cNvSpPr/>
            <p:nvPr/>
          </p:nvSpPr>
          <p:spPr>
            <a:xfrm rot="18897602">
              <a:off x="7599577" y="4803733"/>
              <a:ext cx="2155240" cy="366881"/>
            </a:xfrm>
            <a:prstGeom prst="parallelogram">
              <a:avLst>
                <a:gd name="adj" fmla="val 10087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E29C0EE-A02A-4623-AE69-36E7F9AACBB2}"/>
                </a:ext>
              </a:extLst>
            </p:cNvPr>
            <p:cNvSpPr/>
            <p:nvPr/>
          </p:nvSpPr>
          <p:spPr>
            <a:xfrm>
              <a:off x="6450091" y="4817299"/>
              <a:ext cx="1561299" cy="52321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0" name="平行四边形 69">
              <a:extLst>
                <a:ext uri="{FF2B5EF4-FFF2-40B4-BE49-F238E27FC236}">
                  <a16:creationId xmlns:a16="http://schemas.microsoft.com/office/drawing/2014/main" id="{D39CAC7B-4825-4FA2-8609-CA3CE0DB11A7}"/>
                </a:ext>
              </a:extLst>
            </p:cNvPr>
            <p:cNvSpPr/>
            <p:nvPr/>
          </p:nvSpPr>
          <p:spPr>
            <a:xfrm rot="18897602">
              <a:off x="7594304" y="4261414"/>
              <a:ext cx="2155240" cy="351972"/>
            </a:xfrm>
            <a:prstGeom prst="parallelogram">
              <a:avLst>
                <a:gd name="adj" fmla="val 10088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87DBB29-0178-44CB-9311-6F44B16739FE}"/>
                </a:ext>
              </a:extLst>
            </p:cNvPr>
            <p:cNvSpPr txBox="1"/>
            <p:nvPr/>
          </p:nvSpPr>
          <p:spPr>
            <a:xfrm>
              <a:off x="6467545" y="4900140"/>
              <a:ext cx="1473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writeable layer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2" name="平行四边形 71">
              <a:extLst>
                <a:ext uri="{FF2B5EF4-FFF2-40B4-BE49-F238E27FC236}">
                  <a16:creationId xmlns:a16="http://schemas.microsoft.com/office/drawing/2014/main" id="{AF449649-B851-49F5-86FD-5AFD1A780B4D}"/>
                </a:ext>
              </a:extLst>
            </p:cNvPr>
            <p:cNvSpPr/>
            <p:nvPr/>
          </p:nvSpPr>
          <p:spPr>
            <a:xfrm>
              <a:off x="6466861" y="3518880"/>
              <a:ext cx="2826686" cy="1274467"/>
            </a:xfrm>
            <a:prstGeom prst="parallelogram">
              <a:avLst>
                <a:gd name="adj" fmla="val 9964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751DB54-0449-4D16-B04A-4CEA95B025EB}"/>
                </a:ext>
              </a:extLst>
            </p:cNvPr>
            <p:cNvSpPr txBox="1"/>
            <p:nvPr/>
          </p:nvSpPr>
          <p:spPr>
            <a:xfrm>
              <a:off x="6606972" y="4431139"/>
              <a:ext cx="1573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r>
                <a:rPr lang="zh-CN" altLang="en-US" sz="1400" i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</a:t>
              </a:r>
              <a:endParaRPr lang="en-US" altLang="zh-CN" sz="140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75" name="图片 74">
            <a:extLst>
              <a:ext uri="{FF2B5EF4-FFF2-40B4-BE49-F238E27FC236}">
                <a16:creationId xmlns:a16="http://schemas.microsoft.com/office/drawing/2014/main" id="{722DE02D-F8C5-47D3-93B6-4F5CF70D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14" y="3539939"/>
            <a:ext cx="594537" cy="594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70035B11-5C84-4674-9876-43FC6EAE6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66" y="3546524"/>
            <a:ext cx="594537" cy="5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1 0.00486 L -3.54167E-6 2.96296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/>
      <p:bldP spid="53" grpId="0" animBg="1"/>
      <p:bldP spid="54" grpId="0" animBg="1"/>
      <p:bldP spid="55" grpId="0" animBg="1"/>
      <p:bldP spid="9" grpId="0"/>
      <p:bldP spid="58" grpId="0" animBg="1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镜像、容器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将</a:t>
            </a:r>
            <a:r>
              <a:rPr lang="en-US" altLang="zh-CN"/>
              <a:t>Linux</a:t>
            </a:r>
            <a:r>
              <a:rPr lang="zh-CN" altLang="en-US"/>
              <a:t>程序基于运行环境打包，就是</a:t>
            </a:r>
            <a:r>
              <a:rPr lang="zh-CN" altLang="en-US" b="1"/>
              <a:t>镜像</a:t>
            </a:r>
            <a:r>
              <a:rPr lang="zh-CN" altLang="en-US"/>
              <a:t>，特征：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只读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分层，每一层都基于前一层，层称为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111111"/>
                </a:solidFill>
              </a:rPr>
              <a:t>容器</a:t>
            </a:r>
            <a:r>
              <a:rPr lang="zh-CN" altLang="en-US">
                <a:solidFill>
                  <a:srgbClr val="111111"/>
                </a:solidFill>
              </a:rPr>
              <a:t>是镜像运行的一个实例。是将镜像做只读拷贝后创建一层可写的</a:t>
            </a:r>
            <a:r>
              <a:rPr lang="en-US" altLang="zh-CN">
                <a:solidFill>
                  <a:srgbClr val="111111"/>
                </a:solidFill>
              </a:rPr>
              <a:t>Layer</a:t>
            </a:r>
            <a:r>
              <a:rPr lang="zh-CN" altLang="en-US">
                <a:solidFill>
                  <a:srgbClr val="111111"/>
                </a:solidFill>
              </a:rPr>
              <a:t>层，然后创建独立内存、网络等空间并运行。特征：</a:t>
            </a:r>
            <a:endParaRPr lang="en-US" altLang="zh-CN">
              <a:solidFill>
                <a:srgbClr val="11111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11111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容器是宿主机的一个独立进程。</a:t>
            </a:r>
            <a:endParaRPr lang="en-US" altLang="zh-CN" b="0">
              <a:solidFill>
                <a:srgbClr val="11111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11111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多个容器间相互独立</a:t>
            </a:r>
            <a:endParaRPr lang="en-US" altLang="zh-CN" b="0">
              <a:solidFill>
                <a:srgbClr val="11111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11111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容器操作不影响镜像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196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认识</a:t>
            </a:r>
            <a:r>
              <a:rPr lang="en-US" altLang="zh-CN">
                <a:solidFill>
                  <a:srgbClr val="AD2B26"/>
                </a:solidFill>
              </a:rPr>
              <a:t>Docker</a:t>
            </a:r>
          </a:p>
          <a:p>
            <a:r>
              <a:rPr lang="en-US" altLang="zh-CN"/>
              <a:t>Docker</a:t>
            </a:r>
            <a:r>
              <a:rPr lang="zh-CN" altLang="en-US"/>
              <a:t>的基本操作</a:t>
            </a:r>
            <a:endParaRPr lang="en-US" altLang="zh-CN"/>
          </a:p>
          <a:p>
            <a:r>
              <a:rPr kumimoji="1" lang="zh-CN" altLang="en-US"/>
              <a:t>常用镜像使用</a:t>
            </a:r>
            <a:endParaRPr kumimoji="1" lang="en-US" altLang="zh-CN"/>
          </a:p>
          <a:p>
            <a:r>
              <a:rPr kumimoji="1" lang="en-US" altLang="zh-CN" err="1"/>
              <a:t>Dockerfile</a:t>
            </a:r>
            <a:r>
              <a:rPr kumimoji="1" lang="zh-CN" altLang="en-US"/>
              <a:t>自定义镜像</a:t>
            </a:r>
            <a:endParaRPr kumimoji="1" lang="en-US" altLang="zh-CN"/>
          </a:p>
          <a:p>
            <a:r>
              <a:rPr kumimoji="1" lang="en-US" altLang="zh-CN"/>
              <a:t>Docker</a:t>
            </a:r>
            <a:r>
              <a:rPr kumimoji="1" lang="zh-CN" altLang="en-US"/>
              <a:t>镜像服务</a:t>
            </a:r>
            <a:endParaRPr kumimoji="1" lang="en-US" altLang="zh-CN"/>
          </a:p>
          <a:p>
            <a:r>
              <a:rPr kumimoji="1" lang="zh-CN" altLang="en-US"/>
              <a:t>实战作业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Linux</a:t>
            </a:r>
            <a:r>
              <a:rPr lang="zh-CN" altLang="en-US"/>
              <a:t>程序基于运行环境打包，就是</a:t>
            </a:r>
            <a:r>
              <a:rPr lang="zh-CN" altLang="en-US" b="1"/>
              <a:t>镜像</a:t>
            </a:r>
            <a:r>
              <a:rPr lang="zh-CN" altLang="en-US"/>
              <a:t>，特征：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只读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分层，每一层都基于前一层，层称为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</a:p>
          <a:p>
            <a:r>
              <a:rPr lang="zh-CN" altLang="en-US" b="1">
                <a:solidFill>
                  <a:srgbClr val="111111"/>
                </a:solidFill>
              </a:rPr>
              <a:t>容器</a:t>
            </a:r>
            <a:r>
              <a:rPr lang="zh-CN" altLang="en-US">
                <a:solidFill>
                  <a:srgbClr val="111111"/>
                </a:solidFill>
              </a:rPr>
              <a:t>是镜像运行的一个实例。是将镜像做只读拷贝后创建一层可写的</a:t>
            </a:r>
            <a:r>
              <a:rPr lang="en-US" altLang="zh-CN">
                <a:solidFill>
                  <a:srgbClr val="111111"/>
                </a:solidFill>
              </a:rPr>
              <a:t>Layer</a:t>
            </a:r>
            <a:r>
              <a:rPr lang="zh-CN" altLang="en-US">
                <a:solidFill>
                  <a:srgbClr val="111111"/>
                </a:solidFill>
              </a:rPr>
              <a:t>层，然后创建独立内存、网络等空间并运行。特征：</a:t>
            </a:r>
            <a:endParaRPr lang="en-US" altLang="zh-CN">
              <a:solidFill>
                <a:srgbClr val="11111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11111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容器是宿主机的一个独立进程。</a:t>
            </a:r>
            <a:endParaRPr lang="en-US" altLang="zh-CN" b="0">
              <a:solidFill>
                <a:srgbClr val="11111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11111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多个容器间相互独立</a:t>
            </a:r>
            <a:endParaRPr lang="en-US" altLang="zh-CN" b="0">
              <a:solidFill>
                <a:srgbClr val="11111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11111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容器操作不影响镜像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42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28E4B-5EEC-46BA-9B67-BB79DA43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07C4D-D0E6-41D2-8B88-851990367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97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镜像服务（</a:t>
            </a:r>
            <a:r>
              <a:rPr lang="en-US" altLang="zh-CN" b="0">
                <a:solidFill>
                  <a:srgbClr val="111111"/>
                </a:solidFill>
                <a:latin typeface="Georgia" panose="02040502050405020303" pitchFamily="18" charset="0"/>
              </a:rPr>
              <a:t> </a:t>
            </a:r>
            <a:r>
              <a:rPr lang="en-US" altLang="zh-CN" b="0">
                <a:solidFill>
                  <a:srgbClr val="111111"/>
                </a:solidFill>
              </a:rPr>
              <a:t>Docker Registry </a:t>
            </a:r>
            <a:r>
              <a:rPr lang="zh-CN" altLang="en-US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镜像构建完成后，可以很容易的在当前宿主机上运行，但是制作镜像是比较麻烦的。因此我们更希望使用现有的镜像，而不是自己制作。制作好的镜像就需要</a:t>
            </a:r>
            <a:r>
              <a:rPr lang="zh-CN" altLang="en-US">
                <a:solidFill>
                  <a:srgbClr val="111111"/>
                </a:solidFill>
              </a:rPr>
              <a:t>一个服务器</a:t>
            </a:r>
            <a:r>
              <a:rPr lang="zh-CN" altLang="en-US" b="0">
                <a:solidFill>
                  <a:srgbClr val="111111"/>
                </a:solidFill>
              </a:rPr>
              <a:t>，实现集中的存储、分发镜像的服务，</a:t>
            </a:r>
            <a:r>
              <a:rPr lang="en-US" altLang="zh-CN" b="0">
                <a:solidFill>
                  <a:srgbClr val="111111"/>
                </a:solidFill>
              </a:rPr>
              <a:t> </a:t>
            </a:r>
            <a:r>
              <a:rPr lang="en-US" altLang="zh-CN" b="1">
                <a:solidFill>
                  <a:srgbClr val="111111"/>
                </a:solidFill>
              </a:rPr>
              <a:t>Docker Registry </a:t>
            </a:r>
            <a:r>
              <a:rPr lang="zh-CN" altLang="en-US" b="0">
                <a:solidFill>
                  <a:srgbClr val="111111"/>
                </a:solidFill>
              </a:rPr>
              <a:t>就是这样的服务。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</a:rPr>
              <a:t>不同的应用如</a:t>
            </a:r>
            <a:r>
              <a:rPr lang="en-US" altLang="zh-CN">
                <a:solidFill>
                  <a:srgbClr val="111111"/>
                </a:solidFill>
              </a:rPr>
              <a:t>Redis</a:t>
            </a:r>
            <a:r>
              <a:rPr lang="zh-CN" altLang="en-US">
                <a:solidFill>
                  <a:srgbClr val="111111"/>
                </a:solidFill>
              </a:rPr>
              <a:t>、</a:t>
            </a:r>
            <a:r>
              <a:rPr lang="en-US" altLang="zh-CN">
                <a:solidFill>
                  <a:srgbClr val="111111"/>
                </a:solidFill>
              </a:rPr>
              <a:t>Nginx</a:t>
            </a:r>
            <a:r>
              <a:rPr lang="zh-CN" altLang="en-US">
                <a:solidFill>
                  <a:srgbClr val="111111"/>
                </a:solidFill>
              </a:rPr>
              <a:t>、</a:t>
            </a:r>
            <a:r>
              <a:rPr lang="en-US" altLang="zh-CN">
                <a:solidFill>
                  <a:srgbClr val="111111"/>
                </a:solidFill>
              </a:rPr>
              <a:t>MySQL</a:t>
            </a:r>
            <a:r>
              <a:rPr lang="zh-CN" altLang="en-US">
                <a:solidFill>
                  <a:srgbClr val="111111"/>
                </a:solidFill>
              </a:rPr>
              <a:t>等都会有自己的镜像，而且版本不同，镜像也不同。因此为了方便管理和区分，同一个应用镜像的各个不同版本都会放在一起，作为一个</a:t>
            </a:r>
            <a:r>
              <a:rPr lang="zh-CN" altLang="en-US" b="1">
                <a:solidFill>
                  <a:srgbClr val="111111"/>
                </a:solidFill>
              </a:rPr>
              <a:t>仓库（</a:t>
            </a:r>
            <a:r>
              <a:rPr lang="en-US" altLang="zh-CN" b="1">
                <a:solidFill>
                  <a:srgbClr val="111111"/>
                </a:solidFill>
              </a:rPr>
              <a:t>Repository</a:t>
            </a:r>
            <a:r>
              <a:rPr lang="zh-CN" altLang="en-US" b="1">
                <a:solidFill>
                  <a:srgbClr val="111111"/>
                </a:solidFill>
              </a:rPr>
              <a:t>）。</a:t>
            </a:r>
            <a:r>
              <a:rPr lang="zh-CN" altLang="en-US">
                <a:solidFill>
                  <a:srgbClr val="111111"/>
                </a:solidFill>
              </a:rPr>
              <a:t>而</a:t>
            </a:r>
            <a:r>
              <a:rPr lang="zh-CN" altLang="en-US" b="1">
                <a:solidFill>
                  <a:srgbClr val="111111"/>
                </a:solidFill>
              </a:rPr>
              <a:t>仓库（</a:t>
            </a:r>
            <a:r>
              <a:rPr lang="en-US" altLang="zh-CN" b="1">
                <a:solidFill>
                  <a:srgbClr val="111111"/>
                </a:solidFill>
              </a:rPr>
              <a:t>Repository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不同版本的镜像，用版本号作为</a:t>
            </a:r>
            <a:r>
              <a:rPr lang="zh-CN" altLang="en-US" b="1">
                <a:solidFill>
                  <a:srgbClr val="111111"/>
                </a:solidFill>
              </a:rPr>
              <a:t>标签（</a:t>
            </a:r>
            <a:r>
              <a:rPr lang="en-US" altLang="zh-CN" b="1">
                <a:solidFill>
                  <a:srgbClr val="111111"/>
                </a:solidFill>
              </a:rPr>
              <a:t> tag 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来区分。例如</a:t>
            </a:r>
            <a:r>
              <a:rPr lang="en-US" altLang="zh-CN">
                <a:solidFill>
                  <a:srgbClr val="111111"/>
                </a:solidFill>
              </a:rPr>
              <a:t>Nginx</a:t>
            </a:r>
            <a:r>
              <a:rPr lang="zh-CN" altLang="en-US">
                <a:solidFill>
                  <a:srgbClr val="111111"/>
                </a:solidFill>
              </a:rPr>
              <a:t>这个仓库，就包含</a:t>
            </a:r>
            <a:r>
              <a:rPr lang="en-US" altLang="zh-CN">
                <a:solidFill>
                  <a:srgbClr val="111111"/>
                </a:solidFill>
              </a:rPr>
              <a:t> nginx:1.7.9</a:t>
            </a:r>
            <a:r>
              <a:rPr lang="zh-CN" altLang="en-US">
                <a:solidFill>
                  <a:srgbClr val="111111"/>
                </a:solidFill>
              </a:rPr>
              <a:t>、</a:t>
            </a:r>
            <a:r>
              <a:rPr lang="en-US" altLang="zh-CN">
                <a:solidFill>
                  <a:srgbClr val="111111"/>
                </a:solidFill>
              </a:rPr>
              <a:t> nginx:1.8.0</a:t>
            </a:r>
            <a:r>
              <a:rPr lang="zh-CN" altLang="en-US">
                <a:solidFill>
                  <a:srgbClr val="111111"/>
                </a:solidFill>
              </a:rPr>
              <a:t>等不同版本的镜像。</a:t>
            </a:r>
            <a:endParaRPr lang="en-US" altLang="zh-CN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>
                <a:solidFill>
                  <a:srgbClr val="111111"/>
                </a:solidFill>
              </a:rPr>
              <a:t>Docker Registry</a:t>
            </a:r>
            <a:r>
              <a:rPr lang="zh-CN" altLang="en-US" b="0">
                <a:solidFill>
                  <a:srgbClr val="111111"/>
                </a:solidFill>
              </a:rPr>
              <a:t>有公共的和私有的两种形式，最常使用的 </a:t>
            </a:r>
            <a:r>
              <a:rPr lang="en-US" altLang="zh-CN" b="0">
                <a:solidFill>
                  <a:srgbClr val="111111"/>
                </a:solidFill>
              </a:rPr>
              <a:t>Registry </a:t>
            </a:r>
            <a:r>
              <a:rPr lang="zh-CN" altLang="en-US" b="0">
                <a:solidFill>
                  <a:srgbClr val="111111"/>
                </a:solidFill>
              </a:rPr>
              <a:t>公开服务是官方的 </a:t>
            </a:r>
            <a:r>
              <a:rPr lang="en-US" altLang="zh-CN" b="0">
                <a:solidFill>
                  <a:srgbClr val="111111"/>
                </a:solidFill>
                <a:hlinkClick r:id="rId2"/>
              </a:rPr>
              <a:t>Docker Hub</a:t>
            </a:r>
            <a:r>
              <a:rPr lang="zh-CN" altLang="en-US" b="0">
                <a:solidFill>
                  <a:srgbClr val="111111"/>
                </a:solidFill>
              </a:rPr>
              <a:t>，这也是默认的 </a:t>
            </a:r>
            <a:r>
              <a:rPr lang="en-US" altLang="zh-CN" b="0">
                <a:solidFill>
                  <a:srgbClr val="111111"/>
                </a:solidFill>
              </a:rPr>
              <a:t>Registry</a:t>
            </a:r>
            <a:r>
              <a:rPr lang="zh-CN" altLang="en-US" b="0">
                <a:solidFill>
                  <a:srgbClr val="111111"/>
                </a:solidFill>
              </a:rPr>
              <a:t>，拥有大量的高质量的官方镜像，供用户下载。国内也有一些云服务商提供类似于 </a:t>
            </a:r>
            <a:r>
              <a:rPr lang="en-US" altLang="zh-CN" b="0">
                <a:solidFill>
                  <a:srgbClr val="111111"/>
                </a:solidFill>
              </a:rPr>
              <a:t>Docker 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en-US" altLang="zh-CN" b="0">
                <a:solidFill>
                  <a:srgbClr val="111111"/>
                </a:solidFill>
                <a:hlinkClick r:id="rId4"/>
              </a:rPr>
              <a:t>DaoCloud </a:t>
            </a:r>
            <a:r>
              <a:rPr lang="zh-CN" altLang="en-US" b="0">
                <a:solidFill>
                  <a:srgbClr val="111111"/>
                </a:solidFill>
                <a:hlinkClick r:id="rId4"/>
              </a:rPr>
              <a:t>镜像市场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 b="0">
                <a:solidFill>
                  <a:srgbClr val="111111"/>
                </a:solidFill>
                <a:hlinkClick r:id="rId5"/>
              </a:rPr>
              <a:t>阿里云镜像库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</a:rPr>
              <a:t>除了使用公开服务外，用户还可以在本地搭建私有 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</a:t>
            </a:r>
            <a:endParaRPr lang="en-US" altLang="zh-CN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71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1352E-1021-450C-AAA6-8773AF65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21F4A-73E0-4A58-A2F5-6D1EEA12F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32D8B-0C64-4C0D-8EF8-993B161ED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6010"/>
            <a:ext cx="9700811" cy="130266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是一个</a:t>
            </a:r>
            <a:r>
              <a:rPr lang="en-US" altLang="zh-CN"/>
              <a:t>CS</a:t>
            </a:r>
            <a:r>
              <a:rPr lang="zh-CN" altLang="en-US"/>
              <a:t>架构的程序，由两部分组成：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服务端：</a:t>
            </a:r>
            <a:r>
              <a:rPr lang="en-US" altLang="zh-CN"/>
              <a:t>Docker</a:t>
            </a:r>
            <a:r>
              <a:rPr lang="zh-CN" altLang="en-US"/>
              <a:t>守护进程，负责处理</a:t>
            </a:r>
            <a:r>
              <a:rPr lang="en-US" altLang="zh-CN"/>
              <a:t>Docker</a:t>
            </a:r>
            <a:r>
              <a:rPr lang="zh-CN" altLang="en-US"/>
              <a:t>指令，管理镜像、容器等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客户端：通过命令或</a:t>
            </a:r>
            <a:r>
              <a:rPr lang="en-US" altLang="zh-CN"/>
              <a:t>RestAPI</a:t>
            </a:r>
            <a:r>
              <a:rPr lang="zh-CN" altLang="en-US"/>
              <a:t>向</a:t>
            </a:r>
            <a:r>
              <a:rPr lang="en-US" altLang="zh-CN"/>
              <a:t>Docker</a:t>
            </a:r>
            <a:r>
              <a:rPr lang="zh-CN" altLang="en-US"/>
              <a:t>服务端发送指令。可以在本地或远程向服务端发送指令。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00D75AA-6FE4-43D5-8EDA-63F21E2D34A5}"/>
              </a:ext>
            </a:extLst>
          </p:cNvPr>
          <p:cNvGrpSpPr/>
          <p:nvPr/>
        </p:nvGrpSpPr>
        <p:grpSpPr>
          <a:xfrm>
            <a:off x="893618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88CCF0-449E-46E9-9AD9-BAD4AC914DC8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ADE5F9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C9E013-3131-4533-8AF8-260633F778C4}"/>
                </a:ext>
              </a:extLst>
            </p:cNvPr>
            <p:cNvSpPr/>
            <p:nvPr/>
          </p:nvSpPr>
          <p:spPr>
            <a:xfrm>
              <a:off x="893618" y="3106880"/>
              <a:ext cx="696191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Client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876029-6A43-4493-9C0D-7BF31762D051}"/>
              </a:ext>
            </a:extLst>
          </p:cNvPr>
          <p:cNvGrpSpPr/>
          <p:nvPr/>
        </p:nvGrpSpPr>
        <p:grpSpPr>
          <a:xfrm>
            <a:off x="3679366" y="3106880"/>
            <a:ext cx="3803073" cy="3331295"/>
            <a:chOff x="893618" y="3131850"/>
            <a:chExt cx="380307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78E7AD-F502-4055-A33B-BF685AEE8954}"/>
                </a:ext>
              </a:extLst>
            </p:cNvPr>
            <p:cNvSpPr/>
            <p:nvPr/>
          </p:nvSpPr>
          <p:spPr>
            <a:xfrm>
              <a:off x="893618" y="3262745"/>
              <a:ext cx="3803073" cy="3200400"/>
            </a:xfrm>
            <a:prstGeom prst="rect">
              <a:avLst/>
            </a:prstGeom>
            <a:solidFill>
              <a:srgbClr val="ADE5F9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358A270-2158-402C-9B71-EE2C33C9FC12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DockerServer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D7362FC-B4FD-40AA-9E85-63E4EAAEE49B}"/>
              </a:ext>
            </a:extLst>
          </p:cNvPr>
          <p:cNvGrpSpPr/>
          <p:nvPr/>
        </p:nvGrpSpPr>
        <p:grpSpPr>
          <a:xfrm>
            <a:off x="8125735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1D3088B-CFD6-4DE9-8A0D-AE683B41DA54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ADE5F9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D9EC44C-76EF-4552-AD55-4B2F322A97B1}"/>
                </a:ext>
              </a:extLst>
            </p:cNvPr>
            <p:cNvSpPr/>
            <p:nvPr/>
          </p:nvSpPr>
          <p:spPr>
            <a:xfrm>
              <a:off x="893618" y="3106880"/>
              <a:ext cx="918540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Registry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F1C752-C686-4D0C-AA35-9DEDBD1E7296}"/>
              </a:ext>
            </a:extLst>
          </p:cNvPr>
          <p:cNvSpPr/>
          <p:nvPr/>
        </p:nvSpPr>
        <p:spPr>
          <a:xfrm>
            <a:off x="1240794" y="3605571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pull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DA7E3F-E37A-4456-8357-0C4879BA3F59}"/>
              </a:ext>
            </a:extLst>
          </p:cNvPr>
          <p:cNvSpPr/>
          <p:nvPr/>
        </p:nvSpPr>
        <p:spPr>
          <a:xfrm>
            <a:off x="1240794" y="4083217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EBAA68F-32AF-49D3-BE90-3357201985C3}"/>
              </a:ext>
            </a:extLst>
          </p:cNvPr>
          <p:cNvSpPr/>
          <p:nvPr/>
        </p:nvSpPr>
        <p:spPr>
          <a:xfrm>
            <a:off x="1240794" y="4561541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stop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4F661-960B-4263-8FED-F916A5A55E73}"/>
              </a:ext>
            </a:extLst>
          </p:cNvPr>
          <p:cNvGrpSpPr/>
          <p:nvPr/>
        </p:nvGrpSpPr>
        <p:grpSpPr>
          <a:xfrm>
            <a:off x="3843541" y="4048086"/>
            <a:ext cx="1455963" cy="2134920"/>
            <a:chOff x="893618" y="3106880"/>
            <a:chExt cx="1455963" cy="2054384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98EC916-A76F-4526-A887-4CCAF130F9AA}"/>
                </a:ext>
              </a:extLst>
            </p:cNvPr>
            <p:cNvSpPr/>
            <p:nvPr/>
          </p:nvSpPr>
          <p:spPr>
            <a:xfrm>
              <a:off x="893618" y="3249385"/>
              <a:ext cx="1455963" cy="1911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0151321-AE31-44D6-B835-F17B9D115AA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498343C-0BB3-4C7E-89D0-E302E01DFAA2}"/>
              </a:ext>
            </a:extLst>
          </p:cNvPr>
          <p:cNvGrpSpPr/>
          <p:nvPr/>
        </p:nvGrpSpPr>
        <p:grpSpPr>
          <a:xfrm>
            <a:off x="5880253" y="4048086"/>
            <a:ext cx="1455963" cy="2134920"/>
            <a:chOff x="893618" y="3106880"/>
            <a:chExt cx="1455963" cy="224888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EAD766-F4EA-42F7-B6BC-BD163026FF0E}"/>
                </a:ext>
              </a:extLst>
            </p:cNvPr>
            <p:cNvSpPr/>
            <p:nvPr/>
          </p:nvSpPr>
          <p:spPr>
            <a:xfrm>
              <a:off x="893618" y="3262745"/>
              <a:ext cx="1455963" cy="2093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91EB7EF-7B04-4F28-B27E-3A4BDA10684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687FFBF-71D5-4FA0-9D03-75E77E06A873}"/>
              </a:ext>
            </a:extLst>
          </p:cNvPr>
          <p:cNvSpPr/>
          <p:nvPr/>
        </p:nvSpPr>
        <p:spPr>
          <a:xfrm>
            <a:off x="3885832" y="3486182"/>
            <a:ext cx="3330429" cy="212927"/>
          </a:xfrm>
          <a:prstGeom prst="roundRect">
            <a:avLst/>
          </a:prstGeom>
          <a:solidFill>
            <a:srgbClr val="49504F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daemon 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守护进程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E13B134-2A84-4CE1-BBFE-DED72DD145B7}"/>
              </a:ext>
            </a:extLst>
          </p:cNvPr>
          <p:cNvGrpSpPr/>
          <p:nvPr/>
        </p:nvGrpSpPr>
        <p:grpSpPr>
          <a:xfrm>
            <a:off x="8275075" y="3486182"/>
            <a:ext cx="1944835" cy="1426215"/>
            <a:chOff x="8275075" y="3486182"/>
            <a:chExt cx="1944835" cy="142621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C4F36A6-3B21-4859-A31C-48050493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3486182"/>
              <a:ext cx="797614" cy="797614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92E2230-7273-4040-81C8-779416A4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168" y="4239985"/>
              <a:ext cx="643111" cy="643111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DD7D4DA-14F2-4880-A8C4-E98A5F1C2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578" y="4239985"/>
              <a:ext cx="692585" cy="672412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94267FB-AA65-4538-A436-AE0788ACF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804" y="3808838"/>
              <a:ext cx="948106" cy="218206"/>
            </a:xfrm>
            <a:prstGeom prst="rect">
              <a:avLst/>
            </a:prstGeom>
          </p:spPr>
        </p:pic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755728B3-1A9D-4F0C-9527-6E6846675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56" y="2751928"/>
            <a:ext cx="971693" cy="97169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48E456B-C787-462B-A92E-A79F5E549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30" y="5271990"/>
            <a:ext cx="692585" cy="67241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D2968DE-3805-4E88-AA34-980F68E65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35" y="4751893"/>
            <a:ext cx="948106" cy="218206"/>
          </a:xfrm>
          <a:prstGeom prst="rect">
            <a:avLst/>
          </a:prstGeom>
        </p:spPr>
      </p:pic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B571519-AC9C-4078-A67D-707382B8540B}"/>
              </a:ext>
            </a:extLst>
          </p:cNvPr>
          <p:cNvCxnSpPr>
            <a:stCxn id="17" idx="3"/>
            <a:endCxn id="32" idx="1"/>
          </p:cNvCxnSpPr>
          <p:nvPr/>
        </p:nvCxnSpPr>
        <p:spPr>
          <a:xfrm flipV="1">
            <a:off x="2692212" y="3592646"/>
            <a:ext cx="1193620" cy="148979"/>
          </a:xfrm>
          <a:prstGeom prst="curvedConnector3">
            <a:avLst>
              <a:gd name="adj1" fmla="val 50000"/>
            </a:avLst>
          </a:prstGeom>
          <a:ln w="19050">
            <a:solidFill>
              <a:srgbClr val="49504F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C4F74AAC-B0D0-4E74-8C03-448CA64B3B11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 flipV="1">
            <a:off x="2692212" y="3592646"/>
            <a:ext cx="1193620" cy="626625"/>
          </a:xfrm>
          <a:prstGeom prst="curvedConnector3">
            <a:avLst>
              <a:gd name="adj1" fmla="val 50000"/>
            </a:avLst>
          </a:prstGeom>
          <a:ln w="19050">
            <a:solidFill>
              <a:srgbClr val="B70006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B2EF5EF-A929-4A3F-9C5B-00E4D801E694}"/>
              </a:ext>
            </a:extLst>
          </p:cNvPr>
          <p:cNvCxnSpPr>
            <a:stCxn id="32" idx="3"/>
            <a:endCxn id="42" idx="1"/>
          </p:cNvCxnSpPr>
          <p:nvPr/>
        </p:nvCxnSpPr>
        <p:spPr>
          <a:xfrm>
            <a:off x="7216261" y="3592646"/>
            <a:ext cx="1213317" cy="983545"/>
          </a:xfrm>
          <a:prstGeom prst="curvedConnector3">
            <a:avLst>
              <a:gd name="adj1" fmla="val 50000"/>
            </a:avLst>
          </a:prstGeom>
          <a:ln w="19050">
            <a:solidFill>
              <a:srgbClr val="49504F"/>
            </a:solidFill>
            <a:prstDash val="sysDash"/>
            <a:headEnd type="none" w="lg" len="sm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32BCAC7-E76D-46C9-9EB1-010708E51E9A}"/>
              </a:ext>
            </a:extLst>
          </p:cNvPr>
          <p:cNvCxnSpPr>
            <a:cxnSpLocks/>
            <a:stCxn id="42" idx="1"/>
            <a:endCxn id="53" idx="3"/>
          </p:cNvCxnSpPr>
          <p:nvPr/>
        </p:nvCxnSpPr>
        <p:spPr>
          <a:xfrm rot="10800000" flipV="1">
            <a:off x="6947316" y="4576190"/>
            <a:ext cx="1482263" cy="1032005"/>
          </a:xfrm>
          <a:prstGeom prst="curvedConnector3">
            <a:avLst>
              <a:gd name="adj1" fmla="val 50000"/>
            </a:avLst>
          </a:prstGeom>
          <a:ln w="19050">
            <a:solidFill>
              <a:srgbClr val="49504F"/>
            </a:solidFill>
            <a:prstDash val="sysDash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D150ED4-4786-4A87-ACD0-1E6527375EFF}"/>
              </a:ext>
            </a:extLst>
          </p:cNvPr>
          <p:cNvCxnSpPr>
            <a:stCxn id="32" idx="2"/>
            <a:endCxn id="53" idx="1"/>
          </p:cNvCxnSpPr>
          <p:nvPr/>
        </p:nvCxnSpPr>
        <p:spPr>
          <a:xfrm rot="16200000" flipH="1">
            <a:off x="4948345" y="4301810"/>
            <a:ext cx="1909087" cy="703683"/>
          </a:xfrm>
          <a:prstGeom prst="curvedConnector2">
            <a:avLst/>
          </a:prstGeom>
          <a:ln w="19050">
            <a:solidFill>
              <a:srgbClr val="B70006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582B4C29-B253-4437-86C5-91E7CFAA49A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4896934" y="4833648"/>
            <a:ext cx="1357796" cy="774548"/>
          </a:xfrm>
          <a:prstGeom prst="curvedConnector3">
            <a:avLst/>
          </a:prstGeom>
          <a:ln w="19050">
            <a:solidFill>
              <a:srgbClr val="B70006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AF0DB1B0-ADB0-4954-A539-9C5A04B2B71A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4903978" y="5608196"/>
            <a:ext cx="1350752" cy="301890"/>
          </a:xfrm>
          <a:prstGeom prst="curvedConnector3">
            <a:avLst/>
          </a:prstGeom>
          <a:ln w="19050">
            <a:solidFill>
              <a:srgbClr val="B70006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6" name="图片 95">
            <a:extLst>
              <a:ext uri="{FF2B5EF4-FFF2-40B4-BE49-F238E27FC236}">
                <a16:creationId xmlns:a16="http://schemas.microsoft.com/office/drawing/2014/main" id="{697390D7-0774-454B-B868-E1BF494A459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4470645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D1E3970C-33D9-4AE8-BC7A-67CFA26A894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5008418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E848CD7-5329-4C99-9DE1-B558EC37F7C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74126" y="5534426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36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/>
              <a:t>镜像仓库</a:t>
            </a:r>
            <a:r>
              <a:rPr lang="zh-CN" altLang="en-US"/>
              <a:t>：就是镜像存储、分发的服务器</a:t>
            </a:r>
            <a:endParaRPr lang="en-US" altLang="zh-CN"/>
          </a:p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镜像仓库有共有服务和私有服务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镜像仓库中不同应用程序都有自己的库，称为</a:t>
            </a:r>
            <a:r>
              <a:rPr lang="en-US" altLang="zh-CN" b="1"/>
              <a:t>Repository</a:t>
            </a:r>
          </a:p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Repository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库又包含该程序的各个不同版本，用标签来区分，称为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，一般是版本号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Repository</a:t>
            </a:r>
            <a:r>
              <a:rPr lang="zh-CN" altLang="en-US"/>
              <a:t>和</a:t>
            </a:r>
            <a:r>
              <a:rPr lang="en-US" altLang="zh-CN"/>
              <a:t>TAG</a:t>
            </a:r>
            <a:r>
              <a:rPr lang="zh-CN" altLang="en-US"/>
              <a:t>组合就是镜像名称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32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28E4B-5EEC-46BA-9B67-BB79DA43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07C4D-D0E6-41D2-8B88-851990367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63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</a:t>
            </a:r>
            <a:r>
              <a:rPr kumimoji="1" lang="en-US" altLang="zh-CN"/>
              <a:t>Docker</a:t>
            </a:r>
            <a:endParaRPr kumimoji="1"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6FEE82-BA5E-4523-A238-C0C73AAC2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版本说明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C986B-B947-418B-AEE3-BC6EED13CB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Docker CE </a:t>
            </a:r>
            <a:r>
              <a:rPr lang="zh-CN" altLang="en-US"/>
              <a:t>支持 </a:t>
            </a:r>
            <a:r>
              <a:rPr lang="en-US" altLang="zh-CN"/>
              <a:t>64 </a:t>
            </a:r>
            <a:r>
              <a:rPr lang="zh-CN" altLang="en-US"/>
              <a:t>位版本 </a:t>
            </a:r>
            <a:r>
              <a:rPr lang="en-US" altLang="zh-CN"/>
              <a:t>CentOS 7</a:t>
            </a:r>
            <a:r>
              <a:rPr lang="zh-CN" altLang="en-US"/>
              <a:t>，并且要求内核版本不低于 </a:t>
            </a:r>
            <a:r>
              <a:rPr lang="en-US" altLang="zh-CN"/>
              <a:t>3.10</a:t>
            </a:r>
            <a:r>
              <a:rPr lang="zh-CN" altLang="en-US"/>
              <a:t>， </a:t>
            </a:r>
            <a:r>
              <a:rPr lang="en-US" altLang="zh-CN"/>
              <a:t>CentOS 7 </a:t>
            </a:r>
            <a:r>
              <a:rPr lang="zh-CN" altLang="en-US"/>
              <a:t>满足最低内核的要求，所以我们在</a:t>
            </a:r>
            <a:r>
              <a:rPr lang="en-US" altLang="zh-CN"/>
              <a:t>CentOS 7</a:t>
            </a:r>
            <a:r>
              <a:rPr lang="zh-CN" altLang="en-US"/>
              <a:t>安装</a:t>
            </a:r>
            <a:r>
              <a:rPr lang="en-US" altLang="zh-CN"/>
              <a:t>Docker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安装的步骤包括：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卸载旧版本</a:t>
            </a:r>
            <a:r>
              <a:rPr lang="en-US" altLang="zh-CN"/>
              <a:t>Docker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安装</a:t>
            </a:r>
            <a:r>
              <a:rPr lang="en-US" altLang="zh-CN"/>
              <a:t>Docker</a:t>
            </a:r>
            <a:r>
              <a:rPr lang="zh-CN" altLang="en-US"/>
              <a:t>依赖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安装</a:t>
            </a:r>
            <a:r>
              <a:rPr lang="en-US" altLang="zh-CN"/>
              <a:t>Docker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启动</a:t>
            </a:r>
            <a:r>
              <a:rPr lang="en-US" altLang="zh-CN"/>
              <a:t>Docker Server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配置镜像加速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42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3434D-CCA0-433D-8F7C-7D5E6064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0E640-AF11-4727-B52A-488633F45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卸载旧版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7AD5E3-6EA9-45BA-9383-B17ACD2C0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为了避免旧版本</a:t>
            </a:r>
            <a:r>
              <a:rPr lang="en-US" altLang="zh-CN"/>
              <a:t>Docker</a:t>
            </a:r>
            <a:r>
              <a:rPr lang="zh-CN" altLang="en-US"/>
              <a:t>的影响，可以先卸载之前的</a:t>
            </a:r>
            <a:r>
              <a:rPr lang="en-US" altLang="zh-CN"/>
              <a:t>Docker</a:t>
            </a:r>
            <a:r>
              <a:rPr lang="zh-CN" altLang="en-US"/>
              <a:t>：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0E4A952-A9F7-47CD-8C93-5F85C48D06EC}"/>
              </a:ext>
            </a:extLst>
          </p:cNvPr>
          <p:cNvSpPr txBox="1">
            <a:spLocks/>
          </p:cNvSpPr>
          <p:nvPr/>
        </p:nvSpPr>
        <p:spPr>
          <a:xfrm>
            <a:off x="2195450" y="2111850"/>
            <a:ext cx="8514080" cy="421957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ea typeface="Alibaba PuHuiTi R"/>
              </a:rPr>
              <a:t>yum remove docker \</a:t>
            </a:r>
          </a:p>
          <a:p>
            <a:r>
              <a:rPr lang="en-US" altLang="zh-CN" sz="1400">
                <a:ea typeface="Alibaba PuHuiTi R"/>
              </a:rPr>
              <a:t>                  docker-client \</a:t>
            </a:r>
          </a:p>
          <a:p>
            <a:r>
              <a:rPr lang="en-US" altLang="zh-CN" sz="1400">
                <a:ea typeface="Alibaba PuHuiTi R"/>
              </a:rPr>
              <a:t>                  docker-client-latest \</a:t>
            </a:r>
          </a:p>
          <a:p>
            <a:r>
              <a:rPr lang="en-US" altLang="zh-CN" sz="1400">
                <a:ea typeface="Alibaba PuHuiTi R"/>
              </a:rPr>
              <a:t>                  docker-common \</a:t>
            </a:r>
          </a:p>
          <a:p>
            <a:r>
              <a:rPr lang="en-US" altLang="zh-CN" sz="1400">
                <a:ea typeface="Alibaba PuHuiTi R"/>
              </a:rPr>
              <a:t>                  docker-latest \</a:t>
            </a:r>
          </a:p>
          <a:p>
            <a:r>
              <a:rPr lang="en-US" altLang="zh-CN" sz="1400">
                <a:ea typeface="Alibaba PuHuiTi R"/>
              </a:rPr>
              <a:t>                  docker-latest-logrotate \</a:t>
            </a:r>
          </a:p>
          <a:p>
            <a:r>
              <a:rPr lang="en-US" altLang="zh-CN" sz="1400">
                <a:ea typeface="Alibaba PuHuiTi R"/>
              </a:rPr>
              <a:t>                  docker-logrotate \</a:t>
            </a:r>
          </a:p>
          <a:p>
            <a:r>
              <a:rPr lang="en-US" altLang="zh-CN" sz="1400">
                <a:ea typeface="Alibaba PuHuiTi R"/>
              </a:rPr>
              <a:t>                  docker-selinux \</a:t>
            </a:r>
          </a:p>
          <a:p>
            <a:r>
              <a:rPr lang="en-US" altLang="zh-CN" sz="1400">
                <a:ea typeface="Alibaba PuHuiTi R"/>
              </a:rPr>
              <a:t>                  docker-engine-selinux \</a:t>
            </a:r>
          </a:p>
          <a:p>
            <a:r>
              <a:rPr lang="en-US" altLang="zh-CN" sz="1400">
                <a:ea typeface="Alibaba PuHuiTi R"/>
              </a:rPr>
              <a:t>                  docker-engine \</a:t>
            </a:r>
          </a:p>
          <a:p>
            <a:r>
              <a:rPr lang="en-US" altLang="zh-CN" sz="1400">
                <a:ea typeface="Alibaba PuHuiTi R"/>
              </a:rPr>
              <a:t>                  docker-ce</a:t>
            </a:r>
          </a:p>
        </p:txBody>
      </p:sp>
    </p:spTree>
    <p:extLst>
      <p:ext uri="{BB962C8B-B14F-4D97-AF65-F5344CB8AC3E}">
        <p14:creationId xmlns:p14="http://schemas.microsoft.com/office/powerpoint/2010/main" val="3655608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3434D-CCA0-433D-8F7C-7D5E6064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0E640-AF11-4727-B52A-488633F45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安装</a:t>
            </a:r>
            <a:r>
              <a:rPr lang="en-US" altLang="zh-CN"/>
              <a:t>Docker</a:t>
            </a:r>
            <a:r>
              <a:rPr lang="zh-CN" altLang="en-US"/>
              <a:t>依赖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C34874D-E711-4457-A267-5E52ECE2B64B}"/>
              </a:ext>
            </a:extLst>
          </p:cNvPr>
          <p:cNvSpPr txBox="1"/>
          <p:nvPr/>
        </p:nvSpPr>
        <p:spPr>
          <a:xfrm>
            <a:off x="2293105" y="2224237"/>
            <a:ext cx="8380686" cy="3852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install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-y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yum-utils  device-mapper-persistent-data  lvm2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--skip-broken</a:t>
            </a:r>
            <a:endParaRPr lang="zh-CN" altLang="zh-CN" sz="140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FB00ED-F175-4EDE-891F-4137DAAECC4D}"/>
              </a:ext>
            </a:extLst>
          </p:cNvPr>
          <p:cNvSpPr txBox="1"/>
          <p:nvPr/>
        </p:nvSpPr>
        <p:spPr>
          <a:xfrm>
            <a:off x="2195450" y="1726152"/>
            <a:ext cx="805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）安装基本依赖库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56D9E25-D5B1-4178-885B-8D3BDD8B1581}"/>
              </a:ext>
            </a:extLst>
          </p:cNvPr>
          <p:cNvSpPr txBox="1"/>
          <p:nvPr/>
        </p:nvSpPr>
        <p:spPr>
          <a:xfrm>
            <a:off x="2293105" y="3362058"/>
            <a:ext cx="8380686" cy="3852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update xfsprogs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-y</a:t>
            </a:r>
            <a:endParaRPr lang="zh-CN" altLang="zh-CN" sz="140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08EB60-39E1-4FA5-80DC-370D659C261E}"/>
              </a:ext>
            </a:extLst>
          </p:cNvPr>
          <p:cNvSpPr txBox="1"/>
          <p:nvPr/>
        </p:nvSpPr>
        <p:spPr>
          <a:xfrm>
            <a:off x="2195450" y="2863973"/>
            <a:ext cx="805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）更新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文件系统管理工具</a:t>
            </a:r>
          </a:p>
        </p:txBody>
      </p:sp>
    </p:spTree>
    <p:extLst>
      <p:ext uri="{BB962C8B-B14F-4D97-AF65-F5344CB8AC3E}">
        <p14:creationId xmlns:p14="http://schemas.microsoft.com/office/powerpoint/2010/main" val="1072679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3434D-CCA0-433D-8F7C-7D5E6064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0E640-AF11-4727-B52A-488633F45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安装</a:t>
            </a:r>
            <a:r>
              <a:rPr lang="en-US" altLang="zh-CN"/>
              <a:t>Docker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36F77E5-B077-467A-802D-F36B01841804}"/>
              </a:ext>
            </a:extLst>
          </p:cNvPr>
          <p:cNvSpPr txBox="1"/>
          <p:nvPr/>
        </p:nvSpPr>
        <p:spPr>
          <a:xfrm>
            <a:off x="2293105" y="2157178"/>
            <a:ext cx="8575712" cy="7084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yum-config-manager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--add-repo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https://mirrors.ustc.edu.cn/docker-ce/linux/centos/docker-ce.repo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4AE760-621C-44B8-8396-A1652F77BFE0}"/>
              </a:ext>
            </a:extLst>
          </p:cNvPr>
          <p:cNvSpPr txBox="1"/>
          <p:nvPr/>
        </p:nvSpPr>
        <p:spPr>
          <a:xfrm>
            <a:off x="2195450" y="1798291"/>
            <a:ext cx="824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）更新本地镜像源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7C5BD49-5963-464E-9C76-91ED915156B5}"/>
              </a:ext>
            </a:extLst>
          </p:cNvPr>
          <p:cNvSpPr txBox="1"/>
          <p:nvPr/>
        </p:nvSpPr>
        <p:spPr>
          <a:xfrm>
            <a:off x="2293105" y="4489604"/>
            <a:ext cx="8575712" cy="3852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makecache fast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BF9581-F348-433D-978A-E507B208931B}"/>
              </a:ext>
            </a:extLst>
          </p:cNvPr>
          <p:cNvSpPr txBox="1"/>
          <p:nvPr/>
        </p:nvSpPr>
        <p:spPr>
          <a:xfrm>
            <a:off x="2195450" y="4101458"/>
            <a:ext cx="824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）更新镜像源缓存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D7D9582-FE97-4825-92B2-5EEA8D7140E7}"/>
              </a:ext>
            </a:extLst>
          </p:cNvPr>
          <p:cNvSpPr txBox="1"/>
          <p:nvPr/>
        </p:nvSpPr>
        <p:spPr>
          <a:xfrm>
            <a:off x="2293105" y="5456542"/>
            <a:ext cx="8575712" cy="3852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install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-y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docker-</a:t>
            </a: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FF7CD8-2194-4B50-BBE0-61F89D2A65F8}"/>
              </a:ext>
            </a:extLst>
          </p:cNvPr>
          <p:cNvSpPr txBox="1"/>
          <p:nvPr/>
        </p:nvSpPr>
        <p:spPr>
          <a:xfrm>
            <a:off x="2195450" y="5063998"/>
            <a:ext cx="824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）安装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9B6FB478-D399-47BE-894C-85DB3653E25E}"/>
              </a:ext>
            </a:extLst>
          </p:cNvPr>
          <p:cNvSpPr txBox="1"/>
          <p:nvPr/>
        </p:nvSpPr>
        <p:spPr>
          <a:xfrm>
            <a:off x="2293105" y="3343402"/>
            <a:ext cx="8575712" cy="7084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err="1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's/download.docker.com/mirrors.ustc.edu.cn\/docker-</a:t>
            </a:r>
            <a:r>
              <a:rPr lang="en-US" altLang="zh-CN" sz="140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</a:t>
            </a: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/g'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/etc/yum.repos.d/docker-</a:t>
            </a: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ce.repo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E1288E-4D4A-451A-A1F2-B784878F5F8F}"/>
              </a:ext>
            </a:extLst>
          </p:cNvPr>
          <p:cNvSpPr txBox="1"/>
          <p:nvPr/>
        </p:nvSpPr>
        <p:spPr>
          <a:xfrm>
            <a:off x="2195450" y="2947266"/>
            <a:ext cx="824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）更新镜像源缓存</a:t>
            </a:r>
          </a:p>
        </p:txBody>
      </p:sp>
    </p:spTree>
    <p:extLst>
      <p:ext uri="{BB962C8B-B14F-4D97-AF65-F5344CB8AC3E}">
        <p14:creationId xmlns:p14="http://schemas.microsoft.com/office/powerpoint/2010/main" val="372647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知道什么是</a:t>
            </a:r>
            <a:r>
              <a:rPr lang="en-US" altLang="zh-CN">
                <a:solidFill>
                  <a:srgbClr val="AD2B26"/>
                </a:solidFill>
              </a:rPr>
              <a:t>Docker</a:t>
            </a:r>
          </a:p>
          <a:p>
            <a:r>
              <a:rPr kumimoji="1" lang="zh-CN" altLang="en-US"/>
              <a:t>知道镜像、容器的差别</a:t>
            </a:r>
            <a:endParaRPr kumimoji="1" lang="en-US" altLang="zh-CN"/>
          </a:p>
          <a:p>
            <a:r>
              <a:rPr kumimoji="1" lang="zh-CN" altLang="en-US"/>
              <a:t>了解</a:t>
            </a:r>
            <a:r>
              <a:rPr kumimoji="1" lang="en-US" altLang="zh-CN"/>
              <a:t>Docker</a:t>
            </a:r>
            <a:r>
              <a:rPr kumimoji="1" lang="zh-CN" altLang="en-US"/>
              <a:t>架构</a:t>
            </a:r>
            <a:endParaRPr kumimoji="1" lang="en-US" altLang="zh-CN"/>
          </a:p>
          <a:p>
            <a:r>
              <a:rPr kumimoji="1" lang="zh-CN" altLang="en-US"/>
              <a:t>学会安装</a:t>
            </a:r>
            <a:r>
              <a:rPr kumimoji="1"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3434D-CCA0-433D-8F7C-7D5E6064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0E640-AF11-4727-B52A-488633F45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启动</a:t>
            </a:r>
            <a:r>
              <a:rPr lang="en-US" altLang="zh-CN"/>
              <a:t>Docker Server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B839893-E372-477E-B3D5-17FAFE46BF07}"/>
              </a:ext>
            </a:extLst>
          </p:cNvPr>
          <p:cNvSpPr txBox="1"/>
          <p:nvPr/>
        </p:nvSpPr>
        <p:spPr>
          <a:xfrm>
            <a:off x="2293105" y="2296376"/>
            <a:ext cx="7923486" cy="13469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firewalld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禁止开机启动防火墙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disable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firewalld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768EC6-18F3-468D-BF4C-7846EAE5198F}"/>
              </a:ext>
            </a:extLst>
          </p:cNvPr>
          <p:cNvSpPr txBox="1"/>
          <p:nvPr/>
        </p:nvSpPr>
        <p:spPr>
          <a:xfrm>
            <a:off x="2195450" y="1798291"/>
            <a:ext cx="762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本地防火墙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799C1F4A-F32D-4DCF-A06A-696973319ED7}"/>
              </a:ext>
            </a:extLst>
          </p:cNvPr>
          <p:cNvSpPr txBox="1"/>
          <p:nvPr/>
        </p:nvSpPr>
        <p:spPr>
          <a:xfrm>
            <a:off x="2293105" y="4334449"/>
            <a:ext cx="7923486" cy="3852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docker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139476-4375-42B6-8ECF-F74447FF85A8}"/>
              </a:ext>
            </a:extLst>
          </p:cNvPr>
          <p:cNvSpPr txBox="1"/>
          <p:nvPr/>
        </p:nvSpPr>
        <p:spPr>
          <a:xfrm>
            <a:off x="2195450" y="3836364"/>
            <a:ext cx="762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D2A0D02D-1E59-47F8-B146-D83F4C3D90C8}"/>
              </a:ext>
            </a:extLst>
          </p:cNvPr>
          <p:cNvSpPr txBox="1"/>
          <p:nvPr/>
        </p:nvSpPr>
        <p:spPr>
          <a:xfrm>
            <a:off x="2293105" y="5428013"/>
            <a:ext cx="7923486" cy="3852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docker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B05E63-DBE6-49CD-AC58-DBCDDB9C00F1}"/>
              </a:ext>
            </a:extLst>
          </p:cNvPr>
          <p:cNvSpPr txBox="1"/>
          <p:nvPr/>
        </p:nvSpPr>
        <p:spPr>
          <a:xfrm>
            <a:off x="2195450" y="4929928"/>
            <a:ext cx="762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）设置开机自启动</a:t>
            </a:r>
          </a:p>
        </p:txBody>
      </p:sp>
    </p:spTree>
    <p:extLst>
      <p:ext uri="{BB962C8B-B14F-4D97-AF65-F5344CB8AC3E}">
        <p14:creationId xmlns:p14="http://schemas.microsoft.com/office/powerpoint/2010/main" val="3844393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3434D-CCA0-433D-8F7C-7D5E6064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0E640-AF11-4727-B52A-488633F45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配置镜像加速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D7F0EF3-AEB9-4300-B0B7-52A9EADBABF1}"/>
              </a:ext>
            </a:extLst>
          </p:cNvPr>
          <p:cNvSpPr txBox="1"/>
          <p:nvPr/>
        </p:nvSpPr>
        <p:spPr>
          <a:xfrm>
            <a:off x="2293105" y="2546210"/>
            <a:ext cx="9214230" cy="3852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mkdir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/etc/docker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576EDB-F4F4-4462-AB5E-905590EA036A}"/>
              </a:ext>
            </a:extLst>
          </p:cNvPr>
          <p:cNvSpPr txBox="1"/>
          <p:nvPr/>
        </p:nvSpPr>
        <p:spPr>
          <a:xfrm>
            <a:off x="2195450" y="2116791"/>
            <a:ext cx="8861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）创建文件夹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A98785E-297D-41B3-A60C-3075C40F30F4}"/>
              </a:ext>
            </a:extLst>
          </p:cNvPr>
          <p:cNvSpPr txBox="1"/>
          <p:nvPr/>
        </p:nvSpPr>
        <p:spPr>
          <a:xfrm>
            <a:off x="2293105" y="3515209"/>
            <a:ext cx="9214230" cy="16700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tee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/etc/docker/</a:t>
            </a: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daemon.json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&lt;&lt;-</a:t>
            </a:r>
            <a:r>
              <a:rPr lang="en-US" altLang="zh-CN" sz="14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'EOF'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4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"registry-mirrors"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[</a:t>
            </a:r>
            <a:r>
              <a:rPr lang="en-US" altLang="zh-CN" sz="14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"https://n0dwemtq.mirror.aliyuncs.com"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EOF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CDA448-820C-41FA-A6D8-1C12B4FD50C1}"/>
              </a:ext>
            </a:extLst>
          </p:cNvPr>
          <p:cNvSpPr txBox="1"/>
          <p:nvPr/>
        </p:nvSpPr>
        <p:spPr>
          <a:xfrm>
            <a:off x="2195450" y="3083152"/>
            <a:ext cx="8861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）配置镜像加速地址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7F3286F3-FE56-4F5C-90EE-702D922FF454}"/>
              </a:ext>
            </a:extLst>
          </p:cNvPr>
          <p:cNvSpPr txBox="1"/>
          <p:nvPr/>
        </p:nvSpPr>
        <p:spPr>
          <a:xfrm>
            <a:off x="2293105" y="5743427"/>
            <a:ext cx="9214230" cy="7084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 daemon-reload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 </a:t>
            </a:r>
            <a:r>
              <a:rPr lang="en-US" altLang="zh-CN" sz="14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restart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docker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A19748-2AA6-43D0-9881-A73088C40A52}"/>
              </a:ext>
            </a:extLst>
          </p:cNvPr>
          <p:cNvSpPr txBox="1"/>
          <p:nvPr/>
        </p:nvSpPr>
        <p:spPr>
          <a:xfrm>
            <a:off x="2195450" y="5317769"/>
            <a:ext cx="8861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）重新加载配置并重启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A898AA-7900-445F-B9BB-770DB0F8567D}"/>
              </a:ext>
            </a:extLst>
          </p:cNvPr>
          <p:cNvSpPr txBox="1"/>
          <p:nvPr/>
        </p:nvSpPr>
        <p:spPr>
          <a:xfrm>
            <a:off x="2195450" y="1533350"/>
            <a:ext cx="9214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官方镜像仓库网速较差，我们需要设置国内镜像：参考阿里云的镜像加速文档：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阿里云镜像管理地址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612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卸载旧版本</a:t>
            </a:r>
            <a:r>
              <a:rPr lang="en-US" altLang="zh-CN"/>
              <a:t>Docker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Docker</a:t>
            </a:r>
            <a:r>
              <a:rPr lang="zh-CN" altLang="en-US"/>
              <a:t>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Docker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启动</a:t>
            </a:r>
            <a:r>
              <a:rPr lang="en-US" altLang="zh-CN"/>
              <a:t>Docker Server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配置镜像加速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95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Docker</a:t>
            </a:r>
          </a:p>
          <a:p>
            <a:r>
              <a:rPr lang="en-US" altLang="zh-CN">
                <a:solidFill>
                  <a:srgbClr val="C00000"/>
                </a:solidFill>
              </a:rPr>
              <a:t>Docker</a:t>
            </a:r>
            <a:r>
              <a:rPr lang="zh-CN" altLang="en-US">
                <a:solidFill>
                  <a:srgbClr val="C00000"/>
                </a:solidFill>
              </a:rPr>
              <a:t>的基本操作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kumimoji="1" lang="zh-CN" altLang="en-US"/>
              <a:t>常用镜像使用</a:t>
            </a:r>
            <a:endParaRPr kumimoji="1" lang="en-US" altLang="zh-CN"/>
          </a:p>
          <a:p>
            <a:r>
              <a:rPr kumimoji="1" lang="en-US" altLang="zh-CN" err="1"/>
              <a:t>Dockerfile</a:t>
            </a:r>
            <a:r>
              <a:rPr kumimoji="1" lang="zh-CN" altLang="en-US"/>
              <a:t>自定义镜像</a:t>
            </a:r>
            <a:endParaRPr kumimoji="1" lang="en-US" altLang="zh-CN"/>
          </a:p>
          <a:p>
            <a:r>
              <a:rPr kumimoji="1" lang="en-US" altLang="zh-CN"/>
              <a:t>Docker</a:t>
            </a:r>
            <a:r>
              <a:rPr kumimoji="1" lang="zh-CN" altLang="en-US"/>
              <a:t>镜像服务</a:t>
            </a:r>
            <a:endParaRPr kumimoji="1" lang="en-US" altLang="zh-CN"/>
          </a:p>
          <a:p>
            <a:r>
              <a:rPr kumimoji="1" lang="zh-CN" altLang="en-US"/>
              <a:t>实战作业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884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E4E2E0-FAAE-48AC-B835-5D5C62990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熟练操作</a:t>
            </a:r>
            <a:r>
              <a:rPr lang="en-US" altLang="zh-CN">
                <a:solidFill>
                  <a:schemeClr val="tx1"/>
                </a:solidFill>
              </a:rPr>
              <a:t>Docker</a:t>
            </a:r>
            <a:r>
              <a:rPr lang="zh-CN" altLang="en-US">
                <a:solidFill>
                  <a:schemeClr val="tx1"/>
                </a:solidFill>
              </a:rPr>
              <a:t>镜像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熟练操作</a:t>
            </a:r>
            <a:r>
              <a:rPr lang="en-US" altLang="zh-CN"/>
              <a:t>Docker</a:t>
            </a:r>
            <a:r>
              <a:rPr lang="zh-CN" altLang="en-US"/>
              <a:t>容器</a:t>
            </a:r>
            <a:endParaRPr lang="en-US" altLang="zh-CN"/>
          </a:p>
          <a:p>
            <a:r>
              <a:rPr lang="zh-CN" altLang="en-US"/>
              <a:t>熟练管理</a:t>
            </a:r>
            <a:r>
              <a:rPr lang="en-US" altLang="zh-CN"/>
              <a:t>Docker</a:t>
            </a:r>
            <a:r>
              <a:rPr lang="zh-CN" altLang="en-US"/>
              <a:t>数据卷</a:t>
            </a:r>
            <a:endParaRPr lang="en-US" altLang="zh-CN"/>
          </a:p>
          <a:p>
            <a:r>
              <a:rPr lang="zh-CN" altLang="en-US"/>
              <a:t>熟练管理</a:t>
            </a:r>
            <a:r>
              <a:rPr lang="en-US" altLang="zh-CN"/>
              <a:t>Docker</a:t>
            </a:r>
            <a:r>
              <a:rPr lang="zh-CN" altLang="en-US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2476044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28E4B-5EEC-46BA-9B67-BB79DA43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07C4D-D0E6-41D2-8B88-851990367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04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镜像相关命令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29BA5-08B4-4BF3-B6CA-FF07E55C5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操作</a:t>
            </a:r>
            <a:r>
              <a:rPr lang="en-US" altLang="zh-CN"/>
              <a:t>Docker</a:t>
            </a:r>
            <a:r>
              <a:rPr lang="zh-CN" altLang="en-US"/>
              <a:t>镜像的常用命令有：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search</a:t>
            </a:r>
            <a:r>
              <a:rPr lang="zh-CN" altLang="en-US"/>
              <a:t>：在镜像仓库搜索镜像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pull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从镜像仓库拉取镜像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push </a:t>
            </a:r>
            <a:r>
              <a:rPr lang="zh-CN" altLang="en-US"/>
              <a:t>：将本地镜像推送到远程镜像库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images </a:t>
            </a:r>
            <a:r>
              <a:rPr lang="zh-CN" altLang="en-US"/>
              <a:t>：查看本地镜像列表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rmi </a:t>
            </a:r>
            <a:r>
              <a:rPr lang="zh-CN" altLang="en-US"/>
              <a:t>：删除本地镜像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save </a:t>
            </a:r>
            <a:r>
              <a:rPr lang="zh-CN" altLang="en-US"/>
              <a:t>：保存镜像为一个</a:t>
            </a:r>
            <a:r>
              <a:rPr lang="en-US" altLang="zh-CN"/>
              <a:t>tar</a:t>
            </a:r>
            <a:r>
              <a:rPr lang="zh-CN" altLang="en-US"/>
              <a:t>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load </a:t>
            </a:r>
            <a:r>
              <a:rPr lang="zh-CN" altLang="en-US"/>
              <a:t>：加载本地</a:t>
            </a:r>
            <a:r>
              <a:rPr lang="en-US" altLang="zh-CN"/>
              <a:t>tar</a:t>
            </a:r>
            <a:r>
              <a:rPr lang="zh-CN" altLang="en-US"/>
              <a:t>文件中包含的镜像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build </a:t>
            </a:r>
            <a:r>
              <a:rPr lang="zh-CN" altLang="en-US"/>
              <a:t>：构建一个镜像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tag </a:t>
            </a:r>
            <a:r>
              <a:rPr lang="zh-CN" altLang="en-US"/>
              <a:t>：给镜像打新标签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2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镜像相关命令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29BA5-08B4-4BF3-B6CA-FF07E55C5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/>
              <a:t>如果需要知道一个命令具体该怎么用，可以再命令后跟 </a:t>
            </a:r>
            <a:r>
              <a:rPr lang="en-US" altLang="zh-CN"/>
              <a:t>--help </a:t>
            </a:r>
            <a:r>
              <a:rPr lang="zh-CN" altLang="en-US"/>
              <a:t>这样的参数，例如：我想知道 </a:t>
            </a:r>
            <a:r>
              <a:rPr lang="en-US" altLang="zh-CN"/>
              <a:t>docker save </a:t>
            </a:r>
            <a:r>
              <a:rPr lang="zh-CN" altLang="en-US"/>
              <a:t>该怎么用，可以输入命令：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393DC1-86D1-46A2-9914-740FA2C3B49A}"/>
              </a:ext>
            </a:extLst>
          </p:cNvPr>
          <p:cNvSpPr txBox="1"/>
          <p:nvPr/>
        </p:nvSpPr>
        <p:spPr>
          <a:xfrm>
            <a:off x="816746" y="2610035"/>
            <a:ext cx="10067277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M"/>
                <a:ea typeface="Alibaba PuHuiTi R"/>
              </a:rPr>
              <a:t> docker save --help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libaba PuHuiTi M"/>
              <a:ea typeface="Alibaba PuHuiTi R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F3C24D-321F-449E-A7E1-8A78CEDB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8" y="3161653"/>
            <a:ext cx="10410981" cy="28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43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CD5-51BE-41C5-8FF2-E2AF0F6C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9C484-3DBB-47AE-B2E2-27895ED20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从镜像仓库中拉取一个</a:t>
            </a:r>
            <a:r>
              <a:rPr lang="en-US" altLang="zh-CN"/>
              <a:t>nginx</a:t>
            </a:r>
            <a:r>
              <a:rPr lang="zh-CN" altLang="en-US"/>
              <a:t>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8ABCA-DA7E-4E63-8223-F2756071A2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首先去镜像仓库搜索</a:t>
            </a:r>
            <a:r>
              <a:rPr lang="en-US" altLang="zh-CN"/>
              <a:t>nginx</a:t>
            </a:r>
            <a:r>
              <a:rPr lang="zh-CN" altLang="en-US"/>
              <a:t>镜像，比如</a:t>
            </a:r>
            <a:r>
              <a:rPr lang="en-US" altLang="zh-CN">
                <a:hlinkClick r:id="rId2"/>
              </a:rPr>
              <a:t>DockerHub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根据查看到的镜像名称，拉取自己需要的镜像，通过命令：</a:t>
            </a:r>
            <a:r>
              <a:rPr lang="en-US" altLang="zh-CN"/>
              <a:t>docker pull nginx:latest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 通过命令：</a:t>
            </a:r>
            <a:r>
              <a:rPr lang="en-US" altLang="zh-CN"/>
              <a:t>docker images </a:t>
            </a:r>
            <a:r>
              <a:rPr lang="zh-CN" altLang="en-US"/>
              <a:t>查看拉取到的镜像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9CD209-C625-449E-8D11-401A5F22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41" y="2051573"/>
            <a:ext cx="4872403" cy="14097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BA3831-6292-40D7-80AD-3994F2616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2" y="3665091"/>
            <a:ext cx="5488349" cy="13774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F84AEE-3205-4D51-AA48-1129E2CE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941" y="5347093"/>
            <a:ext cx="7278251" cy="9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8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209-28FF-4263-B9F5-F8EBA1B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F4227-5709-4D92-B516-687FC5288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搜索并拉取一个</a:t>
            </a:r>
            <a:r>
              <a:rPr lang="en-US" altLang="zh-CN"/>
              <a:t>Redis</a:t>
            </a:r>
            <a:r>
              <a:rPr lang="zh-CN" altLang="en-US"/>
              <a:t>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4067D-5CC4-4DFC-B33B-A0B191B754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步骤一：去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r>
              <a:rPr lang="zh-CN" altLang="en-US"/>
              <a:t>步骤二：查看</a:t>
            </a:r>
            <a:r>
              <a:rPr lang="en-US" altLang="zh-CN"/>
              <a:t>Redis</a:t>
            </a:r>
            <a:r>
              <a:rPr lang="zh-CN" altLang="en-US"/>
              <a:t>镜像的名称和版本</a:t>
            </a:r>
            <a:endParaRPr lang="en-US" altLang="zh-CN"/>
          </a:p>
          <a:p>
            <a:r>
              <a:rPr lang="zh-CN" altLang="en-US"/>
              <a:t>步骤三：利用</a:t>
            </a:r>
            <a:r>
              <a:rPr lang="en-US" altLang="zh-CN"/>
              <a:t>docker pull</a:t>
            </a:r>
            <a:r>
              <a:rPr lang="zh-CN" altLang="en-US"/>
              <a:t>命令拉取镜像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07D3EF-9DC9-4715-9776-922FA2BF4C77}"/>
              </a:ext>
            </a:extLst>
          </p:cNvPr>
          <p:cNvSpPr txBox="1"/>
          <p:nvPr/>
        </p:nvSpPr>
        <p:spPr>
          <a:xfrm>
            <a:off x="2281561" y="3101340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pull redis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44D8E7-3206-47B9-9BF8-F721F2CB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1" y="3726893"/>
            <a:ext cx="8024555" cy="2316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762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F898D-7DB9-45D0-AD18-BD7AA030E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66CEF-894C-4452-AC91-4BBB97E50F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项目部署的环境问题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的基本原理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和虚拟机的区别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459CE-D996-483A-B0C7-515D67D383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62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209-28FF-4263-B9F5-F8EBA1B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F4227-5709-4D92-B516-687FC5288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498710" cy="42656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将</a:t>
            </a:r>
            <a:r>
              <a:rPr lang="en-US" altLang="zh-CN"/>
              <a:t>Redis</a:t>
            </a:r>
            <a:r>
              <a:rPr lang="zh-CN" altLang="en-US"/>
              <a:t>镜像打包为一个新镜像</a:t>
            </a:r>
            <a:r>
              <a:rPr lang="en-US" altLang="zh-CN"/>
              <a:t>myredis:1.0</a:t>
            </a:r>
            <a:r>
              <a:rPr lang="zh-CN" altLang="en-US"/>
              <a:t>，并导出到本地磁盘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27718D-0663-401A-9425-0629C57736E3}"/>
              </a:ext>
            </a:extLst>
          </p:cNvPr>
          <p:cNvSpPr txBox="1"/>
          <p:nvPr/>
        </p:nvSpPr>
        <p:spPr>
          <a:xfrm>
            <a:off x="2195450" y="1645962"/>
            <a:ext cx="861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步骤一：利用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xx --help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命令查看打包（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tag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）和导出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(docker save)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02EE5C-A54A-4AE7-B645-41F68C98C32C}"/>
              </a:ext>
            </a:extLst>
          </p:cNvPr>
          <p:cNvSpPr txBox="1"/>
          <p:nvPr/>
        </p:nvSpPr>
        <p:spPr>
          <a:xfrm>
            <a:off x="2195450" y="3595095"/>
            <a:ext cx="861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步骤二：使用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tag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打包镜像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F4360C-DC22-4286-89D9-D78F020FCBDC}"/>
              </a:ext>
            </a:extLst>
          </p:cNvPr>
          <p:cNvSpPr txBox="1"/>
          <p:nvPr/>
        </p:nvSpPr>
        <p:spPr>
          <a:xfrm>
            <a:off x="2296158" y="2039648"/>
            <a:ext cx="9027409" cy="147008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>
            <a:outerShdw blurRad="330200" sx="105000" sy="105000" algn="ctr" rotWithShape="0">
              <a:schemeClr val="bg2">
                <a:lumMod val="50000"/>
                <a:alpha val="1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语法说明，</a:t>
            </a: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tag [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源镜像</a:t>
            </a: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</a:t>
            </a: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[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新镜像名</a:t>
            </a: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</a:t>
            </a: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tag SOURCE_IMAGE[:TAG] TARGET_IMAGE[:TAG]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语法说明，</a:t>
            </a: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save -o [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文件名</a:t>
            </a: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[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镜像名</a:t>
            </a: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版本号</a:t>
            </a: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save [OPTIONS] IMAGE [IMAGE...]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-o, --output string   Write to a file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10DE4-D76D-4C24-AD5B-5878BA4993EA}"/>
              </a:ext>
            </a:extLst>
          </p:cNvPr>
          <p:cNvSpPr txBox="1"/>
          <p:nvPr/>
        </p:nvSpPr>
        <p:spPr>
          <a:xfrm>
            <a:off x="2296158" y="3957807"/>
            <a:ext cx="9027409" cy="34977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>
            <a:outerShdw blurRad="330200" sx="105000" sy="105000" algn="ctr" rotWithShape="0">
              <a:schemeClr val="bg2">
                <a:lumMod val="50000"/>
                <a:alpha val="1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rgbClr val="00B050"/>
                </a:solidFill>
                <a:ea typeface="Alibaba PuHuiTi M"/>
              </a:defRPr>
            </a:lvl1pPr>
          </a:lstStyle>
          <a:p>
            <a:r>
              <a:rPr lang="sv-SE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tag redis:latest myredis:1.0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14D93E-070A-4E47-9629-ABDAECF15602}"/>
              </a:ext>
            </a:extLst>
          </p:cNvPr>
          <p:cNvSpPr txBox="1"/>
          <p:nvPr/>
        </p:nvSpPr>
        <p:spPr>
          <a:xfrm>
            <a:off x="2195450" y="5235002"/>
            <a:ext cx="861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步骤三：使用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save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导出镜像到磁盘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C2A8D5-0BA1-478E-B98D-22A4356B9A27}"/>
              </a:ext>
            </a:extLst>
          </p:cNvPr>
          <p:cNvSpPr txBox="1"/>
          <p:nvPr/>
        </p:nvSpPr>
        <p:spPr>
          <a:xfrm>
            <a:off x="2296158" y="5573556"/>
            <a:ext cx="9027409" cy="34977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>
            <a:outerShdw blurRad="330200" sx="105000" sy="105000" algn="ctr" rotWithShape="0">
              <a:schemeClr val="bg2">
                <a:lumMod val="50000"/>
                <a:alpha val="1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 sz="1400">
                <a:ea typeface="Alibaba PuHuiTi M"/>
              </a:defRPr>
            </a:lvl1pPr>
          </a:lstStyle>
          <a:p>
            <a:r>
              <a:rPr lang="nb-NO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save -o myredis.tar myredis:1.0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A6EB73-7FF6-44D1-A8BF-00CCFC86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58" y="4381726"/>
            <a:ext cx="5303980" cy="777307"/>
          </a:xfrm>
          <a:prstGeom prst="rect">
            <a:avLst/>
          </a:prstGeom>
          <a:ln>
            <a:noFill/>
          </a:ln>
          <a:effectLst>
            <a:outerShdw blurRad="292100" dist="12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CC697C-518D-4A42-881A-CF5A96B8D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58" y="5974428"/>
            <a:ext cx="6287045" cy="754445"/>
          </a:xfrm>
          <a:prstGeom prst="rect">
            <a:avLst/>
          </a:prstGeom>
          <a:ln>
            <a:noFill/>
          </a:ln>
          <a:effectLst>
            <a:outerShdw blurRad="292100" dist="508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4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74BFD-DA4C-4CE1-865D-4415B250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容器操作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482EC-ADED-493A-B35F-E57F5EE63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20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容器相关命令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29BA5-08B4-4BF3-B6CA-FF07E55C5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操作</a:t>
            </a:r>
            <a:r>
              <a:rPr lang="en-US" altLang="zh-CN"/>
              <a:t>Docker</a:t>
            </a:r>
            <a:r>
              <a:rPr lang="zh-CN" altLang="en-US"/>
              <a:t>容器的常用命令有：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run</a:t>
            </a:r>
            <a:r>
              <a:rPr lang="zh-CN" altLang="en-US"/>
              <a:t>：创建并运行容器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stop </a:t>
            </a:r>
            <a:r>
              <a:rPr lang="zh-CN" altLang="en-US"/>
              <a:t>：停止容器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start </a:t>
            </a:r>
            <a:r>
              <a:rPr lang="zh-CN" altLang="en-US"/>
              <a:t>：启动容器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ps </a:t>
            </a:r>
            <a:r>
              <a:rPr lang="zh-CN" altLang="en-US"/>
              <a:t>：查看运行中的容器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rm </a:t>
            </a:r>
            <a:r>
              <a:rPr lang="zh-CN" altLang="en-US"/>
              <a:t>：删除容器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exec </a:t>
            </a:r>
            <a:r>
              <a:rPr lang="zh-CN" altLang="en-US"/>
              <a:t>：执行容器内的指定指令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commit </a:t>
            </a:r>
            <a:r>
              <a:rPr lang="zh-CN" altLang="en-US"/>
              <a:t>：提交一个容器为镜像</a:t>
            </a:r>
          </a:p>
        </p:txBody>
      </p:sp>
    </p:spTree>
    <p:extLst>
      <p:ext uri="{BB962C8B-B14F-4D97-AF65-F5344CB8AC3E}">
        <p14:creationId xmlns:p14="http://schemas.microsoft.com/office/powerpoint/2010/main" val="4253469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8F95-527D-465C-942A-EDDC1FE4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D094-2A77-4E5A-A88C-9F369E89C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创建运行一个</a:t>
            </a:r>
            <a:r>
              <a:rPr lang="en-US" altLang="zh-CN"/>
              <a:t>Nginx</a:t>
            </a:r>
            <a:r>
              <a:rPr lang="zh-CN" altLang="en-US"/>
              <a:t>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55DE-383A-4BFE-9082-065DCD862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/>
              <a:t>步骤一</a:t>
            </a:r>
            <a:r>
              <a:rPr lang="zh-CN" altLang="en-US"/>
              <a:t>：运行一个</a:t>
            </a:r>
            <a:r>
              <a:rPr lang="en-US" altLang="zh-CN"/>
              <a:t>Nginx</a:t>
            </a:r>
            <a:r>
              <a:rPr lang="zh-CN" altLang="en-US"/>
              <a:t>容器的命令为：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命令解读：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docker run </a:t>
            </a:r>
            <a:r>
              <a:rPr lang="zh-CN" altLang="en-US"/>
              <a:t>：创建并运行一个容器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--name : </a:t>
            </a:r>
            <a:r>
              <a:rPr lang="zh-CN" altLang="en-US"/>
              <a:t>给容器起一个名字，比如叫做</a:t>
            </a:r>
            <a:r>
              <a:rPr lang="en-US" altLang="zh-CN"/>
              <a:t>mn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-p </a:t>
            </a:r>
            <a:r>
              <a:rPr lang="zh-CN" altLang="en-US"/>
              <a:t>：端口映射，例如：</a:t>
            </a:r>
            <a:r>
              <a:rPr lang="en-US" altLang="zh-CN"/>
              <a:t>-p 8080:80</a:t>
            </a:r>
            <a:r>
              <a:rPr lang="zh-CN" altLang="en-US"/>
              <a:t>，把容器的</a:t>
            </a:r>
            <a:r>
              <a:rPr lang="en-US" altLang="zh-CN"/>
              <a:t>80</a:t>
            </a:r>
            <a:r>
              <a:rPr lang="zh-CN" altLang="en-US"/>
              <a:t>端口映射到宿主机的</a:t>
            </a:r>
            <a:r>
              <a:rPr lang="en-US" altLang="zh-CN"/>
              <a:t>8080</a:t>
            </a:r>
            <a:r>
              <a:rPr lang="zh-CN" altLang="en-US"/>
              <a:t>端口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-d</a:t>
            </a:r>
            <a:r>
              <a:rPr lang="zh-CN" altLang="en-US"/>
              <a:t>：后台运行容器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nginx</a:t>
            </a:r>
            <a:r>
              <a:rPr lang="zh-CN" altLang="en-US"/>
              <a:t>：镜像名称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 b="1"/>
              <a:t>步骤二</a:t>
            </a:r>
            <a:r>
              <a:rPr lang="zh-CN" altLang="en-US"/>
              <a:t>：访问虚拟机页面 </a:t>
            </a:r>
            <a:r>
              <a:rPr lang="en-US" altLang="zh-CN"/>
              <a:t>http://[</a:t>
            </a:r>
            <a:r>
              <a:rPr lang="zh-CN" altLang="en-US"/>
              <a:t>你的虚拟机</a:t>
            </a:r>
            <a:r>
              <a:rPr lang="en-US" altLang="zh-CN"/>
              <a:t>IP]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90C1A-1FE1-4043-BD46-5F85FFD400E1}"/>
              </a:ext>
            </a:extLst>
          </p:cNvPr>
          <p:cNvSpPr txBox="1"/>
          <p:nvPr/>
        </p:nvSpPr>
        <p:spPr>
          <a:xfrm>
            <a:off x="2281561" y="2061987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mn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C7CAB5-13AE-4C18-A961-0124D434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1" y="5051740"/>
            <a:ext cx="3377559" cy="148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058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8F95-527D-465C-942A-EDDC1FE4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D094-2A77-4E5A-A88C-9F369E89C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20531"/>
            <a:ext cx="9214230" cy="517190"/>
          </a:xfrm>
        </p:spPr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Nginx</a:t>
            </a:r>
            <a:r>
              <a:rPr lang="zh-CN" altLang="en-US"/>
              <a:t>容器，修改</a:t>
            </a:r>
            <a:r>
              <a:rPr lang="en-US" altLang="zh-CN"/>
              <a:t>HTML</a:t>
            </a:r>
            <a:r>
              <a:rPr lang="zh-CN" altLang="en-US"/>
              <a:t>文件内容，添加“传智播客欢迎您”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55DE-383A-4BFE-9082-065DCD862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039"/>
            <a:ext cx="9214230" cy="252984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/>
              <a:t>步骤一</a:t>
            </a:r>
            <a:r>
              <a:rPr lang="zh-CN" altLang="en-US"/>
              <a:t>：进入容器。进入我们刚刚创建的</a:t>
            </a:r>
            <a:r>
              <a:rPr lang="en-US" altLang="zh-CN"/>
              <a:t>nginx</a:t>
            </a:r>
            <a:r>
              <a:rPr lang="zh-CN" altLang="en-US"/>
              <a:t>容器的命令为：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命令解读：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docker exec </a:t>
            </a:r>
            <a:r>
              <a:rPr lang="zh-CN" altLang="en-US"/>
              <a:t>：进入容器内部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-it : </a:t>
            </a:r>
            <a:r>
              <a:rPr lang="zh-CN" altLang="en-US"/>
              <a:t>给当前进入的容器创建一个</a:t>
            </a:r>
            <a:r>
              <a:rPr lang="en-US" altLang="zh-CN"/>
              <a:t>Linux</a:t>
            </a:r>
            <a:r>
              <a:rPr lang="zh-CN" altLang="en-US"/>
              <a:t>命令行终端，允许我们通过命令行与容器交互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mn </a:t>
            </a:r>
            <a:r>
              <a:rPr lang="zh-CN" altLang="en-US"/>
              <a:t>：要进入的容器的名称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bash</a:t>
            </a:r>
            <a:r>
              <a:rPr lang="zh-CN" altLang="en-US"/>
              <a:t>：进入容器后执行的命令，</a:t>
            </a:r>
            <a:r>
              <a:rPr lang="en-US" altLang="zh-CN"/>
              <a:t>bash</a:t>
            </a:r>
            <a:r>
              <a:rPr lang="zh-CN" altLang="en-US"/>
              <a:t>是一个</a:t>
            </a:r>
            <a:r>
              <a:rPr lang="en-US" altLang="zh-CN"/>
              <a:t>linux</a:t>
            </a:r>
            <a:r>
              <a:rPr lang="zh-CN" altLang="en-US"/>
              <a:t>终端交互语言格式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90C1A-1FE1-4043-BD46-5F85FFD400E1}"/>
              </a:ext>
            </a:extLst>
          </p:cNvPr>
          <p:cNvSpPr txBox="1"/>
          <p:nvPr/>
        </p:nvSpPr>
        <p:spPr>
          <a:xfrm>
            <a:off x="2281559" y="2143586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mn bash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194148-FBD4-445D-B79B-6188254C5E5D}"/>
              </a:ext>
            </a:extLst>
          </p:cNvPr>
          <p:cNvSpPr txBox="1"/>
          <p:nvPr/>
        </p:nvSpPr>
        <p:spPr>
          <a:xfrm>
            <a:off x="2195448" y="4327205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b="1"/>
              <a:t>步骤二</a:t>
            </a:r>
            <a:r>
              <a:rPr lang="zh-CN" altLang="en-US"/>
              <a:t>：进入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所在目录 </a:t>
            </a:r>
            <a:r>
              <a:rPr lang="en-US" altLang="zh-CN"/>
              <a:t>/usr/share/nginx/html</a:t>
            </a:r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040A21-7DDD-47DA-89A7-B3E738D02EC3}"/>
              </a:ext>
            </a:extLst>
          </p:cNvPr>
          <p:cNvSpPr txBox="1"/>
          <p:nvPr/>
        </p:nvSpPr>
        <p:spPr>
          <a:xfrm>
            <a:off x="2281558" y="4932155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448A58-F9BB-4D9A-B2F4-9C96C42483E5}"/>
              </a:ext>
            </a:extLst>
          </p:cNvPr>
          <p:cNvSpPr txBox="1"/>
          <p:nvPr/>
        </p:nvSpPr>
        <p:spPr>
          <a:xfrm>
            <a:off x="2195448" y="5310871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b="1"/>
              <a:t>步骤三</a:t>
            </a:r>
            <a:r>
              <a:rPr lang="zh-CN" altLang="en-US"/>
              <a:t>：修改</a:t>
            </a:r>
            <a:r>
              <a:rPr lang="en-US" altLang="zh-CN"/>
              <a:t>index.html</a:t>
            </a:r>
            <a:r>
              <a:rPr lang="zh-CN" altLang="en-US"/>
              <a:t>的内容</a:t>
            </a:r>
            <a:endParaRPr lang="en-US" altLang="zh-CN"/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F96975-64B3-45A4-BD6B-1AC0BC414AF2}"/>
              </a:ext>
            </a:extLst>
          </p:cNvPr>
          <p:cNvSpPr txBox="1"/>
          <p:nvPr/>
        </p:nvSpPr>
        <p:spPr>
          <a:xfrm>
            <a:off x="2281558" y="5817467"/>
            <a:ext cx="9128119" cy="52322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's#Welcome to nginx#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传智播客欢迎您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#g' index.html</a:t>
            </a:r>
          </a:p>
          <a:p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's#&lt;head&gt;#&lt;head&gt;&lt;meta charset="utf-8"&gt;#g' index.html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390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运行一个</a:t>
            </a:r>
            <a:r>
              <a:rPr lang="en-US" altLang="zh-CN"/>
              <a:t>redis</a:t>
            </a:r>
            <a:r>
              <a:rPr lang="zh-CN" altLang="en-US"/>
              <a:t>容器，并且支持数据持久化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步骤一：到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r>
              <a:rPr lang="zh-CN" altLang="en-US"/>
              <a:t>步骤二：查看</a:t>
            </a:r>
            <a:r>
              <a:rPr lang="en-US" altLang="zh-CN"/>
              <a:t>Redis</a:t>
            </a:r>
            <a:r>
              <a:rPr lang="zh-CN" altLang="en-US"/>
              <a:t>镜像文档中的帮助信息</a:t>
            </a:r>
            <a:endParaRPr lang="en-US" altLang="zh-CN"/>
          </a:p>
          <a:p>
            <a:r>
              <a:rPr lang="zh-CN" altLang="en-US"/>
              <a:t>步骤三：利用</a:t>
            </a:r>
            <a:r>
              <a:rPr lang="en-US" altLang="zh-CN"/>
              <a:t>docker run </a:t>
            </a:r>
            <a:r>
              <a:rPr lang="zh-CN" altLang="en-US"/>
              <a:t>命令运行一个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042E6-D661-4D79-AE90-D1B6FEDD855E}"/>
              </a:ext>
            </a:extLst>
          </p:cNvPr>
          <p:cNvSpPr txBox="1"/>
          <p:nvPr/>
        </p:nvSpPr>
        <p:spPr>
          <a:xfrm>
            <a:off x="2281561" y="3069659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redis -p 6379:6379 -d redis redis-server --appendonly yes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EBBA1E-D30D-4D98-B908-2CE1BE31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0" y="3719819"/>
            <a:ext cx="9128119" cy="110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redis</a:t>
            </a:r>
            <a:r>
              <a:rPr lang="zh-CN" altLang="en-US"/>
              <a:t>容器，并执行</a:t>
            </a:r>
            <a:r>
              <a:rPr lang="en-US" altLang="zh-CN"/>
              <a:t>redis-cli</a:t>
            </a:r>
            <a:r>
              <a:rPr lang="zh-CN" altLang="en-US"/>
              <a:t>客户端命令，存入</a:t>
            </a:r>
            <a:r>
              <a:rPr lang="en-US" altLang="zh-CN"/>
              <a:t>num=666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425848"/>
          </a:xfrm>
        </p:spPr>
        <p:txBody>
          <a:bodyPr/>
          <a:lstStyle/>
          <a:p>
            <a:r>
              <a:rPr lang="zh-CN" altLang="en-US"/>
              <a:t>步骤一：进入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042E6-D661-4D79-AE90-D1B6FEDD855E}"/>
              </a:ext>
            </a:extLst>
          </p:cNvPr>
          <p:cNvSpPr txBox="1"/>
          <p:nvPr/>
        </p:nvSpPr>
        <p:spPr>
          <a:xfrm>
            <a:off x="2328431" y="2155259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redis bash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B15145-9EDF-4F41-B7DA-C0DF313AD8F2}"/>
              </a:ext>
            </a:extLst>
          </p:cNvPr>
          <p:cNvSpPr txBox="1"/>
          <p:nvPr/>
        </p:nvSpPr>
        <p:spPr>
          <a:xfrm>
            <a:off x="2324865" y="356295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822BDB-7308-4238-99EC-8F234EB57DD2}"/>
              </a:ext>
            </a:extLst>
          </p:cNvPr>
          <p:cNvSpPr txBox="1"/>
          <p:nvPr/>
        </p:nvSpPr>
        <p:spPr>
          <a:xfrm>
            <a:off x="2324865" y="538612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num 666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3AB823-FB23-4CEB-B7BC-A1E66B5B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29" y="2518802"/>
            <a:ext cx="7716189" cy="43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F971EE-2939-4FE2-BF3C-F6ECDBCB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9" y="4012781"/>
            <a:ext cx="7716189" cy="677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B7A3ABB-0771-40BE-8E4A-91963280F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28" y="5879239"/>
            <a:ext cx="5562215" cy="7861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2F0F9B6-CDB4-4D9F-A1C2-ED3FA66E8611}"/>
              </a:ext>
            </a:extLst>
          </p:cNvPr>
          <p:cNvSpPr txBox="1"/>
          <p:nvPr/>
        </p:nvSpPr>
        <p:spPr>
          <a:xfrm>
            <a:off x="2195450" y="3163754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步骤二：执行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客户端命令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8BB182-6D20-49CF-9457-C09F77A1C331}"/>
              </a:ext>
            </a:extLst>
          </p:cNvPr>
          <p:cNvSpPr txBox="1"/>
          <p:nvPr/>
        </p:nvSpPr>
        <p:spPr>
          <a:xfrm>
            <a:off x="2195450" y="4941735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步骤三：设置数据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num=666</a:t>
            </a:r>
          </a:p>
        </p:txBody>
      </p:sp>
    </p:spTree>
    <p:extLst>
      <p:ext uri="{BB962C8B-B14F-4D97-AF65-F5344CB8AC3E}">
        <p14:creationId xmlns:p14="http://schemas.microsoft.com/office/powerpoint/2010/main" val="2793440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5C7F9-1E71-4C5B-8FF7-2E460E83F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EAB83-99AE-4E47-B3B1-6859DDB511F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315527"/>
          </a:xfrm>
        </p:spPr>
        <p:txBody>
          <a:bodyPr/>
          <a:lstStyle/>
          <a:p>
            <a:r>
              <a:rPr lang="zh-CN" altLang="en-US"/>
              <a:t>数据卷管理</a:t>
            </a:r>
            <a:endParaRPr lang="en-US" altLang="zh-CN"/>
          </a:p>
          <a:p>
            <a:r>
              <a:rPr lang="zh-CN" altLang="en-US"/>
              <a:t>挂载数据卷到容器</a:t>
            </a:r>
            <a:endParaRPr lang="en-US" altLang="zh-CN"/>
          </a:p>
          <a:p>
            <a:r>
              <a:rPr lang="zh-CN" altLang="en-US"/>
              <a:t>挂载本地文件</a:t>
            </a:r>
            <a:endParaRPr lang="en-US" altLang="zh-CN"/>
          </a:p>
          <a:p>
            <a:r>
              <a:rPr lang="zh-CN" altLang="en-US"/>
              <a:t>挂载本地目录到容器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11FDE-6EA9-4784-BCF6-A7A9F9424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6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B64D-C77C-4652-BE3E-509857B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81BF0-069A-4FD2-B855-D6B2BB23E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为什么需要数据卷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D4769-B024-4B4F-BC30-D5030DEC6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42023"/>
            <a:ext cx="10698800" cy="908346"/>
          </a:xfrm>
        </p:spPr>
        <p:txBody>
          <a:bodyPr/>
          <a:lstStyle/>
          <a:p>
            <a:r>
              <a:rPr lang="zh-CN" altLang="en-US"/>
              <a:t>刚刚我们使用容器时，容器的一切文件、数据都是记录在容器内部的。比如</a:t>
            </a:r>
            <a:r>
              <a:rPr lang="en-US" altLang="zh-CN"/>
              <a:t>Nginx</a:t>
            </a:r>
            <a:r>
              <a:rPr lang="zh-CN" altLang="en-US"/>
              <a:t>容器的</a:t>
            </a:r>
            <a:r>
              <a:rPr lang="en-US" altLang="zh-CN"/>
              <a:t>html</a:t>
            </a:r>
            <a:r>
              <a:rPr lang="zh-CN" altLang="en-US"/>
              <a:t>文件、配置文件都是如此，存在一些问题：</a:t>
            </a:r>
            <a:endParaRPr lang="en-US" altLang="zh-CN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9FE05B48-3B97-4978-80D4-B21AD11CCA6D}"/>
              </a:ext>
            </a:extLst>
          </p:cNvPr>
          <p:cNvSpPr txBox="1"/>
          <p:nvPr/>
        </p:nvSpPr>
        <p:spPr>
          <a:xfrm flipH="1">
            <a:off x="4958709" y="2134821"/>
            <a:ext cx="5310958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当我们要修改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Nginx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的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html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内容时，需要进入容器内部修改，很不方便。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607EE8B1-0A4D-4549-AD38-6DDD1DB4E826}"/>
              </a:ext>
            </a:extLst>
          </p:cNvPr>
          <p:cNvSpPr txBox="1"/>
          <p:nvPr/>
        </p:nvSpPr>
        <p:spPr>
          <a:xfrm flipH="1">
            <a:off x="5426727" y="3421517"/>
            <a:ext cx="5192775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以后如果要对容器升级，需要删除容器，那么之前容器记录的数据会随着容器被删除，一切数据都丢失了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.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03EEE8E2-6E4B-4280-A437-61F3BD348E2E}"/>
              </a:ext>
            </a:extLst>
          </p:cNvPr>
          <p:cNvSpPr txBox="1"/>
          <p:nvPr/>
        </p:nvSpPr>
        <p:spPr>
          <a:xfrm flipH="1">
            <a:off x="4690207" y="4874514"/>
            <a:ext cx="5192775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随着容器内记录的数据越来越多，容器体积会越来越大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0939635F-E2AF-452F-8306-C177839957F2}"/>
              </a:ext>
            </a:extLst>
          </p:cNvPr>
          <p:cNvSpPr/>
          <p:nvPr/>
        </p:nvSpPr>
        <p:spPr bwMode="auto">
          <a:xfrm flipH="1">
            <a:off x="4001876" y="2412637"/>
            <a:ext cx="903294" cy="2851925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B013C85-2ED7-4FD0-952B-CD8DD0932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5184" y="2862843"/>
            <a:ext cx="610566" cy="44838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7F4EF48D-E677-4410-9636-11FC0E3328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0318" y="3819735"/>
            <a:ext cx="813817" cy="0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6ABCB2-F8DC-4BDA-93F2-9C41D23108BC}"/>
              </a:ext>
            </a:extLst>
          </p:cNvPr>
          <p:cNvGrpSpPr/>
          <p:nvPr/>
        </p:nvGrpSpPr>
        <p:grpSpPr>
          <a:xfrm>
            <a:off x="3773278" y="2106360"/>
            <a:ext cx="852248" cy="853359"/>
            <a:chOff x="3428452" y="1024328"/>
            <a:chExt cx="1219200" cy="1220788"/>
          </a:xfrm>
        </p:grpSpPr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55F2E54B-B044-4268-8422-4B2783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8452" y="1024328"/>
              <a:ext cx="1219200" cy="1220788"/>
            </a:xfrm>
            <a:prstGeom prst="ellipse">
              <a:avLst/>
            </a:prstGeom>
            <a:solidFill>
              <a:srgbClr val="404040"/>
            </a:solidFill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400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C0C50658-5754-47B8-BC28-63FDF74E6ABE}"/>
                </a:ext>
              </a:extLst>
            </p:cNvPr>
            <p:cNvSpPr txBox="1"/>
            <p:nvPr/>
          </p:nvSpPr>
          <p:spPr>
            <a:xfrm flipH="1">
              <a:off x="3650110" y="1323413"/>
              <a:ext cx="873717" cy="66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en-US" altLang="zh-CN" sz="2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0921D88-CBD7-4618-93D2-E018A3F45872}"/>
              </a:ext>
            </a:extLst>
          </p:cNvPr>
          <p:cNvGrpSpPr/>
          <p:nvPr/>
        </p:nvGrpSpPr>
        <p:grpSpPr>
          <a:xfrm>
            <a:off x="4384721" y="3405817"/>
            <a:ext cx="853358" cy="852248"/>
            <a:chOff x="4303164" y="2883291"/>
            <a:chExt cx="1220788" cy="1219200"/>
          </a:xfrm>
        </p:grpSpPr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6BAC269-C131-4CDB-8D88-FC80324359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03164" y="2883291"/>
              <a:ext cx="1220788" cy="1219200"/>
            </a:xfrm>
            <a:prstGeom prst="ellipse">
              <a:avLst/>
            </a:prstGeom>
            <a:solidFill>
              <a:srgbClr val="404040"/>
            </a:solidFill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400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3EE58FAE-6F4F-4BC9-9011-8C8BBE643772}"/>
                </a:ext>
              </a:extLst>
            </p:cNvPr>
            <p:cNvSpPr txBox="1"/>
            <p:nvPr/>
          </p:nvSpPr>
          <p:spPr>
            <a:xfrm flipH="1">
              <a:off x="4483457" y="3193624"/>
              <a:ext cx="873718" cy="66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F6CAA8-3C89-443B-A0A4-6D1C6602007F}"/>
              </a:ext>
            </a:extLst>
          </p:cNvPr>
          <p:cNvGrpSpPr/>
          <p:nvPr/>
        </p:nvGrpSpPr>
        <p:grpSpPr>
          <a:xfrm>
            <a:off x="3685612" y="4665325"/>
            <a:ext cx="853358" cy="852248"/>
            <a:chOff x="3303039" y="4685103"/>
            <a:chExt cx="1220788" cy="1219200"/>
          </a:xfrm>
        </p:grpSpPr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1630B71F-1F36-4ED1-AA69-359D6B614A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03039" y="4685103"/>
              <a:ext cx="1220788" cy="1219200"/>
            </a:xfrm>
            <a:prstGeom prst="ellipse">
              <a:avLst/>
            </a:prstGeom>
            <a:solidFill>
              <a:srgbClr val="404040"/>
            </a:solidFill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400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F570D9DC-7BD2-479B-B846-ED581E6FB467}"/>
                </a:ext>
              </a:extLst>
            </p:cNvPr>
            <p:cNvSpPr txBox="1"/>
            <p:nvPr/>
          </p:nvSpPr>
          <p:spPr>
            <a:xfrm flipH="1">
              <a:off x="3476574" y="4992624"/>
              <a:ext cx="873718" cy="66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en-US" altLang="zh-CN" sz="24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0163179-66E9-46FF-8498-6A4DCEBDC274}"/>
              </a:ext>
            </a:extLst>
          </p:cNvPr>
          <p:cNvGrpSpPr/>
          <p:nvPr/>
        </p:nvGrpSpPr>
        <p:grpSpPr>
          <a:xfrm>
            <a:off x="2065549" y="3198431"/>
            <a:ext cx="1333662" cy="1332492"/>
            <a:chOff x="2065549" y="3198431"/>
            <a:chExt cx="1333662" cy="1332492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E54C3B21-F2E2-45FF-AAA7-20F6883C8F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65549" y="3198431"/>
              <a:ext cx="1333662" cy="133249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77C74563-70AE-45BC-A357-24A91DF977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4215" y="3295957"/>
              <a:ext cx="1136331" cy="1136331"/>
            </a:xfrm>
            <a:prstGeom prst="ellipse">
              <a:avLst/>
            </a:prstGeom>
            <a:solidFill>
              <a:srgbClr val="C00000"/>
            </a:solidFill>
            <a:ln w="5715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400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B9D0DBE6-9FD3-4ACD-AB2C-39F9236B73FF}"/>
                </a:ext>
              </a:extLst>
            </p:cNvPr>
            <p:cNvSpPr txBox="1"/>
            <p:nvPr/>
          </p:nvSpPr>
          <p:spPr>
            <a:xfrm flipH="1">
              <a:off x="2246525" y="3568383"/>
              <a:ext cx="1022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容器与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数据耦合</a:t>
              </a:r>
              <a:endPara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Line 11">
            <a:extLst>
              <a:ext uri="{FF2B5EF4-FFF2-40B4-BE49-F238E27FC236}">
                <a16:creationId xmlns:a16="http://schemas.microsoft.com/office/drawing/2014/main" id="{B041795F-5FB4-46C9-8A7E-C91682010B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5644" y="4398799"/>
            <a:ext cx="505624" cy="41022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9710CDC6-25DC-4884-A91A-FCEBA36DBEB6}"/>
              </a:ext>
            </a:extLst>
          </p:cNvPr>
          <p:cNvSpPr txBox="1">
            <a:spLocks/>
          </p:cNvSpPr>
          <p:nvPr/>
        </p:nvSpPr>
        <p:spPr>
          <a:xfrm>
            <a:off x="638143" y="5642242"/>
            <a:ext cx="10698800" cy="9083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最好的办法是把这些变化的数据记录在容器之外的宿主机上，实现</a:t>
            </a:r>
            <a:r>
              <a:rPr lang="zh-CN" altLang="en-US" b="1"/>
              <a:t>容器与数据的分离</a:t>
            </a:r>
            <a:r>
              <a:rPr lang="zh-CN" altLang="en-US"/>
              <a:t>。实现的具体办法有两种：</a:t>
            </a:r>
            <a:r>
              <a:rPr lang="zh-CN" altLang="en-US" b="1"/>
              <a:t>数据卷</a:t>
            </a:r>
            <a:r>
              <a:rPr lang="zh-CN" altLang="en-US"/>
              <a:t>和</a:t>
            </a:r>
            <a:r>
              <a:rPr lang="zh-CN" altLang="en-US" b="1"/>
              <a:t>目录挂载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2388595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1" grpId="0" animBg="1"/>
      <p:bldP spid="12" grpId="0" animBg="1"/>
      <p:bldP spid="18" grpId="0" animBg="1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82D8-2FB8-4C41-BA2A-CB3DDABF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5E8D3-0685-44BC-9BF3-23BE9C3DB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数据卷的特征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0602A-9645-46B1-A901-0B2AB1A029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 b="1"/>
              <a:t>数据卷</a:t>
            </a:r>
            <a:r>
              <a:rPr lang="zh-CN" altLang="en-US"/>
              <a:t>是一个可供一个或多个容器使用的特殊目录，一般是在宿主机的某个特定的目录下，可以提供很多有用的特性：</a:t>
            </a:r>
          </a:p>
        </p:txBody>
      </p:sp>
      <p:sp>
        <p:nvSpPr>
          <p:cNvPr id="41" name="泪滴形 40">
            <a:extLst>
              <a:ext uri="{FF2B5EF4-FFF2-40B4-BE49-F238E27FC236}">
                <a16:creationId xmlns:a16="http://schemas.microsoft.com/office/drawing/2014/main" id="{1D11241F-E622-49FC-9DEA-BBB5A3825DF2}"/>
              </a:ext>
            </a:extLst>
          </p:cNvPr>
          <p:cNvSpPr/>
          <p:nvPr/>
        </p:nvSpPr>
        <p:spPr>
          <a:xfrm flipH="1">
            <a:off x="4251975" y="2434817"/>
            <a:ext cx="1440160" cy="1440160"/>
          </a:xfrm>
          <a:prstGeom prst="teardrop">
            <a:avLst/>
          </a:prstGeom>
          <a:solidFill>
            <a:srgbClr val="404040"/>
          </a:solidFill>
          <a:ln w="381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37358C4E-3575-4003-B162-FE0D0079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32" y="2795018"/>
            <a:ext cx="610174" cy="610175"/>
          </a:xfrm>
          <a:prstGeom prst="ellipse">
            <a:avLst/>
          </a:prstGeom>
          <a:solidFill>
            <a:schemeClr val="bg1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BEA3EC-6485-45BA-8F62-4BBE41BDE4A6}"/>
              </a:ext>
            </a:extLst>
          </p:cNvPr>
          <p:cNvSpPr txBox="1"/>
          <p:nvPr/>
        </p:nvSpPr>
        <p:spPr>
          <a:xfrm>
            <a:off x="4700610" y="286265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5" name="泪滴形 44">
            <a:extLst>
              <a:ext uri="{FF2B5EF4-FFF2-40B4-BE49-F238E27FC236}">
                <a16:creationId xmlns:a16="http://schemas.microsoft.com/office/drawing/2014/main" id="{A1491ADD-1599-400F-B8F3-F9538966FAE8}"/>
              </a:ext>
            </a:extLst>
          </p:cNvPr>
          <p:cNvSpPr/>
          <p:nvPr/>
        </p:nvSpPr>
        <p:spPr>
          <a:xfrm>
            <a:off x="5928044" y="2434817"/>
            <a:ext cx="1440160" cy="1440160"/>
          </a:xfrm>
          <a:prstGeom prst="teardrop">
            <a:avLst/>
          </a:prstGeom>
          <a:solidFill>
            <a:srgbClr val="C00000"/>
          </a:solidFill>
          <a:ln w="381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BF72A83F-34E4-41F7-8287-13133C708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537" y="2795018"/>
            <a:ext cx="610174" cy="610175"/>
          </a:xfrm>
          <a:prstGeom prst="ellipse">
            <a:avLst/>
          </a:prstGeom>
          <a:solidFill>
            <a:schemeClr val="bg1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01B42A-2ED2-47CA-BD38-540E043817E0}"/>
              </a:ext>
            </a:extLst>
          </p:cNvPr>
          <p:cNvSpPr txBox="1"/>
          <p:nvPr/>
        </p:nvSpPr>
        <p:spPr>
          <a:xfrm>
            <a:off x="6399826" y="286265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9" name="泪滴形 48">
            <a:extLst>
              <a:ext uri="{FF2B5EF4-FFF2-40B4-BE49-F238E27FC236}">
                <a16:creationId xmlns:a16="http://schemas.microsoft.com/office/drawing/2014/main" id="{89B44B69-F90F-426B-824B-04250AF5F854}"/>
              </a:ext>
            </a:extLst>
          </p:cNvPr>
          <p:cNvSpPr/>
          <p:nvPr/>
        </p:nvSpPr>
        <p:spPr>
          <a:xfrm flipH="1" flipV="1">
            <a:off x="4251975" y="4108698"/>
            <a:ext cx="1440160" cy="1440160"/>
          </a:xfrm>
          <a:prstGeom prst="teardrop">
            <a:avLst/>
          </a:prstGeom>
          <a:solidFill>
            <a:srgbClr val="C00000"/>
          </a:solidFill>
          <a:ln w="381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2BE56A47-4409-4BF0-BB42-15F2564E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32" y="4509058"/>
            <a:ext cx="610174" cy="610175"/>
          </a:xfrm>
          <a:prstGeom prst="ellipse">
            <a:avLst/>
          </a:prstGeom>
          <a:solidFill>
            <a:schemeClr val="bg1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B18B13-1E11-4DA9-8E42-BA4C305124F3}"/>
              </a:ext>
            </a:extLst>
          </p:cNvPr>
          <p:cNvSpPr txBox="1"/>
          <p:nvPr/>
        </p:nvSpPr>
        <p:spPr>
          <a:xfrm>
            <a:off x="4689995" y="4576697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3" name="泪滴形 52">
            <a:extLst>
              <a:ext uri="{FF2B5EF4-FFF2-40B4-BE49-F238E27FC236}">
                <a16:creationId xmlns:a16="http://schemas.microsoft.com/office/drawing/2014/main" id="{B869226D-8CD7-4BD2-8D1D-9602E7EB8282}"/>
              </a:ext>
            </a:extLst>
          </p:cNvPr>
          <p:cNvSpPr/>
          <p:nvPr/>
        </p:nvSpPr>
        <p:spPr>
          <a:xfrm flipV="1">
            <a:off x="5928044" y="4108698"/>
            <a:ext cx="1440160" cy="1440160"/>
          </a:xfrm>
          <a:prstGeom prst="teardrop">
            <a:avLst/>
          </a:prstGeom>
          <a:solidFill>
            <a:srgbClr val="404040"/>
          </a:solidFill>
          <a:ln w="381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3440528D-1D8B-492C-A760-3B10F274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537" y="4509058"/>
            <a:ext cx="610174" cy="610175"/>
          </a:xfrm>
          <a:prstGeom prst="ellipse">
            <a:avLst/>
          </a:prstGeom>
          <a:solidFill>
            <a:schemeClr val="bg1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D474E34-82E5-45D7-B854-3491BD37AB3D}"/>
              </a:ext>
            </a:extLst>
          </p:cNvPr>
          <p:cNvSpPr txBox="1"/>
          <p:nvPr/>
        </p:nvSpPr>
        <p:spPr>
          <a:xfrm>
            <a:off x="6392366" y="4576697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7" name="TextBox 52">
            <a:extLst>
              <a:ext uri="{FF2B5EF4-FFF2-40B4-BE49-F238E27FC236}">
                <a16:creationId xmlns:a16="http://schemas.microsoft.com/office/drawing/2014/main" id="{F88C7724-98C5-4AC5-9466-114AFB55394C}"/>
              </a:ext>
            </a:extLst>
          </p:cNvPr>
          <p:cNvSpPr txBox="1"/>
          <p:nvPr/>
        </p:nvSpPr>
        <p:spPr>
          <a:xfrm>
            <a:off x="2291210" y="2459263"/>
            <a:ext cx="1585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共享</a:t>
            </a:r>
            <a:endParaRPr lang="en-US" altLang="zh-CN" sz="1600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:a16="http://schemas.microsoft.com/office/drawing/2014/main" id="{7DC19092-F3BC-4636-86AB-C9D557316868}"/>
              </a:ext>
            </a:extLst>
          </p:cNvPr>
          <p:cNvSpPr txBox="1"/>
          <p:nvPr/>
        </p:nvSpPr>
        <p:spPr>
          <a:xfrm>
            <a:off x="1149840" y="2775054"/>
            <a:ext cx="2744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数据卷可以在多个容器间共享和复用</a:t>
            </a:r>
            <a:endParaRPr lang="zh-CN" altLang="en-US" sz="12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972601F-4F40-4922-BA00-7F203B7B04D3}"/>
              </a:ext>
            </a:extLst>
          </p:cNvPr>
          <p:cNvGrpSpPr/>
          <p:nvPr/>
        </p:nvGrpSpPr>
        <p:grpSpPr>
          <a:xfrm>
            <a:off x="7616502" y="2459263"/>
            <a:ext cx="3013581" cy="777456"/>
            <a:chOff x="7879058" y="1436454"/>
            <a:chExt cx="3013581" cy="777456"/>
          </a:xfrm>
        </p:grpSpPr>
        <p:sp>
          <p:nvSpPr>
            <p:cNvPr id="60" name="TextBox 52">
              <a:extLst>
                <a:ext uri="{FF2B5EF4-FFF2-40B4-BE49-F238E27FC236}">
                  <a16:creationId xmlns:a16="http://schemas.microsoft.com/office/drawing/2014/main" id="{87312196-FD46-47FA-94CC-619C588311B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方便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id="{C290655E-798E-490D-8828-744D83DDF422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对数据卷做出的任何修改，会直接作用于容器，并且在容器内可见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3" name="TextBox 52">
            <a:extLst>
              <a:ext uri="{FF2B5EF4-FFF2-40B4-BE49-F238E27FC236}">
                <a16:creationId xmlns:a16="http://schemas.microsoft.com/office/drawing/2014/main" id="{022393D3-A368-472D-9087-0F29E45E4003}"/>
              </a:ext>
            </a:extLst>
          </p:cNvPr>
          <p:cNvSpPr txBox="1"/>
          <p:nvPr/>
        </p:nvSpPr>
        <p:spPr>
          <a:xfrm>
            <a:off x="2291210" y="4435826"/>
            <a:ext cx="1593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600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持久</a:t>
            </a:r>
            <a:endParaRPr lang="en-US" altLang="zh-CN" sz="1600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4" name="TextBox 53">
            <a:extLst>
              <a:ext uri="{FF2B5EF4-FFF2-40B4-BE49-F238E27FC236}">
                <a16:creationId xmlns:a16="http://schemas.microsoft.com/office/drawing/2014/main" id="{4E7BF7DF-2071-4171-B0A1-A7215A30DA78}"/>
              </a:ext>
            </a:extLst>
          </p:cNvPr>
          <p:cNvSpPr txBox="1"/>
          <p:nvPr/>
        </p:nvSpPr>
        <p:spPr>
          <a:xfrm>
            <a:off x="1149840" y="4751617"/>
            <a:ext cx="2744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对数据卷的修改会报存在宿主机，不会随着容器的删除而删除</a:t>
            </a:r>
            <a:endParaRPr lang="zh-CN" altLang="en-US" sz="12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99FB41F-2983-41EB-9201-CB99B85E4F67}"/>
              </a:ext>
            </a:extLst>
          </p:cNvPr>
          <p:cNvGrpSpPr/>
          <p:nvPr/>
        </p:nvGrpSpPr>
        <p:grpSpPr>
          <a:xfrm>
            <a:off x="7670292" y="4435826"/>
            <a:ext cx="3013583" cy="777456"/>
            <a:chOff x="7879058" y="4083401"/>
            <a:chExt cx="3013583" cy="777456"/>
          </a:xfrm>
        </p:grpSpPr>
        <p:sp>
          <p:nvSpPr>
            <p:cNvPr id="66" name="TextBox 52">
              <a:extLst>
                <a:ext uri="{FF2B5EF4-FFF2-40B4-BE49-F238E27FC236}">
                  <a16:creationId xmlns:a16="http://schemas.microsoft.com/office/drawing/2014/main" id="{AA4FF9BA-9FA5-400B-8EF8-9C8802241C76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解耦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7" name="TextBox 53">
              <a:extLst>
                <a:ext uri="{FF2B5EF4-FFF2-40B4-BE49-F238E27FC236}">
                  <a16:creationId xmlns:a16="http://schemas.microsoft.com/office/drawing/2014/main" id="{85FFB9D1-0128-4EC9-9E1A-3A21DB4AA4BF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数据卷是挂载在容器外的目录，修改数据卷不会影响容器关联的镜像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37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085769-64F0-47B7-94D1-B49223687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56" y="932550"/>
            <a:ext cx="6555441" cy="525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96BE4F-C782-44E5-AE25-E1987BEF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CA0734-E43B-454C-A574-E0D18564355D}"/>
              </a:ext>
            </a:extLst>
          </p:cNvPr>
          <p:cNvSpPr/>
          <p:nvPr/>
        </p:nvSpPr>
        <p:spPr>
          <a:xfrm>
            <a:off x="0" y="751219"/>
            <a:ext cx="12179808" cy="6020284"/>
          </a:xfrm>
          <a:prstGeom prst="rect">
            <a:avLst/>
          </a:prstGeom>
          <a:gradFill flip="none" rotWithShape="1">
            <a:gsLst>
              <a:gs pos="96599">
                <a:schemeClr val="bg1">
                  <a:alpha val="0"/>
                </a:schemeClr>
              </a:gs>
              <a:gs pos="42000">
                <a:schemeClr val="accent5">
                  <a:lumMod val="20000"/>
                  <a:lumOff val="80000"/>
                </a:schemeClr>
              </a:gs>
            </a:gsLst>
            <a:lin ang="2400000" scaled="0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FB1B1C-82F1-4735-95DA-FF62AD6E6151}"/>
              </a:ext>
            </a:extLst>
          </p:cNvPr>
          <p:cNvSpPr txBox="1"/>
          <p:nvPr/>
        </p:nvSpPr>
        <p:spPr>
          <a:xfrm>
            <a:off x="710880" y="1728231"/>
            <a:ext cx="71810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是一个开源的应用容器引擎</a:t>
            </a:r>
            <a:endParaRPr lang="en-US" altLang="zh-CN" sz="16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诞生于 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2013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年初，基于 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Go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语言实现，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dotCloud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公司出品（后改名为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Inc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可以让开发者打包他们的应用以及依赖包到一个轻量级、可移植的容器中，然后发布到任何流行的 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机器上。</a:t>
            </a:r>
            <a:endParaRPr lang="en-US" altLang="zh-CN" sz="16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容器是完全使用沙箱机制，相互隔离</a:t>
            </a:r>
            <a:endParaRPr lang="en-US" altLang="zh-CN" sz="16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容器性能开销极低。</a:t>
            </a:r>
            <a:endParaRPr lang="en-US" altLang="zh-CN" sz="16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17.03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版本之后分为 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Community Edition: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社区版） 和 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EE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Enterprise Edition: 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企业版）</a:t>
            </a:r>
            <a:endParaRPr lang="en-US" altLang="zh-CN" sz="16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1B7E6-2B46-4ACC-B3DC-4CFCAC8E1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698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15000" decel="1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82D8-2FB8-4C41-BA2A-CB3DDABF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5E8D3-0685-44BC-9BF3-23BE9C3DB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0602A-9645-46B1-A901-0B2AB1A029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856724" cy="517191"/>
          </a:xfrm>
        </p:spPr>
        <p:txBody>
          <a:bodyPr/>
          <a:lstStyle/>
          <a:p>
            <a:r>
              <a:rPr lang="zh-CN" altLang="en-US" b="1"/>
              <a:t>数据卷</a:t>
            </a:r>
            <a:r>
              <a:rPr lang="zh-CN" altLang="en-US"/>
              <a:t>是一个可供一个或多个容器使用的特殊目录，一般对应到宿主机的某个特定的目录下，可以提供很多有用的特性：</a:t>
            </a:r>
          </a:p>
        </p:txBody>
      </p:sp>
      <p:sp>
        <p:nvSpPr>
          <p:cNvPr id="57" name="TextBox 52">
            <a:extLst>
              <a:ext uri="{FF2B5EF4-FFF2-40B4-BE49-F238E27FC236}">
                <a16:creationId xmlns:a16="http://schemas.microsoft.com/office/drawing/2014/main" id="{F88C7724-98C5-4AC5-9466-114AFB55394C}"/>
              </a:ext>
            </a:extLst>
          </p:cNvPr>
          <p:cNvSpPr txBox="1"/>
          <p:nvPr/>
        </p:nvSpPr>
        <p:spPr>
          <a:xfrm>
            <a:off x="1149840" y="2459263"/>
            <a:ext cx="1585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共享</a:t>
            </a:r>
            <a:endParaRPr lang="en-US" altLang="zh-CN" sz="1600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:a16="http://schemas.microsoft.com/office/drawing/2014/main" id="{7DC19092-F3BC-4636-86AB-C9D557316868}"/>
              </a:ext>
            </a:extLst>
          </p:cNvPr>
          <p:cNvSpPr txBox="1"/>
          <p:nvPr/>
        </p:nvSpPr>
        <p:spPr>
          <a:xfrm>
            <a:off x="1149840" y="2775054"/>
            <a:ext cx="2744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数据卷可以在多个容器间共享和复用</a:t>
            </a:r>
            <a:endParaRPr lang="zh-CN" altLang="en-US" sz="12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972601F-4F40-4922-BA00-7F203B7B04D3}"/>
              </a:ext>
            </a:extLst>
          </p:cNvPr>
          <p:cNvGrpSpPr/>
          <p:nvPr/>
        </p:nvGrpSpPr>
        <p:grpSpPr>
          <a:xfrm>
            <a:off x="1110968" y="3381371"/>
            <a:ext cx="3013581" cy="777456"/>
            <a:chOff x="7879058" y="1436454"/>
            <a:chExt cx="3013581" cy="777456"/>
          </a:xfrm>
        </p:grpSpPr>
        <p:sp>
          <p:nvSpPr>
            <p:cNvPr id="60" name="TextBox 52">
              <a:extLst>
                <a:ext uri="{FF2B5EF4-FFF2-40B4-BE49-F238E27FC236}">
                  <a16:creationId xmlns:a16="http://schemas.microsoft.com/office/drawing/2014/main" id="{87312196-FD46-47FA-94CC-619C588311B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方便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id="{C290655E-798E-490D-8828-744D83DDF422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对数据卷做出的任何修改，会直接作用于容器，并且在容器内可见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3" name="TextBox 52">
            <a:extLst>
              <a:ext uri="{FF2B5EF4-FFF2-40B4-BE49-F238E27FC236}">
                <a16:creationId xmlns:a16="http://schemas.microsoft.com/office/drawing/2014/main" id="{022393D3-A368-472D-9087-0F29E45E4003}"/>
              </a:ext>
            </a:extLst>
          </p:cNvPr>
          <p:cNvSpPr txBox="1"/>
          <p:nvPr/>
        </p:nvSpPr>
        <p:spPr>
          <a:xfrm>
            <a:off x="1149840" y="4413063"/>
            <a:ext cx="1593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持久</a:t>
            </a:r>
            <a:endParaRPr lang="en-US" altLang="zh-CN" sz="1600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4" name="TextBox 53">
            <a:extLst>
              <a:ext uri="{FF2B5EF4-FFF2-40B4-BE49-F238E27FC236}">
                <a16:creationId xmlns:a16="http://schemas.microsoft.com/office/drawing/2014/main" id="{4E7BF7DF-2071-4171-B0A1-A7215A30DA78}"/>
              </a:ext>
            </a:extLst>
          </p:cNvPr>
          <p:cNvSpPr txBox="1"/>
          <p:nvPr/>
        </p:nvSpPr>
        <p:spPr>
          <a:xfrm>
            <a:off x="1149840" y="4751617"/>
            <a:ext cx="2744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对数据卷的修改会报存在宿主机，不会随着容器的删除而删除</a:t>
            </a:r>
            <a:endParaRPr lang="zh-CN" altLang="en-US" sz="12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99FB41F-2983-41EB-9201-CB99B85E4F67}"/>
              </a:ext>
            </a:extLst>
          </p:cNvPr>
          <p:cNvGrpSpPr/>
          <p:nvPr/>
        </p:nvGrpSpPr>
        <p:grpSpPr>
          <a:xfrm>
            <a:off x="1149840" y="5417344"/>
            <a:ext cx="3013583" cy="777456"/>
            <a:chOff x="7879058" y="4083401"/>
            <a:chExt cx="3013583" cy="777456"/>
          </a:xfrm>
        </p:grpSpPr>
        <p:sp>
          <p:nvSpPr>
            <p:cNvPr id="66" name="TextBox 52">
              <a:extLst>
                <a:ext uri="{FF2B5EF4-FFF2-40B4-BE49-F238E27FC236}">
                  <a16:creationId xmlns:a16="http://schemas.microsoft.com/office/drawing/2014/main" id="{AA4FF9BA-9FA5-400B-8EF8-9C8802241C76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解耦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7" name="TextBox 53">
              <a:extLst>
                <a:ext uri="{FF2B5EF4-FFF2-40B4-BE49-F238E27FC236}">
                  <a16:creationId xmlns:a16="http://schemas.microsoft.com/office/drawing/2014/main" id="{85FFB9D1-0128-4EC9-9E1A-3A21DB4AA4BF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数据卷是挂载在容器外的目录，修改数据卷不会影响容器关联的镜像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Oval 6">
            <a:extLst>
              <a:ext uri="{FF2B5EF4-FFF2-40B4-BE49-F238E27FC236}">
                <a16:creationId xmlns:a16="http://schemas.microsoft.com/office/drawing/2014/main" id="{88EC85CC-DD4C-4A5C-B1FE-35D063190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7" y="2562449"/>
            <a:ext cx="610174" cy="610175"/>
          </a:xfrm>
          <a:prstGeom prst="ellipse">
            <a:avLst/>
          </a:prstGeom>
          <a:solidFill>
            <a:srgbClr val="49504F"/>
          </a:solidFill>
          <a:ln w="142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1AF63D-F9E3-46F8-8E15-10191971AA07}"/>
              </a:ext>
            </a:extLst>
          </p:cNvPr>
          <p:cNvSpPr txBox="1"/>
          <p:nvPr/>
        </p:nvSpPr>
        <p:spPr>
          <a:xfrm>
            <a:off x="550945" y="265958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FD14A502-0753-4DF1-A2A6-465B1C8A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41" y="3537635"/>
            <a:ext cx="610174" cy="610175"/>
          </a:xfrm>
          <a:prstGeom prst="ellipse">
            <a:avLst/>
          </a:prstGeom>
          <a:solidFill>
            <a:srgbClr val="AD2B26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168380-B3EA-429C-9A9F-189603B28FB1}"/>
              </a:ext>
            </a:extLst>
          </p:cNvPr>
          <p:cNvSpPr txBox="1"/>
          <p:nvPr/>
        </p:nvSpPr>
        <p:spPr>
          <a:xfrm>
            <a:off x="540330" y="3634771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67701A3C-4DD8-463C-A6B5-46785A9E4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7" y="4571214"/>
            <a:ext cx="610174" cy="610175"/>
          </a:xfrm>
          <a:prstGeom prst="ellipse">
            <a:avLst/>
          </a:prstGeom>
          <a:solidFill>
            <a:srgbClr val="49504F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2CFAF5D-240C-4617-872F-860D76FE5C0D}"/>
              </a:ext>
            </a:extLst>
          </p:cNvPr>
          <p:cNvSpPr txBox="1"/>
          <p:nvPr/>
        </p:nvSpPr>
        <p:spPr>
          <a:xfrm>
            <a:off x="540330" y="4678181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8" name="Oval 6">
            <a:extLst>
              <a:ext uri="{FF2B5EF4-FFF2-40B4-BE49-F238E27FC236}">
                <a16:creationId xmlns:a16="http://schemas.microsoft.com/office/drawing/2014/main" id="{0C6C8DCD-1DD7-4599-B812-8AC15E8B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7" y="5558643"/>
            <a:ext cx="610174" cy="610175"/>
          </a:xfrm>
          <a:prstGeom prst="ellipse">
            <a:avLst/>
          </a:prstGeom>
          <a:solidFill>
            <a:srgbClr val="AD2B26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E6BF22-7E48-46B6-B27E-5FED8C2C9834}"/>
              </a:ext>
            </a:extLst>
          </p:cNvPr>
          <p:cNvSpPr txBox="1"/>
          <p:nvPr/>
        </p:nvSpPr>
        <p:spPr>
          <a:xfrm>
            <a:off x="530196" y="565577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3B6B8F-B745-4A14-BBF2-BCE6FA6FE0CB}"/>
              </a:ext>
            </a:extLst>
          </p:cNvPr>
          <p:cNvGrpSpPr/>
          <p:nvPr/>
        </p:nvGrpSpPr>
        <p:grpSpPr>
          <a:xfrm>
            <a:off x="4316997" y="2905566"/>
            <a:ext cx="4898123" cy="3331295"/>
            <a:chOff x="893618" y="3131850"/>
            <a:chExt cx="489812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CB86824-98B2-44A3-83BD-6815BC44E120}"/>
                </a:ext>
              </a:extLst>
            </p:cNvPr>
            <p:cNvSpPr/>
            <p:nvPr/>
          </p:nvSpPr>
          <p:spPr>
            <a:xfrm>
              <a:off x="893618" y="3262745"/>
              <a:ext cx="4898123" cy="3200400"/>
            </a:xfrm>
            <a:prstGeom prst="rect">
              <a:avLst/>
            </a:prstGeom>
            <a:solidFill>
              <a:srgbClr val="ADE5F9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6CB191E-5442-4232-A4F0-6FE09CD6F0B0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09DF923-EA03-4DA1-8BAE-5B2FA3F9EACD}"/>
              </a:ext>
            </a:extLst>
          </p:cNvPr>
          <p:cNvGrpSpPr/>
          <p:nvPr/>
        </p:nvGrpSpPr>
        <p:grpSpPr>
          <a:xfrm>
            <a:off x="4512429" y="4412076"/>
            <a:ext cx="4552912" cy="1714958"/>
            <a:chOff x="893618" y="3106880"/>
            <a:chExt cx="4552912" cy="160102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00581EA-0BAD-4600-8EE6-BF85EDE032FC}"/>
                </a:ext>
              </a:extLst>
            </p:cNvPr>
            <p:cNvSpPr/>
            <p:nvPr/>
          </p:nvSpPr>
          <p:spPr>
            <a:xfrm>
              <a:off x="893618" y="3249386"/>
              <a:ext cx="4552912" cy="1458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150DC19-8D71-4350-9867-9C6C1CEA49C3}"/>
                </a:ext>
              </a:extLst>
            </p:cNvPr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ABA16D-D80F-481C-9F7B-9B6D352CC97E}"/>
              </a:ext>
            </a:extLst>
          </p:cNvPr>
          <p:cNvGrpSpPr/>
          <p:nvPr/>
        </p:nvGrpSpPr>
        <p:grpSpPr>
          <a:xfrm>
            <a:off x="4504922" y="3388779"/>
            <a:ext cx="4552912" cy="833162"/>
            <a:chOff x="893618" y="3106880"/>
            <a:chExt cx="4552912" cy="877637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F55E742-3E38-45B9-A21A-7E670C8C4714}"/>
                </a:ext>
              </a:extLst>
            </p:cNvPr>
            <p:cNvSpPr/>
            <p:nvPr/>
          </p:nvSpPr>
          <p:spPr>
            <a:xfrm>
              <a:off x="893618" y="3262744"/>
              <a:ext cx="4552912" cy="72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C1BBFEA8-BB69-4611-BF37-21520F39F512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95A26A-0886-4680-8224-C0B4BA3AFD6C}"/>
              </a:ext>
            </a:extLst>
          </p:cNvPr>
          <p:cNvGrpSpPr/>
          <p:nvPr/>
        </p:nvGrpSpPr>
        <p:grpSpPr>
          <a:xfrm>
            <a:off x="8084290" y="3654153"/>
            <a:ext cx="701458" cy="481752"/>
            <a:chOff x="7058486" y="3634771"/>
            <a:chExt cx="702079" cy="508664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C49B53B-1EF6-4B6F-A8E4-88DC6E65C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5454D48-B5E4-4865-8024-8108063416B8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0A44574-9299-451F-B114-3D419CB8262B}"/>
              </a:ext>
            </a:extLst>
          </p:cNvPr>
          <p:cNvSpPr/>
          <p:nvPr/>
        </p:nvSpPr>
        <p:spPr>
          <a:xfrm>
            <a:off x="5007516" y="4822208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7D9C02E-428B-44FC-AFF1-D39F180A6AC6}"/>
              </a:ext>
            </a:extLst>
          </p:cNvPr>
          <p:cNvSpPr/>
          <p:nvPr/>
        </p:nvSpPr>
        <p:spPr>
          <a:xfrm>
            <a:off x="5003459" y="5652145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</a:t>
            </a:r>
            <a:endParaRPr lang="zh-CN" altLang="en-US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91A2221C-1A67-4B6D-8453-E1178FD4EFA9}"/>
              </a:ext>
            </a:extLst>
          </p:cNvPr>
          <p:cNvSpPr/>
          <p:nvPr/>
        </p:nvSpPr>
        <p:spPr>
          <a:xfrm>
            <a:off x="5643720" y="4992609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B236786-947D-4D2D-B702-0193CE00F281}"/>
              </a:ext>
            </a:extLst>
          </p:cNvPr>
          <p:cNvSpPr/>
          <p:nvPr/>
        </p:nvSpPr>
        <p:spPr>
          <a:xfrm>
            <a:off x="6269513" y="5173410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E9D7874-50A3-4587-9AFB-A77AFFE774A8}"/>
              </a:ext>
            </a:extLst>
          </p:cNvPr>
          <p:cNvSpPr/>
          <p:nvPr/>
        </p:nvSpPr>
        <p:spPr>
          <a:xfrm>
            <a:off x="7163364" y="5348415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52D5569-3CB2-42F2-B650-854427BE2FCD}"/>
              </a:ext>
            </a:extLst>
          </p:cNvPr>
          <p:cNvCxnSpPr/>
          <p:nvPr/>
        </p:nvCxnSpPr>
        <p:spPr>
          <a:xfrm>
            <a:off x="4785360" y="4751617"/>
            <a:ext cx="0" cy="125294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96D558C-082E-40F4-BEBC-6C0D1218F98E}"/>
              </a:ext>
            </a:extLst>
          </p:cNvPr>
          <p:cNvCxnSpPr>
            <a:endCxn id="21" idx="1"/>
          </p:cNvCxnSpPr>
          <p:nvPr/>
        </p:nvCxnSpPr>
        <p:spPr>
          <a:xfrm>
            <a:off x="4785360" y="4928998"/>
            <a:ext cx="222156" cy="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515313-74D2-4026-AB80-05C4CAEB4535}"/>
              </a:ext>
            </a:extLst>
          </p:cNvPr>
          <p:cNvCxnSpPr>
            <a:stCxn id="76" idx="1"/>
          </p:cNvCxnSpPr>
          <p:nvPr/>
        </p:nvCxnSpPr>
        <p:spPr>
          <a:xfrm flipH="1" flipV="1">
            <a:off x="4783332" y="5750202"/>
            <a:ext cx="220127" cy="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54BD65A6-BE1D-4125-84D3-035CF062F8F1}"/>
              </a:ext>
            </a:extLst>
          </p:cNvPr>
          <p:cNvCxnSpPr>
            <a:stCxn id="77" idx="1"/>
            <a:endCxn id="21" idx="2"/>
          </p:cNvCxnSpPr>
          <p:nvPr/>
        </p:nvCxnSpPr>
        <p:spPr>
          <a:xfrm rot="10800000">
            <a:off x="5268156" y="5035790"/>
            <a:ext cx="375564" cy="63611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0C765FD-F11A-4B52-8BA3-BD173AE7449B}"/>
              </a:ext>
            </a:extLst>
          </p:cNvPr>
          <p:cNvCxnSpPr>
            <a:stCxn id="78" idx="1"/>
            <a:endCxn id="77" idx="2"/>
          </p:cNvCxnSpPr>
          <p:nvPr/>
        </p:nvCxnSpPr>
        <p:spPr>
          <a:xfrm rot="10800000">
            <a:off x="5904359" y="5206191"/>
            <a:ext cx="365155" cy="74011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F44EA4F-D4B4-443A-BADB-36113554FE65}"/>
              </a:ext>
            </a:extLst>
          </p:cNvPr>
          <p:cNvCxnSpPr>
            <a:stCxn id="79" idx="1"/>
            <a:endCxn id="78" idx="2"/>
          </p:cNvCxnSpPr>
          <p:nvPr/>
        </p:nvCxnSpPr>
        <p:spPr>
          <a:xfrm rot="10800000">
            <a:off x="6664180" y="5386992"/>
            <a:ext cx="499184" cy="71105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C3CF2C2-DB13-496D-9AE0-2406C491AE0A}"/>
              </a:ext>
            </a:extLst>
          </p:cNvPr>
          <p:cNvSpPr/>
          <p:nvPr/>
        </p:nvSpPr>
        <p:spPr>
          <a:xfrm>
            <a:off x="8200195" y="5538323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DC7F446E-0812-43C8-90A0-8C5D0476852A}"/>
              </a:ext>
            </a:extLst>
          </p:cNvPr>
          <p:cNvCxnSpPr>
            <a:stCxn id="86" idx="1"/>
            <a:endCxn id="79" idx="2"/>
          </p:cNvCxnSpPr>
          <p:nvPr/>
        </p:nvCxnSpPr>
        <p:spPr>
          <a:xfrm rot="10800000">
            <a:off x="7629321" y="5567776"/>
            <a:ext cx="570874" cy="89306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F5B196D-7C21-47B0-838A-6B3CA1DFAE2B}"/>
              </a:ext>
            </a:extLst>
          </p:cNvPr>
          <p:cNvSpPr/>
          <p:nvPr/>
        </p:nvSpPr>
        <p:spPr>
          <a:xfrm>
            <a:off x="8200195" y="5829063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28171FA2-ACAD-489C-B5C9-5ED832FD6ABE}"/>
              </a:ext>
            </a:extLst>
          </p:cNvPr>
          <p:cNvCxnSpPr>
            <a:stCxn id="90" idx="1"/>
            <a:endCxn id="79" idx="2"/>
          </p:cNvCxnSpPr>
          <p:nvPr/>
        </p:nvCxnSpPr>
        <p:spPr>
          <a:xfrm rot="10800000">
            <a:off x="7629321" y="5567776"/>
            <a:ext cx="570874" cy="380046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73C96CF-1E67-4580-9303-29514902E7CD}"/>
              </a:ext>
            </a:extLst>
          </p:cNvPr>
          <p:cNvGrpSpPr/>
          <p:nvPr/>
        </p:nvGrpSpPr>
        <p:grpSpPr>
          <a:xfrm>
            <a:off x="6973870" y="3654153"/>
            <a:ext cx="701458" cy="481752"/>
            <a:chOff x="7058486" y="3634771"/>
            <a:chExt cx="702079" cy="508664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96099E48-5119-460F-8F66-E350941A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DD3829D-1BC5-4CC4-BECC-6AD9693FCF86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conf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A6EE46E-DACB-4932-BC4F-F20FB709167C}"/>
              </a:ext>
            </a:extLst>
          </p:cNvPr>
          <p:cNvGrpSpPr/>
          <p:nvPr/>
        </p:nvGrpSpPr>
        <p:grpSpPr>
          <a:xfrm>
            <a:off x="10002445" y="2278693"/>
            <a:ext cx="1382279" cy="992721"/>
            <a:chOff x="893618" y="3106879"/>
            <a:chExt cx="1382279" cy="113675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DAC0020-53A2-4610-8BD6-2DC353C23023}"/>
                </a:ext>
              </a:extLst>
            </p:cNvPr>
            <p:cNvSpPr/>
            <p:nvPr/>
          </p:nvSpPr>
          <p:spPr>
            <a:xfrm>
              <a:off x="893618" y="3262744"/>
              <a:ext cx="1382279" cy="980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02F8413E-2963-480C-9FC4-A3C055373B11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99" name="流程图: 磁盘 98">
            <a:extLst>
              <a:ext uri="{FF2B5EF4-FFF2-40B4-BE49-F238E27FC236}">
                <a16:creationId xmlns:a16="http://schemas.microsoft.com/office/drawing/2014/main" id="{1435B567-71F9-4706-A438-A1FDB7C94873}"/>
              </a:ext>
            </a:extLst>
          </p:cNvPr>
          <p:cNvSpPr/>
          <p:nvPr/>
        </p:nvSpPr>
        <p:spPr>
          <a:xfrm>
            <a:off x="10241280" y="2797817"/>
            <a:ext cx="985520" cy="3748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volume</a:t>
            </a:r>
            <a:endParaRPr lang="zh-CN" altLang="en-US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F817485-89A4-40E7-9DFF-1CB020DE06F9}"/>
              </a:ext>
            </a:extLst>
          </p:cNvPr>
          <p:cNvSpPr txBox="1"/>
          <p:nvPr/>
        </p:nvSpPr>
        <p:spPr>
          <a:xfrm>
            <a:off x="10464800" y="2725712"/>
            <a:ext cx="598811" cy="28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endParaRPr lang="zh-CN" altLang="en-US" sz="1200" i="1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63FB2B1-4268-4526-8E18-71C7A3035440}"/>
              </a:ext>
            </a:extLst>
          </p:cNvPr>
          <p:cNvGrpSpPr/>
          <p:nvPr/>
        </p:nvGrpSpPr>
        <p:grpSpPr>
          <a:xfrm>
            <a:off x="10002445" y="3758896"/>
            <a:ext cx="1382279" cy="992721"/>
            <a:chOff x="893618" y="3106879"/>
            <a:chExt cx="1382279" cy="113675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BB43B10-3A22-4F8D-898B-30267855A04F}"/>
                </a:ext>
              </a:extLst>
            </p:cNvPr>
            <p:cNvSpPr/>
            <p:nvPr/>
          </p:nvSpPr>
          <p:spPr>
            <a:xfrm>
              <a:off x="893618" y="3262744"/>
              <a:ext cx="1382279" cy="980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ECB271C-0BE4-415D-9636-F7B98A912B74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4" name="流程图: 磁盘 103">
            <a:extLst>
              <a:ext uri="{FF2B5EF4-FFF2-40B4-BE49-F238E27FC236}">
                <a16:creationId xmlns:a16="http://schemas.microsoft.com/office/drawing/2014/main" id="{7A40AECD-85B6-430E-AEA5-F6D5DE3A3374}"/>
              </a:ext>
            </a:extLst>
          </p:cNvPr>
          <p:cNvSpPr/>
          <p:nvPr/>
        </p:nvSpPr>
        <p:spPr>
          <a:xfrm>
            <a:off x="10241280" y="4278020"/>
            <a:ext cx="985520" cy="3748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volume</a:t>
            </a:r>
            <a:endParaRPr lang="zh-CN" altLang="en-US" sz="120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21230B6-B08C-4097-93E6-06D54CA9DD91}"/>
              </a:ext>
            </a:extLst>
          </p:cNvPr>
          <p:cNvSpPr txBox="1"/>
          <p:nvPr/>
        </p:nvSpPr>
        <p:spPr>
          <a:xfrm>
            <a:off x="10464800" y="4205915"/>
            <a:ext cx="598811" cy="28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endParaRPr lang="zh-CN" altLang="en-US" sz="1200" i="1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477D59-0736-4BF7-B8C5-3FA075A985ED}"/>
              </a:ext>
            </a:extLst>
          </p:cNvPr>
          <p:cNvCxnSpPr>
            <a:stCxn id="13" idx="3"/>
            <a:endCxn id="100" idx="1"/>
          </p:cNvCxnSpPr>
          <p:nvPr/>
        </p:nvCxnSpPr>
        <p:spPr>
          <a:xfrm flipV="1">
            <a:off x="8690913" y="2866365"/>
            <a:ext cx="1773887" cy="1064715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B0D4DD-EE82-42E2-8A72-0B42D7B24A8F}"/>
              </a:ext>
            </a:extLst>
          </p:cNvPr>
          <p:cNvCxnSpPr>
            <a:cxnSpLocks/>
            <a:stCxn id="13" idx="3"/>
            <a:endCxn id="105" idx="1"/>
          </p:cNvCxnSpPr>
          <p:nvPr/>
        </p:nvCxnSpPr>
        <p:spPr>
          <a:xfrm>
            <a:off x="8690913" y="3931080"/>
            <a:ext cx="1773887" cy="415488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A1588FD-D7E6-4FE7-9D81-6974FA348237}"/>
              </a:ext>
            </a:extLst>
          </p:cNvPr>
          <p:cNvCxnSpPr>
            <a:stCxn id="13" idx="2"/>
            <a:endCxn id="86" idx="0"/>
          </p:cNvCxnSpPr>
          <p:nvPr/>
        </p:nvCxnSpPr>
        <p:spPr>
          <a:xfrm>
            <a:off x="8387602" y="4076826"/>
            <a:ext cx="141907" cy="1461497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AE0A6917-E7D4-49CB-9AD5-3F516499D1E2}"/>
              </a:ext>
            </a:extLst>
          </p:cNvPr>
          <p:cNvCxnSpPr>
            <a:cxnSpLocks/>
            <a:stCxn id="86" idx="3"/>
            <a:endCxn id="99" idx="4"/>
          </p:cNvCxnSpPr>
          <p:nvPr/>
        </p:nvCxnSpPr>
        <p:spPr>
          <a:xfrm flipV="1">
            <a:off x="8858823" y="2985221"/>
            <a:ext cx="2367977" cy="2671861"/>
          </a:xfrm>
          <a:prstGeom prst="bentConnector3">
            <a:avLst>
              <a:gd name="adj1" fmla="val 114374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FE142BC4-858C-4B5A-B913-E26FE1C1C17C}"/>
              </a:ext>
            </a:extLst>
          </p:cNvPr>
          <p:cNvCxnSpPr>
            <a:cxnSpLocks/>
            <a:stCxn id="86" idx="3"/>
            <a:endCxn id="104" idx="2"/>
          </p:cNvCxnSpPr>
          <p:nvPr/>
        </p:nvCxnSpPr>
        <p:spPr>
          <a:xfrm flipV="1">
            <a:off x="8858823" y="4465424"/>
            <a:ext cx="1382457" cy="119165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0D155F1-2133-461F-AE7D-E16990DE7D7B}"/>
              </a:ext>
            </a:extLst>
          </p:cNvPr>
          <p:cNvCxnSpPr>
            <a:cxnSpLocks/>
            <a:stCxn id="95" idx="2"/>
            <a:endCxn id="90" idx="0"/>
          </p:cNvCxnSpPr>
          <p:nvPr/>
        </p:nvCxnSpPr>
        <p:spPr>
          <a:xfrm>
            <a:off x="7277182" y="4093110"/>
            <a:ext cx="1252327" cy="1735953"/>
          </a:xfrm>
          <a:prstGeom prst="straightConnector1">
            <a:avLst/>
          </a:prstGeom>
          <a:ln w="6350"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2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6" grpId="0" animBg="1"/>
      <p:bldP spid="77" grpId="0" animBg="1"/>
      <p:bldP spid="78" grpId="0" animBg="1"/>
      <p:bldP spid="79" grpId="0" animBg="1"/>
      <p:bldP spid="86" grpId="0" animBg="1"/>
      <p:bldP spid="90" grpId="0" animBg="1"/>
      <p:bldP spid="99" grpId="0" animBg="1"/>
      <p:bldP spid="100" grpId="0"/>
      <p:bldP spid="104" grpId="0" animBg="1"/>
      <p:bldP spid="10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F5CF-53EE-49A0-BEAD-C34DD40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F2B45-30F3-4168-9B33-72E3D608F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操作数据卷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3579A-2289-4EE4-96E3-E66C50EA48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3165382"/>
          </a:xfrm>
        </p:spPr>
        <p:txBody>
          <a:bodyPr/>
          <a:lstStyle/>
          <a:p>
            <a:r>
              <a:rPr lang="zh-CN" altLang="en-US"/>
              <a:t>数据卷操作的基本语法如下：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docker volume</a:t>
            </a:r>
            <a:r>
              <a:rPr lang="zh-CN" altLang="en-US"/>
              <a:t>命令是数据卷操作，根据命令后跟随的</a:t>
            </a:r>
            <a:r>
              <a:rPr lang="en-US" altLang="zh-CN"/>
              <a:t>command</a:t>
            </a:r>
            <a:r>
              <a:rPr lang="zh-CN" altLang="en-US"/>
              <a:t>来确定下一步的操作：</a:t>
            </a:r>
            <a:endParaRPr lang="en-US" altLang="zh-CN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create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创建一个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inspect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显示一个或多个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ls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列出所有的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prune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删除未使用的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rm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删除一个或多个指定的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46C00F-626E-48E5-A132-A169C1FED190}"/>
              </a:ext>
            </a:extLst>
          </p:cNvPr>
          <p:cNvSpPr/>
          <p:nvPr/>
        </p:nvSpPr>
        <p:spPr>
          <a:xfrm>
            <a:off x="1330036" y="5298980"/>
            <a:ext cx="9270464" cy="50409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51A7B2A3-935C-40DC-8314-DF0CEF7AE013}"/>
              </a:ext>
            </a:extLst>
          </p:cNvPr>
          <p:cNvSpPr/>
          <p:nvPr/>
        </p:nvSpPr>
        <p:spPr>
          <a:xfrm rot="2651319">
            <a:off x="717495" y="517725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0E5AE1-5F97-4F95-B84F-FA072E6D739F}"/>
              </a:ext>
            </a:extLst>
          </p:cNvPr>
          <p:cNvSpPr/>
          <p:nvPr/>
        </p:nvSpPr>
        <p:spPr>
          <a:xfrm>
            <a:off x="810808" y="4821383"/>
            <a:ext cx="10302240" cy="161059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8857F7-4B6C-4F4A-B87A-5B398D586307}"/>
              </a:ext>
            </a:extLst>
          </p:cNvPr>
          <p:cNvSpPr/>
          <p:nvPr/>
        </p:nvSpPr>
        <p:spPr>
          <a:xfrm>
            <a:off x="710880" y="489385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F6A1CD-8A77-417C-B7E0-CAA023DF2E1B}"/>
              </a:ext>
            </a:extLst>
          </p:cNvPr>
          <p:cNvSpPr/>
          <p:nvPr/>
        </p:nvSpPr>
        <p:spPr>
          <a:xfrm>
            <a:off x="1449713" y="5397139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rm html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D6D463-7041-4B3C-9B21-69DA2E2BCF70}"/>
              </a:ext>
            </a:extLst>
          </p:cNvPr>
          <p:cNvSpPr txBox="1"/>
          <p:nvPr/>
        </p:nvSpPr>
        <p:spPr>
          <a:xfrm>
            <a:off x="1330036" y="5989783"/>
            <a:ext cx="927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代表的是删除一个名为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的数据卷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A47C68-E30A-4F6A-9768-86BE8713CEB5}"/>
              </a:ext>
            </a:extLst>
          </p:cNvPr>
          <p:cNvSpPr/>
          <p:nvPr/>
        </p:nvSpPr>
        <p:spPr>
          <a:xfrm>
            <a:off x="810808" y="2109355"/>
            <a:ext cx="9270464" cy="41135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949551-221B-473B-8440-25256878F648}"/>
              </a:ext>
            </a:extLst>
          </p:cNvPr>
          <p:cNvSpPr/>
          <p:nvPr/>
        </p:nvSpPr>
        <p:spPr>
          <a:xfrm>
            <a:off x="810808" y="2161144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COMMAND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993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D73B3-E4A7-422D-A768-F6AF9C21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52A52-D839-4E21-BEF7-873502697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创建一个数据卷，并查看数据卷在宿主机的目录位置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0114B-AE22-4412-A98F-91219AC53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71963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创建数据卷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查看所有数据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查看数据卷详细信息卷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4C5395-A5FD-4ABB-98ED-0604561C5871}"/>
              </a:ext>
            </a:extLst>
          </p:cNvPr>
          <p:cNvSpPr txBox="1"/>
          <p:nvPr/>
        </p:nvSpPr>
        <p:spPr>
          <a:xfrm>
            <a:off x="2275607" y="2101616"/>
            <a:ext cx="8032173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create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1F576E-A719-43BF-A9DF-30EF0A01F650}"/>
              </a:ext>
            </a:extLst>
          </p:cNvPr>
          <p:cNvSpPr txBox="1"/>
          <p:nvPr/>
        </p:nvSpPr>
        <p:spPr>
          <a:xfrm>
            <a:off x="2275607" y="2938746"/>
            <a:ext cx="8032173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docker volume 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651F46-427D-48CF-8F19-21271D99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07" y="3369173"/>
            <a:ext cx="6934801" cy="7849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6EB129-3573-419C-ADC0-A833D09EA76B}"/>
              </a:ext>
            </a:extLst>
          </p:cNvPr>
          <p:cNvSpPr txBox="1"/>
          <p:nvPr/>
        </p:nvSpPr>
        <p:spPr>
          <a:xfrm>
            <a:off x="2275607" y="4654089"/>
            <a:ext cx="8032173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553F8E4-43F3-4D59-A57E-AC56F25B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08" y="5092458"/>
            <a:ext cx="4229102" cy="15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1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2DF0A-F816-41E9-95B7-D501E173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0E8B5-2E13-4A88-99F4-F2BD266DC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挂载数据卷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C8149-24BB-47D2-B7A4-1DDA45692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我们在创建容器时，可以通过 </a:t>
            </a:r>
            <a:r>
              <a:rPr lang="en-US" altLang="zh-CN">
                <a:solidFill>
                  <a:srgbClr val="B70006"/>
                </a:solidFill>
              </a:rPr>
              <a:t>-v</a:t>
            </a:r>
            <a:r>
              <a:rPr lang="en-US" altLang="zh-CN"/>
              <a:t> </a:t>
            </a:r>
            <a:r>
              <a:rPr lang="zh-CN" altLang="en-US"/>
              <a:t>参数来挂载一个数据卷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08282A-C66D-4C59-9909-E04913184427}"/>
              </a:ext>
            </a:extLst>
          </p:cNvPr>
          <p:cNvSpPr/>
          <p:nvPr/>
        </p:nvSpPr>
        <p:spPr>
          <a:xfrm>
            <a:off x="3468545" y="2840020"/>
            <a:ext cx="6995099" cy="190443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：就是创建并运行容器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name mn</a:t>
            </a:r>
            <a:r>
              <a:rPr kumimoji="1" lang="zh-CN" altLang="en-US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：给容器起个名字叫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mn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html:/root/htm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/root/html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这个目录中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8080:80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：把宿主机的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端口映射到容器内的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：镜像名称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3A5E019-C09E-4C34-AE01-2B8E58BAEAF1}"/>
              </a:ext>
            </a:extLst>
          </p:cNvPr>
          <p:cNvGrpSpPr/>
          <p:nvPr/>
        </p:nvGrpSpPr>
        <p:grpSpPr>
          <a:xfrm>
            <a:off x="710880" y="2327564"/>
            <a:ext cx="10402168" cy="2874436"/>
            <a:chOff x="710880" y="2327564"/>
            <a:chExt cx="10402168" cy="2874436"/>
          </a:xfrm>
        </p:grpSpPr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70AB3730-AAE4-4098-81EF-C800801590C2}"/>
                </a:ext>
              </a:extLst>
            </p:cNvPr>
            <p:cNvSpPr/>
            <p:nvPr/>
          </p:nvSpPr>
          <p:spPr>
            <a:xfrm rot="2651319">
              <a:off x="717495" y="2683436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1249F7-387D-4580-BA85-13CA6E84C908}"/>
                </a:ext>
              </a:extLst>
            </p:cNvPr>
            <p:cNvSpPr/>
            <p:nvPr/>
          </p:nvSpPr>
          <p:spPr>
            <a:xfrm>
              <a:off x="810808" y="2327564"/>
              <a:ext cx="10302240" cy="2874436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08076A-BEC0-48CF-BD3D-D4628E778BFF}"/>
                </a:ext>
              </a:extLst>
            </p:cNvPr>
            <p:cNvSpPr/>
            <p:nvPr/>
          </p:nvSpPr>
          <p:spPr>
            <a:xfrm>
              <a:off x="710880" y="2400035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举例说明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A1BE13A-18AA-4FAD-A3F4-A31B6F782A15}"/>
              </a:ext>
            </a:extLst>
          </p:cNvPr>
          <p:cNvSpPr txBox="1"/>
          <p:nvPr/>
        </p:nvSpPr>
        <p:spPr>
          <a:xfrm>
            <a:off x="1078953" y="2840020"/>
            <a:ext cx="2121448" cy="16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--name mn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-v html:/root/html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-p 8080:80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nginx \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160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2268-2098-4FCA-BD97-4D1CE1D8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FA31-2EB4-4F55-A85A-BCED6378C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854795"/>
          </a:xfrm>
        </p:spPr>
        <p:txBody>
          <a:bodyPr/>
          <a:lstStyle/>
          <a:p>
            <a:r>
              <a:rPr lang="zh-CN" altLang="en-US"/>
              <a:t>创建一个</a:t>
            </a:r>
            <a:r>
              <a:rPr lang="en-US" altLang="zh-CN"/>
              <a:t>nginx</a:t>
            </a:r>
            <a:r>
              <a:rPr lang="zh-CN" altLang="en-US"/>
              <a:t>容器，将容器内的</a:t>
            </a:r>
            <a:r>
              <a:rPr lang="en-US" altLang="zh-CN"/>
              <a:t>HTML</a:t>
            </a:r>
            <a:r>
              <a:rPr lang="zh-CN" altLang="en-US"/>
              <a:t>目录挂载到数据卷</a:t>
            </a:r>
            <a:r>
              <a:rPr lang="en-US" altLang="zh-CN"/>
              <a:t>HTML</a:t>
            </a:r>
            <a:r>
              <a:rPr lang="zh-CN" altLang="en-US"/>
              <a:t>上，并修改</a:t>
            </a:r>
            <a:r>
              <a:rPr lang="en-US" altLang="zh-CN"/>
              <a:t>HTML</a:t>
            </a:r>
            <a:r>
              <a:rPr lang="zh-CN" altLang="en-US"/>
              <a:t>卷中的</a:t>
            </a:r>
            <a:r>
              <a:rPr lang="en-US" altLang="zh-CN"/>
              <a:t>index.html</a:t>
            </a:r>
            <a:r>
              <a:rPr lang="zh-CN" altLang="en-US"/>
              <a:t>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5A484-3957-438B-B1C5-1C3F9BB4B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943100"/>
            <a:ext cx="9214230" cy="3932475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的</a:t>
            </a:r>
            <a:r>
              <a:rPr lang="en-US" altLang="zh-CN"/>
              <a:t>Nginx</a:t>
            </a:r>
            <a:r>
              <a:rPr lang="zh-CN" altLang="en-US"/>
              <a:t>页面查看</a:t>
            </a:r>
            <a:r>
              <a:rPr lang="en-US" altLang="zh-CN"/>
              <a:t>HTML</a:t>
            </a:r>
            <a:r>
              <a:rPr lang="zh-CN" altLang="en-US"/>
              <a:t>目录在容器内的位置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创建容器并挂载数据卷到容器内的</a:t>
            </a:r>
            <a:r>
              <a:rPr lang="en-US" altLang="zh-CN"/>
              <a:t>HTML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进入</a:t>
            </a:r>
            <a:r>
              <a:rPr lang="en-US" altLang="zh-CN"/>
              <a:t>HTML</a:t>
            </a:r>
            <a:r>
              <a:rPr lang="zh-CN" altLang="en-US"/>
              <a:t>数据卷所在位置，并修改</a:t>
            </a:r>
            <a:r>
              <a:rPr lang="en-US" altLang="zh-CN"/>
              <a:t>HTML</a:t>
            </a:r>
            <a:r>
              <a:rPr lang="zh-CN" altLang="en-US"/>
              <a:t>内容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679639A-B8F6-4CBB-B2D2-671F31A8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73" y="2412799"/>
            <a:ext cx="5867908" cy="1211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15A3D5-7666-4302-A123-B92DE5431F1D}"/>
              </a:ext>
            </a:extLst>
          </p:cNvPr>
          <p:cNvSpPr txBox="1"/>
          <p:nvPr/>
        </p:nvSpPr>
        <p:spPr>
          <a:xfrm>
            <a:off x="2540956" y="4054855"/>
            <a:ext cx="8868722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mn -v html:/usr/share/nginx/html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7981F-BD9B-4D5C-BF9D-F493B797426C}"/>
              </a:ext>
            </a:extLst>
          </p:cNvPr>
          <p:cNvSpPr txBox="1"/>
          <p:nvPr/>
        </p:nvSpPr>
        <p:spPr>
          <a:xfrm>
            <a:off x="2540956" y="4901832"/>
            <a:ext cx="8868722" cy="162948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查看</a:t>
            </a: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数据卷的位置</a:t>
            </a:r>
            <a:endParaRPr lang="en-US" altLang="zh-CN" sz="1400">
              <a:solidFill>
                <a:srgbClr val="ACE18B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进入该目录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/var/lib/docker/volumes/html/_data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修改文件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 index.html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967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2268-2098-4FCA-BD97-4D1CE1D8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FA31-2EB4-4F55-A85A-BCED6378C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1441906"/>
          </a:xfrm>
        </p:spPr>
        <p:txBody>
          <a:bodyPr anchor="t"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挂载到宿主机文件覆盖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容器内配置文件，并修改内容。实现一个方向代理效果：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http://localhost:80/s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请求代理到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http://www.baidu.com/s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5A484-3957-438B-B1C5-1C3F9BB4B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2691496"/>
            <a:ext cx="9214230" cy="3150345"/>
          </a:xfrm>
        </p:spPr>
        <p:txBody>
          <a:bodyPr/>
          <a:lstStyle/>
          <a:p>
            <a:r>
              <a:rPr lang="zh-CN" altLang="en-US"/>
              <a:t>实现的基本步骤如下：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的</a:t>
            </a:r>
            <a:r>
              <a:rPr lang="en-US" altLang="zh-CN"/>
              <a:t>Nginx</a:t>
            </a:r>
            <a:r>
              <a:rPr lang="zh-CN" altLang="en-US"/>
              <a:t>页面查看配置文件在容器内的位置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在宿主机的</a:t>
            </a:r>
            <a:r>
              <a:rPr lang="en-US" altLang="zh-CN"/>
              <a:t>/tmp</a:t>
            </a:r>
            <a:r>
              <a:rPr lang="zh-CN" altLang="en-US"/>
              <a:t>目录新建一个</a:t>
            </a:r>
            <a:r>
              <a:rPr lang="en-US" altLang="zh-CN"/>
              <a:t>nginx.conf</a:t>
            </a:r>
            <a:r>
              <a:rPr lang="zh-CN" altLang="en-US"/>
              <a:t>文件，编写反向代理逻辑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</a:t>
            </a:r>
            <a:r>
              <a:rPr lang="en-US" altLang="zh-CN"/>
              <a:t>nginx</a:t>
            </a:r>
            <a:r>
              <a:rPr lang="zh-CN" altLang="en-US"/>
              <a:t>容器，挂载</a:t>
            </a:r>
            <a:r>
              <a:rPr lang="en-US" altLang="zh-CN"/>
              <a:t>/tmp/nginx.conf</a:t>
            </a:r>
            <a:r>
              <a:rPr lang="zh-CN" altLang="en-US"/>
              <a:t>到容器内的</a:t>
            </a:r>
            <a:r>
              <a:rPr lang="en-US" altLang="zh-CN"/>
              <a:t>nginx</a:t>
            </a:r>
            <a:r>
              <a:rPr lang="zh-CN" altLang="en-US"/>
              <a:t>配置文件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在浏览器查看访问：</a:t>
            </a:r>
            <a:r>
              <a:rPr lang="en-US" altLang="zh-CN">
                <a:hlinkClick r:id="rId2"/>
              </a:rPr>
              <a:t>http://192.168.150.101/s</a:t>
            </a:r>
            <a:r>
              <a:rPr lang="zh-CN" altLang="en-US"/>
              <a:t>，这里的</a:t>
            </a:r>
            <a:r>
              <a:rPr lang="en-US" altLang="zh-CN"/>
              <a:t>192.168.150.101</a:t>
            </a:r>
            <a:r>
              <a:rPr lang="zh-CN" altLang="en-US"/>
              <a:t>替换为你的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625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B30E9-1C3D-4624-972F-82834ED6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BB979-6090-4B7E-B672-0F037D693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：去</a:t>
            </a:r>
            <a:r>
              <a:rPr lang="en-US" altLang="zh-CN"/>
              <a:t>DockerHub</a:t>
            </a:r>
            <a:r>
              <a:rPr lang="zh-CN" altLang="en-US"/>
              <a:t>的</a:t>
            </a:r>
            <a:r>
              <a:rPr lang="en-US" altLang="zh-CN"/>
              <a:t>Nginx</a:t>
            </a:r>
            <a:r>
              <a:rPr lang="zh-CN" altLang="en-US"/>
              <a:t>页面查看配置文件在容器内的位置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7B324-5192-4D85-9D8A-DCDD6E7CBA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33350"/>
            <a:ext cx="9214230" cy="4342225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hub.docker.com</a:t>
            </a:r>
            <a:r>
              <a:rPr lang="zh-CN" altLang="en-US"/>
              <a:t>中搜索</a:t>
            </a:r>
            <a:r>
              <a:rPr lang="en-US" altLang="zh-CN"/>
              <a:t>nginx</a:t>
            </a:r>
            <a:r>
              <a:rPr lang="zh-CN" altLang="en-US"/>
              <a:t>，并进入</a:t>
            </a:r>
            <a:r>
              <a:rPr lang="en-US" altLang="zh-CN"/>
              <a:t>nginx</a:t>
            </a:r>
            <a:r>
              <a:rPr lang="zh-CN" altLang="en-US"/>
              <a:t>介绍页面，可以看到这段信息：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说明</a:t>
            </a:r>
            <a:r>
              <a:rPr lang="en-US" altLang="zh-CN"/>
              <a:t>nginx</a:t>
            </a:r>
            <a:r>
              <a:rPr lang="zh-CN" altLang="en-US"/>
              <a:t>的配置文件在容器内的位置是：</a:t>
            </a:r>
            <a:r>
              <a:rPr lang="en-US" altLang="zh-CN"/>
              <a:t>/etc/nginx/nginx.conf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B15740-AF28-4620-8997-A6B50CC9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47" y="2266473"/>
            <a:ext cx="7719729" cy="1059272"/>
          </a:xfrm>
          <a:prstGeom prst="rect">
            <a:avLst/>
          </a:prstGeom>
          <a:ln>
            <a:noFill/>
          </a:ln>
          <a:effectLst>
            <a:outerShdw blurRad="177800" dist="381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444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FDE87-9173-4F75-926D-80745F15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D890D-554B-4D45-A620-6C9075246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：在宿主机的</a:t>
            </a:r>
            <a:r>
              <a:rPr lang="en-US" altLang="zh-CN"/>
              <a:t>/tmp</a:t>
            </a:r>
            <a:r>
              <a:rPr lang="zh-CN" altLang="en-US"/>
              <a:t>目录新建一个</a:t>
            </a:r>
            <a:r>
              <a:rPr lang="en-US" altLang="zh-CN"/>
              <a:t>nginx.conf</a:t>
            </a:r>
            <a:r>
              <a:rPr lang="zh-CN" altLang="en-US"/>
              <a:t>文件，内容如下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831F61-E55E-4C4F-B002-C5CF8FC3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1798291"/>
            <a:ext cx="7732375" cy="397031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worker_processes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worker_connections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1024;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default_type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text/html;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默认响应类型是html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listen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location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以/s开头的路径，会代理到百度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proxy_pass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https://www.baidu.com;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location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945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FDE87-9173-4F75-926D-80745F15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D890D-554B-4D45-A620-6C9075246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842138"/>
          </a:xfrm>
        </p:spPr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：创建</a:t>
            </a:r>
            <a:r>
              <a:rPr lang="en-US" altLang="zh-CN"/>
              <a:t>nginx</a:t>
            </a:r>
            <a:r>
              <a:rPr lang="zh-CN" altLang="en-US"/>
              <a:t>容器，挂载</a:t>
            </a:r>
            <a:r>
              <a:rPr lang="en-US" altLang="zh-CN"/>
              <a:t>/tmp/nginx.conf</a:t>
            </a:r>
            <a:r>
              <a:rPr lang="zh-CN" altLang="en-US"/>
              <a:t>到容器内的</a:t>
            </a:r>
            <a:r>
              <a:rPr lang="en-US" altLang="zh-CN"/>
              <a:t>nginx</a:t>
            </a:r>
            <a:r>
              <a:rPr lang="zh-CN" altLang="en-US"/>
              <a:t>配置文件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AE57D-9110-4EAB-9E71-B9C1CE3AA00F}"/>
              </a:ext>
            </a:extLst>
          </p:cNvPr>
          <p:cNvSpPr txBox="1"/>
          <p:nvPr/>
        </p:nvSpPr>
        <p:spPr>
          <a:xfrm>
            <a:off x="2195450" y="1956619"/>
            <a:ext cx="773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先删除旧的容器：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EBE629-48F9-4A5A-8BCB-4AFD9445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848" y="3362500"/>
            <a:ext cx="8786433" cy="54072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08000"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mn -p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-v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html: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 -v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$PWD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/nginx.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conf: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/etc/nginx/nginx.conf</a:t>
            </a:r>
            <a:r>
              <a:rPr lang="en-US" altLang="zh-CN" sz="14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--privileged -d nginx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F617C2-5475-4BB7-B2F9-9A497BF49AB3}"/>
              </a:ext>
            </a:extLst>
          </p:cNvPr>
          <p:cNvSpPr txBox="1"/>
          <p:nvPr/>
        </p:nvSpPr>
        <p:spPr>
          <a:xfrm>
            <a:off x="2333849" y="2407349"/>
            <a:ext cx="8786433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rm -f mn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A080F0-A677-4600-A063-34B781EC9525}"/>
              </a:ext>
            </a:extLst>
          </p:cNvPr>
          <p:cNvSpPr txBox="1"/>
          <p:nvPr/>
        </p:nvSpPr>
        <p:spPr>
          <a:xfrm>
            <a:off x="2229812" y="2942547"/>
            <a:ext cx="773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创建新容器，挂载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nginx.conf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5742BA-FD48-45FF-8E84-A81264A0427E}"/>
              </a:ext>
            </a:extLst>
          </p:cNvPr>
          <p:cNvSpPr txBox="1"/>
          <p:nvPr/>
        </p:nvSpPr>
        <p:spPr>
          <a:xfrm>
            <a:off x="2333848" y="4083089"/>
            <a:ext cx="8786433" cy="268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命令说明：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--name mn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：容器名称为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mn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80:80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：将容器的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端口映射到宿主机的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html:/usr/share/nginx/htm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：挂载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数据卷到容器的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/tmp/nginx.conf:/etc/nginx/nginx.conf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：把宿主机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/tmp/nginx.conf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文件挂载到容器内的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/etc/nginx/nginx.conf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--privileged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：授予本地目录的访问权限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：后台运行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：镜像名称</a:t>
            </a:r>
          </a:p>
        </p:txBody>
      </p:sp>
    </p:spTree>
    <p:extLst>
      <p:ext uri="{BB962C8B-B14F-4D97-AF65-F5344CB8AC3E}">
        <p14:creationId xmlns:p14="http://schemas.microsoft.com/office/powerpoint/2010/main" val="2514930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06AB8-6801-42D9-AFA4-264916E7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4728E-9B98-4847-B967-8F9BBADE7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4</a:t>
            </a:r>
            <a:r>
              <a:rPr lang="zh-CN" altLang="en-US"/>
              <a:t>：在浏览器查看访问：</a:t>
            </a:r>
            <a:r>
              <a:rPr lang="en-US" altLang="zh-CN">
                <a:hlinkClick r:id="rId2"/>
              </a:rPr>
              <a:t>http://192.168.150.101/s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0B9F77-4334-41F9-B100-8714568F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1867117"/>
            <a:ext cx="9065150" cy="3533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6940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E122B87E-34D2-40D9-9B84-B061B4C15121}"/>
              </a:ext>
            </a:extLst>
          </p:cNvPr>
          <p:cNvSpPr/>
          <p:nvPr/>
        </p:nvSpPr>
        <p:spPr>
          <a:xfrm>
            <a:off x="1956376" y="575752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64449E7-2255-4A6B-8135-A80D4C275D1D}"/>
              </a:ext>
            </a:extLst>
          </p:cNvPr>
          <p:cNvSpPr/>
          <p:nvPr/>
        </p:nvSpPr>
        <p:spPr>
          <a:xfrm>
            <a:off x="2093168" y="524375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什么是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Docker</a:t>
            </a:r>
            <a:endParaRPr kumimoji="1" lang="zh-CN" altLang="en-US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项目部署的环境问题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C2F5EAB-7FCB-4B47-8A0D-BD3B4D521355}"/>
              </a:ext>
            </a:extLst>
          </p:cNvPr>
          <p:cNvSpPr txBox="1"/>
          <p:nvPr/>
        </p:nvSpPr>
        <p:spPr>
          <a:xfrm>
            <a:off x="710880" y="1560251"/>
            <a:ext cx="10841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只能部署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程序，因此我们后续讲解都是以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为例。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C3087A7-EFB3-4DE3-8246-B95DA4DF96AF}"/>
              </a:ext>
            </a:extLst>
          </p:cNvPr>
          <p:cNvSpPr/>
          <p:nvPr/>
        </p:nvSpPr>
        <p:spPr>
          <a:xfrm>
            <a:off x="4292667" y="3035509"/>
            <a:ext cx="2359455" cy="743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BD0A2B0-F421-4359-8834-7723DC8AFD36}"/>
              </a:ext>
            </a:extLst>
          </p:cNvPr>
          <p:cNvSpPr/>
          <p:nvPr/>
        </p:nvSpPr>
        <p:spPr>
          <a:xfrm>
            <a:off x="1321008" y="409730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EDFA1-2CE1-4249-9524-E603B511DE92}"/>
              </a:ext>
            </a:extLst>
          </p:cNvPr>
          <p:cNvSpPr/>
          <p:nvPr/>
        </p:nvSpPr>
        <p:spPr>
          <a:xfrm>
            <a:off x="1399864" y="420720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E8EF51-BDDA-4257-B363-16500A2E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46" y="5483242"/>
            <a:ext cx="399833" cy="386312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049872F6-6562-45D0-A288-B42CCE3E39D3}"/>
              </a:ext>
            </a:extLst>
          </p:cNvPr>
          <p:cNvSpPr/>
          <p:nvPr/>
        </p:nvSpPr>
        <p:spPr>
          <a:xfrm>
            <a:off x="7931463" y="575731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6F7D4B9-9F07-4DCE-A177-3954DC070C90}"/>
              </a:ext>
            </a:extLst>
          </p:cNvPr>
          <p:cNvSpPr/>
          <p:nvPr/>
        </p:nvSpPr>
        <p:spPr>
          <a:xfrm>
            <a:off x="8068255" y="524354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2B3F979-FE9C-4265-B400-4BFECA6AE384}"/>
              </a:ext>
            </a:extLst>
          </p:cNvPr>
          <p:cNvSpPr/>
          <p:nvPr/>
        </p:nvSpPr>
        <p:spPr>
          <a:xfrm>
            <a:off x="7296095" y="409709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40841C-EEC4-46CE-BBE1-EAE4AF565F73}"/>
              </a:ext>
            </a:extLst>
          </p:cNvPr>
          <p:cNvSpPr/>
          <p:nvPr/>
        </p:nvSpPr>
        <p:spPr>
          <a:xfrm>
            <a:off x="7374951" y="420699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E9CD25-61E0-4459-B01E-E6EA0BB66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65" y="5519084"/>
            <a:ext cx="371634" cy="3590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1B404A-F071-4321-8131-5AF11A3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6" y="2888515"/>
            <a:ext cx="1120164" cy="96624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9AF6E8A-8C24-4D1F-B27D-FBAE4ECBC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73" y="2812559"/>
            <a:ext cx="1120164" cy="966248"/>
          </a:xfrm>
          <a:prstGeom prst="rect">
            <a:avLst/>
          </a:prstGeom>
        </p:spPr>
      </p:pic>
      <p:sp>
        <p:nvSpPr>
          <p:cNvPr id="16" name="乘号 15">
            <a:extLst>
              <a:ext uri="{FF2B5EF4-FFF2-40B4-BE49-F238E27FC236}">
                <a16:creationId xmlns:a16="http://schemas.microsoft.com/office/drawing/2014/main" id="{CD78A31C-AFE2-49AA-8B4F-B84BB1A939C0}"/>
              </a:ext>
            </a:extLst>
          </p:cNvPr>
          <p:cNvSpPr/>
          <p:nvPr/>
        </p:nvSpPr>
        <p:spPr>
          <a:xfrm>
            <a:off x="4457294" y="2458899"/>
            <a:ext cx="2030199" cy="1896518"/>
          </a:xfrm>
          <a:prstGeom prst="mathMultiply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AD721C-7318-4308-8E3A-5E19A9755E0B}"/>
              </a:ext>
            </a:extLst>
          </p:cNvPr>
          <p:cNvSpPr txBox="1"/>
          <p:nvPr/>
        </p:nvSpPr>
        <p:spPr>
          <a:xfrm>
            <a:off x="4173028" y="4361513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运行环境不一致，无法迁移部署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02CAA3-E6E2-4A0B-B72E-1F12857580C1}"/>
              </a:ext>
            </a:extLst>
          </p:cNvPr>
          <p:cNvSpPr txBox="1"/>
          <p:nvPr/>
        </p:nvSpPr>
        <p:spPr>
          <a:xfrm>
            <a:off x="710880" y="1874988"/>
            <a:ext cx="10841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我们假设现在程序员开发是在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CentOS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系统，项目部署在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Ubuntu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系统的服务器。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20AE5CB-1EF7-43A5-B288-0AA90CE2CDBE}"/>
              </a:ext>
            </a:extLst>
          </p:cNvPr>
          <p:cNvSpPr txBox="1"/>
          <p:nvPr/>
        </p:nvSpPr>
        <p:spPr>
          <a:xfrm>
            <a:off x="710880" y="2221541"/>
            <a:ext cx="10841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开发环境中安装的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程序，如果要打包部署到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Ubuntu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环境，是无法运行的，因为系统环境差异较大</a:t>
            </a:r>
          </a:p>
        </p:txBody>
      </p:sp>
    </p:spTree>
    <p:extLst>
      <p:ext uri="{BB962C8B-B14F-4D97-AF65-F5344CB8AC3E}">
        <p14:creationId xmlns:p14="http://schemas.microsoft.com/office/powerpoint/2010/main" val="1327291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  <p:bldP spid="2" grpId="0" animBg="1"/>
      <p:bldP spid="11" grpId="0" animBg="1"/>
      <p:bldP spid="24" grpId="0" animBg="1"/>
      <p:bldP spid="26" grpId="0" animBg="1"/>
      <p:bldP spid="27" grpId="0" animBg="1"/>
      <p:bldP spid="28" grpId="0" animBg="1"/>
      <p:bldP spid="16" grpId="0" animBg="1"/>
      <p:bldP spid="5" grpId="0"/>
      <p:bldP spid="34" grpId="0"/>
      <p:bldP spid="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8591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/>
              <a:t>使用</a:t>
            </a:r>
            <a:r>
              <a:rPr lang="en-US" altLang="zh-CN"/>
              <a:t>docker volume </a:t>
            </a:r>
            <a:r>
              <a:rPr lang="zh-CN" altLang="en-US"/>
              <a:t>相关操作可以管理</a:t>
            </a:r>
            <a:r>
              <a:rPr lang="en-US" altLang="zh-CN"/>
              <a:t>volume</a:t>
            </a: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create:	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volume</a:t>
            </a: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volume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inspect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：查看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volume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详细信息，如磁盘位置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rm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volume</a:t>
            </a: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prune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：删除没有使用的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volume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altLang="zh-CN"/>
              <a:t>docker run</a:t>
            </a:r>
            <a:r>
              <a:rPr lang="zh-CN" altLang="en-US"/>
              <a:t>的命令中通过 </a:t>
            </a:r>
            <a:r>
              <a:rPr lang="en-US" altLang="zh-CN"/>
              <a:t>-v </a:t>
            </a:r>
            <a:r>
              <a:rPr lang="zh-CN" altLang="en-US"/>
              <a:t>参数挂载文件或目录到容器中：</a:t>
            </a:r>
            <a:endParaRPr lang="en-US" altLang="zh-CN"/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volume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宿主机文件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容器内文件</a:t>
            </a:r>
            <a:endParaRPr lang="en-US" altLang="zh-CN" sz="160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不知道容器内目录或文件位置，可以去</a:t>
            </a:r>
            <a:r>
              <a:rPr lang="en-US" altLang="zh-CN" sz="1600">
                <a:hlinkClick r:id="rId2"/>
              </a:rPr>
              <a:t>DockerHub</a:t>
            </a:r>
            <a:r>
              <a:rPr lang="zh-CN" altLang="en-US" sz="1600"/>
              <a:t>网站查询。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数据卷管理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C0457-93CF-4DBD-8E2B-4C82C42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AF176-AC08-4FE7-8E52-E68F2D529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1738614"/>
          </a:xfrm>
        </p:spPr>
        <p:txBody>
          <a:bodyPr anchor="t"/>
          <a:lstStyle/>
          <a:p>
            <a:r>
              <a:rPr lang="zh-CN" altLang="en-US"/>
              <a:t>创建一个</a:t>
            </a:r>
            <a:r>
              <a:rPr lang="en-US" altLang="zh-CN"/>
              <a:t>Redis</a:t>
            </a:r>
            <a:r>
              <a:rPr lang="zh-CN" altLang="en-US"/>
              <a:t>容器，并挂载自定义配置文件到容器内。达到下列目标：</a:t>
            </a:r>
            <a:endParaRPr lang="en-US" altLang="zh-CN"/>
          </a:p>
          <a:p>
            <a:pPr marL="457200" indent="-457200">
              <a:buFont typeface="+mj-ea"/>
              <a:buAutoNum type="circleNumDbPlain"/>
            </a:pPr>
            <a:r>
              <a:rPr lang="zh-CN" altLang="en-US"/>
              <a:t>开启</a:t>
            </a:r>
            <a:r>
              <a:rPr lang="en-US" altLang="zh-CN"/>
              <a:t>AOF</a:t>
            </a:r>
            <a:r>
              <a:rPr lang="zh-CN" altLang="en-US"/>
              <a:t>持久化功能</a:t>
            </a:r>
            <a:endParaRPr lang="en-US" altLang="zh-CN"/>
          </a:p>
          <a:p>
            <a:pPr marL="457200" indent="-457200">
              <a:buFont typeface="+mj-ea"/>
              <a:buAutoNum type="circleNumDbPlain"/>
            </a:pPr>
            <a:r>
              <a:rPr lang="zh-CN" altLang="en-US"/>
              <a:t>设置</a:t>
            </a:r>
            <a:r>
              <a:rPr lang="en-US" altLang="zh-CN"/>
              <a:t>AOF</a:t>
            </a:r>
            <a:r>
              <a:rPr lang="zh-CN" altLang="en-US"/>
              <a:t>目录，并挂载到数据卷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7EFDD-5BEB-4411-8B8C-830498251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2900517"/>
            <a:ext cx="9214230" cy="1873327"/>
          </a:xfrm>
        </p:spPr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网站查看</a:t>
            </a:r>
            <a:r>
              <a:rPr lang="en-US" altLang="zh-CN"/>
              <a:t>Redis</a:t>
            </a:r>
            <a:r>
              <a:rPr lang="zh-CN" altLang="en-US"/>
              <a:t>帮助文档，了解</a:t>
            </a:r>
            <a:r>
              <a:rPr lang="en-US" altLang="zh-CN"/>
              <a:t>Redis</a:t>
            </a:r>
            <a:r>
              <a:rPr lang="zh-CN" altLang="en-US"/>
              <a:t>容器内配置文件位置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编写一个</a:t>
            </a:r>
            <a:r>
              <a:rPr lang="en-US" altLang="zh-CN"/>
              <a:t>redis</a:t>
            </a:r>
            <a:r>
              <a:rPr lang="zh-CN" altLang="en-US"/>
              <a:t>配置文件：</a:t>
            </a:r>
            <a:r>
              <a:rPr lang="en-US" altLang="zh-CN"/>
              <a:t>redis.conf</a:t>
            </a:r>
            <a:r>
              <a:rPr lang="zh-CN" altLang="en-US"/>
              <a:t>，需要开启</a:t>
            </a:r>
            <a:r>
              <a:rPr lang="en-US" altLang="zh-CN"/>
              <a:t>AOF</a:t>
            </a:r>
            <a:r>
              <a:rPr lang="zh-CN" altLang="en-US"/>
              <a:t>功能，设置</a:t>
            </a:r>
            <a:r>
              <a:rPr lang="en-US" altLang="zh-CN"/>
              <a:t>AOF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</a:t>
            </a:r>
            <a:r>
              <a:rPr lang="en-US" altLang="zh-CN"/>
              <a:t>redis</a:t>
            </a:r>
            <a:r>
              <a:rPr lang="zh-CN" altLang="en-US"/>
              <a:t>容器，挂载</a:t>
            </a:r>
            <a:r>
              <a:rPr lang="en-US" altLang="zh-CN"/>
              <a:t>redis.conf</a:t>
            </a:r>
            <a:r>
              <a:rPr lang="zh-CN" altLang="en-US"/>
              <a:t>到容器，挂载一个数据卷到指定的</a:t>
            </a:r>
            <a:r>
              <a:rPr lang="en-US" altLang="zh-CN"/>
              <a:t>AOF</a:t>
            </a:r>
            <a:r>
              <a:rPr lang="zh-CN" altLang="en-US"/>
              <a:t>目录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D1BAFE-7DF2-42DF-9E79-2AC198AEC956}"/>
              </a:ext>
            </a:extLst>
          </p:cNvPr>
          <p:cNvGrpSpPr/>
          <p:nvPr/>
        </p:nvGrpSpPr>
        <p:grpSpPr>
          <a:xfrm>
            <a:off x="2195450" y="4919588"/>
            <a:ext cx="7331907" cy="434360"/>
            <a:chOff x="710880" y="2327564"/>
            <a:chExt cx="7331907" cy="434360"/>
          </a:xfrm>
        </p:grpSpPr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7C31CA64-A1A8-4309-8F0A-B0EA2AA7FB53}"/>
                </a:ext>
              </a:extLst>
            </p:cNvPr>
            <p:cNvSpPr/>
            <p:nvPr/>
          </p:nvSpPr>
          <p:spPr>
            <a:xfrm rot="2651319">
              <a:off x="717495" y="264410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D988C5-3973-4D43-98B0-D166B7DB563B}"/>
                </a:ext>
              </a:extLst>
            </p:cNvPr>
            <p:cNvSpPr/>
            <p:nvPr/>
          </p:nvSpPr>
          <p:spPr>
            <a:xfrm>
              <a:off x="810808" y="2327564"/>
              <a:ext cx="7231979" cy="43436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7401ED3-1247-4395-8851-870C84272665}"/>
                </a:ext>
              </a:extLst>
            </p:cNvPr>
            <p:cNvSpPr/>
            <p:nvPr/>
          </p:nvSpPr>
          <p:spPr>
            <a:xfrm>
              <a:off x="710880" y="2400035"/>
              <a:ext cx="557582" cy="26478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提示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15F943-D4DA-4DAA-AEBD-D38A0F85BD10}"/>
              </a:ext>
            </a:extLst>
          </p:cNvPr>
          <p:cNvSpPr txBox="1"/>
          <p:nvPr/>
        </p:nvSpPr>
        <p:spPr>
          <a:xfrm>
            <a:off x="2896811" y="4971744"/>
            <a:ext cx="6630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redis.conf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内容较多，可以使用课前资料提供的文件基础上去修改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086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F823-EC1E-4AD3-8199-BE25788E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54E8F-45A9-4864-9682-9FD86A7670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：查看</a:t>
            </a:r>
            <a:r>
              <a:rPr lang="en-US" altLang="zh-CN"/>
              <a:t>DockerHub</a:t>
            </a:r>
            <a:r>
              <a:rPr lang="zh-CN" altLang="en-US"/>
              <a:t>的文档描述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D647F-2350-4638-9001-BF383BFC4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访问</a:t>
            </a:r>
            <a:r>
              <a:rPr lang="en-US" altLang="zh-CN"/>
              <a:t>DockerHub</a:t>
            </a:r>
            <a:r>
              <a:rPr lang="zh-CN" altLang="en-US"/>
              <a:t>并搜索</a:t>
            </a:r>
            <a:r>
              <a:rPr lang="en-US" altLang="zh-CN"/>
              <a:t>redis</a:t>
            </a:r>
            <a:r>
              <a:rPr lang="zh-CN" altLang="en-US"/>
              <a:t>，可以看到：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可以看出，容器内的</a:t>
            </a:r>
            <a:r>
              <a:rPr lang="en-US" altLang="zh-CN"/>
              <a:t>redis</a:t>
            </a:r>
            <a:r>
              <a:rPr lang="zh-CN" altLang="en-US"/>
              <a:t>配置文件可以放到：</a:t>
            </a:r>
            <a:r>
              <a:rPr lang="en-US" altLang="zh-CN"/>
              <a:t>/usr/local/etc/redis/redis.conf</a:t>
            </a:r>
            <a:r>
              <a:rPr lang="zh-CN" altLang="en-US"/>
              <a:t>这个位置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4A370-2A65-4629-BE4B-15D1E4B3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95" y="2261945"/>
            <a:ext cx="6713802" cy="2019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F823-EC1E-4AD3-8199-BE25788E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54E8F-45A9-4864-9682-9FD86A7670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：修改</a:t>
            </a:r>
            <a:r>
              <a:rPr lang="en-US" altLang="zh-CN"/>
              <a:t>redis.conf</a:t>
            </a:r>
            <a:r>
              <a:rPr lang="zh-CN" altLang="en-US"/>
              <a:t>文件，并开启</a:t>
            </a:r>
            <a:r>
              <a:rPr lang="en-US" altLang="zh-CN"/>
              <a:t>AOF</a:t>
            </a:r>
            <a:r>
              <a:rPr lang="zh-CN" altLang="en-US"/>
              <a:t>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D647F-2350-4638-9001-BF383BFC4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82684"/>
          </a:xfrm>
        </p:spPr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redis.conf</a:t>
            </a:r>
            <a:r>
              <a:rPr lang="zh-CN" altLang="en-US"/>
              <a:t>文件，开启</a:t>
            </a:r>
            <a:r>
              <a:rPr lang="en-US" altLang="zh-CN"/>
              <a:t>AOF</a:t>
            </a:r>
            <a:r>
              <a:rPr lang="zh-CN" altLang="en-US"/>
              <a:t>，设置</a:t>
            </a:r>
            <a:r>
              <a:rPr lang="en-US" altLang="zh-CN"/>
              <a:t>AOF</a:t>
            </a:r>
            <a:r>
              <a:rPr lang="zh-CN" altLang="en-US"/>
              <a:t>存储的目录：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然后，我们把文件上传到虚拟机的 </a:t>
            </a:r>
            <a:r>
              <a:rPr lang="en-US" altLang="zh-CN"/>
              <a:t>/tmp</a:t>
            </a:r>
            <a:r>
              <a:rPr lang="zh-CN" altLang="en-US"/>
              <a:t>目录下：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4E03E4-5DB9-4033-98BC-930DE2C3E4BF}"/>
              </a:ext>
            </a:extLst>
          </p:cNvPr>
          <p:cNvSpPr txBox="1"/>
          <p:nvPr/>
        </p:nvSpPr>
        <p:spPr>
          <a:xfrm>
            <a:off x="2195450" y="2172929"/>
            <a:ext cx="9214230" cy="175336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RDB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AOF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的文件存储目录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dir </a:t>
            </a: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/data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是否开启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AOF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appendonly </a:t>
            </a: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yes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AOF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文件名称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appendfilename "appendonly.aof"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A9EDFF-4C75-4411-8C13-813671C4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4690983"/>
            <a:ext cx="5654530" cy="929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061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F823-EC1E-4AD3-8199-BE25788E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数据卷练习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54E8F-45A9-4864-9682-9FD86A7670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851970"/>
          </a:xfrm>
        </p:spPr>
        <p:txBody>
          <a:bodyPr anchor="t"/>
          <a:lstStyle/>
          <a:p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：创建</a:t>
            </a:r>
            <a:r>
              <a:rPr lang="en-US" altLang="zh-CN"/>
              <a:t>redis</a:t>
            </a:r>
            <a:r>
              <a:rPr lang="zh-CN" altLang="en-US"/>
              <a:t>容器，挂载</a:t>
            </a:r>
            <a:r>
              <a:rPr lang="en-US" altLang="zh-CN"/>
              <a:t>redis.conf</a:t>
            </a:r>
            <a:r>
              <a:rPr lang="zh-CN" altLang="en-US"/>
              <a:t>到容器，挂载一个数据卷到指定的</a:t>
            </a:r>
            <a:r>
              <a:rPr lang="en-US" altLang="zh-CN"/>
              <a:t>AOF</a:t>
            </a:r>
            <a:r>
              <a:rPr lang="zh-CN" altLang="en-US"/>
              <a:t>目录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D647F-2350-4638-9001-BF383BFC4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966452"/>
            <a:ext cx="9214230" cy="4657519"/>
          </a:xfrm>
        </p:spPr>
        <p:txBody>
          <a:bodyPr/>
          <a:lstStyle/>
          <a:p>
            <a:r>
              <a:rPr lang="zh-CN" altLang="en-US"/>
              <a:t>创建容器的命令：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命令解读：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AD2B26"/>
                </a:solidFill>
              </a:rPr>
              <a:t>--name redis</a:t>
            </a:r>
            <a:r>
              <a:rPr lang="zh-CN" altLang="en-US"/>
              <a:t>：容器名为</a:t>
            </a:r>
            <a:r>
              <a:rPr lang="en-US" altLang="zh-CN"/>
              <a:t>redis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redis-data:/data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：设置数据卷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挂载到容器内的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目录，也就是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/tmp/redis.conf:/usr/local/etc/redis/redis.conf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：挂载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/tmp/redis.conf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到容器内的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redis.conf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6379:6379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：将宿主机的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6379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端口映射到容器内的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6379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：镜像名称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redis-server /usr/local/etc/redis/redis.conf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：复写了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，也就是容器启动指令。在启动容器时设置读取我们挂载的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redis.conf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4E03E4-5DB9-4033-98BC-930DE2C3E4BF}"/>
              </a:ext>
            </a:extLst>
          </p:cNvPr>
          <p:cNvSpPr txBox="1"/>
          <p:nvPr/>
        </p:nvSpPr>
        <p:spPr>
          <a:xfrm>
            <a:off x="2195450" y="2467898"/>
            <a:ext cx="9214230" cy="70846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-d --name redis -v redis-data:/data -v /tmp/redis.conf:/usr/local/etc/redis/redis.conf -p 6379:6379 redis redis-server /usr/local/etc/redis/redis.conf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7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2445-A803-4049-99E1-CC0A9A985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的网络管理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1AEB2-3833-4F6D-B5BC-0FEB1E859F6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创建网络</a:t>
            </a:r>
            <a:endParaRPr lang="en-US" altLang="zh-CN"/>
          </a:p>
          <a:p>
            <a:r>
              <a:rPr lang="zh-CN" altLang="en-US"/>
              <a:t>查看网络</a:t>
            </a:r>
            <a:endParaRPr lang="en-US" altLang="zh-CN"/>
          </a:p>
          <a:p>
            <a:r>
              <a:rPr lang="zh-CN" altLang="en-US"/>
              <a:t>加入网络</a:t>
            </a:r>
            <a:endParaRPr lang="en-US" altLang="zh-CN"/>
          </a:p>
          <a:p>
            <a:r>
              <a:rPr lang="zh-CN" altLang="en-US"/>
              <a:t>容器互相访问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18366-2F65-4CC3-BC54-5AD86907D9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19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9AA6-AEBC-4979-8948-0A8F969C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7A4E4-48D7-4A34-B763-DB6007423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网络管理相关命令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54557-8319-44AA-9F53-2CA531D20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325233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当我们要部署基于</a:t>
            </a:r>
            <a:r>
              <a:rPr lang="en-US" altLang="zh-CN"/>
              <a:t>docker</a:t>
            </a:r>
            <a:r>
              <a:rPr lang="zh-CN" altLang="en-US"/>
              <a:t>的微服务群时，往往会需要容器之间互相连接。这时就需要用到</a:t>
            </a:r>
            <a:r>
              <a:rPr lang="en-US" altLang="zh-CN"/>
              <a:t>Docker</a:t>
            </a:r>
            <a:r>
              <a:rPr lang="zh-CN" altLang="en-US"/>
              <a:t>中的网络配置了。网络管理的基本命令为：</a:t>
            </a:r>
            <a:r>
              <a:rPr lang="en-US" altLang="zh-CN"/>
              <a:t>docker network COMMAND</a:t>
            </a:r>
            <a:r>
              <a:rPr lang="zh-CN" altLang="en-US"/>
              <a:t>，其中</a:t>
            </a:r>
            <a:r>
              <a:rPr lang="en-US" altLang="zh-CN"/>
              <a:t>COMMAND</a:t>
            </a:r>
            <a:r>
              <a:rPr lang="zh-CN" altLang="en-US"/>
              <a:t>决定了具体的操作：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create      	</a:t>
            </a:r>
            <a:r>
              <a:rPr lang="zh-CN" altLang="en-US"/>
              <a:t>创建一个网络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connect     	</a:t>
            </a:r>
            <a:r>
              <a:rPr lang="zh-CN" altLang="en-US"/>
              <a:t>将一个容器连接到指定的网络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disconnect	</a:t>
            </a:r>
            <a:r>
              <a:rPr lang="zh-CN" altLang="en-US"/>
              <a:t>将一个容器退出指定的网络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inspect	</a:t>
            </a:r>
            <a:r>
              <a:rPr lang="zh-CN" altLang="en-US"/>
              <a:t>查看网络的详细信息，如</a:t>
            </a:r>
            <a:r>
              <a:rPr lang="en-US" altLang="zh-CN"/>
              <a:t>IP</a:t>
            </a:r>
            <a:r>
              <a:rPr lang="zh-CN" altLang="en-US"/>
              <a:t>网段等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ls		</a:t>
            </a:r>
            <a:r>
              <a:rPr lang="zh-CN" altLang="en-US"/>
              <a:t>列出所有的网络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prune		</a:t>
            </a:r>
            <a:r>
              <a:rPr lang="zh-CN" altLang="en-US"/>
              <a:t>删除所有未使用的网络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/>
              <a:t>rm		</a:t>
            </a:r>
            <a:r>
              <a:rPr lang="zh-CN" altLang="en-US"/>
              <a:t>删除指定的一个或多个网络</a:t>
            </a:r>
          </a:p>
        </p:txBody>
      </p:sp>
      <p:sp>
        <p:nvSpPr>
          <p:cNvPr id="5" name="矩形 4">
            <a:hlinkClick r:id="" action="ppaction://macro?name=copy"/>
            <a:extLst>
              <a:ext uri="{FF2B5EF4-FFF2-40B4-BE49-F238E27FC236}">
                <a16:creationId xmlns:a16="http://schemas.microsoft.com/office/drawing/2014/main" id="{9456CDD9-98D7-43B9-8C9D-68D3879E959D}"/>
              </a:ext>
            </a:extLst>
          </p:cNvPr>
          <p:cNvSpPr/>
          <p:nvPr/>
        </p:nvSpPr>
        <p:spPr>
          <a:xfrm>
            <a:off x="1330036" y="5448990"/>
            <a:ext cx="9270464" cy="504097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network create my-net </a:t>
            </a:r>
            <a:r>
              <a:rPr kumimoji="1"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创建一个名为</a:t>
            </a: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my-net</a:t>
            </a:r>
            <a:r>
              <a:rPr kumimoji="1"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的网络</a:t>
            </a: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A990C756-8A2E-4F65-9ED6-9EED1E28A6F8}"/>
              </a:ext>
            </a:extLst>
          </p:cNvPr>
          <p:cNvSpPr/>
          <p:nvPr/>
        </p:nvSpPr>
        <p:spPr>
          <a:xfrm rot="2651319">
            <a:off x="717495" y="532726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09E6BD-50BB-426D-870E-B1A74AC861C6}"/>
              </a:ext>
            </a:extLst>
          </p:cNvPr>
          <p:cNvSpPr/>
          <p:nvPr/>
        </p:nvSpPr>
        <p:spPr>
          <a:xfrm>
            <a:off x="810808" y="4971393"/>
            <a:ext cx="10302240" cy="161059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689841-3787-4B7D-8515-85B6684E6B2B}"/>
              </a:ext>
            </a:extLst>
          </p:cNvPr>
          <p:cNvSpPr/>
          <p:nvPr/>
        </p:nvSpPr>
        <p:spPr>
          <a:xfrm>
            <a:off x="710880" y="504386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644DB8-9CDB-495F-87D0-0C776210BC0E}"/>
              </a:ext>
            </a:extLst>
          </p:cNvPr>
          <p:cNvSpPr txBox="1"/>
          <p:nvPr/>
        </p:nvSpPr>
        <p:spPr>
          <a:xfrm>
            <a:off x="1330036" y="6139793"/>
            <a:ext cx="927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另外，我们可以通过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network COMMAND 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--help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查看具体参数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601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6988D-FC66-4132-953D-4018C881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AEF6F-DCDC-4976-AF6B-6E0054B1C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创建一个网络</a:t>
            </a:r>
            <a:r>
              <a:rPr lang="en-US" altLang="zh-CN"/>
              <a:t>my-net</a:t>
            </a:r>
            <a:r>
              <a:rPr lang="zh-CN" altLang="en-US"/>
              <a:t>，并且将之前的</a:t>
            </a:r>
            <a:r>
              <a:rPr lang="en-US" altLang="zh-CN"/>
              <a:t>nginx</a:t>
            </a:r>
            <a:r>
              <a:rPr lang="zh-CN" altLang="en-US"/>
              <a:t>容器加入网络中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B55ED-76A6-44E1-A3AE-F27E3F7A4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实现流程如下：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创建一个名为</a:t>
            </a:r>
            <a:r>
              <a:rPr lang="en-US" altLang="zh-CN"/>
              <a:t>my-net</a:t>
            </a:r>
            <a:r>
              <a:rPr lang="zh-CN" altLang="en-US"/>
              <a:t>的网络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查看创建的网络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--help</a:t>
            </a:r>
            <a:r>
              <a:rPr lang="zh-CN" altLang="en-US"/>
              <a:t>指令查看加入网络的详细语法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nginx</a:t>
            </a:r>
            <a:r>
              <a:rPr lang="zh-CN" altLang="en-US"/>
              <a:t>容器加入网络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926211-7DA7-4A86-8E13-2BD628F8262D}"/>
              </a:ext>
            </a:extLst>
          </p:cNvPr>
          <p:cNvSpPr txBox="1"/>
          <p:nvPr/>
        </p:nvSpPr>
        <p:spPr>
          <a:xfrm>
            <a:off x="2619375" y="2438400"/>
            <a:ext cx="8790304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network create my-net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7692D9-0A39-4FCE-98D7-7F1DE97A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134140"/>
            <a:ext cx="6581989" cy="10939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A156E8-CC1A-49F9-AED2-698D71346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4630951"/>
            <a:ext cx="6489329" cy="5819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83795DA-73A5-43F9-9FB1-4D0F90C7FE9E}"/>
              </a:ext>
            </a:extLst>
          </p:cNvPr>
          <p:cNvSpPr txBox="1"/>
          <p:nvPr/>
        </p:nvSpPr>
        <p:spPr>
          <a:xfrm>
            <a:off x="2619375" y="5745259"/>
            <a:ext cx="8790304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network connect my-net mn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028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6988D-FC66-4132-953D-4018C881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AEF6F-DCDC-4976-AF6B-6E0054B1C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889856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busyBox</a:t>
            </a:r>
            <a:r>
              <a:rPr lang="zh-CN" altLang="en-US"/>
              <a:t>镜像创建并运行一个容器，加入</a:t>
            </a:r>
            <a:r>
              <a:rPr lang="en-US" altLang="zh-CN"/>
              <a:t>my-net</a:t>
            </a:r>
            <a:r>
              <a:rPr lang="zh-CN" altLang="en-US"/>
              <a:t>网络，测试与</a:t>
            </a:r>
            <a:r>
              <a:rPr lang="en-US" altLang="zh-CN"/>
              <a:t>nginx</a:t>
            </a:r>
            <a:r>
              <a:rPr lang="zh-CN" altLang="en-US"/>
              <a:t>容器的网络是否畅通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B55ED-76A6-44E1-A3AE-F27E3F7A4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995202"/>
            <a:ext cx="9214230" cy="299145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实现流程如下：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基于</a:t>
            </a:r>
            <a:r>
              <a:rPr lang="en-US" altLang="zh-CN"/>
              <a:t>BusyBox</a:t>
            </a:r>
            <a:r>
              <a:rPr lang="zh-CN" altLang="en-US"/>
              <a:t>镜像创建容器，并使用</a:t>
            </a:r>
            <a:r>
              <a:rPr lang="en-US" altLang="zh-CN"/>
              <a:t>--network</a:t>
            </a:r>
            <a:r>
              <a:rPr lang="zh-CN" altLang="en-US"/>
              <a:t>参数加入</a:t>
            </a:r>
            <a:r>
              <a:rPr lang="en-US" altLang="zh-CN"/>
              <a:t>my-net</a:t>
            </a:r>
            <a:r>
              <a:rPr lang="zh-CN" altLang="en-US"/>
              <a:t>网络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ping</a:t>
            </a:r>
            <a:r>
              <a:rPr lang="zh-CN" altLang="en-US"/>
              <a:t>命令测试网络连接，同一个网络中的容器可以用容器名互联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3795DA-73A5-43F9-9FB1-4D0F90C7FE9E}"/>
              </a:ext>
            </a:extLst>
          </p:cNvPr>
          <p:cNvSpPr txBox="1"/>
          <p:nvPr/>
        </p:nvSpPr>
        <p:spPr>
          <a:xfrm>
            <a:off x="2619376" y="2794804"/>
            <a:ext cx="8790304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-it --rm --name busybox1 --network my-net busybox sh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2DB25D-58AA-44D5-94B7-1775A940E3B7}"/>
              </a:ext>
            </a:extLst>
          </p:cNvPr>
          <p:cNvGrpSpPr/>
          <p:nvPr/>
        </p:nvGrpSpPr>
        <p:grpSpPr>
          <a:xfrm>
            <a:off x="2195449" y="6176744"/>
            <a:ext cx="7331907" cy="517190"/>
            <a:chOff x="710880" y="2327564"/>
            <a:chExt cx="7331907" cy="434360"/>
          </a:xfrm>
        </p:grpSpPr>
        <p:sp>
          <p:nvSpPr>
            <p:cNvPr id="11" name="三角形 5">
              <a:extLst>
                <a:ext uri="{FF2B5EF4-FFF2-40B4-BE49-F238E27FC236}">
                  <a16:creationId xmlns:a16="http://schemas.microsoft.com/office/drawing/2014/main" id="{4D542A2D-D6FD-4726-A1C8-1D20346380DC}"/>
                </a:ext>
              </a:extLst>
            </p:cNvPr>
            <p:cNvSpPr/>
            <p:nvPr/>
          </p:nvSpPr>
          <p:spPr>
            <a:xfrm rot="2651319">
              <a:off x="717495" y="2644108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DF5DE6A-FADD-420A-A2DD-440D875F8FCD}"/>
                </a:ext>
              </a:extLst>
            </p:cNvPr>
            <p:cNvSpPr/>
            <p:nvPr/>
          </p:nvSpPr>
          <p:spPr>
            <a:xfrm>
              <a:off x="810808" y="2327564"/>
              <a:ext cx="7231979" cy="43436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B962D8-42DE-4DFF-AA23-B9BB5774C4DE}"/>
                </a:ext>
              </a:extLst>
            </p:cNvPr>
            <p:cNvSpPr/>
            <p:nvPr/>
          </p:nvSpPr>
          <p:spPr>
            <a:xfrm>
              <a:off x="710880" y="2400035"/>
              <a:ext cx="557582" cy="26478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小结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C353A9E-2FFD-427D-A67B-4E435E5961E7}"/>
              </a:ext>
            </a:extLst>
          </p:cNvPr>
          <p:cNvSpPr txBox="1"/>
          <p:nvPr/>
        </p:nvSpPr>
        <p:spPr>
          <a:xfrm>
            <a:off x="2896810" y="6187520"/>
            <a:ext cx="663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创建容器时的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--network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参数允许我们直接加入一个网络中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互联的容器可以利用 容器名互相访问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65A826-16E4-4A56-A7B1-DB3D0F4A4C5F}"/>
              </a:ext>
            </a:extLst>
          </p:cNvPr>
          <p:cNvSpPr txBox="1"/>
          <p:nvPr/>
        </p:nvSpPr>
        <p:spPr>
          <a:xfrm>
            <a:off x="2619376" y="3191767"/>
            <a:ext cx="8790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命令说明：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-it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运行容器并保持一个可交互的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shell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终端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--rm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容器退出时，自动删除容器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--network my-net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my-net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busybox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是一个测试用的简单容器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终端交互方式采用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8131DB-EC2B-45A3-A28B-B5A3ECE594CF}"/>
              </a:ext>
            </a:extLst>
          </p:cNvPr>
          <p:cNvSpPr txBox="1"/>
          <p:nvPr/>
        </p:nvSpPr>
        <p:spPr>
          <a:xfrm>
            <a:off x="2619376" y="4986653"/>
            <a:ext cx="8790304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 mn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E2C4FD2-EC81-4660-846E-7C60F0CD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6" y="5395157"/>
            <a:ext cx="4225633" cy="6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91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91858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/>
              <a:t>使用</a:t>
            </a:r>
            <a:r>
              <a:rPr lang="en-US" altLang="zh-CN"/>
              <a:t>docker 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network</a:t>
            </a:r>
            <a:r>
              <a:rPr lang="en-US" altLang="zh-CN"/>
              <a:t> </a:t>
            </a:r>
            <a:r>
              <a:rPr lang="zh-CN" altLang="en-US"/>
              <a:t>相关操作可以管理</a:t>
            </a:r>
            <a:r>
              <a:rPr lang="en-US" altLang="zh-CN"/>
              <a:t>network</a:t>
            </a: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create:	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network</a:t>
            </a: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network</a:t>
            </a: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rm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network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prune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：删除没有使用的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network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/>
              <a:t>连接一个容器到网络中包括两种方式：</a:t>
            </a:r>
            <a:endParaRPr lang="en-US" altLang="zh-CN"/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network connect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网络名 容器名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--network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网络名</a:t>
            </a:r>
            <a:endParaRPr lang="en-US" altLang="zh-CN" sz="160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网络管理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91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E122B87E-34D2-40D9-9B84-B061B4C15121}"/>
              </a:ext>
            </a:extLst>
          </p:cNvPr>
          <p:cNvSpPr/>
          <p:nvPr/>
        </p:nvSpPr>
        <p:spPr>
          <a:xfrm>
            <a:off x="1956376" y="575752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64449E7-2255-4A6B-8135-A80D4C275D1D}"/>
              </a:ext>
            </a:extLst>
          </p:cNvPr>
          <p:cNvSpPr/>
          <p:nvPr/>
        </p:nvSpPr>
        <p:spPr>
          <a:xfrm>
            <a:off x="2093168" y="524375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什么是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Docker</a:t>
            </a:r>
            <a:endParaRPr kumimoji="1" lang="zh-CN" altLang="en-US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项目部署的环境问题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C2F5EAB-7FCB-4B47-8A0D-BD3B4D521355}"/>
              </a:ext>
            </a:extLst>
          </p:cNvPr>
          <p:cNvSpPr txBox="1"/>
          <p:nvPr/>
        </p:nvSpPr>
        <p:spPr>
          <a:xfrm>
            <a:off x="710880" y="1438995"/>
            <a:ext cx="10841040" cy="96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系统都有核心的两部分组成：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：主要是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 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BootLoader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：是运行在内核上的操作系统相关文件，如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等目录。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C3087A7-EFB3-4DE3-8246-B95DA4DF96AF}"/>
              </a:ext>
            </a:extLst>
          </p:cNvPr>
          <p:cNvSpPr/>
          <p:nvPr/>
        </p:nvSpPr>
        <p:spPr>
          <a:xfrm>
            <a:off x="4292667" y="3035509"/>
            <a:ext cx="2359455" cy="743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BD0A2B0-F421-4359-8834-7723DC8AFD36}"/>
              </a:ext>
            </a:extLst>
          </p:cNvPr>
          <p:cNvSpPr/>
          <p:nvPr/>
        </p:nvSpPr>
        <p:spPr>
          <a:xfrm>
            <a:off x="1321008" y="409730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EDFA1-2CE1-4249-9524-E603B511DE92}"/>
              </a:ext>
            </a:extLst>
          </p:cNvPr>
          <p:cNvSpPr/>
          <p:nvPr/>
        </p:nvSpPr>
        <p:spPr>
          <a:xfrm>
            <a:off x="1399864" y="420720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E8EF51-BDDA-4257-B363-16500A2E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46" y="5483242"/>
            <a:ext cx="399833" cy="386312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049872F6-6562-45D0-A288-B42CCE3E39D3}"/>
              </a:ext>
            </a:extLst>
          </p:cNvPr>
          <p:cNvSpPr/>
          <p:nvPr/>
        </p:nvSpPr>
        <p:spPr>
          <a:xfrm>
            <a:off x="7931463" y="575731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6F7D4B9-9F07-4DCE-A177-3954DC070C90}"/>
              </a:ext>
            </a:extLst>
          </p:cNvPr>
          <p:cNvSpPr/>
          <p:nvPr/>
        </p:nvSpPr>
        <p:spPr>
          <a:xfrm>
            <a:off x="8068255" y="524354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2B3F979-FE9C-4265-B400-4BFECA6AE384}"/>
              </a:ext>
            </a:extLst>
          </p:cNvPr>
          <p:cNvSpPr/>
          <p:nvPr/>
        </p:nvSpPr>
        <p:spPr>
          <a:xfrm>
            <a:off x="7296095" y="409709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40841C-EEC4-46CE-BBE1-EAE4AF565F73}"/>
              </a:ext>
            </a:extLst>
          </p:cNvPr>
          <p:cNvSpPr/>
          <p:nvPr/>
        </p:nvSpPr>
        <p:spPr>
          <a:xfrm>
            <a:off x="7374951" y="420699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E9CD25-61E0-4459-B01E-E6EA0BB66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65" y="5519084"/>
            <a:ext cx="371634" cy="3590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1B404A-F071-4321-8131-5AF11A3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6" y="2888515"/>
            <a:ext cx="1120164" cy="96624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9AF6E8A-8C24-4D1F-B27D-FBAE4ECBC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73" y="2812559"/>
            <a:ext cx="1120164" cy="966248"/>
          </a:xfrm>
          <a:prstGeom prst="rect">
            <a:avLst/>
          </a:prstGeom>
        </p:spPr>
      </p:pic>
      <p:sp>
        <p:nvSpPr>
          <p:cNvPr id="16" name="乘号 15">
            <a:extLst>
              <a:ext uri="{FF2B5EF4-FFF2-40B4-BE49-F238E27FC236}">
                <a16:creationId xmlns:a16="http://schemas.microsoft.com/office/drawing/2014/main" id="{CD78A31C-AFE2-49AA-8B4F-B84BB1A939C0}"/>
              </a:ext>
            </a:extLst>
          </p:cNvPr>
          <p:cNvSpPr/>
          <p:nvPr/>
        </p:nvSpPr>
        <p:spPr>
          <a:xfrm>
            <a:off x="4457294" y="2458899"/>
            <a:ext cx="2030199" cy="1896518"/>
          </a:xfrm>
          <a:prstGeom prst="mathMultiply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AD721C-7318-4308-8E3A-5E19A9755E0B}"/>
              </a:ext>
            </a:extLst>
          </p:cNvPr>
          <p:cNvSpPr txBox="1"/>
          <p:nvPr/>
        </p:nvSpPr>
        <p:spPr>
          <a:xfrm>
            <a:off x="4173028" y="4361513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运行环境不一致，无法迁移部署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6D11C9E6-6C57-449B-A9CB-38F18D9D2CFE}"/>
              </a:ext>
            </a:extLst>
          </p:cNvPr>
          <p:cNvSpPr/>
          <p:nvPr/>
        </p:nvSpPr>
        <p:spPr>
          <a:xfrm>
            <a:off x="1496798" y="4877646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094BEF8D-0B26-4CA4-ABE6-56EF63F506C0}"/>
              </a:ext>
            </a:extLst>
          </p:cNvPr>
          <p:cNvSpPr/>
          <p:nvPr/>
        </p:nvSpPr>
        <p:spPr>
          <a:xfrm>
            <a:off x="1496175" y="4384815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C0C5F-84A1-4B0C-93FB-82DA226C8F55}"/>
              </a:ext>
            </a:extLst>
          </p:cNvPr>
          <p:cNvSpPr txBox="1"/>
          <p:nvPr/>
        </p:nvSpPr>
        <p:spPr>
          <a:xfrm>
            <a:off x="1628341" y="4353449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流程图: 磁盘 29">
            <a:extLst>
              <a:ext uri="{FF2B5EF4-FFF2-40B4-BE49-F238E27FC236}">
                <a16:creationId xmlns:a16="http://schemas.microsoft.com/office/drawing/2014/main" id="{21D3E449-167B-4DFE-BAF9-9BC78CCDFF98}"/>
              </a:ext>
            </a:extLst>
          </p:cNvPr>
          <p:cNvSpPr/>
          <p:nvPr/>
        </p:nvSpPr>
        <p:spPr>
          <a:xfrm>
            <a:off x="7437727" y="4837937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FC999B11-9502-4B9A-9DA0-9035548304FD}"/>
              </a:ext>
            </a:extLst>
          </p:cNvPr>
          <p:cNvSpPr/>
          <p:nvPr/>
        </p:nvSpPr>
        <p:spPr>
          <a:xfrm>
            <a:off x="7437104" y="4345106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D9FFD3-D534-47BB-B8F2-A418F793BBCC}"/>
              </a:ext>
            </a:extLst>
          </p:cNvPr>
          <p:cNvSpPr txBox="1"/>
          <p:nvPr/>
        </p:nvSpPr>
        <p:spPr>
          <a:xfrm>
            <a:off x="7569270" y="4313740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7FCF5A-9608-416B-BF72-FA5C4DDCB957}"/>
              </a:ext>
            </a:extLst>
          </p:cNvPr>
          <p:cNvSpPr txBox="1"/>
          <p:nvPr/>
        </p:nvSpPr>
        <p:spPr>
          <a:xfrm>
            <a:off x="710880" y="2327210"/>
            <a:ext cx="899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CentOS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Ubuntu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系统的内核是相同的，都是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9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5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10" grpId="0"/>
      <p:bldP spid="30" grpId="0" animBg="1"/>
      <p:bldP spid="30" grpId="1" animBg="1"/>
      <p:bldP spid="31" grpId="0" animBg="1"/>
      <p:bldP spid="32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Docker</a:t>
            </a:r>
          </a:p>
          <a:p>
            <a:r>
              <a:rPr lang="en-US" altLang="zh-CN">
                <a:solidFill>
                  <a:schemeClr val="tx1"/>
                </a:solidFill>
              </a:rPr>
              <a:t>Docker</a:t>
            </a:r>
            <a:r>
              <a:rPr lang="zh-CN" altLang="en-US">
                <a:solidFill>
                  <a:schemeClr val="tx1"/>
                </a:solidFill>
              </a:rPr>
              <a:t>的基本操作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kumimoji="1" lang="zh-CN" altLang="en-US">
                <a:solidFill>
                  <a:srgbClr val="AD2B26"/>
                </a:solidFill>
              </a:rPr>
              <a:t>常用镜像使用</a:t>
            </a:r>
            <a:endParaRPr kumimoji="1" lang="en-US" altLang="zh-CN">
              <a:solidFill>
                <a:srgbClr val="AD2B26"/>
              </a:solidFill>
            </a:endParaRPr>
          </a:p>
          <a:p>
            <a:r>
              <a:rPr kumimoji="1" lang="en-US" altLang="zh-CN" err="1"/>
              <a:t>Dockerfile</a:t>
            </a:r>
            <a:r>
              <a:rPr kumimoji="1" lang="zh-CN" altLang="en-US"/>
              <a:t>自定义镜像</a:t>
            </a:r>
            <a:endParaRPr kumimoji="1" lang="en-US" altLang="zh-CN"/>
          </a:p>
          <a:p>
            <a:r>
              <a:rPr kumimoji="1" lang="en-US" altLang="zh-CN"/>
              <a:t>Docker</a:t>
            </a:r>
            <a:r>
              <a:rPr kumimoji="1" lang="zh-CN" altLang="en-US"/>
              <a:t>镜像服务</a:t>
            </a:r>
            <a:endParaRPr kumimoji="1" lang="en-US" altLang="zh-CN"/>
          </a:p>
          <a:p>
            <a:r>
              <a:rPr kumimoji="1" lang="zh-CN" altLang="en-US"/>
              <a:t>实战作业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521319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5F4E75-FD9E-42D0-B3E2-D75496096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学会使用</a:t>
            </a:r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MySQL</a:t>
            </a:r>
          </a:p>
          <a:p>
            <a:r>
              <a:rPr lang="zh-CN" altLang="en-US"/>
              <a:t>学会使用</a:t>
            </a:r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Elasticsearch</a:t>
            </a:r>
          </a:p>
          <a:p>
            <a:r>
              <a:rPr lang="zh-CN" altLang="en-US"/>
              <a:t>学会使用</a:t>
            </a:r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RabbitMQ</a:t>
            </a:r>
          </a:p>
          <a:p>
            <a:r>
              <a:rPr lang="zh-CN" altLang="en-US"/>
              <a:t>学会通过查询官方文档，弄清楚容器运行参数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045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3BF58-3CA3-49CC-B662-102BBE8F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766219"/>
            <a:ext cx="6654800" cy="662782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4D480-BF1F-4BA6-B7DB-85830C1DC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4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BAFE-9E13-41DA-96FC-51E17E87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常用镜像使用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D578E-6F2F-4A73-97F7-A15A194F3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EE294-9F4F-4B51-8801-5C05D99FF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560477"/>
          </a:xfrm>
        </p:spPr>
        <p:txBody>
          <a:bodyPr/>
          <a:lstStyle/>
          <a:p>
            <a:r>
              <a:rPr lang="zh-CN" altLang="en-US"/>
              <a:t>这里要求安装版本为</a:t>
            </a:r>
            <a:r>
              <a:rPr lang="en-US" altLang="zh-CN">
                <a:solidFill>
                  <a:srgbClr val="AD2B26"/>
                </a:solidFill>
              </a:rPr>
              <a:t>mysql:5.7.25</a:t>
            </a:r>
            <a:r>
              <a:rPr lang="zh-CN" altLang="en-US"/>
              <a:t>版本，步骤如下：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拉取或从本地加载</a:t>
            </a:r>
            <a:r>
              <a:rPr lang="en-US" altLang="zh-CN"/>
              <a:t>MySQL</a:t>
            </a:r>
            <a:r>
              <a:rPr lang="zh-CN" altLang="en-US"/>
              <a:t>镜像。因为镜像文件较大，推荐从本地加载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创建两个数据卷</a:t>
            </a:r>
            <a:r>
              <a:rPr lang="en-US" altLang="zh-CN"/>
              <a:t>mysql-data</a:t>
            </a:r>
            <a:r>
              <a:rPr lang="zh-CN" altLang="en-US"/>
              <a:t>、</a:t>
            </a:r>
            <a:r>
              <a:rPr lang="en-US" altLang="zh-CN"/>
              <a:t>mysql-conf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进入</a:t>
            </a:r>
            <a:r>
              <a:rPr lang="en-US" altLang="zh-CN"/>
              <a:t>mysql-conf</a:t>
            </a:r>
            <a:r>
              <a:rPr lang="zh-CN" altLang="en-US"/>
              <a:t>数据卷所在目录，新建一个</a:t>
            </a:r>
            <a:r>
              <a:rPr lang="en-US" altLang="zh-CN"/>
              <a:t>my.cnf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编辑</a:t>
            </a:r>
            <a:r>
              <a:rPr lang="en-US" altLang="zh-CN"/>
              <a:t>my.cnf</a:t>
            </a:r>
            <a:r>
              <a:rPr lang="zh-CN" altLang="en-US"/>
              <a:t>文件，设置</a:t>
            </a:r>
            <a:r>
              <a:rPr lang="en-US" altLang="zh-CN"/>
              <a:t>mysql</a:t>
            </a:r>
            <a:r>
              <a:rPr lang="zh-CN" altLang="en-US"/>
              <a:t>编码等配置属性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创建并运行容器。</a:t>
            </a:r>
            <a:r>
              <a:rPr lang="en-US" altLang="zh-CN"/>
              <a:t>【</a:t>
            </a:r>
            <a:r>
              <a:rPr lang="zh-CN" altLang="en-US"/>
              <a:t>具体参数及挂载目录参考</a:t>
            </a:r>
            <a:r>
              <a:rPr lang="en-US" altLang="zh-CN"/>
              <a:t>DockerHub</a:t>
            </a:r>
            <a:r>
              <a:rPr lang="zh-CN" altLang="en-US"/>
              <a:t>网站的说明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5" name="矩形 4">
            <a:hlinkClick r:id="" action="ppaction://macro?name=copy"/>
            <a:extLst>
              <a:ext uri="{FF2B5EF4-FFF2-40B4-BE49-F238E27FC236}">
                <a16:creationId xmlns:a16="http://schemas.microsoft.com/office/drawing/2014/main" id="{DDA5FDB6-EA7D-4398-B5B1-68E007638BEF}"/>
              </a:ext>
            </a:extLst>
          </p:cNvPr>
          <p:cNvSpPr/>
          <p:nvPr/>
        </p:nvSpPr>
        <p:spPr>
          <a:xfrm>
            <a:off x="1408178" y="4623489"/>
            <a:ext cx="8947439" cy="16832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mysql</a:t>
            </a:r>
            <a:r>
              <a:rPr kumimoji="1"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配置文件内容：</a:t>
            </a:r>
            <a:endParaRPr kumimoji="1" lang="en-US" altLang="zh-CN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[mysqld]</a:t>
            </a:r>
          </a:p>
          <a:p>
            <a:pPr>
              <a:lnSpc>
                <a:spcPct val="130000"/>
              </a:lnSpc>
            </a:pP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skip-name-resolve</a:t>
            </a:r>
          </a:p>
          <a:p>
            <a:pPr>
              <a:lnSpc>
                <a:spcPct val="130000"/>
              </a:lnSpc>
            </a:pP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character_set_server=utf8</a:t>
            </a:r>
          </a:p>
          <a:p>
            <a:pPr>
              <a:lnSpc>
                <a:spcPct val="130000"/>
              </a:lnSpc>
            </a:pP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datadir=/var/lib/mysql</a:t>
            </a:r>
          </a:p>
          <a:p>
            <a:pPr>
              <a:lnSpc>
                <a:spcPct val="130000"/>
              </a:lnSpc>
            </a:pP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server-id=1000</a:t>
            </a:r>
            <a:endParaRPr kumimoji="1"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2C1D25FB-72F4-43A7-BDDB-AE7856CAC804}"/>
              </a:ext>
            </a:extLst>
          </p:cNvPr>
          <p:cNvSpPr/>
          <p:nvPr/>
        </p:nvSpPr>
        <p:spPr>
          <a:xfrm rot="2651319">
            <a:off x="717495" y="459652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8A46E6-692E-4245-B837-50AF9EF2D7FA}"/>
              </a:ext>
            </a:extLst>
          </p:cNvPr>
          <p:cNvSpPr/>
          <p:nvPr/>
        </p:nvSpPr>
        <p:spPr>
          <a:xfrm>
            <a:off x="810808" y="4307329"/>
            <a:ext cx="10266767" cy="216014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8D7C12-573E-4D5B-B233-8B945901A8B9}"/>
              </a:ext>
            </a:extLst>
          </p:cNvPr>
          <p:cNvSpPr/>
          <p:nvPr/>
        </p:nvSpPr>
        <p:spPr>
          <a:xfrm>
            <a:off x="710880" y="4379799"/>
            <a:ext cx="619156" cy="24369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资料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283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3BF58-3CA3-49CC-B662-102BBE8F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ElasticSearch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4D480-BF1F-4BA6-B7DB-85830C1DC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04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BAFE-9E13-41DA-96FC-51E17E87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常用镜像使用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D578E-6F2F-4A73-97F7-A15A194F3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ElasticSearch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EE294-9F4F-4B51-8801-5C05D99FF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560477"/>
          </a:xfrm>
        </p:spPr>
        <p:txBody>
          <a:bodyPr/>
          <a:lstStyle/>
          <a:p>
            <a:r>
              <a:rPr lang="zh-CN" altLang="en-US"/>
              <a:t>这里要求安装版本为</a:t>
            </a:r>
            <a:r>
              <a:rPr lang="en-US" altLang="zh-CN">
                <a:solidFill>
                  <a:srgbClr val="AD2B26"/>
                </a:solidFill>
              </a:rPr>
              <a:t>elasticsearch:7.4.2</a:t>
            </a:r>
            <a:r>
              <a:rPr lang="zh-CN" altLang="en-US"/>
              <a:t>版本，步骤如下：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拉取或从本地加载</a:t>
            </a:r>
            <a:r>
              <a:rPr lang="en-US" altLang="zh-CN">
                <a:solidFill>
                  <a:srgbClr val="AD2B26"/>
                </a:solidFill>
              </a:rPr>
              <a:t>elasticsearch:7.4.2</a:t>
            </a:r>
            <a:r>
              <a:rPr lang="zh-CN" altLang="en-US"/>
              <a:t>镜像。因为镜像文件较大，推荐从本地加载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创建两个数据卷</a:t>
            </a:r>
            <a:r>
              <a:rPr lang="en-US" altLang="zh-CN"/>
              <a:t>es-data</a:t>
            </a:r>
            <a:r>
              <a:rPr lang="zh-CN" altLang="en-US"/>
              <a:t>（</a:t>
            </a:r>
            <a:r>
              <a:rPr lang="en-US" altLang="zh-CN"/>
              <a:t>elasticsearch</a:t>
            </a:r>
            <a:r>
              <a:rPr lang="zh-CN" altLang="en-US"/>
              <a:t>数据存储目录）、</a:t>
            </a:r>
            <a:r>
              <a:rPr lang="en-US" altLang="zh-CN"/>
              <a:t>es-plugins</a:t>
            </a:r>
            <a:r>
              <a:rPr lang="zh-CN" altLang="en-US"/>
              <a:t> （</a:t>
            </a:r>
            <a:r>
              <a:rPr lang="en-US" altLang="zh-CN"/>
              <a:t>elasticsearch</a:t>
            </a:r>
            <a:r>
              <a:rPr lang="zh-CN" altLang="en-US"/>
              <a:t>插件目录）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进入</a:t>
            </a:r>
            <a:r>
              <a:rPr lang="en-US" altLang="zh-CN">
                <a:hlinkClick r:id="rId3"/>
              </a:rPr>
              <a:t>https://www.elastic.co/guide/en/elasticsearch/reference/7.5/docker.html</a:t>
            </a:r>
            <a:r>
              <a:rPr lang="zh-CN" altLang="en-US"/>
              <a:t>查看帮助文档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创建并运行容器。</a:t>
            </a:r>
          </a:p>
        </p:txBody>
      </p:sp>
      <p:sp>
        <p:nvSpPr>
          <p:cNvPr id="5" name="矩形 4">
            <a:hlinkClick r:id="" action="ppaction://macro?name=copy"/>
            <a:extLst>
              <a:ext uri="{FF2B5EF4-FFF2-40B4-BE49-F238E27FC236}">
                <a16:creationId xmlns:a16="http://schemas.microsoft.com/office/drawing/2014/main" id="{DDA5FDB6-EA7D-4398-B5B1-68E007638BEF}"/>
              </a:ext>
            </a:extLst>
          </p:cNvPr>
          <p:cNvSpPr/>
          <p:nvPr/>
        </p:nvSpPr>
        <p:spPr>
          <a:xfrm>
            <a:off x="1434811" y="4638278"/>
            <a:ext cx="8947439" cy="1099331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elasticsearch</a:t>
            </a:r>
            <a:r>
              <a:rPr kumimoji="1"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容器中的数据存储目录：</a:t>
            </a: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/usr/share/elasticsearch/data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elasticsearch</a:t>
            </a:r>
            <a:r>
              <a:rPr kumimoji="1"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容器中的插件目录：</a:t>
            </a: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/usr/share/elasticsearch/ plugins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限制</a:t>
            </a: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elasticsearch</a:t>
            </a:r>
            <a:r>
              <a:rPr kumimoji="1"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JVM</a:t>
            </a:r>
            <a:r>
              <a:rPr kumimoji="1"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内存大小为</a:t>
            </a:r>
            <a:r>
              <a:rPr kumimoji="1"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512mb</a:t>
            </a:r>
            <a:r>
              <a:rPr kumimoji="1"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，避免过多的内存占用</a:t>
            </a: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2C1D25FB-72F4-43A7-BDDB-AE7856CAC804}"/>
              </a:ext>
            </a:extLst>
          </p:cNvPr>
          <p:cNvSpPr/>
          <p:nvPr/>
        </p:nvSpPr>
        <p:spPr>
          <a:xfrm rot="2651319">
            <a:off x="717495" y="459652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8A46E6-692E-4245-B837-50AF9EF2D7FA}"/>
              </a:ext>
            </a:extLst>
          </p:cNvPr>
          <p:cNvSpPr/>
          <p:nvPr/>
        </p:nvSpPr>
        <p:spPr>
          <a:xfrm>
            <a:off x="810808" y="4307328"/>
            <a:ext cx="10266767" cy="1741779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8D7C12-573E-4D5B-B233-8B945901A8B9}"/>
              </a:ext>
            </a:extLst>
          </p:cNvPr>
          <p:cNvSpPr/>
          <p:nvPr/>
        </p:nvSpPr>
        <p:spPr>
          <a:xfrm>
            <a:off x="710880" y="4379799"/>
            <a:ext cx="619156" cy="24369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350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97669-4BF5-4E5D-AF91-D388C0B1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565" y="2768759"/>
            <a:ext cx="6725920" cy="548322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RabbitMQ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51CD6-8CAB-4E73-82A8-C9CAAE4188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53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94FA-76EA-462A-B665-A5FB9142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常用镜像使用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B68AC-9C61-4163-BC39-E306E8D30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784065"/>
          </a:xfrm>
        </p:spPr>
        <p:txBody>
          <a:bodyPr/>
          <a:lstStyle/>
          <a:p>
            <a:r>
              <a:rPr lang="zh-CN" altLang="en-US"/>
              <a:t>参考</a:t>
            </a:r>
            <a:r>
              <a:rPr lang="en-US" altLang="zh-CN"/>
              <a:t>DockerHub</a:t>
            </a:r>
            <a:r>
              <a:rPr lang="zh-CN" altLang="en-US"/>
              <a:t>文档，利用</a:t>
            </a:r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/>
              <a:t>RabbitMQ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7E0DD-56A3-48C8-8842-42F38830CC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95449"/>
            <a:ext cx="9214230" cy="2058700"/>
          </a:xfrm>
        </p:spPr>
        <p:txBody>
          <a:bodyPr/>
          <a:lstStyle/>
          <a:p>
            <a:r>
              <a:rPr lang="zh-CN" altLang="en-US"/>
              <a:t>这里要求安装版本为</a:t>
            </a:r>
            <a:r>
              <a:rPr lang="en-US" altLang="zh-CN">
                <a:solidFill>
                  <a:srgbClr val="AD2B26"/>
                </a:solidFill>
              </a:rPr>
              <a:t>rabbitmq:3-management</a:t>
            </a:r>
            <a:r>
              <a:rPr lang="zh-CN" altLang="en-US"/>
              <a:t>版本，其中包含管理插件，步骤如下：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拉取或从本地加载</a:t>
            </a:r>
            <a:r>
              <a:rPr lang="en-US" altLang="zh-CN">
                <a:solidFill>
                  <a:srgbClr val="AD2B26"/>
                </a:solidFill>
              </a:rPr>
              <a:t>rabbitmq:3-management</a:t>
            </a:r>
            <a:r>
              <a:rPr lang="zh-CN" altLang="en-US"/>
              <a:t>镜像。因为镜像文件较大，推荐从本地加载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进入</a:t>
            </a:r>
            <a:r>
              <a:rPr lang="en-US" altLang="zh-CN"/>
              <a:t>DockerHUb</a:t>
            </a:r>
            <a:r>
              <a:rPr lang="zh-CN" altLang="en-US"/>
              <a:t>查看帮助文档。注意环境变量配置，设置初始的用户名和密码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创建并运行容器。</a:t>
            </a:r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A56375-51F1-4C17-BC2F-40F77A8ACE66}"/>
              </a:ext>
            </a:extLst>
          </p:cNvPr>
          <p:cNvSpPr txBox="1"/>
          <p:nvPr/>
        </p:nvSpPr>
        <p:spPr>
          <a:xfrm>
            <a:off x="2638425" y="3858924"/>
            <a:ext cx="7943850" cy="25935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\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-e RABBITMQ_DEFAULT_USER=leyou \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-e RABBITMQ_DEFAULT_PASS=123321 \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--name mq \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--hostname mq1 \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-p 15672:15672 \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-p 5672:5672 \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-d \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rabbitmq:3-management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800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955286-FF1C-4932-933E-4DAE2C09CE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学会查阅官方文档，创建</a:t>
            </a:r>
            <a:r>
              <a:rPr lang="en-US" altLang="zh-CN"/>
              <a:t>Docker</a:t>
            </a:r>
            <a:r>
              <a:rPr lang="zh-CN" altLang="en-US"/>
              <a:t>容器一般考虑下列属性：</a:t>
            </a:r>
            <a:endParaRPr lang="en-US" altLang="zh-CN"/>
          </a:p>
          <a:p>
            <a:pPr marL="952485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有哪些容器内的目录需要挂载，一般是配置或数据目录</a:t>
            </a:r>
            <a:endParaRPr lang="en-US" altLang="zh-CN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是否需要设置特殊的网络</a:t>
            </a:r>
            <a:endParaRPr lang="en-US" altLang="zh-CN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是否有环境变量需要配置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CCF051-25A5-437D-9A34-D8946050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24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Docker</a:t>
            </a:r>
          </a:p>
          <a:p>
            <a:r>
              <a:rPr lang="en-US" altLang="zh-CN">
                <a:solidFill>
                  <a:srgbClr val="49504F"/>
                </a:solidFill>
              </a:rPr>
              <a:t>Docker</a:t>
            </a:r>
            <a:r>
              <a:rPr lang="zh-CN" altLang="en-US">
                <a:solidFill>
                  <a:srgbClr val="49504F"/>
                </a:solidFill>
              </a:rPr>
              <a:t>的基本操作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kumimoji="1" lang="zh-CN" altLang="en-US"/>
              <a:t>常用镜像使用</a:t>
            </a:r>
            <a:endParaRPr kumimoji="1" lang="en-US" altLang="zh-CN"/>
          </a:p>
          <a:p>
            <a:r>
              <a:rPr kumimoji="1" lang="en-US" altLang="zh-CN" err="1">
                <a:solidFill>
                  <a:srgbClr val="AD2B26"/>
                </a:solidFill>
              </a:rPr>
              <a:t>Dockerfile</a:t>
            </a:r>
            <a:r>
              <a:rPr kumimoji="1" lang="zh-CN" altLang="en-US">
                <a:solidFill>
                  <a:srgbClr val="AD2B26"/>
                </a:solidFill>
              </a:rPr>
              <a:t>自定义镜像</a:t>
            </a:r>
            <a:endParaRPr kumimoji="1" lang="en-US" altLang="zh-CN">
              <a:solidFill>
                <a:srgbClr val="AD2B26"/>
              </a:solidFill>
            </a:endParaRPr>
          </a:p>
          <a:p>
            <a:r>
              <a:rPr kumimoji="1" lang="en-US" altLang="zh-CN"/>
              <a:t>Docker</a:t>
            </a:r>
            <a:r>
              <a:rPr kumimoji="1" lang="zh-CN" altLang="en-US"/>
              <a:t>镜像服务</a:t>
            </a:r>
            <a:endParaRPr kumimoji="1" lang="en-US" altLang="zh-CN"/>
          </a:p>
          <a:p>
            <a:r>
              <a:rPr kumimoji="1" lang="zh-CN" altLang="en-US"/>
              <a:t>实战作业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31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E122B87E-34D2-40D9-9B84-B061B4C15121}"/>
              </a:ext>
            </a:extLst>
          </p:cNvPr>
          <p:cNvSpPr/>
          <p:nvPr/>
        </p:nvSpPr>
        <p:spPr>
          <a:xfrm>
            <a:off x="1956376" y="575752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64449E7-2255-4A6B-8135-A80D4C275D1D}"/>
              </a:ext>
            </a:extLst>
          </p:cNvPr>
          <p:cNvSpPr/>
          <p:nvPr/>
        </p:nvSpPr>
        <p:spPr>
          <a:xfrm>
            <a:off x="2093168" y="524375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什么是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Docker</a:t>
            </a:r>
            <a:endParaRPr kumimoji="1" lang="zh-CN" altLang="en-US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项目部署的环境问题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C3087A7-EFB3-4DE3-8246-B95DA4DF96AF}"/>
              </a:ext>
            </a:extLst>
          </p:cNvPr>
          <p:cNvSpPr/>
          <p:nvPr/>
        </p:nvSpPr>
        <p:spPr>
          <a:xfrm>
            <a:off x="4292667" y="3035509"/>
            <a:ext cx="2359455" cy="743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BD0A2B0-F421-4359-8834-7723DC8AFD36}"/>
              </a:ext>
            </a:extLst>
          </p:cNvPr>
          <p:cNvSpPr/>
          <p:nvPr/>
        </p:nvSpPr>
        <p:spPr>
          <a:xfrm>
            <a:off x="1321008" y="409730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EDFA1-2CE1-4249-9524-E603B511DE92}"/>
              </a:ext>
            </a:extLst>
          </p:cNvPr>
          <p:cNvSpPr/>
          <p:nvPr/>
        </p:nvSpPr>
        <p:spPr>
          <a:xfrm>
            <a:off x="1399864" y="420720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49872F6-6562-45D0-A288-B42CCE3E39D3}"/>
              </a:ext>
            </a:extLst>
          </p:cNvPr>
          <p:cNvSpPr/>
          <p:nvPr/>
        </p:nvSpPr>
        <p:spPr>
          <a:xfrm>
            <a:off x="7931463" y="575731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6F7D4B9-9F07-4DCE-A177-3954DC070C90}"/>
              </a:ext>
            </a:extLst>
          </p:cNvPr>
          <p:cNvSpPr/>
          <p:nvPr/>
        </p:nvSpPr>
        <p:spPr>
          <a:xfrm>
            <a:off x="8068255" y="524354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2B3F979-FE9C-4265-B400-4BFECA6AE384}"/>
              </a:ext>
            </a:extLst>
          </p:cNvPr>
          <p:cNvSpPr/>
          <p:nvPr/>
        </p:nvSpPr>
        <p:spPr>
          <a:xfrm>
            <a:off x="7296095" y="409709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40841C-EEC4-46CE-BBE1-EAE4AF565F73}"/>
              </a:ext>
            </a:extLst>
          </p:cNvPr>
          <p:cNvSpPr/>
          <p:nvPr/>
        </p:nvSpPr>
        <p:spPr>
          <a:xfrm>
            <a:off x="7374951" y="420699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1B404A-F071-4321-8131-5AF11A3E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96" y="2888515"/>
            <a:ext cx="1120164" cy="96624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9AF6E8A-8C24-4D1F-B27D-FBAE4ECB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173" y="2812559"/>
            <a:ext cx="1120164" cy="966248"/>
          </a:xfrm>
          <a:prstGeom prst="rect">
            <a:avLst/>
          </a:prstGeom>
        </p:spPr>
      </p:pic>
      <p:sp>
        <p:nvSpPr>
          <p:cNvPr id="16" name="乘号 15">
            <a:extLst>
              <a:ext uri="{FF2B5EF4-FFF2-40B4-BE49-F238E27FC236}">
                <a16:creationId xmlns:a16="http://schemas.microsoft.com/office/drawing/2014/main" id="{CD78A31C-AFE2-49AA-8B4F-B84BB1A939C0}"/>
              </a:ext>
            </a:extLst>
          </p:cNvPr>
          <p:cNvSpPr/>
          <p:nvPr/>
        </p:nvSpPr>
        <p:spPr>
          <a:xfrm>
            <a:off x="4457294" y="2458899"/>
            <a:ext cx="2030199" cy="1896518"/>
          </a:xfrm>
          <a:prstGeom prst="mathMultiply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AD721C-7318-4308-8E3A-5E19A9755E0B}"/>
              </a:ext>
            </a:extLst>
          </p:cNvPr>
          <p:cNvSpPr txBox="1"/>
          <p:nvPr/>
        </p:nvSpPr>
        <p:spPr>
          <a:xfrm>
            <a:off x="4173028" y="4361513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运行环境不一致，无法迁移部署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6D11C9E6-6C57-449B-A9CB-38F18D9D2CFE}"/>
              </a:ext>
            </a:extLst>
          </p:cNvPr>
          <p:cNvSpPr/>
          <p:nvPr/>
        </p:nvSpPr>
        <p:spPr>
          <a:xfrm>
            <a:off x="1496798" y="4877646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094BEF8D-0B26-4CA4-ABE6-56EF63F506C0}"/>
              </a:ext>
            </a:extLst>
          </p:cNvPr>
          <p:cNvSpPr/>
          <p:nvPr/>
        </p:nvSpPr>
        <p:spPr>
          <a:xfrm>
            <a:off x="1496175" y="4384815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C0C5F-84A1-4B0C-93FB-82DA226C8F55}"/>
              </a:ext>
            </a:extLst>
          </p:cNvPr>
          <p:cNvSpPr txBox="1"/>
          <p:nvPr/>
        </p:nvSpPr>
        <p:spPr>
          <a:xfrm>
            <a:off x="1628341" y="4353449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流程图: 磁盘 29">
            <a:extLst>
              <a:ext uri="{FF2B5EF4-FFF2-40B4-BE49-F238E27FC236}">
                <a16:creationId xmlns:a16="http://schemas.microsoft.com/office/drawing/2014/main" id="{21D3E449-167B-4DFE-BAF9-9BC78CCDFF98}"/>
              </a:ext>
            </a:extLst>
          </p:cNvPr>
          <p:cNvSpPr/>
          <p:nvPr/>
        </p:nvSpPr>
        <p:spPr>
          <a:xfrm>
            <a:off x="7437727" y="4837937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FC999B11-9502-4B9A-9DA0-9035548304FD}"/>
              </a:ext>
            </a:extLst>
          </p:cNvPr>
          <p:cNvSpPr/>
          <p:nvPr/>
        </p:nvSpPr>
        <p:spPr>
          <a:xfrm>
            <a:off x="7437104" y="4345106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D9FFD3-D534-47BB-B8F2-A418F793BBCC}"/>
              </a:ext>
            </a:extLst>
          </p:cNvPr>
          <p:cNvSpPr txBox="1"/>
          <p:nvPr/>
        </p:nvSpPr>
        <p:spPr>
          <a:xfrm>
            <a:off x="7569270" y="4313740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E8EF51-BDDA-4257-B363-16500A2E8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80" y="4615340"/>
            <a:ext cx="333996" cy="3227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E9CD25-61E0-4459-B01E-E6EA0BB66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38" y="4570478"/>
            <a:ext cx="371634" cy="3590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4C16BB-BDB6-4788-918D-05D1648C02B0}"/>
              </a:ext>
            </a:extLst>
          </p:cNvPr>
          <p:cNvSpPr txBox="1"/>
          <p:nvPr/>
        </p:nvSpPr>
        <p:spPr>
          <a:xfrm>
            <a:off x="5906031" y="2321997"/>
            <a:ext cx="4626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不同的，是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153888-F16C-43A8-8756-979ECA813795}"/>
              </a:ext>
            </a:extLst>
          </p:cNvPr>
          <p:cNvSpPr txBox="1"/>
          <p:nvPr/>
        </p:nvSpPr>
        <p:spPr>
          <a:xfrm>
            <a:off x="710880" y="1438995"/>
            <a:ext cx="10841040" cy="96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系统都有核心的两部分组成：</a:t>
            </a:r>
            <a:r>
              <a:rPr lang="en-US" altLang="zh-CN" sz="16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 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BootLoader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是运行在内核上的操作系统相关文件，如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等目录。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73F2EF-B6C2-4018-9635-44EB89856220}"/>
              </a:ext>
            </a:extLst>
          </p:cNvPr>
          <p:cNvSpPr txBox="1"/>
          <p:nvPr/>
        </p:nvSpPr>
        <p:spPr>
          <a:xfrm>
            <a:off x="710880" y="2326343"/>
            <a:ext cx="899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CentOS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Ubuntu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系统的内核是相同的，都是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14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E4E2E0-FAAE-48AC-B835-5D5C62990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083" y="1819275"/>
            <a:ext cx="6298881" cy="227647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能阅读</a:t>
            </a:r>
            <a:r>
              <a:rPr lang="en-US" altLang="zh-CN">
                <a:solidFill>
                  <a:schemeClr val="tx1"/>
                </a:solidFill>
              </a:rPr>
              <a:t>Dockerfile</a:t>
            </a:r>
            <a:r>
              <a:rPr lang="zh-CN" altLang="en-US">
                <a:solidFill>
                  <a:schemeClr val="tx1"/>
                </a:solidFill>
              </a:rPr>
              <a:t>文件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能将</a:t>
            </a:r>
            <a:r>
              <a:rPr lang="en-US" altLang="zh-CN"/>
              <a:t>Java</a:t>
            </a:r>
            <a:r>
              <a:rPr lang="zh-CN" altLang="en-US"/>
              <a:t>项目构建为镜像</a:t>
            </a:r>
            <a:endParaRPr lang="en-US" altLang="zh-CN"/>
          </a:p>
          <a:p>
            <a:r>
              <a:rPr lang="zh-CN" altLang="en-US"/>
              <a:t>了解</a:t>
            </a:r>
            <a:r>
              <a:rPr lang="en-US" altLang="zh-CN"/>
              <a:t>Nginx</a:t>
            </a:r>
            <a:r>
              <a:rPr lang="zh-CN" altLang="en-US"/>
              <a:t>镜像构建过程</a:t>
            </a:r>
          </a:p>
        </p:txBody>
      </p:sp>
    </p:spTree>
    <p:extLst>
      <p:ext uri="{BB962C8B-B14F-4D97-AF65-F5344CB8AC3E}">
        <p14:creationId xmlns:p14="http://schemas.microsoft.com/office/powerpoint/2010/main" val="2058802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0C6-29BC-4597-81EC-1E0596B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BD631-6098-40BD-BE0F-41A4E6A55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DB42B-B6E3-4CB2-81E1-3C8C0F813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5579"/>
            <a:ext cx="10698800" cy="42195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0" i="0">
                <a:solidFill>
                  <a:srgbClr val="2C3E50"/>
                </a:solidFill>
                <a:effectLst/>
              </a:rPr>
              <a:t>回顾之前镜像原理的章节，我们可以了解到，镜像的本质是一层层的</a:t>
            </a:r>
            <a:r>
              <a:rPr lang="en-US" altLang="zh-CN" b="0" i="0">
                <a:solidFill>
                  <a:srgbClr val="2C3E50"/>
                </a:solidFill>
                <a:effectLst/>
              </a:rPr>
              <a:t>Layer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。基于一个</a:t>
            </a:r>
            <a:r>
              <a:rPr lang="en-US" altLang="zh-CN" b="0" i="0">
                <a:solidFill>
                  <a:srgbClr val="2C3E50"/>
                </a:solidFill>
                <a:effectLst/>
              </a:rPr>
              <a:t>rootfs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这个基础的</a:t>
            </a:r>
            <a:r>
              <a:rPr lang="en-US" altLang="zh-CN" b="0" i="0">
                <a:solidFill>
                  <a:srgbClr val="2C3E50"/>
                </a:solidFill>
                <a:effectLst/>
              </a:rPr>
              <a:t>Layer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定制每一层所添加的配置、文件</a:t>
            </a:r>
            <a:r>
              <a:rPr lang="zh-CN" altLang="en-US">
                <a:solidFill>
                  <a:srgbClr val="2C3E50"/>
                </a:solidFill>
              </a:rPr>
              <a:t>，要执行的操作等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。</a:t>
            </a:r>
            <a:endParaRPr lang="en-US" altLang="zh-CN" b="0" i="0">
              <a:solidFill>
                <a:srgbClr val="2C3E50"/>
              </a:solidFill>
              <a:effectLst/>
            </a:endParaRPr>
          </a:p>
          <a:p>
            <a:pPr>
              <a:lnSpc>
                <a:spcPct val="130000"/>
              </a:lnSpc>
            </a:pPr>
            <a:r>
              <a:rPr lang="zh-CN" altLang="en-US" b="0" i="0">
                <a:solidFill>
                  <a:srgbClr val="2C3E50"/>
                </a:solidFill>
                <a:effectLst/>
              </a:rPr>
              <a:t>如果我们可以把每一层修改、安装、构建、操作的命令都写入一个脚本，用这个脚本来构建、定制镜像，那么这个脚本就是 </a:t>
            </a:r>
            <a:r>
              <a:rPr lang="en-US" altLang="zh-CN" b="1" i="0">
                <a:solidFill>
                  <a:srgbClr val="AD2B26"/>
                </a:solidFill>
                <a:effectLst/>
              </a:rPr>
              <a:t>Dockerfile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。</a:t>
            </a:r>
            <a:endParaRPr lang="en-US" altLang="zh-CN" b="0" i="0">
              <a:solidFill>
                <a:srgbClr val="2C3E50"/>
              </a:solidFill>
              <a:effectLst/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因此，</a:t>
            </a:r>
            <a:r>
              <a:rPr lang="en-US" altLang="zh-CN"/>
              <a:t>Dockerfile</a:t>
            </a:r>
            <a:r>
              <a:rPr lang="zh-CN" altLang="en-US"/>
              <a:t>就是一个描述镜像构建的文件。其中一定会有一个基础镜像（</a:t>
            </a:r>
            <a:r>
              <a:rPr lang="en-US" altLang="zh-CN">
                <a:solidFill>
                  <a:srgbClr val="AD2B26"/>
                </a:solidFill>
              </a:rPr>
              <a:t>BaseImage</a:t>
            </a:r>
            <a:r>
              <a:rPr lang="zh-CN" altLang="en-US"/>
              <a:t>），然后在基础镜像上每完成一次修改或安装命令，就形成一层新的</a:t>
            </a:r>
            <a:r>
              <a:rPr lang="en-US" altLang="zh-CN"/>
              <a:t>Layer</a:t>
            </a:r>
            <a:r>
              <a:rPr lang="zh-CN" altLang="en-US"/>
              <a:t>，直到镜像构建完成。</a:t>
            </a:r>
          </a:p>
        </p:txBody>
      </p:sp>
    </p:spTree>
    <p:extLst>
      <p:ext uri="{BB962C8B-B14F-4D97-AF65-F5344CB8AC3E}">
        <p14:creationId xmlns:p14="http://schemas.microsoft.com/office/powerpoint/2010/main" val="2166153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B71C-C2E4-455C-BD42-3FF23EEC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9C6FC-2A6D-4B19-B1C9-41E3CF03F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Nginx</a:t>
            </a:r>
            <a:r>
              <a:rPr lang="zh-CN" altLang="en-US"/>
              <a:t>镜像构建一个新镜像，修改其中的</a:t>
            </a:r>
            <a:r>
              <a:rPr lang="en-US" altLang="zh-CN"/>
              <a:t>index.html</a:t>
            </a:r>
            <a:r>
              <a:rPr lang="zh-CN" altLang="en-US"/>
              <a:t>文件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F96AC-8E67-4FA1-985C-504A7DBD3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29366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：在一个空文件夹新建一个文件，命名为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，内容如下：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AD2B2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AD2B26"/>
                </a:solidFill>
              </a:rPr>
              <a:t>步骤</a:t>
            </a:r>
            <a:r>
              <a:rPr lang="en-US" altLang="zh-CN">
                <a:solidFill>
                  <a:srgbClr val="AD2B26"/>
                </a:solidFill>
              </a:rPr>
              <a:t>2</a:t>
            </a:r>
            <a:r>
              <a:rPr lang="zh-CN" altLang="en-US"/>
              <a:t>：执行命令，构建镜像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5" name="矩形 4">
            <a:hlinkClick r:id="" action="ppaction://macro?name=copy"/>
            <a:extLst>
              <a:ext uri="{FF2B5EF4-FFF2-40B4-BE49-F238E27FC236}">
                <a16:creationId xmlns:a16="http://schemas.microsoft.com/office/drawing/2014/main" id="{B31579B8-9C51-450D-BD09-E30186E7989B}"/>
              </a:ext>
            </a:extLst>
          </p:cNvPr>
          <p:cNvSpPr/>
          <p:nvPr/>
        </p:nvSpPr>
        <p:spPr>
          <a:xfrm>
            <a:off x="3028949" y="2050898"/>
            <a:ext cx="8288518" cy="59714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990B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nginx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990B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echo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F9C0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'&lt;h1&gt;Hello, Docker!&lt;/h1&gt;'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/usr/share/nginx/html/index.html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1EF7A9-E196-4FC9-AA22-7A7B8272E0A5}"/>
              </a:ext>
            </a:extLst>
          </p:cNvPr>
          <p:cNvSpPr txBox="1"/>
          <p:nvPr/>
        </p:nvSpPr>
        <p:spPr>
          <a:xfrm>
            <a:off x="2195450" y="5082300"/>
            <a:ext cx="9122016" cy="16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非常简单，就两个命令：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：就是</a:t>
            </a:r>
            <a:r>
              <a:rPr lang="zh-CN" altLang="en-US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基础镜像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中必备的，我们构建镜像没必要从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开始，可以基于已有镜像基础上去构建自己的镜像，节省很多时间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</a:t>
            </a:r>
            <a:r>
              <a:rPr lang="zh-CN" altLang="en-US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像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Shell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脚本一样可以执行命令，这里是直线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echo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命令将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2F9C0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'&lt;h1&gt;Hello, Docker!&lt;/h1&gt;'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写入容器的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index.html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文件中，那么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的欢迎页面内容就被修改了。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描述的镜像就比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官方镜像多了一层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，定制了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欢迎页面。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hlinkClick r:id="" action="ppaction://macro?name=copy"/>
            <a:extLst>
              <a:ext uri="{FF2B5EF4-FFF2-40B4-BE49-F238E27FC236}">
                <a16:creationId xmlns:a16="http://schemas.microsoft.com/office/drawing/2014/main" id="{6B78E606-B36D-4308-AC74-42C77B2B7D71}"/>
              </a:ext>
            </a:extLst>
          </p:cNvPr>
          <p:cNvSpPr/>
          <p:nvPr/>
        </p:nvSpPr>
        <p:spPr>
          <a:xfrm>
            <a:off x="3028949" y="3084955"/>
            <a:ext cx="8288517" cy="27573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build -t mynginx:1.0 .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9A7714D-F1B4-4B38-99E3-A7BC3537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3466970"/>
            <a:ext cx="6181726" cy="15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0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87C1A-6291-4B0C-8976-0D38E738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65256-FC42-4D28-BDCB-54294BCF0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CentOS</a:t>
            </a:r>
            <a:r>
              <a:rPr lang="zh-CN" altLang="en-US"/>
              <a:t>定制</a:t>
            </a:r>
            <a:r>
              <a:rPr lang="en-US" altLang="zh-CN"/>
              <a:t>nginx</a:t>
            </a:r>
            <a:r>
              <a:rPr lang="zh-CN" altLang="en-US"/>
              <a:t>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0C811-CFD7-46AC-B55E-677D8E8A43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17191"/>
          </a:xfrm>
        </p:spPr>
        <p:txBody>
          <a:bodyPr/>
          <a:lstStyle/>
          <a:p>
            <a:r>
              <a:rPr lang="zh-CN" altLang="en-US"/>
              <a:t>下面，我们来看一个更完整的</a:t>
            </a:r>
            <a:r>
              <a:rPr lang="en-US" altLang="zh-CN"/>
              <a:t>Dockerfile</a:t>
            </a:r>
            <a:r>
              <a:rPr lang="zh-CN" altLang="en-US"/>
              <a:t>示例，以</a:t>
            </a:r>
            <a:r>
              <a:rPr lang="en-US" altLang="zh-CN"/>
              <a:t>CentOS7</a:t>
            </a:r>
            <a:r>
              <a:rPr lang="zh-CN" altLang="en-US"/>
              <a:t>为基础镜像，如何一步步的安装</a:t>
            </a:r>
            <a:r>
              <a:rPr lang="en-US" altLang="zh-CN"/>
              <a:t>Nginx</a:t>
            </a:r>
            <a:r>
              <a:rPr lang="zh-CN" altLang="en-US"/>
              <a:t>，完成镜像构建：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3DF28F9-4585-419D-8FC2-BC19CC96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2090034"/>
            <a:ext cx="5967836" cy="425943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centos:</a:t>
            </a:r>
            <a:r>
              <a:rPr kumimoji="0" lang="en-US" altLang="zh-CN" sz="14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阿里巴巴普惠体" panose="00020600040101010101" pitchFamily="18" charset="-122"/>
              </a:rPr>
              <a:t>7</a:t>
            </a:r>
            <a:b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COPY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nginx-1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.10.0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.tar.gz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usr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ENV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NGX_DIR=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opt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yum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 install pcre pcre-devel zlib zlib-devel openssl openssl-devel gcc \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usr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 \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tar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xvf nginx-1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.10.0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.tar.gz \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rm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rf nginx-1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.10.0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.tar.gz \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nginx-1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.10.0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configure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prefix=$NGX_DIR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sbin-path=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usr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 \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make \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make install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VOLUME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$NGX_DIR</a:t>
            </a:r>
            <a:b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 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"nginx"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"-g"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400" b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"daemon off;"</a:t>
            </a:r>
            <a:r>
              <a:rPr kumimoji="0" lang="zh-CN" altLang="zh-CN" sz="14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kumimoji="0" lang="zh-CN" altLang="zh-CN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三角形 5">
            <a:extLst>
              <a:ext uri="{FF2B5EF4-FFF2-40B4-BE49-F238E27FC236}">
                <a16:creationId xmlns:a16="http://schemas.microsoft.com/office/drawing/2014/main" id="{5E792EB7-EB48-46A9-B403-2399AB70532B}"/>
              </a:ext>
            </a:extLst>
          </p:cNvPr>
          <p:cNvSpPr/>
          <p:nvPr/>
        </p:nvSpPr>
        <p:spPr>
          <a:xfrm rot="2651319">
            <a:off x="717495" y="230589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EE3D5D-BBEF-4AC8-8278-4252670A7E97}"/>
              </a:ext>
            </a:extLst>
          </p:cNvPr>
          <p:cNvSpPr/>
          <p:nvPr/>
        </p:nvSpPr>
        <p:spPr>
          <a:xfrm>
            <a:off x="810807" y="1950024"/>
            <a:ext cx="10457267" cy="459365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E414D7-4FC7-425F-873A-77A5074CEC02}"/>
              </a:ext>
            </a:extLst>
          </p:cNvPr>
          <p:cNvSpPr/>
          <p:nvPr/>
        </p:nvSpPr>
        <p:spPr>
          <a:xfrm>
            <a:off x="710880" y="202249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1B0CB1-7FB1-4F3D-9211-A99FF3EECA1C}"/>
              </a:ext>
            </a:extLst>
          </p:cNvPr>
          <p:cNvSpPr txBox="1"/>
          <p:nvPr/>
        </p:nvSpPr>
        <p:spPr>
          <a:xfrm>
            <a:off x="999786" y="2507922"/>
            <a:ext cx="3848439" cy="361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：基础镜像，这里是基于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centos:7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来构建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：把本地的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安装包拷贝到新的镜像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ENV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：配置一个全局变量，在下面的命令中可以重复使用，本例中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NGX_DIR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的工作目录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：安装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的依赖、配置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、编译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源码、安装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VOLUME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工作目录挂载为匿名卷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：入口，也就是镜像启动命令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744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9725C1-58CE-4506-AB1E-CC74631690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8009" y="1781175"/>
            <a:ext cx="5760538" cy="3613150"/>
          </a:xfrm>
        </p:spPr>
        <p:txBody>
          <a:bodyPr/>
          <a:lstStyle/>
          <a:p>
            <a:r>
              <a:rPr lang="zh-CN" altLang="en-US"/>
              <a:t>思考一下，为什么</a:t>
            </a:r>
            <a:r>
              <a:rPr lang="en-US" altLang="zh-CN"/>
              <a:t>Dockerfile</a:t>
            </a:r>
            <a:r>
              <a:rPr lang="zh-CN" altLang="en-US"/>
              <a:t>中的</a:t>
            </a:r>
            <a:r>
              <a:rPr lang="en-US" altLang="zh-CN"/>
              <a:t>RUN</a:t>
            </a:r>
            <a:r>
              <a:rPr lang="zh-CN" altLang="en-US"/>
              <a:t>命令不是拆分为多个命令，分别</a:t>
            </a:r>
            <a:r>
              <a:rPr lang="en-US" altLang="zh-CN"/>
              <a:t>RUN</a:t>
            </a:r>
            <a:r>
              <a:rPr lang="zh-CN" altLang="en-US"/>
              <a:t>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6845E5-2014-4EC2-ADCF-1333CAD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72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6FD4-F94C-4BFC-B451-8BDCEED2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8D0C8-8763-4F53-8E10-1CDCC4958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语法说明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57563-10E3-4BB9-B09A-37524863CB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更新详细语法说明，请参考官网文档：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https://docs.docker.com/engine/reference/builder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53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0261B-5F4A-40C5-B627-3B1E695D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62C2-81BC-4545-9A10-26E90A461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java:8-alpine</a:t>
            </a:r>
            <a:r>
              <a:rPr lang="zh-CN" altLang="en-US"/>
              <a:t>镜像，将一个</a:t>
            </a:r>
            <a:r>
              <a:rPr lang="en-US" altLang="zh-CN"/>
              <a:t>Java</a:t>
            </a:r>
            <a:r>
              <a:rPr lang="zh-CN" altLang="en-US"/>
              <a:t>项目构建为镜像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6B3EF-9ABB-4D76-B857-19B507D34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新建一个空的目录，然后在目录中新建一个文件，命名为</a:t>
            </a:r>
            <a:r>
              <a:rPr lang="en-US" altLang="zh-CN"/>
              <a:t>Dockerfile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拷贝课前资料提供的</a:t>
            </a:r>
            <a:r>
              <a:rPr lang="en-US" altLang="zh-CN"/>
              <a:t>app.jar</a:t>
            </a:r>
            <a:r>
              <a:rPr lang="zh-CN" altLang="en-US"/>
              <a:t>到这个目录中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编写</a:t>
            </a:r>
            <a:r>
              <a:rPr lang="en-US" altLang="zh-CN"/>
              <a:t>Dockerfile</a:t>
            </a:r>
            <a:r>
              <a:rPr lang="zh-CN" altLang="en-US"/>
              <a:t>文件：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java:8-alpine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作为基础镜像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app.jar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拷贝到镜像中作为新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层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编写入口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build</a:t>
            </a:r>
            <a:r>
              <a:rPr lang="zh-CN" altLang="en-US"/>
              <a:t>命令构建镜像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run</a:t>
            </a:r>
            <a:r>
              <a:rPr lang="zh-CN" altLang="en-US"/>
              <a:t>创建容器并允许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116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550F1-A941-4C18-92A0-B2E90A31F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r>
              <a:rPr lang="zh-CN" altLang="en-US"/>
              <a:t>的本质是一个文件，描述镜像的构建过程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的第一行必须是</a:t>
            </a:r>
            <a:r>
              <a:rPr lang="en-US" altLang="zh-CN"/>
              <a:t>FROM</a:t>
            </a:r>
            <a:r>
              <a:rPr lang="zh-CN" altLang="en-US"/>
              <a:t>，从一个基础镜像来构建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中描述的是程序的配置、编译、安装过程，每个命令都形成新的</a:t>
            </a:r>
            <a:r>
              <a:rPr lang="en-US" altLang="zh-CN"/>
              <a:t>Layer</a:t>
            </a:r>
            <a:r>
              <a:rPr lang="zh-CN" altLang="en-US"/>
              <a:t>层，要用</a:t>
            </a:r>
            <a:r>
              <a:rPr lang="en-US" altLang="zh-CN"/>
              <a:t>&amp;</a:t>
            </a:r>
            <a:r>
              <a:rPr lang="zh-CN" altLang="en-US"/>
              <a:t>来组合命令</a:t>
            </a:r>
            <a:r>
              <a:rPr lang="en-US" altLang="zh-CN"/>
              <a:t>,</a:t>
            </a:r>
            <a:r>
              <a:rPr lang="zh-CN" altLang="en-US"/>
              <a:t>尽可能减少镜像层数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DEFCC5-96DF-40E2-96B2-6A39FC74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91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Docker</a:t>
            </a:r>
          </a:p>
          <a:p>
            <a:r>
              <a:rPr lang="en-US" altLang="zh-CN">
                <a:solidFill>
                  <a:srgbClr val="49504F"/>
                </a:solidFill>
              </a:rPr>
              <a:t>Docker</a:t>
            </a:r>
            <a:r>
              <a:rPr lang="zh-CN" altLang="en-US">
                <a:solidFill>
                  <a:srgbClr val="49504F"/>
                </a:solidFill>
              </a:rPr>
              <a:t>的基本操作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kumimoji="1" lang="zh-CN" altLang="en-US"/>
              <a:t>常用镜像使用</a:t>
            </a:r>
            <a:endParaRPr kumimoji="1" lang="en-US" altLang="zh-CN"/>
          </a:p>
          <a:p>
            <a:r>
              <a:rPr kumimoji="1" lang="en-US" altLang="zh-CN" err="1">
                <a:solidFill>
                  <a:srgbClr val="49504F"/>
                </a:solidFill>
              </a:rPr>
              <a:t>Dockerfile</a:t>
            </a:r>
            <a:r>
              <a:rPr kumimoji="1" lang="zh-CN" altLang="en-US">
                <a:solidFill>
                  <a:srgbClr val="49504F"/>
                </a:solidFill>
              </a:rPr>
              <a:t>自定义镜像</a:t>
            </a:r>
            <a:endParaRPr kumimoji="1" lang="en-US" altLang="zh-CN">
              <a:solidFill>
                <a:srgbClr val="49504F"/>
              </a:solidFill>
            </a:endParaRPr>
          </a:p>
          <a:p>
            <a:r>
              <a:rPr kumimoji="1" lang="en-US" altLang="zh-CN">
                <a:solidFill>
                  <a:srgbClr val="AD2B26"/>
                </a:solidFill>
              </a:rPr>
              <a:t>Docker</a:t>
            </a:r>
            <a:r>
              <a:rPr kumimoji="1" lang="zh-CN" altLang="en-US">
                <a:solidFill>
                  <a:srgbClr val="AD2B26"/>
                </a:solidFill>
              </a:rPr>
              <a:t>镜像服务</a:t>
            </a:r>
            <a:endParaRPr kumimoji="1" lang="en-US" altLang="zh-CN">
              <a:solidFill>
                <a:srgbClr val="AD2B26"/>
              </a:solidFill>
            </a:endParaRPr>
          </a:p>
          <a:p>
            <a:r>
              <a:rPr kumimoji="1" lang="zh-CN" altLang="en-US"/>
              <a:t>实战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627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E4E2E0-FAAE-48AC-B835-5D5C62990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083" y="1819275"/>
            <a:ext cx="6298881" cy="227647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能在阿里云镜像服务拉取或推送镜像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会搭建私有镜像服务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能在私有镜像服务拉取或推送镜像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24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2D55A3-C175-4DFB-9B20-2CA0FB26C8A9}"/>
              </a:ext>
            </a:extLst>
          </p:cNvPr>
          <p:cNvSpPr/>
          <p:nvPr/>
        </p:nvSpPr>
        <p:spPr>
          <a:xfrm>
            <a:off x="1229360" y="2375551"/>
            <a:ext cx="2359455" cy="16662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22B87E-34D2-40D9-9B84-B061B4C15121}"/>
              </a:ext>
            </a:extLst>
          </p:cNvPr>
          <p:cNvSpPr/>
          <p:nvPr/>
        </p:nvSpPr>
        <p:spPr>
          <a:xfrm>
            <a:off x="1956376" y="575752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64449E7-2255-4A6B-8135-A80D4C275D1D}"/>
              </a:ext>
            </a:extLst>
          </p:cNvPr>
          <p:cNvSpPr/>
          <p:nvPr/>
        </p:nvSpPr>
        <p:spPr>
          <a:xfrm>
            <a:off x="2093168" y="524375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什么是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Docker</a:t>
            </a:r>
            <a:endParaRPr kumimoji="1" lang="zh-CN" altLang="en-US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Docker</a:t>
            </a:r>
            <a:r>
              <a:rPr kumimoji="1" lang="zh-CN" altLang="en-US"/>
              <a:t>的解决方案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C2F5EAB-7FCB-4B47-8A0D-BD3B4D521355}"/>
              </a:ext>
            </a:extLst>
          </p:cNvPr>
          <p:cNvSpPr txBox="1"/>
          <p:nvPr/>
        </p:nvSpPr>
        <p:spPr>
          <a:xfrm>
            <a:off x="710880" y="1519611"/>
            <a:ext cx="10841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既然系统内核一样，为什么我们不利用系统内核呢？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的解决方案就是把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）一起打包，然后部署到目标系统，利用目标系统的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结合自己的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rootfs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来运行。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C3087A7-EFB3-4DE3-8246-B95DA4DF96AF}"/>
              </a:ext>
            </a:extLst>
          </p:cNvPr>
          <p:cNvSpPr/>
          <p:nvPr/>
        </p:nvSpPr>
        <p:spPr>
          <a:xfrm>
            <a:off x="4292667" y="3035509"/>
            <a:ext cx="2359455" cy="743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BD0A2B0-F421-4359-8834-7723DC8AFD36}"/>
              </a:ext>
            </a:extLst>
          </p:cNvPr>
          <p:cNvSpPr/>
          <p:nvPr/>
        </p:nvSpPr>
        <p:spPr>
          <a:xfrm>
            <a:off x="1321008" y="409730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EDFA1-2CE1-4249-9524-E603B511DE92}"/>
              </a:ext>
            </a:extLst>
          </p:cNvPr>
          <p:cNvSpPr/>
          <p:nvPr/>
        </p:nvSpPr>
        <p:spPr>
          <a:xfrm>
            <a:off x="1399864" y="420720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49872F6-6562-45D0-A288-B42CCE3E39D3}"/>
              </a:ext>
            </a:extLst>
          </p:cNvPr>
          <p:cNvSpPr/>
          <p:nvPr/>
        </p:nvSpPr>
        <p:spPr>
          <a:xfrm>
            <a:off x="7931463" y="5757316"/>
            <a:ext cx="1020992" cy="2416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6F7D4B9-9F07-4DCE-A177-3954DC070C90}"/>
              </a:ext>
            </a:extLst>
          </p:cNvPr>
          <p:cNvSpPr/>
          <p:nvPr/>
        </p:nvSpPr>
        <p:spPr>
          <a:xfrm>
            <a:off x="8068255" y="5243545"/>
            <a:ext cx="732790" cy="615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2B3F979-FE9C-4265-B400-4BFECA6AE384}"/>
              </a:ext>
            </a:extLst>
          </p:cNvPr>
          <p:cNvSpPr/>
          <p:nvPr/>
        </p:nvSpPr>
        <p:spPr>
          <a:xfrm>
            <a:off x="7296095" y="4097093"/>
            <a:ext cx="2306320" cy="1386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40841C-EEC4-46CE-BBE1-EAE4AF565F73}"/>
              </a:ext>
            </a:extLst>
          </p:cNvPr>
          <p:cNvSpPr/>
          <p:nvPr/>
        </p:nvSpPr>
        <p:spPr>
          <a:xfrm>
            <a:off x="7374951" y="4206996"/>
            <a:ext cx="2134016" cy="1166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1B404A-F071-4321-8131-5AF11A3E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21" y="2429884"/>
            <a:ext cx="1120164" cy="96624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9AF6E8A-8C24-4D1F-B27D-FBAE4ECB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173" y="2792239"/>
            <a:ext cx="1120164" cy="966248"/>
          </a:xfrm>
          <a:prstGeom prst="rect">
            <a:avLst/>
          </a:prstGeom>
        </p:spPr>
      </p:pic>
      <p:sp>
        <p:nvSpPr>
          <p:cNvPr id="16" name="乘号 15">
            <a:extLst>
              <a:ext uri="{FF2B5EF4-FFF2-40B4-BE49-F238E27FC236}">
                <a16:creationId xmlns:a16="http://schemas.microsoft.com/office/drawing/2014/main" id="{CD78A31C-AFE2-49AA-8B4F-B84BB1A939C0}"/>
              </a:ext>
            </a:extLst>
          </p:cNvPr>
          <p:cNvSpPr/>
          <p:nvPr/>
        </p:nvSpPr>
        <p:spPr>
          <a:xfrm>
            <a:off x="4457294" y="2458899"/>
            <a:ext cx="2030199" cy="1896518"/>
          </a:xfrm>
          <a:prstGeom prst="mathMultiply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AD721C-7318-4308-8E3A-5E19A9755E0B}"/>
              </a:ext>
            </a:extLst>
          </p:cNvPr>
          <p:cNvSpPr txBox="1"/>
          <p:nvPr/>
        </p:nvSpPr>
        <p:spPr>
          <a:xfrm>
            <a:off x="4173028" y="4361513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运行环境不一致，无法迁移部署</a:t>
            </a:r>
            <a:endParaRPr lang="zh-CN" altLang="en-US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6D11C9E6-6C57-449B-A9CB-38F18D9D2CFE}"/>
              </a:ext>
            </a:extLst>
          </p:cNvPr>
          <p:cNvSpPr/>
          <p:nvPr/>
        </p:nvSpPr>
        <p:spPr>
          <a:xfrm>
            <a:off x="1496798" y="4877646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094BEF8D-0B26-4CA4-ABE6-56EF63F506C0}"/>
              </a:ext>
            </a:extLst>
          </p:cNvPr>
          <p:cNvSpPr/>
          <p:nvPr/>
        </p:nvSpPr>
        <p:spPr>
          <a:xfrm>
            <a:off x="1496175" y="4384815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C0C5F-84A1-4B0C-93FB-82DA226C8F55}"/>
              </a:ext>
            </a:extLst>
          </p:cNvPr>
          <p:cNvSpPr txBox="1"/>
          <p:nvPr/>
        </p:nvSpPr>
        <p:spPr>
          <a:xfrm>
            <a:off x="1628341" y="4353449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流程图: 磁盘 29">
            <a:extLst>
              <a:ext uri="{FF2B5EF4-FFF2-40B4-BE49-F238E27FC236}">
                <a16:creationId xmlns:a16="http://schemas.microsoft.com/office/drawing/2014/main" id="{21D3E449-167B-4DFE-BAF9-9BC78CCDFF98}"/>
              </a:ext>
            </a:extLst>
          </p:cNvPr>
          <p:cNvSpPr/>
          <p:nvPr/>
        </p:nvSpPr>
        <p:spPr>
          <a:xfrm>
            <a:off x="7437727" y="4837937"/>
            <a:ext cx="1955985" cy="465744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bootfs(Linux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内核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FC999B11-9502-4B9A-9DA0-9035548304FD}"/>
              </a:ext>
            </a:extLst>
          </p:cNvPr>
          <p:cNvSpPr/>
          <p:nvPr/>
        </p:nvSpPr>
        <p:spPr>
          <a:xfrm>
            <a:off x="7437104" y="4345106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D9FFD3-D534-47BB-B8F2-A418F793BBCC}"/>
              </a:ext>
            </a:extLst>
          </p:cNvPr>
          <p:cNvSpPr txBox="1"/>
          <p:nvPr/>
        </p:nvSpPr>
        <p:spPr>
          <a:xfrm>
            <a:off x="7569270" y="4313740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E8EF51-BDDA-4257-B363-16500A2E8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80" y="4615340"/>
            <a:ext cx="333996" cy="3227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E9CD25-61E0-4459-B01E-E6EA0BB66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38" y="4570478"/>
            <a:ext cx="371634" cy="35906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37BE0136-BE8B-4F27-8BFC-6A49BCA2338B}"/>
              </a:ext>
            </a:extLst>
          </p:cNvPr>
          <p:cNvSpPr txBox="1"/>
          <p:nvPr/>
        </p:nvSpPr>
        <p:spPr>
          <a:xfrm>
            <a:off x="1568986" y="3332333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流程图: 磁盘 37">
            <a:extLst>
              <a:ext uri="{FF2B5EF4-FFF2-40B4-BE49-F238E27FC236}">
                <a16:creationId xmlns:a16="http://schemas.microsoft.com/office/drawing/2014/main" id="{1386283B-1C53-4737-A5ED-376F2B273DC1}"/>
              </a:ext>
            </a:extLst>
          </p:cNvPr>
          <p:cNvSpPr/>
          <p:nvPr/>
        </p:nvSpPr>
        <p:spPr>
          <a:xfrm>
            <a:off x="1496175" y="3411079"/>
            <a:ext cx="1955985" cy="61559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rootfs(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文件系统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35A749-1034-44DD-ABDB-93BDF9160928}"/>
              </a:ext>
            </a:extLst>
          </p:cNvPr>
          <p:cNvSpPr txBox="1"/>
          <p:nvPr/>
        </p:nvSpPr>
        <p:spPr>
          <a:xfrm>
            <a:off x="1628341" y="3379713"/>
            <a:ext cx="1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/proc</a:t>
            </a:r>
            <a:r>
              <a:rPr lang="zh-CN" altLang="en-US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r>
              <a:rPr lang="en-US" altLang="zh-CN" sz="1200" i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3F66B8F-4BC0-41AB-AC51-3379F66D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80" y="3641604"/>
            <a:ext cx="333996" cy="322701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5A6363-1B03-4F4E-96EC-6FB4EAAEB0C9}"/>
              </a:ext>
            </a:extLst>
          </p:cNvPr>
          <p:cNvGrpSpPr/>
          <p:nvPr/>
        </p:nvGrpSpPr>
        <p:grpSpPr>
          <a:xfrm>
            <a:off x="7243281" y="2375645"/>
            <a:ext cx="2359455" cy="1666279"/>
            <a:chOff x="7355041" y="2263885"/>
            <a:chExt cx="2359455" cy="1666279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6B5ECA9-951F-4134-8E49-4CC7E8ACC7F1}"/>
                </a:ext>
              </a:extLst>
            </p:cNvPr>
            <p:cNvSpPr/>
            <p:nvPr/>
          </p:nvSpPr>
          <p:spPr>
            <a:xfrm>
              <a:off x="7355041" y="2263885"/>
              <a:ext cx="2359455" cy="16662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FBA716C1-B2D4-4754-BFF9-88F36126E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2702" y="2318218"/>
              <a:ext cx="1120164" cy="966248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57F0990-AF08-4F05-B76D-9DE30C8D5514}"/>
                </a:ext>
              </a:extLst>
            </p:cNvPr>
            <p:cNvSpPr txBox="1"/>
            <p:nvPr/>
          </p:nvSpPr>
          <p:spPr>
            <a:xfrm>
              <a:off x="7694667" y="3220667"/>
              <a:ext cx="1677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/etc</a:t>
              </a:r>
              <a:r>
                <a:rPr lang="zh-CN" altLang="en-US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/usr</a:t>
              </a:r>
              <a:r>
                <a:rPr lang="zh-CN" altLang="en-US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/proc</a:t>
              </a:r>
              <a:r>
                <a:rPr lang="zh-CN" altLang="en-US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等</a:t>
              </a:r>
              <a:r>
                <a:rPr lang="en-US" altLang="zh-CN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zh-CN" altLang="en-US" sz="1200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5" name="流程图: 磁盘 44">
              <a:extLst>
                <a:ext uri="{FF2B5EF4-FFF2-40B4-BE49-F238E27FC236}">
                  <a16:creationId xmlns:a16="http://schemas.microsoft.com/office/drawing/2014/main" id="{9E039B14-86B0-4013-B177-16CA5CADE4FA}"/>
                </a:ext>
              </a:extLst>
            </p:cNvPr>
            <p:cNvSpPr/>
            <p:nvPr/>
          </p:nvSpPr>
          <p:spPr>
            <a:xfrm>
              <a:off x="7621856" y="3299413"/>
              <a:ext cx="1955985" cy="615590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rootfs(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文件系统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544C945-D2C3-4B8E-995D-48FED77F1924}"/>
                </a:ext>
              </a:extLst>
            </p:cNvPr>
            <p:cNvSpPr txBox="1"/>
            <p:nvPr/>
          </p:nvSpPr>
          <p:spPr>
            <a:xfrm>
              <a:off x="7754022" y="3268047"/>
              <a:ext cx="1677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/etc</a:t>
              </a:r>
              <a:r>
                <a:rPr lang="zh-CN" altLang="en-US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/usr</a:t>
              </a:r>
              <a:r>
                <a:rPr lang="zh-CN" altLang="en-US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/proc</a:t>
              </a:r>
              <a:r>
                <a:rPr lang="zh-CN" altLang="en-US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等</a:t>
              </a:r>
              <a:r>
                <a:rPr lang="en-US" altLang="zh-CN" sz="1200" i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zh-CN" altLang="en-US" sz="1200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647CEDAA-8B39-4F1C-882B-A01F59FDF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061" y="3529938"/>
              <a:ext cx="333996" cy="322701"/>
            </a:xfrm>
            <a:prstGeom prst="rect">
              <a:avLst/>
            </a:prstGeom>
          </p:spPr>
        </p:pic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8D247C54-5CE3-4ABF-899F-0CAEED65182B}"/>
              </a:ext>
            </a:extLst>
          </p:cNvPr>
          <p:cNvSpPr/>
          <p:nvPr/>
        </p:nvSpPr>
        <p:spPr>
          <a:xfrm>
            <a:off x="4293391" y="3037031"/>
            <a:ext cx="2359455" cy="7432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40B889C-4713-4D63-B38D-379E997F938C}"/>
              </a:ext>
            </a:extLst>
          </p:cNvPr>
          <p:cNvSpPr txBox="1"/>
          <p:nvPr/>
        </p:nvSpPr>
        <p:spPr>
          <a:xfrm>
            <a:off x="4131704" y="4377355"/>
            <a:ext cx="3005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运行环境一致，可以在任意系统部署</a:t>
            </a:r>
            <a:endParaRPr lang="zh-CN" altLang="en-US" sz="1400" dirty="0">
              <a:solidFill>
                <a:srgbClr val="92D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77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50105 0.01806 L 4.58333E-6 -4.0740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16" grpId="0" animBg="1"/>
      <p:bldP spid="5" grpId="0"/>
      <p:bldP spid="38" grpId="0" animBg="1"/>
      <p:bldP spid="39" grpId="0"/>
      <p:bldP spid="48" grpId="0" animBg="1"/>
      <p:bldP spid="5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BEDAC-EE07-437E-AE14-A78A9B0A2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阿里云镜像服务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25D44-0A57-4AC8-87F6-45FBBA6A28D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了解常见的镜像服务</a:t>
            </a:r>
            <a:endParaRPr lang="en-US" altLang="zh-CN"/>
          </a:p>
          <a:p>
            <a:r>
              <a:rPr lang="zh-CN" altLang="en-US"/>
              <a:t>注册阿里云服务</a:t>
            </a:r>
            <a:endParaRPr lang="en-US" altLang="zh-CN"/>
          </a:p>
          <a:p>
            <a:r>
              <a:rPr lang="zh-CN" altLang="en-US"/>
              <a:t>向阿里云推送镜像</a:t>
            </a:r>
            <a:endParaRPr lang="en-US" altLang="zh-CN"/>
          </a:p>
          <a:p>
            <a:r>
              <a:rPr lang="zh-CN" altLang="en-US"/>
              <a:t>从阿里云拉取镜像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914C1-2F2B-4856-941D-D1A5F1FD1C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2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常见镜像服务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通过对</a:t>
            </a:r>
            <a:r>
              <a:rPr lang="en-US" altLang="zh-CN"/>
              <a:t>Dockerfile</a:t>
            </a:r>
            <a:r>
              <a:rPr lang="zh-CN" altLang="en-US"/>
              <a:t>的学习，我们已经了解了如何构建一个镜像。同时，我们也认识到构建一个镜像是比较麻烦的。因此大多数情况下，我们都会尽可能使用已有的镜像，或者在已有镜像基础上做少量的构建工作。</a:t>
            </a:r>
            <a:endParaRPr lang="en-US" altLang="zh-CN"/>
          </a:p>
          <a:p>
            <a:r>
              <a:rPr lang="zh-CN" altLang="en-US"/>
              <a:t>而这些已有的开源镜像往往都保存在镜像服务上，也就是</a:t>
            </a:r>
            <a:r>
              <a:rPr lang="en-US" altLang="zh-CN"/>
              <a:t>Docker Registry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b="0">
                <a:solidFill>
                  <a:srgbClr val="111111"/>
                </a:solidFill>
              </a:rPr>
              <a:t>Docker Registry</a:t>
            </a:r>
            <a:r>
              <a:rPr lang="zh-CN" altLang="en-US" b="0">
                <a:solidFill>
                  <a:srgbClr val="111111"/>
                </a:solidFill>
              </a:rPr>
              <a:t>有公共的和私有的两种形式：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公共仓库：最常使用的 </a:t>
            </a:r>
            <a:r>
              <a:rPr lang="en-US" altLang="zh-CN" b="0">
                <a:solidFill>
                  <a:srgbClr val="111111"/>
                </a:solidFill>
              </a:rPr>
              <a:t>Registry </a:t>
            </a:r>
            <a:r>
              <a:rPr lang="zh-CN" altLang="en-US" b="0">
                <a:solidFill>
                  <a:srgbClr val="111111"/>
                </a:solidFill>
              </a:rPr>
              <a:t>公开服务是官方的 </a:t>
            </a:r>
            <a:r>
              <a:rPr lang="en-US" altLang="zh-CN" b="0">
                <a:solidFill>
                  <a:srgbClr val="111111"/>
                </a:solidFill>
                <a:hlinkClick r:id="rId2"/>
              </a:rPr>
              <a:t>Docker Hub</a:t>
            </a:r>
            <a:r>
              <a:rPr lang="zh-CN" altLang="en-US" b="0">
                <a:solidFill>
                  <a:srgbClr val="111111"/>
                </a:solidFill>
              </a:rPr>
              <a:t>，这也是默认的 </a:t>
            </a:r>
            <a:r>
              <a:rPr lang="en-US" altLang="zh-CN" b="0">
                <a:solidFill>
                  <a:srgbClr val="111111"/>
                </a:solidFill>
              </a:rPr>
              <a:t>Registry</a:t>
            </a:r>
            <a:r>
              <a:rPr lang="zh-CN" altLang="en-US" b="0">
                <a:solidFill>
                  <a:srgbClr val="111111"/>
                </a:solidFill>
              </a:rPr>
              <a:t>，拥有大量的高质量的官方镜像，供用户下载。国内也有一些云服务商提供类似于 </a:t>
            </a:r>
            <a:r>
              <a:rPr lang="en-US" altLang="zh-CN" b="0">
                <a:solidFill>
                  <a:srgbClr val="111111"/>
                </a:solidFill>
              </a:rPr>
              <a:t>Docker 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en-US" altLang="zh-CN">
                <a:solidFill>
                  <a:srgbClr val="111111"/>
                </a:solidFill>
                <a:hlinkClick r:id="rId4"/>
              </a:rPr>
              <a:t>DaoCloud </a:t>
            </a:r>
            <a:r>
              <a:rPr lang="zh-CN" altLang="en-US">
                <a:solidFill>
                  <a:srgbClr val="111111"/>
                </a:solidFill>
                <a:hlinkClick r:id="rId4"/>
              </a:rPr>
              <a:t>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>
                <a:solidFill>
                  <a:srgbClr val="111111"/>
                </a:solidFill>
                <a:hlinkClick r:id="rId5"/>
              </a:rPr>
              <a:t>阿里云镜像服务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</a:rPr>
              <a:t>除了使用公开服务外，用户还可以在本地搭建私有 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</a:t>
            </a:r>
            <a:endParaRPr lang="en-US" altLang="zh-CN">
              <a:solidFill>
                <a:srgbClr val="111111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35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阿里云镜像服务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6526"/>
          </a:xfrm>
        </p:spPr>
        <p:txBody>
          <a:bodyPr/>
          <a:lstStyle/>
          <a:p>
            <a:r>
              <a:rPr lang="zh-CN" altLang="en-US"/>
              <a:t>阿里云镜像服务的地址为：</a:t>
            </a:r>
            <a:r>
              <a:rPr lang="zh-CN" altLang="en-US">
                <a:hlinkClick r:id="rId2"/>
              </a:rPr>
              <a:t>阿里云镜像服务</a:t>
            </a:r>
            <a:r>
              <a:rPr lang="zh-CN" altLang="en-US"/>
              <a:t>，进入可以看到页面如下：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04C8A6-D74C-46C8-9CB9-21CF7242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6" y="2172526"/>
            <a:ext cx="4292234" cy="2699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8B90764A-430D-4A96-BF39-BCFB2E299A45}"/>
              </a:ext>
            </a:extLst>
          </p:cNvPr>
          <p:cNvSpPr txBox="1">
            <a:spLocks/>
          </p:cNvSpPr>
          <p:nvPr/>
        </p:nvSpPr>
        <p:spPr>
          <a:xfrm>
            <a:off x="710880" y="5201998"/>
            <a:ext cx="10698800" cy="11035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我们可以做</a:t>
            </a:r>
            <a:r>
              <a:rPr lang="zh-CN" altLang="en-US">
                <a:solidFill>
                  <a:srgbClr val="AD2B26"/>
                </a:solidFill>
              </a:rPr>
              <a:t>镜像搜索</a:t>
            </a:r>
            <a:r>
              <a:rPr lang="zh-CN" altLang="en-US"/>
              <a:t>，使用阿里云的</a:t>
            </a:r>
            <a:r>
              <a:rPr lang="zh-CN" altLang="en-US">
                <a:solidFill>
                  <a:srgbClr val="AD2B26"/>
                </a:solidFill>
              </a:rPr>
              <a:t>镜像加速</a:t>
            </a:r>
            <a:r>
              <a:rPr lang="zh-CN" altLang="en-US"/>
              <a:t>，也可以作为镜像服务上传和</a:t>
            </a:r>
            <a:r>
              <a:rPr lang="zh-CN" altLang="en-US">
                <a:solidFill>
                  <a:srgbClr val="AD2B26"/>
                </a:solidFill>
              </a:rPr>
              <a:t>管理自己的镜像。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点击页面上的默认实例板块，可以进入个人镜像的管理页面。</a:t>
            </a:r>
          </a:p>
        </p:txBody>
      </p:sp>
    </p:spTree>
    <p:extLst>
      <p:ext uri="{BB962C8B-B14F-4D97-AF65-F5344CB8AC3E}">
        <p14:creationId xmlns:p14="http://schemas.microsoft.com/office/powerpoint/2010/main" val="2098883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阿里云镜像服务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182824"/>
          </a:xfrm>
        </p:spPr>
        <p:txBody>
          <a:bodyPr/>
          <a:lstStyle/>
          <a:p>
            <a:r>
              <a:rPr lang="zh-CN" altLang="en-US"/>
              <a:t>要想在阿里云镜像服务中推送或拉取镜像，必须经过下面的步骤：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创建命名空间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创建镜像仓库</a:t>
            </a:r>
            <a:endParaRPr lang="en-US" altLang="zh-CN"/>
          </a:p>
          <a:p>
            <a:pPr marL="7200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填写仓库名称、描述信息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设置仓库来源为本地仓库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设置访问凭证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在本地</a:t>
            </a:r>
            <a:r>
              <a:rPr lang="en-US" altLang="zh-CN"/>
              <a:t>Docker</a:t>
            </a:r>
            <a:r>
              <a:rPr lang="zh-CN" altLang="en-US"/>
              <a:t>服务上，使用阿里云账号登录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对镜像重新</a:t>
            </a:r>
            <a:r>
              <a:rPr lang="en-US" altLang="zh-CN"/>
              <a:t>tag</a:t>
            </a:r>
            <a:r>
              <a:rPr lang="zh-CN" altLang="en-US"/>
              <a:t>，命名为阿里云仓库格式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推送</a:t>
            </a:r>
            <a:r>
              <a:rPr lang="en-US" altLang="zh-CN"/>
              <a:t>(push)</a:t>
            </a:r>
            <a:r>
              <a:rPr lang="zh-CN" altLang="en-US"/>
              <a:t>本地镜像或拉取</a:t>
            </a:r>
            <a:r>
              <a:rPr lang="en-US" altLang="zh-CN"/>
              <a:t>(pull)</a:t>
            </a:r>
            <a:r>
              <a:rPr lang="zh-CN" altLang="en-US"/>
              <a:t>阿里云镜像</a:t>
            </a:r>
          </a:p>
        </p:txBody>
      </p:sp>
    </p:spTree>
    <p:extLst>
      <p:ext uri="{BB962C8B-B14F-4D97-AF65-F5344CB8AC3E}">
        <p14:creationId xmlns:p14="http://schemas.microsoft.com/office/powerpoint/2010/main" val="1645841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BEDAC-EE07-437E-AE14-A78A9B0A2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私有镜像服务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25D44-0A57-4AC8-87F6-45FBBA6A28D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能搭建私有镜像服务</a:t>
            </a:r>
            <a:endParaRPr lang="en-US" altLang="zh-CN"/>
          </a:p>
          <a:p>
            <a:r>
              <a:rPr lang="zh-CN" altLang="en-US"/>
              <a:t>向私有镜像服务推送镜像</a:t>
            </a:r>
            <a:endParaRPr lang="en-US" altLang="zh-CN"/>
          </a:p>
          <a:p>
            <a:r>
              <a:rPr lang="zh-CN" altLang="en-US"/>
              <a:t>从私有镜像服务拉取镜像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914C1-2F2B-4856-941D-D1A5F1FD1C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34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F0D9-F79E-485B-89E2-FDED33E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E1B49-BA1D-4635-B851-0D44C7701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私有镜像仓库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5D1A-EB9A-4A49-AA86-C4A4D1A0A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在企业使用时，包含业务代码的镜像不适合存放在公共镜像，这是就可以搭建私有镜像服务了。我们是基于</a:t>
            </a:r>
            <a:r>
              <a:rPr lang="en-US" altLang="zh-CN"/>
              <a:t>Docker</a:t>
            </a:r>
            <a:r>
              <a:rPr lang="zh-CN" altLang="en-US"/>
              <a:t>官方的</a:t>
            </a:r>
            <a:r>
              <a:rPr lang="en-US" altLang="zh-CN"/>
              <a:t>Docker Registry</a:t>
            </a:r>
            <a:r>
              <a:rPr lang="zh-CN" altLang="en-US"/>
              <a:t>来搭建，命令如下：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命令中挂载了一个数据卷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registry-data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到容器内的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/var/lib/registry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目录，这是私有镜像库存放数据的目录。</a:t>
            </a:r>
            <a:endParaRPr lang="en-US" altLang="zh-CN"/>
          </a:p>
          <a:p>
            <a:r>
              <a:rPr lang="zh-CN" altLang="en-US"/>
              <a:t>访问</a:t>
            </a:r>
            <a:r>
              <a:rPr lang="en-US" altLang="zh-CN">
                <a:hlinkClick r:id="rId2"/>
              </a:rPr>
              <a:t>http://192.168.150.101:5000/v2/_catalog</a:t>
            </a:r>
            <a:r>
              <a:rPr lang="en-US" altLang="zh-CN"/>
              <a:t> </a:t>
            </a:r>
            <a:r>
              <a:rPr lang="zh-CN" altLang="en-US"/>
              <a:t>可以查看当前私有镜像服务中包含的镜像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F2AE7-5CF2-4340-A06C-D797F0BB0D1F}"/>
              </a:ext>
            </a:extLst>
          </p:cNvPr>
          <p:cNvSpPr txBox="1"/>
          <p:nvPr/>
        </p:nvSpPr>
        <p:spPr>
          <a:xfrm>
            <a:off x="710880" y="2514600"/>
            <a:ext cx="10698800" cy="200112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-d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--restart=always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--name registry	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-p </a:t>
            </a: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5000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:5000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-v registry-data:/var/lib/registry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registry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3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F0D9-F79E-485B-89E2-FDED33E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E1B49-BA1D-4635-B851-0D44C7701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在私有镜像仓库推送或拉取镜像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5D1A-EB9A-4A49-AA86-C4A4D1A0A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479276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与阿里云镜像服务类似，推送镜像到私有镜像服务必须先</a:t>
            </a:r>
            <a:r>
              <a:rPr lang="en-US" altLang="zh-CN"/>
              <a:t>tag</a:t>
            </a:r>
            <a:r>
              <a:rPr lang="zh-CN" altLang="en-US"/>
              <a:t>，步骤如下：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重新</a:t>
            </a:r>
            <a:r>
              <a:rPr lang="en-US" altLang="zh-CN"/>
              <a:t>tag</a:t>
            </a:r>
            <a:r>
              <a:rPr lang="zh-CN" altLang="en-US"/>
              <a:t>本地镜像，名称前缀为：</a:t>
            </a:r>
            <a:r>
              <a:rPr lang="en-US" altLang="zh-CN"/>
              <a:t>192.168.150.101:5000/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修改</a:t>
            </a:r>
            <a:r>
              <a:rPr lang="en-US" altLang="zh-CN"/>
              <a:t>Docker</a:t>
            </a:r>
            <a:r>
              <a:rPr lang="zh-CN" altLang="en-US"/>
              <a:t>配置，设置</a:t>
            </a:r>
            <a:r>
              <a:rPr lang="en-US" altLang="zh-CN"/>
              <a:t>192.168.150.101:5000</a:t>
            </a:r>
            <a:r>
              <a:rPr lang="zh-CN" altLang="en-US"/>
              <a:t>为许可的地址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推送镜像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拉取镜像</a:t>
            </a:r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62C2FD-E066-4445-BE1D-B2625271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39" y="3130863"/>
            <a:ext cx="10261914" cy="219348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打开要修改的文件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etc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daemon.json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添加内容：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"insecure-registries"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:[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"http://192.168.200.150:5000"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20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重加载</a:t>
            </a:r>
            <a:endParaRPr lang="en-US" altLang="zh-CN" sz="1200">
              <a:solidFill>
                <a:srgbClr val="808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AD2B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daemon-reload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20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重启</a:t>
            </a:r>
            <a:r>
              <a:rPr lang="en-US" altLang="zh-CN" sz="120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AD2B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systemctl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restart docker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0A5688D-9D5C-420A-B894-76C5998A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2407395"/>
            <a:ext cx="10261914" cy="35298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nginx:latest 192.168.150.101:5000/nginx:1.0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B0F7A43-BB86-465D-95CD-972B7B81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5694836"/>
            <a:ext cx="10261914" cy="35298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 192.168.150.101:5000/nginx:1.0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ABAEFFE-04E9-4495-8970-17839A96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6374726"/>
            <a:ext cx="10261914" cy="35298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 192.168.150.101:5000/nginx:1.0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75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21BF8C-2D18-4B96-B100-E092943B3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无论是公共还是私有仓库，推送本地镜像前都必须重命名</a:t>
            </a:r>
            <a:r>
              <a:rPr lang="en-US" altLang="zh-CN"/>
              <a:t>(docker tag)</a:t>
            </a:r>
            <a:r>
              <a:rPr lang="zh-CN" altLang="en-US"/>
              <a:t>镜像，以镜像仓库地址为前缀</a:t>
            </a:r>
            <a:endParaRPr lang="en-US" altLang="zh-CN"/>
          </a:p>
          <a:p>
            <a:r>
              <a:rPr lang="zh-CN" altLang="en-US"/>
              <a:t>镜像仓库推送前需要把仓库地址配置到</a:t>
            </a:r>
            <a:r>
              <a:rPr lang="en-US" altLang="zh-CN"/>
              <a:t>docker</a:t>
            </a:r>
            <a:r>
              <a:rPr lang="zh-CN" altLang="en-US"/>
              <a:t>服务的</a:t>
            </a:r>
            <a:r>
              <a:rPr lang="en-US" altLang="zh-CN"/>
              <a:t>daemon.json</a:t>
            </a:r>
            <a:r>
              <a:rPr lang="zh-CN" altLang="en-US"/>
              <a:t>文件中，被</a:t>
            </a:r>
            <a:r>
              <a:rPr lang="en-US" altLang="zh-CN"/>
              <a:t>docker</a:t>
            </a:r>
            <a:r>
              <a:rPr lang="zh-CN" altLang="en-US"/>
              <a:t>信任</a:t>
            </a:r>
            <a:endParaRPr lang="en-US" altLang="zh-CN"/>
          </a:p>
          <a:p>
            <a:r>
              <a:rPr lang="zh-CN" altLang="en-US"/>
              <a:t>推送使用</a:t>
            </a:r>
            <a:r>
              <a:rPr lang="en-US" altLang="zh-CN"/>
              <a:t>docker push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zh-CN" altLang="en-US"/>
              <a:t>拉取使用</a:t>
            </a:r>
            <a:r>
              <a:rPr lang="en-US" altLang="zh-CN"/>
              <a:t>docker pull</a:t>
            </a:r>
            <a:r>
              <a:rPr lang="zh-CN" altLang="en-US"/>
              <a:t>命令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B390E0-E83D-4C2C-9264-EC1A3975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镜像服务器</a:t>
            </a:r>
          </a:p>
        </p:txBody>
      </p:sp>
    </p:spTree>
    <p:extLst>
      <p:ext uri="{BB962C8B-B14F-4D97-AF65-F5344CB8AC3E}">
        <p14:creationId xmlns:p14="http://schemas.microsoft.com/office/powerpoint/2010/main" val="3072251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33E7EA-DD05-4CF2-9F83-9AC39D415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463040"/>
            <a:ext cx="5760538" cy="451104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的常用命令总结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4186D2-8D5F-432B-8DF7-2B9A011F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8507B9-80FD-449F-9381-28F61705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390" y="2177053"/>
            <a:ext cx="6515665" cy="4077053"/>
          </a:xfrm>
          <a:prstGeom prst="rect">
            <a:avLst/>
          </a:prstGeom>
          <a:ln>
            <a:noFill/>
          </a:ln>
          <a:effectLst>
            <a:outerShdw blurRad="254000" dist="381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760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创建一个</a:t>
            </a:r>
            <a:r>
              <a:rPr lang="en-US" altLang="zh-CN"/>
              <a:t>Java</a:t>
            </a:r>
            <a:r>
              <a:rPr lang="zh-CN" altLang="en-US"/>
              <a:t>项目，提供一个接口，用户访问后根据</a:t>
            </a:r>
            <a:r>
              <a:rPr lang="en-US" altLang="zh-CN"/>
              <a:t>IP</a:t>
            </a:r>
            <a:r>
              <a:rPr lang="zh-CN" altLang="en-US"/>
              <a:t>记录用户访问次数，信息可以记录在</a:t>
            </a:r>
            <a:r>
              <a:rPr lang="en-US" altLang="zh-CN"/>
              <a:t>mysql</a:t>
            </a:r>
            <a:r>
              <a:rPr lang="zh-CN" altLang="en-US"/>
              <a:t>或</a:t>
            </a:r>
            <a:r>
              <a:rPr lang="en-US" altLang="zh-CN"/>
              <a:t>redis</a:t>
            </a:r>
          </a:p>
          <a:p>
            <a:r>
              <a:rPr lang="zh-CN" altLang="en-US"/>
              <a:t>将</a:t>
            </a:r>
            <a:r>
              <a:rPr lang="en-US" altLang="zh-CN"/>
              <a:t>Java</a:t>
            </a:r>
            <a:r>
              <a:rPr lang="zh-CN" altLang="en-US"/>
              <a:t>项目打包，编写</a:t>
            </a:r>
            <a:r>
              <a:rPr lang="en-US" altLang="zh-CN"/>
              <a:t>Dockerfile</a:t>
            </a:r>
            <a:r>
              <a:rPr lang="zh-CN" altLang="en-US"/>
              <a:t>构建为镜像</a:t>
            </a:r>
            <a:endParaRPr lang="en-US" altLang="zh-CN"/>
          </a:p>
          <a:p>
            <a:r>
              <a:rPr lang="zh-CN" altLang="en-US"/>
              <a:t>创建并运行</a:t>
            </a:r>
            <a:r>
              <a:rPr lang="en-US" altLang="zh-CN"/>
              <a:t>Java</a:t>
            </a:r>
            <a:r>
              <a:rPr lang="zh-CN" altLang="en-US"/>
              <a:t>项目容器与</a:t>
            </a:r>
            <a:r>
              <a:rPr lang="en-US" altLang="zh-CN"/>
              <a:t>mysql</a:t>
            </a:r>
            <a:r>
              <a:rPr lang="zh-CN" altLang="en-US"/>
              <a:t>或</a:t>
            </a:r>
            <a:r>
              <a:rPr lang="en-US" altLang="zh-CN"/>
              <a:t>redis</a:t>
            </a:r>
            <a:r>
              <a:rPr lang="zh-CN" altLang="en-US"/>
              <a:t>容器互联</a:t>
            </a:r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java</a:t>
            </a:r>
            <a:r>
              <a:rPr lang="zh-CN" altLang="en-US"/>
              <a:t>项目镜像推送到阿里云仓库和私有仓库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4901</TotalTime>
  <Words>8475</Words>
  <Application>Microsoft Office PowerPoint</Application>
  <PresentationFormat>宽屏</PresentationFormat>
  <Paragraphs>1043</Paragraphs>
  <Slides>100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100</vt:i4>
      </vt:variant>
    </vt:vector>
  </HeadingPairs>
  <TitlesOfParts>
    <vt:vector size="123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Arial</vt:lpstr>
      <vt:lpstr>Calibri</vt:lpstr>
      <vt:lpstr>Consolas</vt:lpstr>
      <vt:lpstr>Courier New</vt:lpstr>
      <vt:lpstr>Georgia</vt:lpstr>
      <vt:lpstr>Segoe UI</vt:lpstr>
      <vt:lpstr>Source Sans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Docker入门</vt:lpstr>
      <vt:lpstr>PowerPoint 演示文稿</vt:lpstr>
      <vt:lpstr>PowerPoint 演示文稿</vt:lpstr>
      <vt:lpstr>什么是Docker</vt:lpstr>
      <vt:lpstr>什么是Docker</vt:lpstr>
      <vt:lpstr>什么是Docker</vt:lpstr>
      <vt:lpstr>什么是Docker</vt:lpstr>
      <vt:lpstr>什么是Docker</vt:lpstr>
      <vt:lpstr>什么是Docker</vt:lpstr>
      <vt:lpstr>什么是Docker</vt:lpstr>
      <vt:lpstr>什么是Docker</vt:lpstr>
      <vt:lpstr>什么是Docker</vt:lpstr>
      <vt:lpstr>什么是Docker</vt:lpstr>
      <vt:lpstr>镜像和容器</vt:lpstr>
      <vt:lpstr>镜像、容器</vt:lpstr>
      <vt:lpstr>镜像、容器</vt:lpstr>
      <vt:lpstr>镜像、容器</vt:lpstr>
      <vt:lpstr>镜像、容器</vt:lpstr>
      <vt:lpstr>镜像、容器</vt:lpstr>
      <vt:lpstr>什么是Docker</vt:lpstr>
      <vt:lpstr>Docker架构</vt:lpstr>
      <vt:lpstr>Docker架构</vt:lpstr>
      <vt:lpstr>Docker架构</vt:lpstr>
      <vt:lpstr>什么是Docker</vt:lpstr>
      <vt:lpstr>安装Docker</vt:lpstr>
      <vt:lpstr>安装Docker</vt:lpstr>
      <vt:lpstr>安装Docker</vt:lpstr>
      <vt:lpstr>安装Docker</vt:lpstr>
      <vt:lpstr>安装Docker</vt:lpstr>
      <vt:lpstr>安装Docker</vt:lpstr>
      <vt:lpstr>安装Docker</vt:lpstr>
      <vt:lpstr>什么是Docker</vt:lpstr>
      <vt:lpstr>PowerPoint 演示文稿</vt:lpstr>
      <vt:lpstr>PowerPoint 演示文稿</vt:lpstr>
      <vt:lpstr>Docker镜像操作</vt:lpstr>
      <vt:lpstr>镜像操作</vt:lpstr>
      <vt:lpstr>镜像操作</vt:lpstr>
      <vt:lpstr>镜像操作</vt:lpstr>
      <vt:lpstr>镜像操作</vt:lpstr>
      <vt:lpstr>镜像操作</vt:lpstr>
      <vt:lpstr>容器操作</vt:lpstr>
      <vt:lpstr>容器操作</vt:lpstr>
      <vt:lpstr>容器操作</vt:lpstr>
      <vt:lpstr>容器操作</vt:lpstr>
      <vt:lpstr>镜像操作</vt:lpstr>
      <vt:lpstr>镜像操作</vt:lpstr>
      <vt:lpstr>数据卷</vt:lpstr>
      <vt:lpstr>数据卷</vt:lpstr>
      <vt:lpstr>数据卷</vt:lpstr>
      <vt:lpstr>数据卷</vt:lpstr>
      <vt:lpstr>数据卷</vt:lpstr>
      <vt:lpstr>数据卷</vt:lpstr>
      <vt:lpstr>数据卷</vt:lpstr>
      <vt:lpstr>数据卷</vt:lpstr>
      <vt:lpstr>数据卷</vt:lpstr>
      <vt:lpstr>数据卷</vt:lpstr>
      <vt:lpstr>数据卷</vt:lpstr>
      <vt:lpstr>数据卷</vt:lpstr>
      <vt:lpstr>数据卷</vt:lpstr>
      <vt:lpstr>数据卷管理</vt:lpstr>
      <vt:lpstr>数据卷</vt:lpstr>
      <vt:lpstr>数据卷练习</vt:lpstr>
      <vt:lpstr>数据卷练习</vt:lpstr>
      <vt:lpstr>数据卷练习</vt:lpstr>
      <vt:lpstr>Docker的网络管理</vt:lpstr>
      <vt:lpstr>网络管理</vt:lpstr>
      <vt:lpstr>网络管理</vt:lpstr>
      <vt:lpstr>网络管理</vt:lpstr>
      <vt:lpstr>网络管理</vt:lpstr>
      <vt:lpstr>PowerPoint 演示文稿</vt:lpstr>
      <vt:lpstr>PowerPoint 演示文稿</vt:lpstr>
      <vt:lpstr>Docker安装MySQL</vt:lpstr>
      <vt:lpstr>常用镜像使用</vt:lpstr>
      <vt:lpstr>Docker安装ElasticSearch</vt:lpstr>
      <vt:lpstr>常用镜像使用</vt:lpstr>
      <vt:lpstr>Docker安装RabbitMQ</vt:lpstr>
      <vt:lpstr>常用镜像使用</vt:lpstr>
      <vt:lpstr>PowerPoint 演示文稿</vt:lpstr>
      <vt:lpstr>PowerPoint 演示文稿</vt:lpstr>
      <vt:lpstr>PowerPoint 演示文稿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PowerPoint 演示文稿</vt:lpstr>
      <vt:lpstr>PowerPoint 演示文稿</vt:lpstr>
      <vt:lpstr>阿里云镜像服务</vt:lpstr>
      <vt:lpstr>镜像服务</vt:lpstr>
      <vt:lpstr>镜像服务</vt:lpstr>
      <vt:lpstr>镜像服务</vt:lpstr>
      <vt:lpstr>私有镜像服务</vt:lpstr>
      <vt:lpstr>镜像服务</vt:lpstr>
      <vt:lpstr>镜像服务</vt:lpstr>
      <vt:lpstr>镜像服务器</vt:lpstr>
      <vt:lpstr>总结</vt:lpstr>
      <vt:lpstr>输入章节名称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huyi zhang</cp:lastModifiedBy>
  <cp:revision>827</cp:revision>
  <dcterms:created xsi:type="dcterms:W3CDTF">2021-01-12T09:51:49Z</dcterms:created>
  <dcterms:modified xsi:type="dcterms:W3CDTF">2021-01-25T09:42:01Z</dcterms:modified>
</cp:coreProperties>
</file>