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20"/>
  </p:notesMasterIdLst>
  <p:handoutMasterIdLst>
    <p:handoutMasterId r:id="rId21"/>
  </p:handoutMasterIdLst>
  <p:sldIdLst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4" r:id="rId18"/>
    <p:sldId id="36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56" name="AutoShape 8"/>
          <p:cNvSpPr>
            <a:spLocks noChangeArrowheads="true"/>
          </p:cNvSpPr>
          <p:nvPr userDrawn="true"/>
        </p:nvSpPr>
        <p:spPr bwMode="auto">
          <a:xfrm>
            <a:off x="-212725" y="-284162"/>
            <a:ext cx="2084388" cy="2157413"/>
          </a:xfrm>
          <a:prstGeom prst="roundRect">
            <a:avLst>
              <a:gd name="adj" fmla="val 16667"/>
            </a:avLst>
          </a:prstGeom>
          <a:gradFill rotWithShape="false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0" scaled="true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7" name="AutoShape 9"/>
          <p:cNvSpPr>
            <a:spLocks noChangeArrowheads="true"/>
          </p:cNvSpPr>
          <p:nvPr userDrawn="true"/>
        </p:nvSpPr>
        <p:spPr bwMode="auto">
          <a:xfrm>
            <a:off x="1079500" y="-427037"/>
            <a:ext cx="1295400" cy="1290638"/>
          </a:xfrm>
          <a:prstGeom prst="roundRect">
            <a:avLst>
              <a:gd name="adj" fmla="val 16667"/>
            </a:avLst>
          </a:prstGeom>
          <a:gradFill rotWithShape="false">
            <a:gsLst>
              <a:gs pos="0">
                <a:srgbClr val="FFFF99">
                  <a:alpha val="50000"/>
                </a:srgbClr>
              </a:gs>
              <a:gs pos="100000">
                <a:srgbClr val="FFFF99">
                  <a:gamma/>
                  <a:tint val="0"/>
                  <a:invGamma/>
                  <a:alpha val="0"/>
                </a:srgbClr>
              </a:gs>
            </a:gsLst>
            <a:lin ang="5400000" scaled="true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9" name="AutoShape 11"/>
          <p:cNvSpPr>
            <a:spLocks noChangeArrowheads="true"/>
          </p:cNvSpPr>
          <p:nvPr userDrawn="true"/>
        </p:nvSpPr>
        <p:spPr bwMode="auto">
          <a:xfrm flipH="true" flipV="true">
            <a:off x="9361170" y="-709930"/>
            <a:ext cx="2828925" cy="2452370"/>
          </a:xfrm>
          <a:prstGeom prst="roundRect">
            <a:avLst>
              <a:gd name="adj" fmla="val 16667"/>
            </a:avLst>
          </a:prstGeom>
          <a:gradFill rotWithShape="false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true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0" name="AutoShape 2"/>
          <p:cNvSpPr>
            <a:spLocks noChangeArrowheads="true"/>
          </p:cNvSpPr>
          <p:nvPr userDrawn="true"/>
        </p:nvSpPr>
        <p:spPr bwMode="auto">
          <a:xfrm>
            <a:off x="-212725" y="5281930"/>
            <a:ext cx="2922270" cy="2160905"/>
          </a:xfrm>
          <a:prstGeom prst="roundRect">
            <a:avLst>
              <a:gd name="adj" fmla="val 16667"/>
            </a:avLst>
          </a:prstGeom>
          <a:gradFill rotWithShape="false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true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13" name="AutoShape 4"/>
          <p:cNvSpPr>
            <a:spLocks noChangeArrowheads="true"/>
          </p:cNvSpPr>
          <p:nvPr userDrawn="true"/>
        </p:nvSpPr>
        <p:spPr bwMode="auto">
          <a:xfrm>
            <a:off x="10389870" y="2910840"/>
            <a:ext cx="2656205" cy="1295400"/>
          </a:xfrm>
          <a:prstGeom prst="roundRect">
            <a:avLst>
              <a:gd name="adj" fmla="val 16667"/>
            </a:avLst>
          </a:prstGeom>
          <a:gradFill rotWithShape="false">
            <a:gsLst>
              <a:gs pos="0">
                <a:schemeClr val="bg1">
                  <a:gamma/>
                  <a:shade val="69804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true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1" name="AutoShape 3"/>
          <p:cNvSpPr>
            <a:spLocks noChangeArrowheads="true"/>
          </p:cNvSpPr>
          <p:nvPr userDrawn="true"/>
        </p:nvSpPr>
        <p:spPr bwMode="auto">
          <a:xfrm>
            <a:off x="6933565" y="390208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3" name="Rectangle 5"/>
          <p:cNvSpPr>
            <a:spLocks noChangeArrowheads="true"/>
          </p:cNvSpPr>
          <p:nvPr userDrawn="true"/>
        </p:nvSpPr>
        <p:spPr bwMode="auto">
          <a:xfrm>
            <a:off x="-28575" y="3728085"/>
            <a:ext cx="10601960" cy="1584325"/>
          </a:xfrm>
          <a:prstGeom prst="rect">
            <a:avLst/>
          </a:prstGeom>
          <a:gradFill rotWithShape="false">
            <a:gsLst>
              <a:gs pos="0">
                <a:srgbClr val="0047FF"/>
              </a:gs>
              <a:gs pos="100000">
                <a:srgbClr val="99CCFF"/>
              </a:gs>
            </a:gsLst>
            <a:lin ang="0" scaled="true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-28575" y="3857149"/>
            <a:ext cx="10515600" cy="1325563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8" name="AutoShape 10"/>
          <p:cNvSpPr>
            <a:spLocks noChangeArrowheads="true"/>
          </p:cNvSpPr>
          <p:nvPr userDrawn="true"/>
        </p:nvSpPr>
        <p:spPr bwMode="auto">
          <a:xfrm>
            <a:off x="-357187" y="1152525"/>
            <a:ext cx="4173538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</a:ln>
          <a:effectLst>
            <a:outerShdw dist="101823" dir="2700000" algn="ctr" rotWithShape="0">
              <a:srgbClr val="C0C0C0">
                <a:alpha val="39000"/>
              </a:srgbClr>
            </a:outerShdw>
          </a:effectLst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pic>
        <p:nvPicPr>
          <p:cNvPr id="6" name="Picture 12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5"/>
          <p:cNvSpPr>
            <a:spLocks noGrp="true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5"/>
          <p:cNvSpPr>
            <a:spLocks noGrp="true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anose="02010609030101010101" charset="-122"/>
                <a:ea typeface="楷体_GB2312" panose="0201060903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285709" y="1214422"/>
            <a:ext cx="10972800" cy="4948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3030804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30308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60603050605020204" pitchFamily="18" charset="0"/>
                <a:ea typeface="宋体" panose="02010600030101010101" pitchFamily="2" charset="-122"/>
                <a:cs typeface="Times New Roman" panose="02060603050605020204" pitchFamily="18" charset="0"/>
              </a:rPr>
              <a:t>I will greet this lecture with love in my heart.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60603050605020204" pitchFamily="18" charset="0"/>
              <a:ea typeface="宋体" panose="02010600030101010101" pitchFamily="2" charset="-122"/>
              <a:cs typeface="Times New Roman" panose="020606030506050202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299085" y="635635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true"/>
          </p:cNvPicPr>
          <p:nvPr userDrawn="true"/>
        </p:nvPicPr>
        <p:blipFill>
          <a:blip r:embed="rId4"/>
          <a:stretch>
            <a:fillRect/>
          </a:stretch>
        </p:blipFill>
        <p:spPr>
          <a:xfrm>
            <a:off x="10487660" y="56007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true"/>
          </p:cNvSpPr>
          <p:nvPr userDrawn="true"/>
        </p:nvSpPr>
        <p:spPr bwMode="auto">
          <a:xfrm>
            <a:off x="71120" y="72390"/>
            <a:ext cx="12053570" cy="6417945"/>
          </a:xfrm>
          <a:prstGeom prst="roundRect">
            <a:avLst>
              <a:gd name="adj" fmla="val 2295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27635" y="1388110"/>
            <a:ext cx="11997690" cy="488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299085" y="648970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true"/>
          </p:cNvPicPr>
          <p:nvPr userDrawn="true"/>
        </p:nvPicPr>
        <p:blipFill>
          <a:blip r:embed="rId4"/>
          <a:stretch>
            <a:fillRect/>
          </a:stretch>
        </p:blipFill>
        <p:spPr>
          <a:xfrm>
            <a:off x="10906760" y="41275"/>
            <a:ext cx="1267460" cy="126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5"/>
          <p:cNvSpPr>
            <a:spLocks noChangeArrowheads="true"/>
          </p:cNvSpPr>
          <p:nvPr userDrawn="true"/>
        </p:nvSpPr>
        <p:spPr bwMode="auto">
          <a:xfrm flipH="true">
            <a:off x="2989580" y="1252855"/>
            <a:ext cx="9135745" cy="135255"/>
          </a:xfrm>
          <a:prstGeom prst="rect">
            <a:avLst/>
          </a:prstGeom>
          <a:gradFill rotWithShape="false">
            <a:gsLst>
              <a:gs pos="100000">
                <a:srgbClr val="0047FF"/>
              </a:gs>
              <a:gs pos="0">
                <a:schemeClr val="bg1"/>
              </a:gs>
            </a:gsLst>
            <a:lin ang="0" scaled="true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606030506050202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true"/>
          </p:cNvSpPr>
          <p:nvPr>
            <p:ph type="title"/>
          </p:nvPr>
        </p:nvSpPr>
        <p:spPr>
          <a:xfrm>
            <a:off x="356870" y="3856990"/>
            <a:ext cx="10130155" cy="1325880"/>
          </a:xfrm>
        </p:spPr>
        <p:txBody>
          <a:bodyPr wrap="square" lIns="0" tIns="0" rIns="0" bIns="0" anchor="ctr" anchorCtr="false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编译技术实</a:t>
            </a:r>
            <a:r>
              <a:rPr lang="zh-CN" altLang="en-US" dirty="0">
                <a:solidFill>
                  <a:schemeClr val="bg1"/>
                </a:solidFill>
              </a:rPr>
              <a:t>验</a:t>
            </a:r>
            <a:r>
              <a:rPr lang="en-US" altLang="zh-CN" dirty="0">
                <a:solidFill>
                  <a:schemeClr val="bg1"/>
                </a:solidFill>
              </a:rPr>
              <a:t>(1)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 词法分析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2" name="Rectangle 3"/>
          <p:cNvSpPr txBox="true"/>
          <p:nvPr/>
        </p:nvSpPr>
        <p:spPr>
          <a:xfrm>
            <a:off x="7092913" y="1038158"/>
            <a:ext cx="4179319" cy="2052216"/>
          </a:xfrm>
          <a:prstGeom prst="rect">
            <a:avLst/>
          </a:prstGeom>
          <a:noFill/>
          <a:ln w="9525">
            <a:noFill/>
          </a:ln>
        </p:spPr>
        <p:txBody>
          <a:bodyPr lIns="0" tIns="17602" rIns="0" bIns="0" anchor="ctr" anchorCtr="false"/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zh-CN" sz="3990" dirty="0">
                <a:latin typeface="Arial" panose="020B0604020202020204" pitchFamily="34" charset="0"/>
                <a:ea typeface="微软雅黑" panose="020B0503020204020204" charset="-122"/>
              </a:rPr>
              <a:t>编译技术</a:t>
            </a:r>
            <a:endParaRPr lang="zh-CN" altLang="en-US" sz="2905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6387" name="Rectangle 3"/>
          <p:cNvSpPr>
            <a:spLocks noGrp="true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false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905" b="1">
                <a:latin typeface="楷体_GB2312" panose="02010609030101010101" charset="-122"/>
              </a:rPr>
              <a:t>gcc -o scan lex.yy.c </a:t>
            </a:r>
            <a:r>
              <a:rPr lang="en-US" altLang="zh-CN" sz="2905" b="1">
                <a:solidFill>
                  <a:srgbClr val="FF3300"/>
                </a:solidFill>
                <a:latin typeface="楷体_GB2312" panose="02010609030101010101" charset="-122"/>
              </a:rPr>
              <a:t>-lfl</a:t>
            </a:r>
            <a:endParaRPr lang="en-US" altLang="zh-CN" sz="2905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905" b="1">
                <a:latin typeface="楷体_GB2312" panose="02010609030101010101" charset="-122"/>
              </a:rPr>
              <a:t>  -lfl </a:t>
            </a:r>
            <a:r>
              <a:rPr lang="zh-CN" altLang="en-US" sz="2905" b="1">
                <a:latin typeface="楷体_GB2312" panose="02010609030101010101" charset="-122"/>
              </a:rPr>
              <a:t>是什么意思？  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链接了 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哪些内容 </a:t>
            </a:r>
            <a:r>
              <a:rPr lang="zh-CN" altLang="en-US" sz="2540" b="1">
                <a:latin typeface="楷体_GB2312" panose="02010609030101010101" charset="-122"/>
              </a:rPr>
              <a:t>到可执行程序？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简单的 </a:t>
            </a:r>
            <a:r>
              <a:rPr lang="en-US" altLang="zh-CN" sz="2540" b="1">
                <a:latin typeface="楷体_GB2312" panose="02010609030101010101" charset="-122"/>
              </a:rPr>
              <a:t>main</a:t>
            </a:r>
            <a:r>
              <a:rPr lang="zh-CN" altLang="en-US" sz="2540" b="1">
                <a:latin typeface="楷体_GB2312" panose="02010609030101010101" charset="-122"/>
              </a:rPr>
              <a:t>函数 及 </a:t>
            </a:r>
            <a:r>
              <a:rPr lang="en-US" altLang="zh-CN" sz="2540" b="1">
                <a:latin typeface="楷体_GB2312" panose="02010609030101010101" charset="-122"/>
              </a:rPr>
              <a:t>yywrap</a:t>
            </a:r>
            <a:endParaRPr lang="en-US" altLang="zh-CN" sz="2175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如果自己提供，则链接时不需要 </a:t>
            </a:r>
            <a:r>
              <a:rPr lang="en-US" altLang="zh-CN" sz="2540" b="1">
                <a:latin typeface="楷体_GB2312" panose="02010609030101010101" charset="-122"/>
              </a:rPr>
              <a:t>-lfl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175" b="1">
                <a:latin typeface="楷体_GB2312" panose="02010609030101010101" charset="-122"/>
              </a:rPr>
              <a:t>     </a:t>
            </a:r>
            <a:r>
              <a:rPr lang="zh-CN" altLang="en-US" sz="2175" b="1">
                <a:latin typeface="楷体_GB2312" panose="02010609030101010101" charset="-122"/>
              </a:rPr>
              <a:t>参</a:t>
            </a:r>
            <a:r>
              <a:rPr lang="en-US" altLang="zh-CN" sz="2175" b="1">
                <a:latin typeface="楷体_GB2312" panose="02010609030101010101" charset="-122"/>
              </a:rPr>
              <a:t>flex</a:t>
            </a:r>
            <a:r>
              <a:rPr lang="zh-CN" altLang="en-US" sz="2175" b="1">
                <a:latin typeface="楷体_GB2312" panose="02010609030101010101" charset="-122"/>
              </a:rPr>
              <a:t>与</a:t>
            </a:r>
            <a:r>
              <a:rPr lang="en-US" altLang="zh-CN" sz="2175" b="1">
                <a:latin typeface="楷体_GB2312" panose="02010609030101010101" charset="-122"/>
              </a:rPr>
              <a:t>bison </a:t>
            </a:r>
            <a:r>
              <a:rPr lang="zh-CN" altLang="en-US" sz="2175" b="1">
                <a:latin typeface="楷体_GB2312" panose="02010609030101010101" charset="-122"/>
              </a:rPr>
              <a:t>中文版 </a:t>
            </a:r>
            <a:r>
              <a:rPr lang="en-US" altLang="zh-CN" sz="2175" b="1">
                <a:latin typeface="楷体_GB2312" panose="02010609030101010101" charset="-122"/>
              </a:rPr>
              <a:t>P30/</a:t>
            </a:r>
            <a:r>
              <a:rPr lang="zh-CN" altLang="en-US" sz="2175" b="1">
                <a:latin typeface="楷体_GB2312" panose="02010609030101010101" charset="-122"/>
              </a:rPr>
              <a:t>英文版 </a:t>
            </a:r>
            <a:r>
              <a:rPr lang="en-US" altLang="zh-CN" sz="2175" b="1">
                <a:latin typeface="楷体_GB2312" panose="02010609030101010101" charset="-122"/>
              </a:rPr>
              <a:t>P24</a:t>
            </a:r>
            <a:endParaRPr lang="en-US" altLang="zh-CN" sz="2175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175" b="1">
                <a:latin typeface="楷体_GB2312" panose="02010609030101010101" charset="-122"/>
              </a:rPr>
              <a:t>     </a:t>
            </a:r>
            <a:r>
              <a:rPr lang="zh-CN" altLang="en-US" sz="2175" b="1">
                <a:latin typeface="楷体_GB2312" panose="02010609030101010101" charset="-122"/>
              </a:rPr>
              <a:t>参</a:t>
            </a:r>
            <a:r>
              <a:rPr lang="en-US" altLang="zh-CN" sz="2175" b="1">
                <a:latin typeface="楷体_GB2312" panose="02010609030101010101" charset="-122"/>
              </a:rPr>
              <a:t>flex-2.5.39.tar.bz2/ libmain.c </a:t>
            </a:r>
            <a:r>
              <a:rPr lang="zh-CN" altLang="en-US" sz="2175" b="1">
                <a:latin typeface="楷体_GB2312" panose="02010609030101010101" charset="-122"/>
              </a:rPr>
              <a:t>和 </a:t>
            </a:r>
            <a:r>
              <a:rPr lang="en-US" altLang="zh-CN" sz="2175" b="1">
                <a:latin typeface="楷体_GB2312" panose="02010609030101010101" charset="-122"/>
              </a:rPr>
              <a:t>libyywrap.c</a:t>
            </a:r>
            <a:endParaRPr lang="en-US" altLang="zh-CN" sz="2175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0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charRg st="101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3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charRg st="134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7411" name="Rectangle 3"/>
          <p:cNvSpPr>
            <a:spLocks noGrp="true"/>
          </p:cNvSpPr>
          <p:nvPr>
            <p:ph type="body" idx="4294967295"/>
          </p:nvPr>
        </p:nvSpPr>
        <p:spPr>
          <a:xfrm>
            <a:off x="595630" y="1372235"/>
            <a:ext cx="11029950" cy="5240655"/>
          </a:xfrm>
        </p:spPr>
        <p:txBody>
          <a:bodyPr wrap="square" lIns="0" tIns="20574" rIns="0" bIns="0" anchor="t" anchorCtr="false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1. </a:t>
            </a:r>
            <a:r>
              <a:rPr lang="zh-CN" altLang="en-US" sz="2540" b="1">
                <a:latin typeface="楷体_GB2312" panose="02010609030101010101" charset="-122"/>
              </a:rPr>
              <a:t>以 </a:t>
            </a:r>
            <a:r>
              <a:rPr lang="en-US" altLang="zh-CN" sz="2540" b="1">
                <a:latin typeface="楷体_GB2312" panose="02010609030101010101" charset="-122"/>
              </a:rPr>
              <a:t>test_cases </a:t>
            </a:r>
            <a:r>
              <a:rPr lang="zh-CN" altLang="en-US" sz="2540" b="1">
                <a:latin typeface="楷体_GB2312" panose="02010609030101010101" charset="-122"/>
              </a:rPr>
              <a:t>中的文件作为输入，编写程序（</a:t>
            </a:r>
            <a:r>
              <a:rPr lang="en-US" altLang="zh-CN" sz="2540" b="1">
                <a:latin typeface="楷体_GB2312" panose="02010609030101010101" charset="-122"/>
              </a:rPr>
              <a:t>c/c++</a:t>
            </a:r>
            <a:r>
              <a:rPr lang="zh-CN" altLang="en-US" sz="2540" b="1">
                <a:latin typeface="楷体_GB2312" panose="02010609030101010101" charset="-122"/>
              </a:rPr>
              <a:t>）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</a:t>
            </a:r>
            <a:r>
              <a:rPr lang="en-US" altLang="zh-CN" sz="2540" b="1">
                <a:latin typeface="楷体_GB2312" panose="02010609030101010101" charset="-122"/>
              </a:rPr>
              <a:t>(1)</a:t>
            </a:r>
            <a:r>
              <a:rPr lang="zh-CN" altLang="en-US" sz="2540" b="1">
                <a:latin typeface="楷体_GB2312" panose="02010609030101010101" charset="-122"/>
              </a:rPr>
              <a:t>识别程序中所有的常数</a:t>
            </a:r>
            <a:r>
              <a:rPr lang="zh-CN" altLang="zh-CN" sz="2540" b="1">
                <a:latin typeface="楷体_GB2312" panose="02010609030101010101" charset="-122"/>
              </a:rPr>
              <a:t>、</a:t>
            </a:r>
            <a:r>
              <a:rPr lang="zh-CN" altLang="en-US" sz="2540" b="1">
                <a:latin typeface="楷体_GB2312" panose="02010609030101010101" charset="-122"/>
              </a:rPr>
              <a:t>运算符、界符、标识符及关键字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</a:t>
            </a:r>
            <a:r>
              <a:rPr lang="en-US" altLang="zh-CN" sz="2540" b="1">
                <a:latin typeface="楷体_GB2312" panose="02010609030101010101" charset="-122"/>
              </a:rPr>
              <a:t>(2)</a:t>
            </a:r>
            <a:r>
              <a:rPr lang="zh-CN" altLang="en-US" sz="2540" b="1">
                <a:latin typeface="楷体_GB2312" panose="02010609030101010101" charset="-122"/>
              </a:rPr>
              <a:t>将所编写程序命名为“</a:t>
            </a:r>
            <a:r>
              <a:rPr lang="en-US" altLang="zh-CN" sz="2540" b="1">
                <a:latin typeface="楷体_GB2312" panose="02010609030101010101" charset="-122"/>
              </a:rPr>
              <a:t>man_lex.c”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2. </a:t>
            </a:r>
            <a:r>
              <a:rPr lang="zh-CN" altLang="en-US" sz="2540" b="1">
                <a:latin typeface="楷体_GB2312" panose="02010609030101010101" charset="-122"/>
              </a:rPr>
              <a:t>学习所提供资料中的简单 </a:t>
            </a:r>
            <a:r>
              <a:rPr lang="en-US" altLang="zh-CN" sz="2540" b="1">
                <a:latin typeface="楷体_GB2312" panose="02010609030101010101" charset="-122"/>
              </a:rPr>
              <a:t>flex </a:t>
            </a:r>
            <a:r>
              <a:rPr lang="zh-CN" altLang="en-US" sz="2540" b="1">
                <a:latin typeface="楷体_GB2312" panose="02010609030101010101" charset="-122"/>
              </a:rPr>
              <a:t>源程序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 试着</a:t>
            </a:r>
            <a:r>
              <a:rPr lang="zh-CN" altLang="en-US" sz="2540" b="1">
                <a:solidFill>
                  <a:schemeClr val="accent2"/>
                </a:solidFill>
                <a:latin typeface="楷体_GB2312" panose="02010609030101010101" charset="-122"/>
              </a:rPr>
              <a:t>修改</a:t>
            </a:r>
            <a:r>
              <a:rPr lang="zh-CN" altLang="en-US" sz="2540" b="1">
                <a:latin typeface="楷体_GB2312" panose="02010609030101010101" charset="-122"/>
              </a:rPr>
              <a:t>其中的</a:t>
            </a:r>
            <a:r>
              <a:rPr lang="zh-CN" altLang="en-US" sz="2540" b="1">
                <a:solidFill>
                  <a:schemeClr val="accent2"/>
                </a:solidFill>
                <a:latin typeface="楷体_GB2312" panose="02010609030101010101" charset="-122"/>
              </a:rPr>
              <a:t>规则及代码</a:t>
            </a:r>
            <a:r>
              <a:rPr lang="zh-CN" altLang="en-US" sz="2540" b="1">
                <a:latin typeface="楷体_GB2312" panose="02010609030101010101" charset="-122"/>
              </a:rPr>
              <a:t>，再运行之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3. </a:t>
            </a:r>
            <a:r>
              <a:rPr lang="zh-CN" altLang="en-US" sz="2540" b="1">
                <a:latin typeface="楷体_GB2312" panose="02010609030101010101" charset="-122"/>
              </a:rPr>
              <a:t>用 </a:t>
            </a:r>
            <a:r>
              <a:rPr lang="en-US" altLang="zh-CN" sz="2540" b="1">
                <a:latin typeface="楷体_GB2312" panose="02010609030101010101" charset="-122"/>
              </a:rPr>
              <a:t>flex </a:t>
            </a:r>
            <a:r>
              <a:rPr lang="zh-CN" altLang="en-US" sz="2540" b="1">
                <a:latin typeface="楷体_GB2312" panose="02010609030101010101" charset="-122"/>
              </a:rPr>
              <a:t>完成 任务</a:t>
            </a:r>
            <a:r>
              <a:rPr lang="en-US" altLang="zh-CN" sz="2540" b="1">
                <a:latin typeface="楷体_GB2312" panose="02010609030101010101" charset="-122"/>
              </a:rPr>
              <a:t>1</a:t>
            </a:r>
            <a:r>
              <a:rPr lang="zh-CN" altLang="en-US" sz="2540" b="1">
                <a:latin typeface="楷体_GB2312" panose="02010609030101010101" charset="-122"/>
              </a:rPr>
              <a:t>，并将所编写</a:t>
            </a:r>
            <a:r>
              <a:rPr lang="en-US" altLang="zh-CN" sz="2540" b="1">
                <a:latin typeface="楷体_GB2312" panose="02010609030101010101" charset="-122"/>
              </a:rPr>
              <a:t>flex</a:t>
            </a:r>
            <a:r>
              <a:rPr lang="zh-CN" altLang="en-US" sz="2540" b="1">
                <a:latin typeface="楷体_GB2312" panose="02010609030101010101" charset="-122"/>
              </a:rPr>
              <a:t>源文件命名为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 </a:t>
            </a:r>
            <a:r>
              <a:rPr lang="en-US" altLang="zh-CN" sz="2540" b="1">
                <a:latin typeface="楷体_GB2312" panose="02010609030101010101" charset="-122"/>
              </a:rPr>
              <a:t>auto_lex.l, </a:t>
            </a:r>
            <a:endParaRPr lang="en-US" altLang="zh-CN" sz="2540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8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charRg st="186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实验安排要求</a:t>
            </a:r>
            <a:endParaRPr lang="zh-CN" altLang="en-US"/>
          </a:p>
        </p:txBody>
      </p:sp>
      <p:sp>
        <p:nvSpPr>
          <p:cNvPr id="19459" name="Rectangle 3"/>
          <p:cNvSpPr>
            <a:spLocks noGrp="true"/>
          </p:cNvSpPr>
          <p:nvPr>
            <p:ph type="body" idx="4294967295"/>
          </p:nvPr>
        </p:nvSpPr>
        <p:spPr>
          <a:xfrm>
            <a:off x="568960" y="1372235"/>
            <a:ext cx="9937750" cy="5363210"/>
          </a:xfrm>
        </p:spPr>
        <p:txBody>
          <a:bodyPr wrap="square" lIns="0" tIns="20574" rIns="0" bIns="0" anchor="t" anchorCtr="false">
            <a:normAutofit fontScale="90000"/>
          </a:bodyPr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1. </a:t>
            </a:r>
            <a:r>
              <a:rPr lang="zh-CN" altLang="en-US" sz="2540" b="1">
                <a:sym typeface="+mn-ea"/>
              </a:rPr>
              <a:t>每位同学必须参与，在此基础上</a:t>
            </a:r>
            <a:r>
              <a:rPr lang="zh-CN" altLang="en-US" sz="2540" b="1">
                <a:solidFill>
                  <a:srgbClr val="FF3300"/>
                </a:solidFill>
                <a:sym typeface="+mn-ea"/>
              </a:rPr>
              <a:t>可组队完成</a:t>
            </a: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sym typeface="+mn-ea"/>
              </a:rPr>
              <a:t>   自由组合、最多三人一组，任命组长并报我备案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sym typeface="+mn-ea"/>
              </a:rPr>
              <a:t>   提交报告时需提交队员排名，队员之间分数差为</a:t>
            </a:r>
            <a:r>
              <a:rPr lang="en-US" altLang="zh-CN" sz="2540" b="1">
                <a:sym typeface="+mn-ea"/>
              </a:rPr>
              <a:t>2-5</a:t>
            </a:r>
            <a:r>
              <a:rPr lang="zh-CN" altLang="en-US" sz="2540" b="1">
                <a:sym typeface="+mn-ea"/>
              </a:rPr>
              <a:t>分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sym typeface="+mn-ea"/>
              </a:rPr>
              <a:t>   （</a:t>
            </a:r>
            <a:r>
              <a:rPr lang="zh-CN" altLang="en-US" sz="2540" b="1">
                <a:solidFill>
                  <a:srgbClr val="FF3300"/>
                </a:solidFill>
                <a:sym typeface="+mn-ea"/>
              </a:rPr>
              <a:t>以后实验不再重新分组</a:t>
            </a:r>
            <a:r>
              <a:rPr lang="zh-CN" altLang="en-US" sz="2540" b="1">
                <a:sym typeface="+mn-ea"/>
              </a:rPr>
              <a:t>！！！）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2. </a:t>
            </a:r>
            <a:r>
              <a:rPr lang="zh-CN" altLang="en-US" sz="2540" b="1">
                <a:latin typeface="楷体_GB2312" panose="02010609030101010101" charset="-122"/>
              </a:rPr>
              <a:t>所有文件都以 </a:t>
            </a:r>
            <a:r>
              <a:rPr lang="en-US" altLang="zh-CN" sz="2540" b="1">
                <a:solidFill>
                  <a:srgbClr val="FF3300"/>
                </a:solidFill>
                <a:latin typeface="楷体_GB2312" panose="02010609030101010101" charset="-122"/>
              </a:rPr>
              <a:t>utf-8</a:t>
            </a:r>
            <a:r>
              <a:rPr lang="en-US" altLang="zh-CN" sz="2540" b="1">
                <a:latin typeface="楷体_GB2312" panose="02010609030101010101" charset="-122"/>
              </a:rPr>
              <a:t> </a:t>
            </a:r>
            <a:r>
              <a:rPr lang="zh-CN" altLang="en-US" sz="2540" b="1">
                <a:latin typeface="楷体_GB2312" panose="02010609030101010101" charset="-122"/>
              </a:rPr>
              <a:t>进行统一编码保存！！！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 </a:t>
            </a:r>
            <a:r>
              <a:rPr lang="en-US" altLang="zh-CN" sz="2540" b="1">
                <a:latin typeface="楷体_GB2312" panose="02010609030101010101" charset="-122"/>
              </a:rPr>
              <a:t>(</a:t>
            </a:r>
            <a:r>
              <a:rPr lang="zh-CN" altLang="en-US" sz="2540" b="1">
                <a:latin typeface="楷体_GB2312" panose="02010609030101010101" charset="-122"/>
              </a:rPr>
              <a:t>检查环境为</a:t>
            </a:r>
            <a:r>
              <a:rPr lang="en-US" altLang="zh-CN" sz="2540" b="1">
                <a:latin typeface="楷体_GB2312" panose="02010609030101010101" charset="-122"/>
              </a:rPr>
              <a:t>Linux</a:t>
            </a:r>
            <a:r>
              <a:rPr lang="zh-CN" altLang="en-US" sz="2540" b="1">
                <a:latin typeface="楷体_GB2312" panose="02010609030101010101" charset="-122"/>
              </a:rPr>
              <a:t>，如出现乱码等错误，将扣分！</a:t>
            </a:r>
            <a:r>
              <a:rPr lang="en-US" altLang="zh-CN" sz="2540" b="1">
                <a:latin typeface="楷体_GB2312" panose="02010609030101010101" charset="-122"/>
              </a:rPr>
              <a:t>)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3. </a:t>
            </a:r>
            <a:r>
              <a:rPr lang="zh-CN" altLang="en-US" sz="2540" b="1">
                <a:latin typeface="楷体_GB2312" panose="02010609030101010101" charset="-122"/>
              </a:rPr>
              <a:t>提交文件：</a:t>
            </a:r>
            <a:r>
              <a:rPr lang="zh-CN" altLang="zh-CN" sz="2540" b="1">
                <a:latin typeface="Times New Roman" panose="02060603050605020204" pitchFamily="18" charset="0"/>
              </a:rPr>
              <a:t>1</a:t>
            </a:r>
            <a:r>
              <a:rPr lang="en-US" altLang="zh-CN" sz="2540" b="1">
                <a:latin typeface="Times New Roman" panose="02060603050605020204" pitchFamily="18" charset="0"/>
              </a:rPr>
              <a:t>)</a:t>
            </a:r>
            <a:r>
              <a:rPr lang="zh-CN" altLang="zh-CN" sz="2540" b="1">
                <a:latin typeface="楷体_GB2312" panose="02010609030101010101" charset="-122"/>
              </a:rPr>
              <a:t> </a:t>
            </a:r>
            <a:r>
              <a:rPr lang="zh-CN" altLang="en-US" sz="2540" b="1">
                <a:latin typeface="楷体_GB2312" panose="02010609030101010101" charset="-122"/>
              </a:rPr>
              <a:t>手动识别程序 </a:t>
            </a:r>
            <a:r>
              <a:rPr lang="en-US" altLang="zh-CN" sz="2540" b="1">
                <a:latin typeface="Times New Roman" panose="02060603050605020204" pitchFamily="18" charset="0"/>
              </a:rPr>
              <a:t>man_lex.c</a:t>
            </a: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             </a:t>
            </a:r>
            <a:r>
              <a:rPr lang="zh-CN" altLang="en-US" sz="2540" b="1">
                <a:latin typeface="Times New Roman" panose="02060603050605020204" pitchFamily="18" charset="0"/>
              </a:rPr>
              <a:t>2</a:t>
            </a:r>
            <a:r>
              <a:rPr lang="en-US" altLang="zh-CN" sz="2540" b="1">
                <a:latin typeface="Times New Roman" panose="02060603050605020204" pitchFamily="18" charset="0"/>
              </a:rPr>
              <a:t>)</a:t>
            </a:r>
            <a:r>
              <a:rPr lang="zh-CN" altLang="en-US" sz="2540" b="1">
                <a:latin typeface="楷体_GB2312" panose="02010609030101010101" charset="-122"/>
              </a:rPr>
              <a:t> 自动识别程序 </a:t>
            </a:r>
            <a:r>
              <a:rPr lang="en-US" altLang="zh-CN" sz="2540" b="1">
                <a:latin typeface="Times New Roman" panose="02060603050605020204" pitchFamily="18" charset="0"/>
              </a:rPr>
              <a:t>auto_lex.l</a:t>
            </a: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             </a:t>
            </a:r>
            <a:r>
              <a:rPr lang="zh-CN" altLang="en-US" sz="2540" b="1">
                <a:latin typeface="Times New Roman" panose="02060603050605020204" pitchFamily="18" charset="0"/>
              </a:rPr>
              <a:t>3</a:t>
            </a:r>
            <a:r>
              <a:rPr lang="en-US" altLang="zh-CN" sz="2540" b="1">
                <a:latin typeface="Times New Roman" panose="02060603050605020204" pitchFamily="18" charset="0"/>
              </a:rPr>
              <a:t>)</a:t>
            </a:r>
            <a:r>
              <a:rPr lang="zh-CN" altLang="en-US" sz="2540" b="1">
                <a:latin typeface="楷体_GB2312" panose="02010609030101010101" charset="-122"/>
              </a:rPr>
              <a:t> 实验报告     词法分析</a:t>
            </a:r>
            <a:r>
              <a:rPr lang="en-US" altLang="zh-CN" sz="2540" b="1">
                <a:latin typeface="楷体_GB2312" panose="02010609030101010101" charset="-122"/>
              </a:rPr>
              <a:t>_</a:t>
            </a:r>
            <a:r>
              <a:rPr lang="zh-CN" altLang="en-US" sz="2540" b="1">
                <a:latin typeface="楷体_GB2312" panose="02010609030101010101" charset="-122"/>
              </a:rPr>
              <a:t>姓名</a:t>
            </a:r>
            <a:r>
              <a:rPr lang="en-US" altLang="zh-CN" sz="2540" b="1">
                <a:latin typeface="Times New Roman" panose="02060603050605020204" pitchFamily="18" charset="0"/>
              </a:rPr>
              <a:t>.docx</a:t>
            </a: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Times New Roman" panose="02060603050605020204" pitchFamily="18" charset="0"/>
              </a:rPr>
              <a:t> </a:t>
            </a:r>
            <a:r>
              <a:rPr lang="" altLang="en-US" sz="2540" b="1">
                <a:latin typeface="Times New Roman" panose="02060603050605020204" pitchFamily="18" charset="0"/>
              </a:rPr>
              <a:t>                  4) </a:t>
            </a:r>
            <a:r>
              <a:rPr lang="zh-CN" altLang="en-US" sz="2540" b="1">
                <a:sym typeface="+mn-ea"/>
              </a:rPr>
              <a:t>组员信息</a:t>
            </a:r>
            <a:r>
              <a:rPr lang="zh-CN" altLang="en-US" sz="2540" b="1">
                <a:latin typeface="Times New Roman" panose="02060603050605020204" pitchFamily="18" charset="0"/>
                <a:sym typeface="+mn-ea"/>
              </a:rPr>
              <a:t>.txt</a:t>
            </a:r>
            <a:r>
              <a:rPr lang="zh-CN" altLang="en-US" sz="2540" b="1">
                <a:sym typeface="+mn-ea"/>
              </a:rPr>
              <a:t> </a:t>
            </a:r>
            <a:r>
              <a:rPr lang="" altLang="zh-CN" sz="2540" b="1">
                <a:sym typeface="+mn-ea"/>
              </a:rPr>
              <a:t> </a:t>
            </a:r>
            <a:r>
              <a:rPr lang="zh-CN" altLang="en-US" sz="2540" b="1">
                <a:sym typeface="+mn-ea"/>
              </a:rPr>
              <a:t>(</a:t>
            </a:r>
            <a:r>
              <a:rPr lang="zh-CN" altLang="en-US" sz="2540" b="1">
                <a:sym typeface="Arial" panose="020B0604020202020204" pitchFamily="34" charset="0"/>
              </a:rPr>
              <a:t>组员信息：姓名，学号，分工，排序</a:t>
            </a:r>
            <a:r>
              <a:rPr lang="zh-CN" altLang="en-US" sz="2540" b="1">
                <a:sym typeface="+mn-ea"/>
              </a:rPr>
              <a:t>)</a:t>
            </a: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en-US" altLang="zh-CN" sz="2540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charRg st="125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实验安排要求</a:t>
            </a:r>
            <a:endParaRPr lang="zh-CN" altLang="en-US"/>
          </a:p>
        </p:txBody>
      </p:sp>
      <p:sp>
        <p:nvSpPr>
          <p:cNvPr id="18434" name="Rectangle 3"/>
          <p:cNvSpPr>
            <a:spLocks noGrp="true"/>
          </p:cNvSpPr>
          <p:nvPr>
            <p:ph type="body" idx="4294967295"/>
          </p:nvPr>
        </p:nvSpPr>
        <p:spPr>
          <a:xfrm>
            <a:off x="577850" y="1372235"/>
            <a:ext cx="9928860" cy="5363210"/>
          </a:xfrm>
        </p:spPr>
        <p:txBody>
          <a:bodyPr wrap="square" lIns="0" tIns="20574" rIns="0" bIns="0" anchor="t" anchorCtr="false">
            <a:normAutofit/>
          </a:bodyPr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4. </a:t>
            </a:r>
            <a:r>
              <a:rPr lang="zh-CN" altLang="en-US" sz="2540" b="1">
                <a:latin typeface="楷体_GB2312" panose="02010609030101010101" charset="-122"/>
              </a:rPr>
              <a:t>提交方式 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sym typeface="+mn-ea"/>
              </a:rPr>
              <a:t>  组长用自己</a:t>
            </a:r>
            <a:r>
              <a:rPr lang="en-US" altLang="zh-CN" sz="2540" b="1">
                <a:sym typeface="+mn-ea"/>
              </a:rPr>
              <a:t>QQ</a:t>
            </a:r>
            <a:r>
              <a:rPr lang="zh-CN" altLang="en-US" sz="2540" b="1">
                <a:sym typeface="+mn-ea"/>
              </a:rPr>
              <a:t>登录腾讯 微云 </a:t>
            </a:r>
            <a:r>
              <a:rPr lang="en-US" altLang="zh-CN" sz="2540" b="1">
                <a:sym typeface="+mn-ea"/>
              </a:rPr>
              <a:t>http://www.weiyun.com/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sym typeface="+mn-ea"/>
              </a:rPr>
              <a:t>  </a:t>
            </a:r>
            <a:r>
              <a:rPr lang="zh-CN" altLang="en-US" sz="2540" b="1">
                <a:sym typeface="+mn-ea"/>
              </a:rPr>
              <a:t>之后以组长“</a:t>
            </a:r>
            <a:r>
              <a:rPr lang="zh-CN" altLang="en-US" sz="2540" b="1">
                <a:solidFill>
                  <a:srgbClr val="FF3300"/>
                </a:solidFill>
                <a:sym typeface="+mn-ea"/>
              </a:rPr>
              <a:t>学号</a:t>
            </a:r>
            <a:r>
              <a:rPr lang="en-US" altLang="zh-CN" sz="2540" b="1">
                <a:solidFill>
                  <a:srgbClr val="FF3300"/>
                </a:solidFill>
                <a:sym typeface="+mn-ea"/>
              </a:rPr>
              <a:t>_</a:t>
            </a:r>
            <a:r>
              <a:rPr lang="zh-CN" altLang="en-US" sz="2540" b="1">
                <a:solidFill>
                  <a:srgbClr val="FF3300"/>
                </a:solidFill>
                <a:sym typeface="+mn-ea"/>
              </a:rPr>
              <a:t>姓氏</a:t>
            </a:r>
            <a:r>
              <a:rPr lang="en-US" altLang="zh-CN" sz="2540" b="1">
                <a:solidFill>
                  <a:srgbClr val="FF3300"/>
                </a:solidFill>
                <a:sym typeface="+mn-ea"/>
              </a:rPr>
              <a:t>_</a:t>
            </a:r>
            <a:r>
              <a:rPr lang="zh-CN" altLang="en-US" sz="2540" b="1">
                <a:solidFill>
                  <a:srgbClr val="FF3300"/>
                </a:solidFill>
                <a:sym typeface="+mn-ea"/>
              </a:rPr>
              <a:t>实验</a:t>
            </a:r>
            <a:r>
              <a:rPr lang="en-US" altLang="zh-CN" sz="2540" b="1">
                <a:solidFill>
                  <a:srgbClr val="FF3300"/>
                </a:solidFill>
                <a:sym typeface="+mn-ea"/>
              </a:rPr>
              <a:t>1</a:t>
            </a:r>
            <a:r>
              <a:rPr lang="en-US" altLang="zh-CN" sz="2540" b="1">
                <a:sym typeface="+mn-ea"/>
              </a:rPr>
              <a:t>”</a:t>
            </a:r>
            <a:r>
              <a:rPr lang="zh-CN" altLang="en-US" sz="2540" b="1">
                <a:sym typeface="+mn-ea"/>
              </a:rPr>
              <a:t>的格式建立</a:t>
            </a:r>
            <a:r>
              <a:rPr lang="zh-CN" altLang="en-US" sz="2540" b="1">
                <a:solidFill>
                  <a:srgbClr val="FF0000"/>
                </a:solidFill>
                <a:sym typeface="+mn-ea"/>
              </a:rPr>
              <a:t>文件夹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sym typeface="+mn-ea"/>
              </a:rPr>
              <a:t>  </a:t>
            </a:r>
            <a:r>
              <a:rPr lang="en-US" altLang="zh-CN" sz="2540" b="1">
                <a:sym typeface="+mn-ea"/>
              </a:rPr>
              <a:t>(</a:t>
            </a:r>
            <a:r>
              <a:rPr lang="zh-CN" altLang="en-US" sz="2540" b="1">
                <a:sym typeface="+mn-ea"/>
              </a:rPr>
              <a:t>如 </a:t>
            </a:r>
            <a:r>
              <a:rPr lang="en-US" altLang="zh-CN" sz="2540" b="1">
                <a:sym typeface="+mn-ea"/>
              </a:rPr>
              <a:t>2013110101011_</a:t>
            </a:r>
            <a:r>
              <a:rPr lang="zh-CN" altLang="en-US" sz="2540" b="1">
                <a:sym typeface="+mn-ea"/>
              </a:rPr>
              <a:t>周</a:t>
            </a:r>
            <a:r>
              <a:rPr lang="en-US" altLang="zh-CN" sz="2540" b="1">
                <a:sym typeface="+mn-ea"/>
              </a:rPr>
              <a:t>_</a:t>
            </a:r>
            <a:r>
              <a:rPr lang="zh-CN" altLang="en-US" sz="2540" b="1">
                <a:sym typeface="+mn-ea"/>
              </a:rPr>
              <a:t>实验</a:t>
            </a:r>
            <a:r>
              <a:rPr lang="en-US" altLang="zh-CN" sz="2540" b="1">
                <a:sym typeface="+mn-ea"/>
              </a:rPr>
              <a:t>1</a:t>
            </a:r>
            <a:r>
              <a:rPr lang="zh-CN" altLang="en-US" sz="2540" b="1">
                <a:sym typeface="+mn-ea"/>
              </a:rPr>
              <a:t>）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sym typeface="+mn-ea"/>
              </a:rPr>
              <a:t>  将所有要求的文件上传至该文件夹，之后分享该文件夹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sym typeface="+mn-ea"/>
              </a:rPr>
              <a:t>  </a:t>
            </a:r>
            <a:r>
              <a:rPr lang="zh-CN" altLang="en-US" sz="2540" b="1">
                <a:solidFill>
                  <a:srgbClr val="FF3300"/>
                </a:solidFill>
                <a:sym typeface="+mn-ea"/>
              </a:rPr>
              <a:t>切勿</a:t>
            </a:r>
            <a:r>
              <a:rPr lang="zh-CN" altLang="en-US" sz="2540" b="1">
                <a:sym typeface="+mn-ea"/>
              </a:rPr>
              <a:t>设置访问密码，否则</a:t>
            </a:r>
            <a:r>
              <a:rPr lang="zh-CN" altLang="en-US" sz="2540" b="1">
                <a:solidFill>
                  <a:srgbClr val="FF3300"/>
                </a:solidFill>
                <a:sym typeface="+mn-ea"/>
              </a:rPr>
              <a:t>视为未提交</a:t>
            </a: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将分享链接发到 </a:t>
            </a:r>
            <a:r>
              <a:rPr lang="en-US" altLang="zh-CN" sz="2540" b="1">
                <a:solidFill>
                  <a:srgbClr val="FF0000"/>
                </a:solidFill>
                <a:latin typeface="楷体_GB2312" panose="02010609030101010101" charset="-122"/>
              </a:rPr>
              <a:t>eqzhou</a:t>
            </a:r>
            <a:r>
              <a:rPr lang="en-US" altLang="zh-CN" sz="2540" b="1">
                <a:solidFill>
                  <a:srgbClr val="FF3300"/>
                </a:solidFill>
                <a:latin typeface="Times New Roman" panose="02060603050605020204" pitchFamily="18" charset="0"/>
              </a:rPr>
              <a:t>@163.com </a:t>
            </a:r>
            <a:endParaRPr lang="en-US" altLang="zh-CN" sz="2540" b="1">
              <a:solidFill>
                <a:srgbClr val="FF3300"/>
              </a:solidFill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solidFill>
                  <a:schemeClr val="tx1"/>
                </a:solidFill>
                <a:latin typeface="楷体_GB2312" panose="02010609030101010101" charset="-122"/>
              </a:rPr>
              <a:t>  </a:t>
            </a:r>
            <a:r>
              <a:rPr lang="zh-CN" altLang="en-US" sz="2540" b="1">
                <a:solidFill>
                  <a:srgbClr val="FF3300"/>
                </a:solidFill>
                <a:latin typeface="Times New Roman" panose="02060603050605020204" pitchFamily="18" charset="0"/>
              </a:rPr>
              <a:t>邮件主题 “编译实验”，</a:t>
            </a:r>
            <a:r>
              <a:rPr lang="zh-CN" altLang="en-US" sz="2540" b="1">
                <a:solidFill>
                  <a:schemeClr val="tx1"/>
                </a:solidFill>
                <a:latin typeface="楷体_GB2312" panose="02010609030101010101" charset="-122"/>
              </a:rPr>
              <a:t>发到其它邮箱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视为未提交</a:t>
            </a: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实验安排要求</a:t>
            </a:r>
            <a:endParaRPr lang="zh-CN" altLang="en-US"/>
          </a:p>
        </p:txBody>
      </p:sp>
      <p:sp>
        <p:nvSpPr>
          <p:cNvPr id="19458" name="Rectangle 3"/>
          <p:cNvSpPr>
            <a:spLocks noGrp="true"/>
          </p:cNvSpPr>
          <p:nvPr>
            <p:ph type="body" idx="4294967295"/>
          </p:nvPr>
        </p:nvSpPr>
        <p:spPr>
          <a:xfrm>
            <a:off x="667385" y="1372235"/>
            <a:ext cx="9839325" cy="5363210"/>
          </a:xfrm>
        </p:spPr>
        <p:txBody>
          <a:bodyPr wrap="square" lIns="0" tIns="20574" rIns="0" bIns="0" anchor="t" anchorCtr="false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5. </a:t>
            </a:r>
            <a:r>
              <a:rPr lang="zh-CN" altLang="en-US" sz="2540" b="1">
                <a:latin typeface="楷体_GB2312" panose="02010609030101010101" charset="-122"/>
              </a:rPr>
              <a:t>提交截止日期 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北京时间 </a:t>
            </a:r>
            <a:r>
              <a:rPr lang="en-US" altLang="zh-CN" sz="2540" b="1">
                <a:latin typeface="楷体_GB2312" panose="02010609030101010101" charset="-122"/>
              </a:rPr>
              <a:t>202</a:t>
            </a:r>
            <a:r>
              <a:rPr lang="en-US" altLang="en-US" sz="2540" b="1">
                <a:latin typeface="楷体_GB2312" panose="02010609030101010101" charset="-122"/>
              </a:rPr>
              <a:t>1</a:t>
            </a:r>
            <a:r>
              <a:rPr lang="zh-CN" altLang="en-US" sz="2540" b="1">
                <a:latin typeface="楷体_GB2312" panose="02010609030101010101" charset="-122"/>
              </a:rPr>
              <a:t>年</a:t>
            </a:r>
            <a:r>
              <a:rPr lang="en-US" altLang="zh-CN" sz="2540" b="1">
                <a:latin typeface="楷体_GB2312" panose="02010609030101010101" charset="-122"/>
              </a:rPr>
              <a:t>1</a:t>
            </a:r>
            <a:r>
              <a:rPr lang="" altLang="en-US" sz="2540" b="1">
                <a:latin typeface="楷体_GB2312" panose="02010609030101010101" charset="-122"/>
              </a:rPr>
              <a:t>1</a:t>
            </a:r>
            <a:r>
              <a:rPr lang="zh-CN" altLang="en-US" sz="2540" b="1">
                <a:latin typeface="楷体_GB2312" panose="02010609030101010101" charset="-122"/>
              </a:rPr>
              <a:t>月</a:t>
            </a:r>
            <a:r>
              <a:rPr lang="" altLang="en-US" sz="2540" b="1">
                <a:latin typeface="楷体_GB2312" panose="02010609030101010101" charset="-122"/>
              </a:rPr>
              <a:t>6</a:t>
            </a:r>
            <a:r>
              <a:rPr lang="zh-CN" altLang="en-US" sz="2540" b="1">
                <a:latin typeface="楷体_GB2312" panose="02010609030101010101" charset="-122"/>
              </a:rPr>
              <a:t>日</a:t>
            </a:r>
            <a:r>
              <a:rPr lang="en-US" altLang="zh-CN" sz="2540" b="1">
                <a:latin typeface="楷体_GB2312" panose="02010609030101010101" charset="-122"/>
              </a:rPr>
              <a:t>23:59:59</a:t>
            </a:r>
            <a:r>
              <a:rPr lang="zh-CN" altLang="en-US" sz="2540" b="1">
                <a:latin typeface="楷体_GB2312" panose="02010609030101010101" charset="-122"/>
              </a:rPr>
              <a:t>（周六）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此时间之后 </a:t>
            </a:r>
            <a:r>
              <a:rPr lang="zh-CN" altLang="en-US" sz="2540" b="1">
                <a:solidFill>
                  <a:schemeClr val="tx1"/>
                </a:solidFill>
                <a:latin typeface="楷体_GB2312" panose="02010609030101010101" charset="-122"/>
              </a:rPr>
              <a:t>再发分享链接 </a:t>
            </a:r>
            <a:r>
              <a:rPr lang="zh-CN" altLang="en-US" sz="2540" b="1">
                <a:latin typeface="楷体_GB2312" panose="02010609030101010101" charset="-122"/>
              </a:rPr>
              <a:t>或 更改文件夹内容 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将无效</a:t>
            </a: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zh-CN" altLang="en-US" sz="2175" b="1">
              <a:solidFill>
                <a:schemeClr val="tx1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Footer Placeholder 2"/>
          <p:cNvSpPr txBox="true">
            <a:spLocks noGrp="true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altLang="en-US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/>
          <p:nvPr/>
        </p:nvSpPr>
        <p:spPr>
          <a:xfrm>
            <a:off x="3810" y="0"/>
            <a:ext cx="1219454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1646" tIns="61626" rIns="81646" bIns="40823" anchor="ctr" anchorCtr="false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Slide Number Placeholder 5"/>
          <p:cNvSpPr txBox="true">
            <a:spLocks noGrp="true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/>
          <a:p>
            <a:pPr algn="r" hangingPunct="0">
              <a:lnSpc>
                <a:spcPct val="116000"/>
              </a:lnSpc>
            </a:pPr>
            <a:fld id="{9A0DB2DC-4C9A-4742-B13C-FB6460FD3503}" type="slidenum">
              <a:rPr lang="en-GB" altLang="en-US" sz="109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4" name="Date Placeholder 5"/>
          <p:cNvSpPr txBox="true">
            <a:spLocks noGrp="true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66" charset="0"/>
                <a:ea typeface="宋体" panose="02010600030101010101" pitchFamily="2" charset="-122"/>
              </a:rPr>
              <a:t>School of Computer Science and Engineering  </a:t>
            </a:r>
            <a:endParaRPr lang="en-US" altLang="zh-CN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4625" y="1721485"/>
            <a:ext cx="9889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https://sourceforge.net/projects/tdm-gcc/files/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https://sourceforge.net/projects/gnuwin32/files/flex/2.5.4a-1/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https://sourceforge.net/projects/gnuwin32/files/bison/2.4.1/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https://sourceforge.net/projects/winflexbison/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5" name="Rectangle 2"/>
          <p:cNvSpPr>
            <a:spLocks noGrp="true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wrap="square" lIns="0" tIns="0" rIns="0" bIns="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eaLnBrk="1" hangingPunct="1"/>
            <a:r>
              <a:rPr lang="zh-CN" altLang="en-US"/>
              <a:t>相关程序下载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8195" name="Rectangle 3"/>
          <p:cNvSpPr>
            <a:spLocks noGrp="true"/>
          </p:cNvSpPr>
          <p:nvPr>
            <p:ph type="body" idx="4294967295"/>
          </p:nvPr>
        </p:nvSpPr>
        <p:spPr>
          <a:xfrm>
            <a:off x="603885" y="1372235"/>
            <a:ext cx="9603740" cy="3976370"/>
          </a:xfrm>
        </p:spPr>
        <p:txBody>
          <a:bodyPr wrap="square" lIns="0" tIns="20574" rIns="0" bIns="0" anchor="t" anchorCtr="false"/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Lex 就是 Lexical Analyzar的意思</a:t>
            </a: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Flex就是fast lex的意思</a:t>
            </a: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 是 GNU 版本的 Lex</a:t>
            </a: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Flex会自动生成一个"词法分析器"   </a:t>
            </a:r>
            <a:endParaRPr lang="zh-CN" altLang="en-US" sz="3630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2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charRg st="49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9219" name="Rectangle 3"/>
          <p:cNvSpPr>
            <a:spLocks noGrp="true"/>
          </p:cNvSpPr>
          <p:nvPr>
            <p:ph type="body" idx="4294967295"/>
          </p:nvPr>
        </p:nvSpPr>
        <p:spPr>
          <a:xfrm>
            <a:off x="128270" y="1372235"/>
            <a:ext cx="10377170" cy="3976370"/>
          </a:xfrm>
        </p:spPr>
        <p:txBody>
          <a:bodyPr wrap="square" lIns="0" tIns="20574" rIns="0" bIns="0" anchor="t" anchorCtr="false"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Flex会自动生成一个"词法分析器"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我们把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词法分析器</a:t>
            </a:r>
            <a:r>
              <a:rPr lang="zh-CN" altLang="en-US" sz="2175" b="1" dirty="0">
                <a:latin typeface="楷体_GB2312" panose="02010609030101010101" charset="-122"/>
              </a:rPr>
              <a:t>要识别的单词(token)用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正则表达式</a:t>
            </a:r>
            <a:r>
              <a:rPr lang="zh-CN" altLang="en-US" sz="2175" b="1" dirty="0">
                <a:latin typeface="楷体_GB2312" panose="02010609030101010101" charset="-122"/>
              </a:rPr>
              <a:t>写好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然后作为flex的输入文件,输入命令flex xxx.l(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xxx.l</a:t>
            </a:r>
            <a:r>
              <a:rPr lang="zh-CN" altLang="en-US" sz="2175" b="1" dirty="0">
                <a:latin typeface="楷体_GB2312" panose="02010609030101010101" charset="-122"/>
              </a:rPr>
              <a:t>为输入文件)</a:t>
            </a:r>
            <a:endParaRPr lang="zh-CN" altLang="en-US" sz="217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flex经过处理后,就得到一个名字叫lex.yy.c的C源代码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这个C源代码文件,就是我们的词法扫描程序/词法分析器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通常我们不会去查看lex.yy.c里面的代码</a:t>
            </a:r>
            <a:endParaRPr lang="zh-CN" altLang="en-US" sz="217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5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9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97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charRg st="162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8194" name="Rectangle 3"/>
          <p:cNvSpPr>
            <a:spLocks noGrp="true"/>
          </p:cNvSpPr>
          <p:nvPr>
            <p:ph type="body" idx="4294967295"/>
          </p:nvPr>
        </p:nvSpPr>
        <p:spPr>
          <a:xfrm>
            <a:off x="1980048" y="1372465"/>
            <a:ext cx="8227583" cy="4710734"/>
          </a:xfrm>
        </p:spPr>
        <p:txBody>
          <a:bodyPr wrap="square" lIns="0" tIns="20574" rIns="0" bIns="0" anchor="t" anchorCtr="false"/>
          <a:p>
            <a:pPr marL="0" indent="0" eaLnBrk="1" hangingPunct="1">
              <a:buNone/>
            </a:pPr>
            <a:r>
              <a:rPr lang="zh-CN" altLang="en-US" sz="2540" b="1" dirty="0">
                <a:solidFill>
                  <a:srgbClr val="009900"/>
                </a:solidFill>
                <a:latin typeface="楷体_GB2312" panose="02010609030101010101" charset="-122"/>
              </a:rPr>
              <a:t>//creates lex.yy.c containing C code for scanner</a:t>
            </a:r>
            <a:endParaRPr lang="zh-CN" altLang="en-US" sz="2540" b="1" dirty="0">
              <a:solidFill>
                <a:srgbClr val="009900"/>
              </a:solidFill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flex myFile.l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//compiles scanner, links with lex lib</a:t>
            </a:r>
            <a:endParaRPr lang="zh-CN" altLang="en-US" sz="2905" b="1" dirty="0">
              <a:solidFill>
                <a:srgbClr val="009900"/>
              </a:solidFill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gcc -o scan lex.yy.c -lfl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//executes scanner, will read from stdin</a:t>
            </a:r>
            <a:endParaRPr lang="zh-CN" altLang="en-US" sz="2905" b="1" dirty="0">
              <a:solidFill>
                <a:srgbClr val="009900"/>
              </a:solidFill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./scan  </a:t>
            </a:r>
            <a:endParaRPr lang="zh-CN" altLang="en-US" sz="290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9218" name="Rectangle 3"/>
          <p:cNvSpPr>
            <a:spLocks noGrp="true"/>
          </p:cNvSpPr>
          <p:nvPr>
            <p:ph type="body" idx="4294967295"/>
          </p:nvPr>
        </p:nvSpPr>
        <p:spPr>
          <a:xfrm>
            <a:off x="558165" y="1372235"/>
            <a:ext cx="9649460" cy="4710430"/>
          </a:xfrm>
        </p:spPr>
        <p:txBody>
          <a:bodyPr wrap="square" lIns="0" tIns="20574" rIns="0" bIns="0" anchor="t" anchorCtr="false"/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 输入文件的结构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60603050605020204" pitchFamily="18" charset="0"/>
              </a:rPr>
              <a:t>%{</a:t>
            </a:r>
            <a:endParaRPr lang="zh-CN" altLang="en-US" sz="2905" b="1" dirty="0">
              <a:solidFill>
                <a:srgbClr val="009900"/>
              </a:solidFill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606030506050202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60603050605020204" pitchFamily="18" charset="0"/>
              </a:rPr>
              <a:t>Declarations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606030506050202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60603050605020204" pitchFamily="18" charset="0"/>
              </a:rPr>
              <a:t>%}</a:t>
            </a:r>
            <a:endParaRPr lang="zh-CN" altLang="en-US" sz="2905" b="1" dirty="0">
              <a:solidFill>
                <a:srgbClr val="009900"/>
              </a:solidFill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606030506050202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60603050605020204" pitchFamily="18" charset="0"/>
              </a:rPr>
              <a:t>Definitions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606030506050202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60603050605020204" pitchFamily="18" charset="0"/>
              </a:rPr>
              <a:t>%%</a:t>
            </a:r>
            <a:endParaRPr lang="zh-CN" altLang="en-US" sz="2905" b="1" dirty="0">
              <a:solidFill>
                <a:srgbClr val="009900"/>
              </a:solidFill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606030506050202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60603050605020204" pitchFamily="18" charset="0"/>
              </a:rPr>
              <a:t>Rules</a:t>
            </a:r>
            <a:endParaRPr lang="zh-CN" altLang="en-US" sz="2905" b="1" dirty="0">
              <a:solidFill>
                <a:srgbClr val="FF3300"/>
              </a:solidFill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60603050605020204" pitchFamily="18" charset="0"/>
              </a:rPr>
              <a:t>%%</a:t>
            </a:r>
            <a:endParaRPr lang="zh-CN" altLang="en-US" sz="2905" b="1" dirty="0">
              <a:solidFill>
                <a:srgbClr val="009900"/>
              </a:solidFill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606030506050202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60603050605020204" pitchFamily="18" charset="0"/>
              </a:rPr>
              <a:t>User functions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606030506050202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60603050605020204" pitchFamily="18" charset="0"/>
              <a:ea typeface="Times New Roman" panose="02060603050605020204" pitchFamily="18" charset="0"/>
            </a:endParaRPr>
          </a:p>
        </p:txBody>
      </p:sp>
      <p:sp>
        <p:nvSpPr>
          <p:cNvPr id="11271" name="文本框 11270"/>
          <p:cNvSpPr txBox="true"/>
          <p:nvPr/>
        </p:nvSpPr>
        <p:spPr>
          <a:xfrm>
            <a:off x="7575158" y="1225569"/>
            <a:ext cx="3796239" cy="20923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false">
            <a:spAutoFit/>
          </a:bodyPr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声明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语言相关声明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用户定义函数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语言定义的函数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可有可无，如果有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将</a:t>
            </a:r>
            <a:r>
              <a:rPr lang="zh-CN" altLang="en-US" sz="1815" b="1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被复制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到生成的词法分析器中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/>
            <a:endParaRPr lang="zh-CN" altLang="en-US" sz="1815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272" name="文本框 11271"/>
          <p:cNvSpPr txBox="true"/>
          <p:nvPr/>
        </p:nvSpPr>
        <p:spPr>
          <a:xfrm>
            <a:off x="7609722" y="3477966"/>
            <a:ext cx="3796239" cy="28460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false">
            <a:spAutoFit/>
          </a:bodyPr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定义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：可能给正则表达式命名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   以提高规则部分的可读性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规则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：词法分析器要识别符号的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   正则表达式 及 相关的动作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Times New Roman" panose="02060603050605020204" pitchFamily="18" charset="0"/>
              </a:rPr>
              <a:t>            </a:t>
            </a:r>
            <a:r>
              <a:rPr lang="en-US" altLang="zh-CN" sz="1815" b="1">
                <a:latin typeface="Times New Roman" panose="02060603050605020204" pitchFamily="18" charset="0"/>
              </a:rPr>
              <a:t>pattern                {action}</a:t>
            </a:r>
            <a:endParaRPr lang="en-US" altLang="zh-CN" sz="1815" b="1">
              <a:latin typeface="Times New Roman" panose="02060603050605020204" pitchFamily="18" charset="0"/>
            </a:endParaRPr>
          </a:p>
          <a:p>
            <a:pPr hangingPunct="0">
              <a:lnSpc>
                <a:spcPct val="123000"/>
              </a:lnSpc>
            </a:pPr>
            <a:endParaRPr lang="en-US" altLang="zh-CN" sz="1815" b="1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71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1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2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2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72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72">
                                            <p:txEl>
                                              <p:charRg st="68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ldLvl="0" uiExpand="1" build="allAtOnce"/>
      <p:bldP spid="11272" grpId="0" bldLvl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2291" name="Rectangle 3"/>
          <p:cNvSpPr>
            <a:spLocks noGrp="true"/>
          </p:cNvSpPr>
          <p:nvPr>
            <p:ph type="body" idx="4294967295"/>
          </p:nvPr>
        </p:nvSpPr>
        <p:spPr>
          <a:xfrm>
            <a:off x="612775" y="1372235"/>
            <a:ext cx="9892665" cy="4710430"/>
          </a:xfrm>
        </p:spPr>
        <p:txBody>
          <a:bodyPr wrap="square" lIns="0" tIns="20574" rIns="0" bIns="0" anchor="t" anchorCtr="false"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常用的正则表达式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[0-9]</a:t>
            </a:r>
            <a:r>
              <a:rPr lang="zh-CN" altLang="en-US" sz="2905" b="1" dirty="0">
                <a:latin typeface="楷体_GB2312" panose="02010609030101010101" charset="-122"/>
              </a:rPr>
              <a:t> 字符集：0|1|2|3|4|5|6|7|8|9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例如：[0-9A-Za-z]，[aeiou0-9]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^     </a:t>
            </a:r>
            <a:r>
              <a:rPr lang="zh-CN" altLang="en-US" sz="2905" b="1" dirty="0">
                <a:latin typeface="楷体_GB2312" panose="02010609030101010101" charset="-122"/>
              </a:rPr>
              <a:t>字符集的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补集</a:t>
            </a:r>
            <a:r>
              <a:rPr lang="zh-CN" altLang="en-US" sz="2905" b="1" dirty="0">
                <a:latin typeface="楷体_GB2312" panose="02010609030101010101" charset="-122"/>
              </a:rPr>
              <a:t>，需要是字符集中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第一个字符</a:t>
            </a:r>
            <a:r>
              <a:rPr lang="zh-CN" altLang="en-US" sz="2905" b="1" dirty="0">
                <a:latin typeface="楷体_GB2312" panose="02010609030101010101" charset="-122"/>
              </a:rPr>
              <a:t> 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例如：[^0-9] 匹配任何非数字字符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.</a:t>
            </a:r>
            <a:r>
              <a:rPr lang="zh-CN" altLang="en-US" sz="2905" b="1" dirty="0">
                <a:latin typeface="楷体_GB2312" panose="02010609030101010101" charset="-122"/>
              </a:rPr>
              <a:t>     匹配“换行符”之外的任何字符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?</a:t>
            </a:r>
            <a:r>
              <a:rPr lang="zh-CN" altLang="en-US" sz="2905" b="1" dirty="0">
                <a:latin typeface="楷体_GB2312" panose="02010609030101010101" charset="-122"/>
              </a:rPr>
              <a:t>    x 可重复 0次 或 1次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+</a:t>
            </a:r>
            <a:r>
              <a:rPr lang="zh-CN" altLang="en-US" sz="2905" b="1" dirty="0">
                <a:latin typeface="楷体_GB2312" panose="02010609030101010101" charset="-122"/>
              </a:rPr>
              <a:t>    x 需重复 至少1次</a:t>
            </a:r>
            <a:endParaRPr lang="zh-CN" altLang="en-US" sz="290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charRg st="39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7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charRg st="7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9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charRg st="98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3315" name="Rectangle 3"/>
          <p:cNvSpPr>
            <a:spLocks noGrp="true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false"/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常用的正则表达式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{n,m}</a:t>
            </a:r>
            <a:r>
              <a:rPr lang="en-US" altLang="zh-CN" sz="2905" b="1">
                <a:latin typeface="楷体_GB2312" panose="02010609030101010101" charset="-122"/>
              </a:rPr>
              <a:t> x </a:t>
            </a:r>
            <a:r>
              <a:rPr lang="zh-CN" altLang="en-US" sz="2905" b="1">
                <a:latin typeface="楷体_GB2312" panose="02010609030101010101" charset="-122"/>
              </a:rPr>
              <a:t>需重复 最少</a:t>
            </a:r>
            <a:r>
              <a:rPr lang="en-US" altLang="zh-CN" sz="2905" b="1">
                <a:latin typeface="楷体_GB2312" panose="02010609030101010101" charset="-122"/>
              </a:rPr>
              <a:t>n</a:t>
            </a:r>
            <a:r>
              <a:rPr lang="zh-CN" altLang="en-US" sz="2905" b="1">
                <a:latin typeface="楷体_GB2312" panose="02010609030101010101" charset="-122"/>
              </a:rPr>
              <a:t>次</a:t>
            </a:r>
            <a:r>
              <a:rPr lang="en-US" altLang="zh-CN" sz="2905" b="1">
                <a:latin typeface="楷体_GB2312" panose="02010609030101010101" charset="-122"/>
              </a:rPr>
              <a:t>,</a:t>
            </a:r>
            <a:r>
              <a:rPr lang="zh-CN" altLang="en-US" sz="2905" b="1">
                <a:latin typeface="楷体_GB2312" panose="02010609030101010101" charset="-122"/>
              </a:rPr>
              <a:t>最多</a:t>
            </a:r>
            <a:r>
              <a:rPr lang="en-US" altLang="zh-CN" sz="2905" b="1">
                <a:latin typeface="楷体_GB2312" panose="02010609030101010101" charset="-122"/>
              </a:rPr>
              <a:t>m</a:t>
            </a:r>
            <a:r>
              <a:rPr lang="zh-CN" altLang="en-US" sz="2905" b="1">
                <a:latin typeface="楷体_GB2312" panose="02010609030101010101" charset="-122"/>
              </a:rPr>
              <a:t>次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^</a:t>
            </a:r>
            <a:r>
              <a:rPr lang="en-US" altLang="zh-CN" sz="2905" b="1">
                <a:latin typeface="楷体_GB2312" panose="02010609030101010101" charset="-122"/>
              </a:rPr>
              <a:t>x     ^ </a:t>
            </a:r>
            <a:r>
              <a:rPr lang="zh-CN" altLang="en-US" sz="2905" b="1">
                <a:latin typeface="楷体_GB2312" panose="02010609030101010101" charset="-122"/>
              </a:rPr>
              <a:t>表示每行的最开始（虚拟的位置）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即匹配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，且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为该行第一个字符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$</a:t>
            </a:r>
            <a:r>
              <a:rPr lang="en-US" altLang="zh-CN" sz="2905" b="1">
                <a:latin typeface="楷体_GB2312" panose="02010609030101010101" charset="-122"/>
              </a:rPr>
              <a:t>     $ </a:t>
            </a:r>
            <a:r>
              <a:rPr lang="zh-CN" altLang="en-US" sz="2905" b="1">
                <a:latin typeface="楷体_GB2312" panose="02010609030101010101" charset="-122"/>
              </a:rPr>
              <a:t>表示每行的最末尾（虚拟的位置）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即匹配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，且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为该行最后一个字符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>
                <a:latin typeface="楷体_GB2312" panose="02010609030101010101" charset="-122"/>
              </a:rPr>
              <a:t>    </a:t>
            </a:r>
            <a:r>
              <a:rPr lang="zh-CN" altLang="en-US" sz="2905" b="1">
                <a:latin typeface="楷体_GB2312" panose="02010609030101010101" charset="-122"/>
              </a:rPr>
              <a:t>表示 </a:t>
            </a:r>
            <a:r>
              <a:rPr lang="en-US" altLang="zh-CN" sz="2905" b="1">
                <a:latin typeface="楷体_GB2312" panose="02010609030101010101" charset="-122"/>
              </a:rPr>
              <a:t>x </a:t>
            </a:r>
            <a:r>
              <a:rPr lang="zh-CN" altLang="en-US" sz="2905" b="1">
                <a:latin typeface="楷体_GB2312" panose="02010609030101010101" charset="-122"/>
              </a:rPr>
              <a:t>本身，即使 </a:t>
            </a:r>
            <a:r>
              <a:rPr lang="en-US" altLang="zh-CN" sz="2905" b="1">
                <a:latin typeface="楷体_GB2312" panose="02010609030101010101" charset="-122"/>
              </a:rPr>
              <a:t>x </a:t>
            </a:r>
            <a:r>
              <a:rPr lang="zh-CN" altLang="en-US" sz="2905" b="1">
                <a:latin typeface="楷体_GB2312" panose="02010609030101010101" charset="-122"/>
              </a:rPr>
              <a:t>为特殊符号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</a:t>
            </a:r>
            <a:r>
              <a:rPr lang="en-US" altLang="zh-CN" sz="2905" b="1">
                <a:latin typeface="楷体_GB2312" panose="02010609030101010101" charset="-122"/>
              </a:rPr>
              <a:t>"x*" </a:t>
            </a:r>
            <a:r>
              <a:rPr lang="zh-CN" altLang="en-US" sz="2905" b="1">
                <a:latin typeface="楷体_GB2312" panose="02010609030101010101" charset="-122"/>
              </a:rPr>
              <a:t>表示 匹配 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和</a:t>
            </a:r>
            <a:r>
              <a:rPr lang="en-US" altLang="zh-CN" sz="2905" b="1">
                <a:latin typeface="楷体_GB2312" panose="02010609030101010101" charset="-122"/>
              </a:rPr>
              <a:t>*</a:t>
            </a:r>
            <a:r>
              <a:rPr lang="zh-CN" altLang="en-US" sz="2905" b="1">
                <a:latin typeface="楷体_GB2312" panose="02010609030101010101" charset="-122"/>
              </a:rPr>
              <a:t>号两个字符</a:t>
            </a:r>
            <a:endParaRPr lang="zh-CN" altLang="en-US" sz="2905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0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charRg st="10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5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charRg st="155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2290" name="Rectangle 3"/>
          <p:cNvSpPr>
            <a:spLocks noGrp="true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false"/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常用的正则表达式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b="1">
                <a:latin typeface="楷体_GB2312" panose="02010609030101010101" charset="-122"/>
              </a:rPr>
              <a:t>{name} </a:t>
            </a:r>
            <a:r>
              <a:rPr lang="zh-CN" altLang="en-US" b="1">
                <a:latin typeface="楷体_GB2312" panose="02010609030101010101" charset="-122"/>
              </a:rPr>
              <a:t>用之前定义的正则表达式替换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60603050605020204" pitchFamily="18" charset="0"/>
              </a:rPr>
              <a:t>%{</a:t>
            </a: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60603050605020204" pitchFamily="18" charset="0"/>
              </a:rPr>
              <a:t>  ...</a:t>
            </a: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60603050605020204" pitchFamily="18" charset="0"/>
              </a:rPr>
              <a:t>%}</a:t>
            </a: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60603050605020204" pitchFamily="18" charset="0"/>
              </a:rPr>
              <a:t>   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60603050605020204" pitchFamily="18" charset="0"/>
              </a:rPr>
              <a:t>DIGIT      [0-9]</a:t>
            </a:r>
            <a:endParaRPr lang="en-US" altLang="zh-CN" sz="2540" b="1">
              <a:solidFill>
                <a:schemeClr val="accent2"/>
              </a:solidFill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60603050605020204" pitchFamily="18" charset="0"/>
              </a:rPr>
              <a:t>%%</a:t>
            </a: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60603050605020204" pitchFamily="18" charset="0"/>
              </a:rPr>
              <a:t>    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60603050605020204" pitchFamily="18" charset="0"/>
              </a:rPr>
              <a:t>{DIGIT}</a:t>
            </a:r>
            <a:r>
              <a:rPr lang="en-US" altLang="zh-CN" sz="2540" b="1">
                <a:latin typeface="Times New Roman" panose="02060603050605020204" pitchFamily="18" charset="0"/>
              </a:rPr>
              <a:t>+"."*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60603050605020204" pitchFamily="18" charset="0"/>
              </a:rPr>
              <a:t>{DIGIT}</a:t>
            </a:r>
            <a:r>
              <a:rPr lang="en-US" altLang="zh-CN" sz="2540" b="1">
                <a:latin typeface="Times New Roman" panose="02060603050605020204" pitchFamily="18" charset="0"/>
              </a:rPr>
              <a:t>* 	{ ... ... }</a:t>
            </a:r>
            <a:endParaRPr lang="en-US" altLang="zh-CN" sz="2540" b="1">
              <a:latin typeface="Times New Roman" panose="020606030506050202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60603050605020204" pitchFamily="18" charset="0"/>
              </a:rPr>
              <a:t>%%</a:t>
            </a:r>
            <a:endParaRPr lang="en-US" altLang="zh-CN" sz="2540" b="1">
              <a:latin typeface="Times New Roman" panose="02060603050605020204" pitchFamily="18" charset="0"/>
              <a:ea typeface="Times New Roman" panose="02060603050605020204" pitchFamily="18" charset="0"/>
            </a:endParaRPr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true"/>
          </p:cNvSpPr>
          <p:nvPr>
            <p:ph type="title" idx="4294967295"/>
          </p:nvPr>
        </p:nvSpPr>
        <p:spPr/>
        <p:txBody>
          <a:bodyPr wrap="square" lIns="0" tIns="0" rIns="0" bIns="0" anchor="ctr" anchorCtr="false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3314" name="Rectangle 3"/>
          <p:cNvSpPr>
            <a:spLocks noGrp="true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false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>
                <a:latin typeface="楷体_GB2312" panose="02010609030101010101" charset="-122"/>
              </a:rPr>
              <a:t>Flex</a:t>
            </a:r>
            <a:r>
              <a:rPr lang="zh-CN" altLang="en-US" b="1">
                <a:latin typeface="楷体_GB2312" panose="02010609030101010101" charset="-122"/>
              </a:rPr>
              <a:t>全局变量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yytext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latin typeface="楷体_GB2312" panose="02010609030101010101" charset="-122"/>
              </a:rPr>
              <a:t>char*, </a:t>
            </a:r>
            <a:r>
              <a:rPr lang="zh-CN" altLang="en-US" b="1">
                <a:latin typeface="楷体_GB2312" panose="02010609030101010101" charset="-122"/>
              </a:rPr>
              <a:t>指向所识别的字符串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yyleng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latin typeface="楷体_GB2312" panose="02010609030101010101" charset="-122"/>
              </a:rPr>
              <a:t>int, </a:t>
            </a:r>
            <a:r>
              <a:rPr lang="zh-CN" altLang="en-US" b="1">
                <a:latin typeface="楷体_GB2312" panose="02010609030101010101" charset="-122"/>
              </a:rPr>
              <a:t>所识别字符串的长度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yylval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</a:rPr>
              <a:t>YYSTYPE, 缺省类型是int</a:t>
            </a:r>
            <a:endParaRPr lang="en-US" altLang="zh-CN" b="1">
              <a:solidFill>
                <a:srgbClr val="FF00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</a:rPr>
              <a:t>          </a:t>
            </a:r>
            <a:r>
              <a:rPr lang="zh-CN" altLang="en-US" b="1">
                <a:latin typeface="楷体_GB2312" panose="02010609030101010101" charset="-122"/>
              </a:rPr>
              <a:t>用来</a:t>
            </a:r>
            <a:r>
              <a:rPr lang="zh-CN" altLang="en-US" b="1">
                <a:solidFill>
                  <a:srgbClr val="FF3300"/>
                </a:solidFill>
                <a:latin typeface="楷体_GB2312" panose="02010609030101010101" charset="-122"/>
              </a:rPr>
              <a:t>保存</a:t>
            </a:r>
            <a:r>
              <a:rPr lang="zh-CN" altLang="en-US" b="1">
                <a:latin typeface="楷体_GB2312" panose="02010609030101010101" charset="-122"/>
              </a:rPr>
              <a:t>词法记号的</a:t>
            </a:r>
            <a:r>
              <a:rPr lang="zh-CN" altLang="en-US" b="1">
                <a:solidFill>
                  <a:srgbClr val="FF3300"/>
                </a:solidFill>
                <a:latin typeface="楷体_GB2312" panose="02010609030101010101" charset="-122"/>
              </a:rPr>
              <a:t>属性</a:t>
            </a:r>
            <a:endParaRPr lang="zh-CN" altLang="en-US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标准动作</a:t>
            </a:r>
            <a:r>
              <a:rPr lang="en-US" altLang="zh-CN" b="1">
                <a:latin typeface="楷体_GB2312" panose="02010609030101010101" charset="-122"/>
              </a:rPr>
              <a:t>:</a:t>
            </a:r>
            <a:r>
              <a:rPr lang="zh-CN" altLang="en-US" b="1">
                <a:latin typeface="楷体_GB2312" panose="02010609030101010101" charset="-122"/>
              </a:rPr>
              <a:t> </a:t>
            </a:r>
            <a:r>
              <a:rPr lang="en-US" altLang="zh-CN" b="1">
                <a:latin typeface="楷体_GB2312" panose="02010609030101010101" charset="-122"/>
              </a:rPr>
              <a:t>ECHO  </a:t>
            </a:r>
            <a:r>
              <a:rPr lang="zh-CN" altLang="en-US" b="1">
                <a:latin typeface="楷体_GB2312" panose="02010609030101010101" charset="-122"/>
              </a:rPr>
              <a:t>显示所识别的串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3388</Words>
  <Application>WPS 演示</Application>
  <PresentationFormat>宽屏</PresentationFormat>
  <Paragraphs>259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Comic Sans MS</vt:lpstr>
      <vt:lpstr>DejaVu Sans</vt:lpstr>
      <vt:lpstr>微软雅黑</vt:lpstr>
      <vt:lpstr>楷体_GB2312</vt:lpstr>
      <vt:lpstr>Times New Roman</vt:lpstr>
      <vt:lpstr>Droid Sans Fallback</vt:lpstr>
      <vt:lpstr>Wingdings</vt:lpstr>
      <vt:lpstr>Verdana</vt:lpstr>
      <vt:lpstr>Arial Unicode MS</vt:lpstr>
      <vt:lpstr>文泉驿正黑</vt:lpstr>
      <vt:lpstr>Office 主题​​</vt:lpstr>
      <vt:lpstr>1_Office 主题​​</vt:lpstr>
      <vt:lpstr>编译技术实验(1) 词法分析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实验任务</vt:lpstr>
      <vt:lpstr>实验安排要求</vt:lpstr>
      <vt:lpstr>实验安排要求</vt:lpstr>
      <vt:lpstr>实验安排要求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erqiang</dc:creator>
  <cp:lastModifiedBy>erqiang</cp:lastModifiedBy>
  <cp:revision>36</cp:revision>
  <dcterms:created xsi:type="dcterms:W3CDTF">2021-10-12T06:40:27Z</dcterms:created>
  <dcterms:modified xsi:type="dcterms:W3CDTF">2021-10-12T06:40:27Z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