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3" r:id="rId3"/>
    <p:sldId id="256" r:id="rId4"/>
    <p:sldId id="269" r:id="rId5"/>
    <p:sldId id="261" r:id="rId6"/>
    <p:sldId id="263" r:id="rId7"/>
    <p:sldId id="264" r:id="rId8"/>
    <p:sldId id="265" r:id="rId9"/>
    <p:sldId id="293" r:id="rId10"/>
    <p:sldId id="266" r:id="rId11"/>
    <p:sldId id="277" r:id="rId12"/>
    <p:sldId id="281" r:id="rId13"/>
    <p:sldId id="282" r:id="rId14"/>
    <p:sldId id="318" r:id="rId15"/>
    <p:sldId id="286" r:id="rId16"/>
    <p:sldId id="287" r:id="rId17"/>
    <p:sldId id="288" r:id="rId18"/>
    <p:sldId id="298" r:id="rId19"/>
    <p:sldId id="316" r:id="rId20"/>
    <p:sldId id="299" r:id="rId21"/>
    <p:sldId id="300" r:id="rId22"/>
    <p:sldId id="302" r:id="rId23"/>
    <p:sldId id="304" r:id="rId24"/>
    <p:sldId id="305" r:id="rId25"/>
    <p:sldId id="307" r:id="rId26"/>
    <p:sldId id="308" r:id="rId27"/>
    <p:sldId id="3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660"/>
  </p:normalViewPr>
  <p:slideViewPr>
    <p:cSldViewPr>
      <p:cViewPr varScale="1">
        <p:scale>
          <a:sx n="73" d="100"/>
          <a:sy n="73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3152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5CC9-0B0A-4414-9D97-53F845BDF52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CE2B-7981-4229-9BCC-C39394CC28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227924431127923267/" TargetMode="External"/><Relationship Id="rId13" Type="http://schemas.openxmlformats.org/officeDocument/2006/relationships/hyperlink" Target="http://realitysideb.blogspot.com/2009/09/vader-used-to-practice-in-front-of.html" TargetMode="External"/><Relationship Id="rId3" Type="http://schemas.openxmlformats.org/officeDocument/2006/relationships/hyperlink" Target="https://www.passionineducation.com/etiquette-manners-important/" TargetMode="External"/><Relationship Id="rId7" Type="http://schemas.openxmlformats.org/officeDocument/2006/relationships/hyperlink" Target="https://www.reddit.com/r/coolguides/comments/etqtxb/dress_codes_for_both_genders/" TargetMode="External"/><Relationship Id="rId12" Type="http://schemas.openxmlformats.org/officeDocument/2006/relationships/hyperlink" Target="https://www.verywellmind.com/how-do-i-maintain-good-eye-contact-3024392" TargetMode="External"/><Relationship Id="rId17" Type="http://schemas.openxmlformats.org/officeDocument/2006/relationships/hyperlink" Target="https://en.wikipedia.org/wiki/File:Love_Heart_SVG.svg" TargetMode="External"/><Relationship Id="rId2" Type="http://schemas.openxmlformats.org/officeDocument/2006/relationships/hyperlink" Target="https://bharat-bikash.blogspot.com/2019/07/good-listener-vs-good-speaker.html" TargetMode="External"/><Relationship Id="rId16" Type="http://schemas.openxmlformats.org/officeDocument/2006/relationships/hyperlink" Target="https://medium.com/@andyharringt0n/https-medium-com-andyharringt0n-how-do-you-stand-df9afb33743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olin_Tsai" TargetMode="External"/><Relationship Id="rId11" Type="http://schemas.openxmlformats.org/officeDocument/2006/relationships/hyperlink" Target="https://www.managers.org.uk/insights/news/2015/april/how-do-i-come-across-as-more-passionate" TargetMode="External"/><Relationship Id="rId5" Type="http://schemas.openxmlformats.org/officeDocument/2006/relationships/hyperlink" Target="https://www.yourquote.in/aditya-prasad-raiguru-ht4f/quotes/good-listener-good-speaker-just-like-good-learner-good-fcy0z" TargetMode="External"/><Relationship Id="rId15" Type="http://schemas.openxmlformats.org/officeDocument/2006/relationships/hyperlink" Target="https://acegif.com/i-love-you-gifs/" TargetMode="External"/><Relationship Id="rId10" Type="http://schemas.openxmlformats.org/officeDocument/2006/relationships/hyperlink" Target="https://www.thoughtco.com/practice-stress-and-intonation-1211971" TargetMode="External"/><Relationship Id="rId4" Type="http://schemas.openxmlformats.org/officeDocument/2006/relationships/hyperlink" Target="https://www.keepcalmandposters.com/poster/5237654_keep_calm_and_be_a_good_listener_to_be_a_good_speaker" TargetMode="External"/><Relationship Id="rId9" Type="http://schemas.openxmlformats.org/officeDocument/2006/relationships/hyperlink" Target="https://wanna-joke.com/always-smile/" TargetMode="External"/><Relationship Id="rId14" Type="http://schemas.openxmlformats.org/officeDocument/2006/relationships/hyperlink" Target="https://www.jarofquotes.com/view.php?id=simplicity-is-key-to-beauty-clarity-is-key-to-perfection-david-nevu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6669431" cy="45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Attract the audience in two ways: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Verbally &amp; Non-verbally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Attract the audience </a:t>
            </a:r>
            <a:r>
              <a:rPr lang="en-US" dirty="0">
                <a:solidFill>
                  <a:srgbClr val="FF0000"/>
                </a:solidFill>
              </a:rPr>
              <a:t>Verbally </a:t>
            </a:r>
            <a:r>
              <a:rPr lang="en-US" dirty="0" smtClean="0"/>
              <a:t>(mostly)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Fluency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Intonation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Enunciation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Word Stress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Vocabulary Choices &amp; Clarity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3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Attract the audience </a:t>
            </a:r>
            <a:r>
              <a:rPr lang="en-US" dirty="0" smtClean="0">
                <a:solidFill>
                  <a:srgbClr val="FF0000"/>
                </a:solidFill>
              </a:rPr>
              <a:t>Non-verbally </a:t>
            </a:r>
            <a:r>
              <a:rPr lang="en-US" dirty="0" smtClean="0"/>
              <a:t>(sometimes)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/>
              <a:t> have a comfortable stance &amp; move occasionally.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Do</a:t>
            </a:r>
            <a:r>
              <a:rPr lang="en-US" dirty="0" smtClean="0"/>
              <a:t> move your hands </a:t>
            </a:r>
            <a:r>
              <a:rPr lang="en-US" dirty="0"/>
              <a:t>occasionally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b="1" dirty="0" smtClean="0">
                <a:solidFill>
                  <a:srgbClr val="002060"/>
                </a:solidFill>
              </a:rPr>
              <a:t>can</a:t>
            </a:r>
            <a:r>
              <a:rPr lang="en-US" dirty="0" smtClean="0"/>
              <a:t> point to the screen but don’t stand in the light or touch the screen.</a:t>
            </a:r>
          </a:p>
        </p:txBody>
      </p:sp>
    </p:spTree>
    <p:extLst>
      <p:ext uri="{BB962C8B-B14F-4D97-AF65-F5344CB8AC3E}">
        <p14:creationId xmlns:p14="http://schemas.microsoft.com/office/powerpoint/2010/main" val="69864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Attract the audience </a:t>
            </a:r>
            <a:r>
              <a:rPr lang="en-US" sz="2800" dirty="0" smtClean="0">
                <a:solidFill>
                  <a:srgbClr val="FF0000"/>
                </a:solidFill>
              </a:rPr>
              <a:t>Non-verbally </a:t>
            </a:r>
            <a:r>
              <a:rPr lang="en-US" sz="2800" dirty="0" smtClean="0"/>
              <a:t>(sometimes)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DON’T ACT! </a:t>
            </a:r>
            <a:r>
              <a:rPr lang="en-US" u="sng" dirty="0" smtClean="0">
                <a:solidFill>
                  <a:srgbClr val="FF0000"/>
                </a:solidFill>
              </a:rPr>
              <a:t>EVER!</a:t>
            </a:r>
          </a:p>
          <a:p>
            <a:pPr marL="0" indent="0">
              <a:buNone/>
            </a:pPr>
            <a:r>
              <a:rPr lang="en-US" dirty="0" smtClean="0"/>
              <a:t>Don’t read the screen to us! </a:t>
            </a:r>
          </a:p>
          <a:p>
            <a:pPr marL="0" indent="0">
              <a:buNone/>
            </a:pPr>
            <a:r>
              <a:rPr lang="en-US" dirty="0" smtClean="0"/>
              <a:t>Don’t stand like statue.</a:t>
            </a:r>
          </a:p>
          <a:p>
            <a:pPr marL="0" indent="0">
              <a:buNone/>
            </a:pPr>
            <a:r>
              <a:rPr lang="en-US" dirty="0" smtClean="0"/>
              <a:t>Don’t move around so much: this is not an exercise class</a:t>
            </a:r>
          </a:p>
          <a:p>
            <a:pPr marL="0" indent="0">
              <a:buNone/>
            </a:pPr>
            <a:r>
              <a:rPr lang="en-US" dirty="0" smtClean="0"/>
              <a:t>Don’t </a:t>
            </a:r>
            <a:r>
              <a:rPr lang="en-US" u="sng" dirty="0" smtClean="0">
                <a:solidFill>
                  <a:srgbClr val="002060"/>
                </a:solidFill>
              </a:rPr>
              <a:t>over</a:t>
            </a:r>
            <a:r>
              <a:rPr lang="en-US" dirty="0" smtClean="0"/>
              <a:t> gesticulate</a:t>
            </a:r>
          </a:p>
        </p:txBody>
      </p:sp>
    </p:spTree>
    <p:extLst>
      <p:ext uri="{BB962C8B-B14F-4D97-AF65-F5344CB8AC3E}">
        <p14:creationId xmlns:p14="http://schemas.microsoft.com/office/powerpoint/2010/main" val="379409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Attract the audience </a:t>
            </a:r>
            <a:r>
              <a:rPr lang="en-US" sz="2800" dirty="0" smtClean="0">
                <a:solidFill>
                  <a:srgbClr val="FF0000"/>
                </a:solidFill>
              </a:rPr>
              <a:t>Non-verbally </a:t>
            </a:r>
            <a:r>
              <a:rPr lang="en-US" sz="2800" dirty="0" smtClean="0"/>
              <a:t>(sometimes)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Oh, and don’t have more than </a:t>
            </a:r>
            <a:r>
              <a:rPr lang="en-US" b="1" u="sng" dirty="0" smtClean="0">
                <a:solidFill>
                  <a:srgbClr val="0000FF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pictures per slide! (But 3 is usually better.)</a:t>
            </a:r>
          </a:p>
        </p:txBody>
      </p:sp>
    </p:spTree>
    <p:extLst>
      <p:ext uri="{BB962C8B-B14F-4D97-AF65-F5344CB8AC3E}">
        <p14:creationId xmlns:p14="http://schemas.microsoft.com/office/powerpoint/2010/main" val="118425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Your </a:t>
            </a:r>
            <a:r>
              <a:rPr lang="en-US" b="1" dirty="0" smtClean="0">
                <a:solidFill>
                  <a:srgbClr val="FF0000"/>
                </a:solidFill>
              </a:rPr>
              <a:t>outline </a:t>
            </a:r>
            <a:r>
              <a:rPr lang="en-US" dirty="0" smtClean="0"/>
              <a:t>will make it easier for the audience to follow your presentation.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9800"/>
            <a:ext cx="268827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6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If you are </a:t>
            </a:r>
            <a:r>
              <a:rPr lang="en-US" b="1" dirty="0" smtClean="0">
                <a:solidFill>
                  <a:srgbClr val="FF0000"/>
                </a:solidFill>
              </a:rPr>
              <a:t>passionate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interested</a:t>
            </a:r>
            <a:r>
              <a:rPr lang="en-US" dirty="0" smtClean="0"/>
              <a:t> in your topic, then your audience will likely be interested in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2920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Real life, </a:t>
            </a:r>
            <a:r>
              <a:rPr lang="en-US" b="1" i="1" dirty="0" smtClean="0">
                <a:solidFill>
                  <a:srgbClr val="FF0000"/>
                </a:solidFill>
              </a:rPr>
              <a:t>personal</a:t>
            </a:r>
            <a:r>
              <a:rPr lang="en-US" b="1" dirty="0" smtClean="0">
                <a:solidFill>
                  <a:srgbClr val="FF0000"/>
                </a:solidFill>
              </a:rPr>
              <a:t> examples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pictures</a:t>
            </a:r>
            <a:r>
              <a:rPr lang="en-US" dirty="0" smtClean="0"/>
              <a:t> can usually help to explain material more easily than words alone.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895600"/>
            <a:ext cx="35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“A picture paints a thousand words.”</a:t>
            </a:r>
            <a:endParaRPr lang="en-US" sz="2600" b="1" dirty="0">
              <a:solidFill>
                <a:srgbClr val="7030A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The end is near…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FIRST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>
                <a:solidFill>
                  <a:srgbClr val="002060"/>
                </a:solidFill>
              </a:rPr>
              <a:t>Signal the end is approaching (words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86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The end is near…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FIRST &gt; </a:t>
            </a:r>
            <a:r>
              <a:rPr lang="en-US" sz="2800" dirty="0">
                <a:solidFill>
                  <a:schemeClr val="tx1"/>
                </a:solidFill>
              </a:rPr>
              <a:t>Signal the end is approaching (words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This is the </a:t>
            </a:r>
            <a:r>
              <a:rPr lang="en-US" b="1" dirty="0" smtClean="0">
                <a:solidFill>
                  <a:srgbClr val="002060"/>
                </a:solidFill>
              </a:rPr>
              <a:t>second most important part </a:t>
            </a:r>
            <a:r>
              <a:rPr lang="en-US" dirty="0" smtClean="0">
                <a:solidFill>
                  <a:srgbClr val="002060"/>
                </a:solidFill>
              </a:rPr>
              <a:t>of a presentation. It must be done as well as the introduction. Therefore, this is the second and only other part of a presentation that </a:t>
            </a:r>
            <a:r>
              <a:rPr lang="en-US" b="1" dirty="0" smtClean="0">
                <a:solidFill>
                  <a:srgbClr val="002060"/>
                </a:solidFill>
              </a:rPr>
              <a:t>should be memorized</a:t>
            </a:r>
            <a:r>
              <a:rPr lang="en-US" dirty="0" smtClean="0">
                <a:solidFill>
                  <a:srgbClr val="002060"/>
                </a:solidFill>
              </a:rPr>
              <a:t>. You can &amp; should use notes for the rest of it.</a:t>
            </a:r>
          </a:p>
        </p:txBody>
      </p:sp>
    </p:spTree>
    <p:extLst>
      <p:ext uri="{BB962C8B-B14F-4D97-AF65-F5344CB8AC3E}">
        <p14:creationId xmlns:p14="http://schemas.microsoft.com/office/powerpoint/2010/main" val="37141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2000"/>
            <a:ext cx="5943600" cy="44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Finally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>
                <a:solidFill>
                  <a:srgbClr val="002060"/>
                </a:solidFill>
              </a:rPr>
              <a:t>you end your presentation</a:t>
            </a:r>
          </a:p>
          <a:p>
            <a:pPr lvl="1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kern="100" dirty="0" smtClean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Use </a:t>
            </a:r>
            <a:r>
              <a:rPr lang="en-US" kern="100" dirty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thoughtful, open-ended questions</a:t>
            </a:r>
            <a:endParaRPr lang="en-US" dirty="0">
              <a:solidFill>
                <a:srgbClr val="002060"/>
              </a:solidFill>
            </a:endParaRPr>
          </a:p>
          <a:p>
            <a:pPr lvl="1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Quote a well-known person</a:t>
            </a:r>
            <a:endParaRPr lang="en-US" dirty="0">
              <a:solidFill>
                <a:srgbClr val="002060"/>
              </a:solidFill>
            </a:endParaRPr>
          </a:p>
          <a:p>
            <a:pPr lvl="1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Refer back to your beginning—restate or paraphrase your beginning </a:t>
            </a:r>
            <a:endParaRPr lang="en-US" dirty="0">
              <a:solidFill>
                <a:srgbClr val="002060"/>
              </a:solidFill>
            </a:endParaRPr>
          </a:p>
          <a:p>
            <a:pPr lvl="1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Call the audience to take action</a:t>
            </a:r>
            <a:endParaRPr lang="en-US" dirty="0">
              <a:solidFill>
                <a:srgbClr val="002060"/>
              </a:solidFill>
            </a:endParaRPr>
          </a:p>
          <a:p>
            <a:pPr lvl="1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Recommendations, suggestions or solutions</a:t>
            </a:r>
            <a:endParaRPr lang="en-US" dirty="0">
              <a:solidFill>
                <a:srgbClr val="002060"/>
              </a:solidFill>
            </a:endParaRPr>
          </a:p>
          <a:p>
            <a:pPr lvl="1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Make a prediction</a:t>
            </a:r>
            <a:endParaRPr lang="en-US" dirty="0">
              <a:solidFill>
                <a:srgbClr val="002060"/>
              </a:solidFill>
            </a:endParaRPr>
          </a:p>
          <a:p>
            <a:pPr lvl="1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00206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Give your personal opinion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5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This slide (#2) is also </a:t>
            </a:r>
            <a:r>
              <a:rPr lang="en-US" b="1" dirty="0" smtClean="0">
                <a:solidFill>
                  <a:srgbClr val="FF0000"/>
                </a:solidFill>
              </a:rPr>
              <a:t>required in all presentations</a:t>
            </a:r>
            <a:r>
              <a:rPr lang="en-US" b="1" dirty="0" smtClean="0">
                <a:solidFill>
                  <a:srgbClr val="002060"/>
                </a:solidFill>
              </a:rPr>
              <a:t>!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209800"/>
            <a:ext cx="5448300" cy="2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 &amp; A</a:t>
            </a:r>
          </a:p>
          <a:p>
            <a:pPr marL="0" indent="0">
              <a:buNone/>
            </a:pPr>
            <a:r>
              <a:rPr lang="en-US" b="1" dirty="0" smtClean="0"/>
              <a:t>During </a:t>
            </a:r>
            <a:r>
              <a:rPr lang="en-US" b="1" dirty="0"/>
              <a:t>Q &amp; A, </a:t>
            </a:r>
            <a:r>
              <a:rPr lang="en-US" b="1" u="sng" dirty="0"/>
              <a:t>you</a:t>
            </a:r>
            <a:r>
              <a:rPr lang="en-US" b="1" dirty="0"/>
              <a:t> lose </a:t>
            </a:r>
            <a:r>
              <a:rPr lang="en-US" b="1" u="sng" dirty="0"/>
              <a:t>all</a:t>
            </a:r>
            <a:r>
              <a:rPr lang="en-US" b="1" dirty="0"/>
              <a:t> question points for ANY “canned” (</a:t>
            </a:r>
            <a:r>
              <a:rPr lang="zh-TW" altLang="en-US" b="1" dirty="0">
                <a:latin typeface="+mn-ea"/>
              </a:rPr>
              <a:t>放水</a:t>
            </a:r>
            <a:r>
              <a:rPr lang="zh-TW" altLang="en-US" b="1" dirty="0" smtClean="0">
                <a:latin typeface="+mn-ea"/>
              </a:rPr>
              <a:t>題</a:t>
            </a:r>
            <a:r>
              <a:rPr lang="en-US" altLang="zh-TW" b="1" dirty="0" smtClean="0">
                <a:latin typeface="+mn-ea"/>
                <a:ea typeface="PMingLiU" panose="02020500000000000000" pitchFamily="18" charset="-120"/>
              </a:rPr>
              <a:t>，</a:t>
            </a:r>
            <a:r>
              <a:rPr lang="zh-TW" altLang="en-US" b="1" dirty="0" smtClean="0">
                <a:latin typeface="+mn-ea"/>
              </a:rPr>
              <a:t>套招</a:t>
            </a:r>
            <a:r>
              <a:rPr lang="en-US" altLang="zh-TW" b="1" dirty="0">
                <a:latin typeface="+mn-ea"/>
                <a:ea typeface="PMingLiU" panose="02020500000000000000" pitchFamily="18" charset="-120"/>
              </a:rPr>
              <a:t>，</a:t>
            </a:r>
            <a:endParaRPr lang="en-US" altLang="zh-TW" b="1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b="1" dirty="0" smtClean="0"/>
              <a:t>制</a:t>
            </a:r>
            <a:r>
              <a:rPr lang="zh-TW" altLang="en-US" b="1" dirty="0"/>
              <a:t>式問題</a:t>
            </a:r>
            <a:r>
              <a:rPr lang="en-US" b="1" dirty="0"/>
              <a:t>) </a:t>
            </a:r>
            <a:r>
              <a:rPr lang="en-US" b="1" dirty="0" smtClean="0"/>
              <a:t>questions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6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 &amp;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When you prepare your presentation, </a:t>
            </a:r>
            <a:r>
              <a:rPr lang="en-US" dirty="0" smtClean="0">
                <a:solidFill>
                  <a:schemeClr val="tx1"/>
                </a:solidFill>
                <a:latin typeface="Stencil" panose="040409050D0802020404" pitchFamily="82" charset="0"/>
              </a:rPr>
              <a:t>THINK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about what questions your audience </a:t>
            </a:r>
            <a:r>
              <a:rPr lang="en-US" b="1" dirty="0" smtClean="0">
                <a:solidFill>
                  <a:srgbClr val="002060"/>
                </a:solidFill>
              </a:rPr>
              <a:t>might</a:t>
            </a:r>
            <a:r>
              <a:rPr lang="en-US" dirty="0" smtClean="0">
                <a:solidFill>
                  <a:srgbClr val="002060"/>
                </a:solidFill>
              </a:rPr>
              <a:t> ask you? (</a:t>
            </a:r>
            <a:r>
              <a:rPr lang="en-US" dirty="0" smtClean="0">
                <a:solidFill>
                  <a:srgbClr val="00B0F0"/>
                </a:solidFill>
              </a:rPr>
              <a:t>What questions would you ask if you saw this presentation?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 &amp; A </a:t>
            </a:r>
            <a:r>
              <a:rPr lang="en-US" dirty="0" smtClean="0"/>
              <a:t>time is limited to one minute in most situations.</a:t>
            </a:r>
          </a:p>
        </p:txBody>
      </p:sp>
    </p:spTree>
    <p:extLst>
      <p:ext uri="{BB962C8B-B14F-4D97-AF65-F5344CB8AC3E}">
        <p14:creationId xmlns:p14="http://schemas.microsoft.com/office/powerpoint/2010/main" val="204242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References </a:t>
            </a:r>
            <a:r>
              <a:rPr lang="en-US" b="1" dirty="0" smtClean="0"/>
              <a:t>is your #3 </a:t>
            </a:r>
            <a:r>
              <a:rPr lang="en-US" b="1" dirty="0" smtClean="0">
                <a:solidFill>
                  <a:srgbClr val="FF0000"/>
                </a:solidFill>
              </a:rPr>
              <a:t>required slide</a:t>
            </a:r>
          </a:p>
          <a:p>
            <a:pPr marL="0" indent="0">
              <a:buNone/>
            </a:pPr>
            <a:r>
              <a:rPr lang="en-US" b="1" dirty="0" smtClean="0"/>
              <a:t>Where </a:t>
            </a:r>
            <a:r>
              <a:rPr lang="en-US" b="1" u="sng" dirty="0" smtClean="0"/>
              <a:t>exactly</a:t>
            </a:r>
            <a:r>
              <a:rPr lang="en-US" b="1" dirty="0" smtClean="0"/>
              <a:t> did your information </a:t>
            </a:r>
            <a:r>
              <a:rPr lang="en-US" b="1" u="sng" dirty="0" smtClean="0">
                <a:solidFill>
                  <a:srgbClr val="0000FF"/>
                </a:solidFill>
              </a:rPr>
              <a:t>and/or</a:t>
            </a:r>
            <a:r>
              <a:rPr lang="en-US" b="1" dirty="0" smtClean="0"/>
              <a:t> photos come from?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01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References (Sources):</a:t>
            </a:r>
          </a:p>
          <a:p>
            <a:pPr lvl="0"/>
            <a:r>
              <a:rPr lang="en-US" sz="1200" dirty="0">
                <a:latin typeface="Arial Narrow" panose="020B0606020202030204" pitchFamily="34" charset="0"/>
                <a:hlinkClick r:id="rId2"/>
              </a:rPr>
              <a:t>https://</a:t>
            </a:r>
            <a:r>
              <a:rPr lang="en-US" sz="1200" dirty="0" smtClean="0">
                <a:latin typeface="Arial Narrow" panose="020B0606020202030204" pitchFamily="34" charset="0"/>
                <a:hlinkClick r:id="rId2"/>
              </a:rPr>
              <a:t>bharat-bikash.blogspot.com/2019/07/good-listener-vs-good-speaker.html</a:t>
            </a:r>
            <a:endParaRPr lang="en-US" sz="1200" dirty="0" smtClean="0"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latin typeface="Arial Narrow" panose="020B0606020202030204" pitchFamily="34" charset="0"/>
                <a:hlinkClick r:id="rId3"/>
              </a:rPr>
              <a:t>https://www.passionineducation.com/etiquette-manners-important</a:t>
            </a:r>
            <a:r>
              <a:rPr lang="en-US" sz="1200" dirty="0" smtClean="0">
                <a:latin typeface="Arial Narrow" panose="020B0606020202030204" pitchFamily="34" charset="0"/>
                <a:hlinkClick r:id="rId3"/>
              </a:rPr>
              <a:t>/</a:t>
            </a:r>
            <a:endParaRPr lang="en-US" sz="1200" dirty="0" smtClean="0">
              <a:latin typeface="Arial Narrow" panose="020B0606020202030204" pitchFamily="34" charset="0"/>
            </a:endParaRPr>
          </a:p>
          <a:p>
            <a:pPr lvl="0"/>
            <a:r>
              <a:rPr lang="en-US" sz="1200" dirty="0" smtClean="0">
                <a:latin typeface="Arial Narrow" panose="020B0606020202030204" pitchFamily="34" charset="0"/>
                <a:hlinkClick r:id="rId4"/>
              </a:rPr>
              <a:t>https</a:t>
            </a:r>
            <a:r>
              <a:rPr lang="en-US" sz="1200" dirty="0">
                <a:latin typeface="Arial Narrow" panose="020B0606020202030204" pitchFamily="34" charset="0"/>
                <a:hlinkClick r:id="rId4"/>
              </a:rPr>
              <a:t>://</a:t>
            </a:r>
            <a:r>
              <a:rPr lang="en-US" sz="1200" dirty="0" smtClean="0">
                <a:latin typeface="Arial Narrow" panose="020B0606020202030204" pitchFamily="34" charset="0"/>
                <a:hlinkClick r:id="rId4"/>
              </a:rPr>
              <a:t>www.keepcalmandposters.com/poster/5237654_keep_calm_and_be_a_good_listener_to_be_a_good_speaker</a:t>
            </a:r>
            <a:endParaRPr lang="en-US" sz="1200" dirty="0" smtClean="0"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latin typeface="Arial Narrow" panose="020B0606020202030204" pitchFamily="34" charset="0"/>
                <a:hlinkClick r:id="rId5"/>
              </a:rPr>
              <a:t>https://</a:t>
            </a:r>
            <a:r>
              <a:rPr lang="en-US" sz="1200" dirty="0" smtClean="0">
                <a:latin typeface="Arial Narrow" panose="020B0606020202030204" pitchFamily="34" charset="0"/>
                <a:hlinkClick r:id="rId5"/>
              </a:rPr>
              <a:t>www.yourquote.in/aditya-prasad-raiguru-ht4f/quotes/good-listener-good-speaker-just-like-good-learner-good-fcy0z</a:t>
            </a:r>
            <a:r>
              <a:rPr lang="en-US" sz="1200" dirty="0" smtClean="0">
                <a:latin typeface="Arial Narrow" panose="020B0606020202030204" pitchFamily="34" charset="0"/>
              </a:rPr>
              <a:t> </a:t>
            </a:r>
          </a:p>
          <a:p>
            <a:pPr lvl="0"/>
            <a:r>
              <a:rPr lang="en-US" sz="12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6"/>
              </a:rPr>
              <a:t>https</a:t>
            </a:r>
            <a:r>
              <a:rPr 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6"/>
              </a:rPr>
              <a:t>://en.wikipedia.org/wiki/Jolin_Tsai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 </a:t>
            </a:r>
          </a:p>
          <a:p>
            <a:pPr lvl="0"/>
            <a:r>
              <a:rPr 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7"/>
              </a:rPr>
              <a:t>https://www.reddit.com/r/coolguides/comments/etqtxb/dress_codes_for_both_genders/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8"/>
              </a:rPr>
              <a:t>https://www.pinterest.com/pin/227924431127923267/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9"/>
              </a:rPr>
              <a:t>https://wanna-joke.com/always-smile/</a:t>
            </a:r>
            <a:endParaRPr lang="en-US" sz="1200" u="sng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0"/>
              </a:rPr>
              <a:t>https://www.thoughtco.com/practice-stress-and-intonation-1211971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1"/>
              </a:rPr>
              <a:t>https://www.managers.org.uk/insights/news/2015/april/how-do-i-come-across-as-more-passionate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2"/>
              </a:rPr>
              <a:t>https://www.verywellmind.com/how-do-i-maintain-good-eye-contact-3024392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3"/>
              </a:rPr>
              <a:t>http://realitysideb.blogspot.com/2009/09/vader-used-to-practice-in-front-of.html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4"/>
              </a:rPr>
              <a:t>https://www.jarofquotes.com/view.php?id=simplicity-is-key-to-beauty-clarity-is-key-to-perfection-david-nevue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5"/>
              </a:rPr>
              <a:t>https://acegif.com/i-love-you-gifs/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 </a:t>
            </a: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6"/>
              </a:rPr>
              <a:t>https://medium.com/@andyharringt0n/https-medium-com-andyharringt0n-how-do-you-stand-df9afb33743c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hlinkClick r:id="rId17"/>
              </a:rPr>
              <a:t>https://en.wikipedia.org/wiki/File:Love_Heart_SVG.svg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477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Thank you is your final </a:t>
            </a:r>
            <a:r>
              <a:rPr lang="en-US" dirty="0" smtClean="0">
                <a:solidFill>
                  <a:srgbClr val="FF0000"/>
                </a:solidFill>
              </a:rPr>
              <a:t>required slide #4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48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9900"/>
                </a:solidFill>
                <a:latin typeface="Monotype Corsiva" panose="03010101010201010101" pitchFamily="66" charset="0"/>
              </a:rPr>
              <a:t>Thank You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for your kind attention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5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914400"/>
            <a:ext cx="6309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5510" y="1745397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Shane M. </a:t>
            </a:r>
            <a:r>
              <a:rPr lang="en-US" sz="3600" dirty="0" err="1" smtClean="0">
                <a:solidFill>
                  <a:srgbClr val="0000FF"/>
                </a:solidFill>
              </a:rPr>
              <a:t>Drews</a:t>
            </a:r>
            <a:endParaRPr lang="en-US" sz="3600" dirty="0" smtClean="0">
              <a:solidFill>
                <a:srgbClr val="0000FF"/>
              </a:solidFill>
            </a:endParaRP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Shane X. E. </a:t>
            </a:r>
            <a:r>
              <a:rPr lang="en-US" sz="3600" dirty="0" err="1" smtClean="0">
                <a:solidFill>
                  <a:srgbClr val="00B0F0"/>
                </a:solidFill>
              </a:rPr>
              <a:t>Zhuo</a:t>
            </a:r>
            <a:endParaRPr lang="en-US" sz="3600" dirty="0" smtClean="0">
              <a:solidFill>
                <a:srgbClr val="00B0F0"/>
              </a:solidFill>
            </a:endParaRPr>
          </a:p>
          <a:p>
            <a:r>
              <a:rPr lang="en-US" altLang="zh-TW" sz="2800" dirty="0" smtClean="0">
                <a:solidFill>
                  <a:srgbClr val="00B0F0"/>
                </a:solidFill>
              </a:rPr>
              <a:t>[</a:t>
            </a:r>
            <a:r>
              <a:rPr lang="zh-TW" altLang="en-US" sz="2800" dirty="0" smtClean="0">
                <a:solidFill>
                  <a:srgbClr val="00B0F0"/>
                </a:solidFill>
              </a:rPr>
              <a:t>卓</a:t>
            </a:r>
            <a:r>
              <a:rPr lang="zh-TW" altLang="en-US" sz="2800" dirty="0">
                <a:solidFill>
                  <a:srgbClr val="00B0F0"/>
                </a:solidFill>
              </a:rPr>
              <a:t>學</a:t>
            </a:r>
            <a:r>
              <a:rPr lang="zh-TW" altLang="en-US" sz="2800" dirty="0" smtClean="0">
                <a:solidFill>
                  <a:srgbClr val="00B0F0"/>
                </a:solidFill>
              </a:rPr>
              <a:t>恩</a:t>
            </a:r>
            <a:r>
              <a:rPr lang="en-US" altLang="zh-TW" sz="2800" dirty="0" smtClean="0">
                <a:solidFill>
                  <a:srgbClr val="00B0F0"/>
                </a:solidFill>
              </a:rPr>
              <a:t>]</a:t>
            </a:r>
            <a:r>
              <a:rPr lang="zh-TW" altLang="en-US" sz="28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Xue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En</a:t>
            </a:r>
            <a:r>
              <a:rPr lang="en-US" sz="3600" dirty="0" smtClean="0">
                <a:solidFill>
                  <a:srgbClr val="00B0F0"/>
                </a:solidFill>
              </a:rPr>
              <a:t> Shane </a:t>
            </a:r>
            <a:r>
              <a:rPr lang="en-US" sz="3600" dirty="0" err="1" smtClean="0">
                <a:solidFill>
                  <a:srgbClr val="00B0F0"/>
                </a:solidFill>
              </a:rPr>
              <a:t>Zhuo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You dress appropriately for a presentation, including your </a:t>
            </a:r>
            <a:r>
              <a:rPr lang="en-US" b="1" dirty="0" smtClean="0">
                <a:solidFill>
                  <a:srgbClr val="002060"/>
                </a:solidFill>
              </a:rPr>
              <a:t>clothes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shoes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2060"/>
                </a:solidFill>
              </a:rPr>
              <a:t>Any shorts, t-shirts, jeans, torn clothing, “sexy” clothing, sports shoes, sandals, “slippers,” sloppy clothing, etc. will result in a point loss.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175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You go to your </a:t>
            </a:r>
            <a:r>
              <a:rPr lang="en-US" dirty="0" smtClean="0">
                <a:solidFill>
                  <a:srgbClr val="FF0000"/>
                </a:solidFill>
              </a:rPr>
              <a:t>title slide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Signal </a:t>
            </a:r>
            <a:r>
              <a:rPr lang="en-US" dirty="0">
                <a:solidFill>
                  <a:srgbClr val="002060"/>
                </a:solidFill>
              </a:rPr>
              <a:t>the start (</a:t>
            </a:r>
            <a:r>
              <a:rPr lang="en-US" dirty="0" smtClean="0">
                <a:solidFill>
                  <a:srgbClr val="002060"/>
                </a:solidFill>
              </a:rPr>
              <a:t>non-verbally)</a:t>
            </a:r>
            <a:r>
              <a:rPr lang="en-US" dirty="0" smtClean="0"/>
              <a:t> by looking around the audience and </a:t>
            </a:r>
            <a:r>
              <a:rPr lang="en-US" dirty="0" smtClean="0">
                <a:solidFill>
                  <a:srgbClr val="FF0000"/>
                </a:solidFill>
              </a:rPr>
              <a:t>maintaining eye contact </a:t>
            </a:r>
            <a:r>
              <a:rPr lang="en-US" dirty="0" smtClean="0"/>
              <a:t>while</a:t>
            </a:r>
            <a:r>
              <a:rPr lang="en-US" dirty="0" smtClean="0">
                <a:solidFill>
                  <a:srgbClr val="FF0000"/>
                </a:solidFill>
              </a:rPr>
              <a:t> you </a:t>
            </a:r>
            <a:r>
              <a:rPr lang="en-US" sz="3000" dirty="0" smtClean="0">
                <a:solidFill>
                  <a:srgbClr val="FF0000"/>
                </a:solidFill>
              </a:rPr>
              <a:t>smile</a:t>
            </a:r>
            <a:r>
              <a:rPr lang="en-US" sz="3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/>
              <a:t>Then you start by </a:t>
            </a:r>
            <a:r>
              <a:rPr lang="en-US" sz="3000" dirty="0">
                <a:solidFill>
                  <a:srgbClr val="FF0000"/>
                </a:solidFill>
              </a:rPr>
              <a:t>saying your name </a:t>
            </a:r>
            <a:r>
              <a:rPr lang="en-US" sz="3000" dirty="0"/>
              <a:t>so others can hear how it is pronounced. </a:t>
            </a: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2060"/>
                </a:solidFill>
              </a:rPr>
              <a:t>This takes about 5 – 10 seconds.</a:t>
            </a:r>
            <a:endParaRPr lang="en-US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You have an </a:t>
            </a:r>
            <a:r>
              <a:rPr lang="en-US" dirty="0" smtClean="0">
                <a:solidFill>
                  <a:srgbClr val="FF0000"/>
                </a:solidFill>
              </a:rPr>
              <a:t>opening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Quote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“What if” or “Imagine” scenario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Rhetorical question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Startling statistic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Powerful statement or phrase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An anecdote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An 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opening and the first 20 – 30 seconds are the </a:t>
            </a:r>
            <a:r>
              <a:rPr lang="en-US" b="1" dirty="0" smtClean="0">
                <a:solidFill>
                  <a:srgbClr val="002060"/>
                </a:solidFill>
              </a:rPr>
              <a:t>most important part </a:t>
            </a:r>
            <a:r>
              <a:rPr lang="en-US" dirty="0" smtClean="0"/>
              <a:t>of any presentation. Therefore, the </a:t>
            </a:r>
            <a:r>
              <a:rPr lang="en-US" dirty="0" smtClean="0">
                <a:solidFill>
                  <a:srgbClr val="FF0000"/>
                </a:solidFill>
              </a:rPr>
              <a:t>opening </a:t>
            </a:r>
            <a:r>
              <a:rPr lang="en-US" dirty="0" smtClean="0"/>
              <a:t>should be memorized</a:t>
            </a:r>
            <a:r>
              <a:rPr lang="en-US" dirty="0" smtClean="0">
                <a:solidFill>
                  <a:srgbClr val="002060"/>
                </a:solidFill>
              </a:rPr>
              <a:t>*</a:t>
            </a:r>
            <a:r>
              <a:rPr lang="en-US" dirty="0" smtClean="0"/>
              <a:t>. as you </a:t>
            </a:r>
            <a:r>
              <a:rPr lang="en-US" dirty="0" smtClean="0">
                <a:solidFill>
                  <a:srgbClr val="FF0000"/>
                </a:solidFill>
              </a:rPr>
              <a:t>maintain eye contact </a:t>
            </a:r>
            <a:r>
              <a:rPr lang="en-US" dirty="0" smtClean="0"/>
              <a:t>with the audience while you speak.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*There are only two parts of </a:t>
            </a:r>
            <a:r>
              <a:rPr lang="en-US" sz="2600" b="1" dirty="0">
                <a:solidFill>
                  <a:srgbClr val="002060"/>
                </a:solidFill>
              </a:rPr>
              <a:t>a presentation </a:t>
            </a:r>
            <a:r>
              <a:rPr lang="en-US" sz="2600" b="1" dirty="0" smtClean="0">
                <a:solidFill>
                  <a:srgbClr val="002060"/>
                </a:solidFill>
              </a:rPr>
              <a:t>that should be memorized. You can and should use notes made from your outline for </a:t>
            </a:r>
            <a:r>
              <a:rPr lang="en-US" sz="2600" b="1" dirty="0">
                <a:solidFill>
                  <a:srgbClr val="002060"/>
                </a:solidFill>
              </a:rPr>
              <a:t>the rest of </a:t>
            </a:r>
            <a:r>
              <a:rPr lang="en-US" sz="2600" b="1" dirty="0" smtClean="0">
                <a:solidFill>
                  <a:srgbClr val="002060"/>
                </a:solidFill>
              </a:rPr>
              <a:t>it.</a:t>
            </a:r>
            <a:endParaRPr 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8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Then, you move to the 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 of your presentation. The “body” is </a:t>
            </a:r>
            <a:r>
              <a:rPr lang="en-US" b="1" dirty="0" smtClean="0">
                <a:solidFill>
                  <a:srgbClr val="002060"/>
                </a:solidFill>
              </a:rPr>
              <a:t>All</a:t>
            </a:r>
            <a:r>
              <a:rPr lang="en-US" dirty="0" smtClean="0"/>
              <a:t> of the</a:t>
            </a:r>
            <a:r>
              <a:rPr lang="en-US" dirty="0" smtClean="0">
                <a:solidFill>
                  <a:srgbClr val="002060"/>
                </a:solidFill>
              </a:rPr>
              <a:t> I, II, III, IV, 1, 2, 3, 4, A, B, C, and D </a:t>
            </a:r>
            <a:r>
              <a:rPr lang="en-US" dirty="0" smtClean="0"/>
              <a:t>on your outline.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This is the part where many in the audience begin to lose interest. So you need to learn how to make sure they stay alert throughout your awesomeness.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3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162"/>
            <a:ext cx="7315200" cy="3508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Presentation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Make an </a:t>
            </a:r>
            <a:r>
              <a:rPr lang="en-US" b="1" dirty="0" smtClean="0">
                <a:solidFill>
                  <a:srgbClr val="FF0000"/>
                </a:solidFill>
              </a:rPr>
              <a:t>outline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for </a:t>
            </a:r>
            <a:r>
              <a:rPr lang="en-US" b="1" u="sng" dirty="0" smtClean="0">
                <a:solidFill>
                  <a:srgbClr val="002060"/>
                </a:solidFill>
              </a:rPr>
              <a:t>every</a:t>
            </a:r>
            <a:r>
              <a:rPr lang="en-US" b="1" dirty="0" smtClean="0">
                <a:solidFill>
                  <a:srgbClr val="002060"/>
                </a:solidFill>
              </a:rPr>
              <a:t> presentation</a:t>
            </a:r>
            <a:r>
              <a:rPr lang="en-US" dirty="0" smtClean="0"/>
              <a:t>.</a:t>
            </a:r>
            <a:endParaRPr lang="en-US" sz="3000" dirty="0"/>
          </a:p>
        </p:txBody>
      </p:sp>
      <p:pic>
        <p:nvPicPr>
          <p:cNvPr id="4" name="Picture 3" descr="Blank Outline Template - 5+ Free Sample, Example, Format Download ...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2" t="28085" r="10534" b="19487"/>
          <a:stretch/>
        </p:blipFill>
        <p:spPr bwMode="auto">
          <a:xfrm>
            <a:off x="2209800" y="1828800"/>
            <a:ext cx="4724400" cy="3276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971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Projector-Board-PowerPoint-Template-27605</Template>
  <TotalTime>706</TotalTime>
  <Words>864</Words>
  <Application>Microsoft Office PowerPoint</Application>
  <PresentationFormat>On-screen Show (4:3)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PMingLiU</vt:lpstr>
      <vt:lpstr>PMingLiU</vt:lpstr>
      <vt:lpstr>Algerian</vt:lpstr>
      <vt:lpstr>Arial</vt:lpstr>
      <vt:lpstr>Arial Narrow</vt:lpstr>
      <vt:lpstr>Calibri</vt:lpstr>
      <vt:lpstr>Monotype Corsiva</vt:lpstr>
      <vt:lpstr>Stencil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  <vt:lpstr>Basic Presentation Skills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ShaneMD</dc:creator>
  <cp:lastModifiedBy>mcu</cp:lastModifiedBy>
  <cp:revision>121</cp:revision>
  <dcterms:created xsi:type="dcterms:W3CDTF">2020-07-23T08:15:15Z</dcterms:created>
  <dcterms:modified xsi:type="dcterms:W3CDTF">2020-10-28T02:38:27Z</dcterms:modified>
</cp:coreProperties>
</file>