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413" r:id="rId3"/>
    <p:sldId id="414" r:id="rId4"/>
    <p:sldId id="416" r:id="rId5"/>
    <p:sldId id="417" r:id="rId6"/>
    <p:sldId id="433" r:id="rId7"/>
    <p:sldId id="425" r:id="rId8"/>
    <p:sldId id="440" r:id="rId9"/>
    <p:sldId id="441" r:id="rId10"/>
    <p:sldId id="427" r:id="rId11"/>
    <p:sldId id="422" r:id="rId12"/>
    <p:sldId id="431" r:id="rId13"/>
    <p:sldId id="435" r:id="rId14"/>
    <p:sldId id="437" r:id="rId15"/>
    <p:sldId id="439" r:id="rId16"/>
    <p:sldId id="438" r:id="rId17"/>
    <p:sldId id="419" r:id="rId18"/>
    <p:sldId id="434" r:id="rId19"/>
    <p:sldId id="444" r:id="rId20"/>
    <p:sldId id="429" r:id="rId21"/>
    <p:sldId id="257" r:id="rId22"/>
    <p:sldId id="44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21D9AEA-9FCC-43A9-8BCF-B0EBD7AEFF8B}">
          <p14:sldIdLst>
            <p14:sldId id="256"/>
            <p14:sldId id="413"/>
            <p14:sldId id="414"/>
            <p14:sldId id="416"/>
            <p14:sldId id="417"/>
            <p14:sldId id="433"/>
            <p14:sldId id="425"/>
            <p14:sldId id="440"/>
            <p14:sldId id="441"/>
            <p14:sldId id="427"/>
            <p14:sldId id="422"/>
            <p14:sldId id="431"/>
            <p14:sldId id="435"/>
          </p14:sldIdLst>
        </p14:section>
        <p14:section name="Appendix" id="{8DABDB99-4DB5-4AEA-9363-4AE34C94D5F1}">
          <p14:sldIdLst>
            <p14:sldId id="437"/>
            <p14:sldId id="439"/>
            <p14:sldId id="438"/>
            <p14:sldId id="419"/>
            <p14:sldId id="434"/>
            <p14:sldId id="444"/>
            <p14:sldId id="429"/>
            <p14:sldId id="257"/>
            <p14:sldId id="44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5983A4"/>
    <a:srgbClr val="DCEA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32" autoAdjust="0"/>
    <p:restoredTop sz="74884" autoAdjust="0"/>
  </p:normalViewPr>
  <p:slideViewPr>
    <p:cSldViewPr snapToGrid="0">
      <p:cViewPr varScale="1">
        <p:scale>
          <a:sx n="45" d="100"/>
          <a:sy n="45" d="100"/>
        </p:scale>
        <p:origin x="36"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75FE00-A801-4E27-B77C-561F4D9EAFC7}" type="doc">
      <dgm:prSet loTypeId="urn:microsoft.com/office/officeart/2005/8/layout/process1" loCatId="process" qsTypeId="urn:microsoft.com/office/officeart/2005/8/quickstyle/simple1" qsCatId="simple" csTypeId="urn:microsoft.com/office/officeart/2005/8/colors/accent1_2" csCatId="accent1" phldr="1"/>
      <dgm:spPr/>
    </dgm:pt>
    <dgm:pt modelId="{BEBD00D5-F17C-414E-B366-04D2C282AFE2}">
      <dgm:prSet phldrT="[Text]" custT="1"/>
      <dgm:spPr>
        <a:solidFill>
          <a:schemeClr val="accent1">
            <a:lumMod val="60000"/>
            <a:lumOff val="40000"/>
          </a:schemeClr>
        </a:solidFill>
      </dgm:spPr>
      <dgm:t>
        <a:bodyPr/>
        <a:lstStyle/>
        <a:p>
          <a:pPr algn="ctr"/>
          <a:r>
            <a:rPr lang="en-US" sz="2300" b="1" dirty="0"/>
            <a:t>Data Quality</a:t>
          </a:r>
          <a:endParaRPr lang="en-US" sz="1500" b="1" dirty="0"/>
        </a:p>
        <a:p>
          <a:pPr algn="ctr"/>
          <a:r>
            <a:rPr lang="en-US" sz="1500" dirty="0"/>
            <a:t>Downscaling</a:t>
          </a:r>
        </a:p>
        <a:p>
          <a:pPr algn="ctr"/>
          <a:r>
            <a:rPr lang="en-US" sz="1500" dirty="0"/>
            <a:t>Setting Values</a:t>
          </a:r>
        </a:p>
        <a:p>
          <a:pPr algn="ctr"/>
          <a:r>
            <a:rPr lang="en-US" sz="1500" dirty="0"/>
            <a:t>Correlation</a:t>
          </a:r>
        </a:p>
      </dgm:t>
    </dgm:pt>
    <dgm:pt modelId="{2BA84B02-C126-488A-BA3C-DD57FC3559EE}" type="parTrans" cxnId="{F5942886-2084-480E-9918-B967D8B7D491}">
      <dgm:prSet/>
      <dgm:spPr/>
      <dgm:t>
        <a:bodyPr/>
        <a:lstStyle/>
        <a:p>
          <a:endParaRPr lang="en-US"/>
        </a:p>
      </dgm:t>
    </dgm:pt>
    <dgm:pt modelId="{B84C4E10-BFBA-40A8-8A8A-BB6B3B55483F}" type="sibTrans" cxnId="{F5942886-2084-480E-9918-B967D8B7D491}">
      <dgm:prSet/>
      <dgm:spPr/>
      <dgm:t>
        <a:bodyPr/>
        <a:lstStyle/>
        <a:p>
          <a:endParaRPr lang="en-US"/>
        </a:p>
      </dgm:t>
    </dgm:pt>
    <dgm:pt modelId="{43268C28-9926-4774-8176-AAAB0CB12EB1}">
      <dgm:prSet phldrT="[Text]" custT="1"/>
      <dgm:spPr>
        <a:solidFill>
          <a:schemeClr val="accent1">
            <a:lumMod val="60000"/>
            <a:lumOff val="40000"/>
          </a:schemeClr>
        </a:solidFill>
      </dgm:spPr>
      <dgm:t>
        <a:bodyPr/>
        <a:lstStyle/>
        <a:p>
          <a:r>
            <a:rPr lang="en-US" sz="2300" b="1" u="none" spc="58" dirty="0">
              <a:solidFill>
                <a:schemeClr val="bg1"/>
              </a:solidFill>
              <a:latin typeface="Aptos (Body)"/>
              <a:ea typeface="Quicksand Semi-Bold"/>
              <a:cs typeface="Quicksand Semi-Bold"/>
            </a:rPr>
            <a:t>Performance Evaluation</a:t>
          </a:r>
          <a:endParaRPr lang="en-US" sz="2300" b="1" dirty="0">
            <a:solidFill>
              <a:schemeClr val="bg1"/>
            </a:solidFill>
            <a:latin typeface="Aptos (Body)"/>
          </a:endParaRPr>
        </a:p>
        <a:p>
          <a:r>
            <a:rPr lang="en-US" sz="2300" b="1" u="none" spc="58" dirty="0">
              <a:solidFill>
                <a:schemeClr val="bg1"/>
              </a:solidFill>
              <a:latin typeface="Aptos (Body)"/>
              <a:ea typeface="Quicksand Semi-Bold"/>
              <a:cs typeface="Quicksand Semi-Bold"/>
            </a:rPr>
            <a:t>Validation &amp; Monitoring</a:t>
          </a:r>
        </a:p>
        <a:p>
          <a:r>
            <a:rPr lang="en-US" sz="1500" b="0" u="none" spc="58" dirty="0">
              <a:solidFill>
                <a:schemeClr val="bg1"/>
              </a:solidFill>
              <a:latin typeface="Aptos (Body)"/>
              <a:ea typeface="Quicksand Semi-Bold"/>
              <a:cs typeface="Quicksand Semi-Bold"/>
            </a:rPr>
            <a:t>Summaries</a:t>
          </a:r>
        </a:p>
        <a:p>
          <a:r>
            <a:rPr lang="en-US" sz="1500" u="none" spc="58" dirty="0">
              <a:solidFill>
                <a:schemeClr val="bg1"/>
              </a:solidFill>
              <a:latin typeface="Aptos (Body)"/>
              <a:ea typeface="Quicksand Semi-Bold"/>
              <a:cs typeface="Quicksand Semi-Bold"/>
            </a:rPr>
            <a:t>Backward Elimination Forward Selection Stepwise Selection</a:t>
          </a:r>
        </a:p>
        <a:p>
          <a:r>
            <a:rPr lang="en-US" sz="1500" u="none" spc="58" dirty="0">
              <a:solidFill>
                <a:schemeClr val="bg1"/>
              </a:solidFill>
              <a:latin typeface="Aptos (Body)"/>
              <a:ea typeface="Quicksand Semi-Bold"/>
              <a:cs typeface="Quicksand Semi-Bold"/>
            </a:rPr>
            <a:t>Neural Neuters</a:t>
          </a:r>
        </a:p>
        <a:p>
          <a:r>
            <a:rPr lang="en-US" sz="1500" u="none" spc="58" dirty="0">
              <a:solidFill>
                <a:schemeClr val="bg1"/>
              </a:solidFill>
              <a:latin typeface="Aptos (Body)"/>
            </a:rPr>
            <a:t>Model Comparison</a:t>
          </a:r>
          <a:endParaRPr lang="en-US" sz="1500" dirty="0">
            <a:solidFill>
              <a:schemeClr val="bg1"/>
            </a:solidFill>
            <a:latin typeface="Aptos (Body)"/>
          </a:endParaRPr>
        </a:p>
      </dgm:t>
    </dgm:pt>
    <dgm:pt modelId="{68CAD369-992E-427A-9AFB-EF916F017C97}" type="parTrans" cxnId="{01A573EB-FB8D-4E14-9C9B-B84DA5C08993}">
      <dgm:prSet/>
      <dgm:spPr/>
      <dgm:t>
        <a:bodyPr/>
        <a:lstStyle/>
        <a:p>
          <a:endParaRPr lang="en-US"/>
        </a:p>
      </dgm:t>
    </dgm:pt>
    <dgm:pt modelId="{16A7DD6A-EE1D-4EB4-A9A5-9B3C71975E52}" type="sibTrans" cxnId="{01A573EB-FB8D-4E14-9C9B-B84DA5C08993}">
      <dgm:prSet/>
      <dgm:spPr/>
      <dgm:t>
        <a:bodyPr/>
        <a:lstStyle/>
        <a:p>
          <a:endParaRPr lang="en-US"/>
        </a:p>
      </dgm:t>
    </dgm:pt>
    <dgm:pt modelId="{08FC9A7F-20F7-4B3C-8B7B-E11E2FBF4CE0}">
      <dgm:prSet phldrT="[Text]" custT="1"/>
      <dgm:spPr>
        <a:solidFill>
          <a:schemeClr val="accent1">
            <a:lumMod val="60000"/>
            <a:lumOff val="40000"/>
          </a:schemeClr>
        </a:solidFill>
      </dgm:spPr>
      <dgm:t>
        <a:bodyPr/>
        <a:lstStyle/>
        <a:p>
          <a:r>
            <a:rPr lang="en-US" sz="2300" b="1" dirty="0"/>
            <a:t>Build &amp; Train Model</a:t>
          </a:r>
        </a:p>
        <a:p>
          <a:r>
            <a:rPr lang="en-US" sz="1500" dirty="0"/>
            <a:t>Optimization</a:t>
          </a:r>
        </a:p>
        <a:p>
          <a:r>
            <a:rPr lang="en-US" sz="1500" dirty="0"/>
            <a:t>Feature Selection (RF)</a:t>
          </a:r>
        </a:p>
        <a:p>
          <a:r>
            <a:rPr lang="en-US" sz="1500" dirty="0"/>
            <a:t>Decision Trees</a:t>
          </a:r>
        </a:p>
        <a:p>
          <a:r>
            <a:rPr lang="en-US" sz="1500" dirty="0" err="1"/>
            <a:t>Gridsearch</a:t>
          </a:r>
          <a:endParaRPr lang="en-US" sz="1500" dirty="0"/>
        </a:p>
        <a:p>
          <a:r>
            <a:rPr lang="en-US" sz="1500" dirty="0"/>
            <a:t>Model Assessments (Cross Validation &amp;Logistic Regressions)</a:t>
          </a:r>
        </a:p>
        <a:p>
          <a:endParaRPr lang="en-US" sz="1200" dirty="0"/>
        </a:p>
        <a:p>
          <a:endParaRPr lang="en-US" sz="2300" dirty="0"/>
        </a:p>
      </dgm:t>
    </dgm:pt>
    <dgm:pt modelId="{B72930FF-3501-44D4-AAA4-DD4E77605DF8}" type="parTrans" cxnId="{86F1D4A0-0B8F-48EA-9BC2-D9432ADDACE7}">
      <dgm:prSet/>
      <dgm:spPr/>
      <dgm:t>
        <a:bodyPr/>
        <a:lstStyle/>
        <a:p>
          <a:endParaRPr lang="en-US"/>
        </a:p>
      </dgm:t>
    </dgm:pt>
    <dgm:pt modelId="{F96D0710-18B2-47A1-BF9B-13B01659BB73}" type="sibTrans" cxnId="{86F1D4A0-0B8F-48EA-9BC2-D9432ADDACE7}">
      <dgm:prSet/>
      <dgm:spPr/>
      <dgm:t>
        <a:bodyPr/>
        <a:lstStyle/>
        <a:p>
          <a:endParaRPr lang="en-US"/>
        </a:p>
      </dgm:t>
    </dgm:pt>
    <dgm:pt modelId="{0512FEAB-4932-40FD-B084-6053B1CC202A}" type="pres">
      <dgm:prSet presAssocID="{2675FE00-A801-4E27-B77C-561F4D9EAFC7}" presName="Name0" presStyleCnt="0">
        <dgm:presLayoutVars>
          <dgm:dir/>
          <dgm:resizeHandles val="exact"/>
        </dgm:presLayoutVars>
      </dgm:prSet>
      <dgm:spPr/>
    </dgm:pt>
    <dgm:pt modelId="{7129F30F-0256-4B79-8CEC-48B85763D8E4}" type="pres">
      <dgm:prSet presAssocID="{BEBD00D5-F17C-414E-B366-04D2C282AFE2}" presName="node" presStyleLbl="node1" presStyleIdx="0" presStyleCnt="3">
        <dgm:presLayoutVars>
          <dgm:bulletEnabled val="1"/>
        </dgm:presLayoutVars>
      </dgm:prSet>
      <dgm:spPr/>
    </dgm:pt>
    <dgm:pt modelId="{6014615D-A266-45DD-A850-9D00D018A92A}" type="pres">
      <dgm:prSet presAssocID="{B84C4E10-BFBA-40A8-8A8A-BB6B3B55483F}" presName="sibTrans" presStyleLbl="sibTrans2D1" presStyleIdx="0" presStyleCnt="2"/>
      <dgm:spPr/>
    </dgm:pt>
    <dgm:pt modelId="{A24E7170-F904-4416-A229-7E69C1DA5B89}" type="pres">
      <dgm:prSet presAssocID="{B84C4E10-BFBA-40A8-8A8A-BB6B3B55483F}" presName="connectorText" presStyleLbl="sibTrans2D1" presStyleIdx="0" presStyleCnt="2"/>
      <dgm:spPr/>
    </dgm:pt>
    <dgm:pt modelId="{0D94A8C3-4C65-4454-B94E-E63EB448168F}" type="pres">
      <dgm:prSet presAssocID="{08FC9A7F-20F7-4B3C-8B7B-E11E2FBF4CE0}" presName="node" presStyleLbl="node1" presStyleIdx="1" presStyleCnt="3">
        <dgm:presLayoutVars>
          <dgm:bulletEnabled val="1"/>
        </dgm:presLayoutVars>
      </dgm:prSet>
      <dgm:spPr/>
    </dgm:pt>
    <dgm:pt modelId="{CBBF9DDC-F0AD-4C16-A509-2FF4A16E5D27}" type="pres">
      <dgm:prSet presAssocID="{F96D0710-18B2-47A1-BF9B-13B01659BB73}" presName="sibTrans" presStyleLbl="sibTrans2D1" presStyleIdx="1" presStyleCnt="2"/>
      <dgm:spPr/>
    </dgm:pt>
    <dgm:pt modelId="{CF76B504-D1EA-4A89-8081-5FB504F32E84}" type="pres">
      <dgm:prSet presAssocID="{F96D0710-18B2-47A1-BF9B-13B01659BB73}" presName="connectorText" presStyleLbl="sibTrans2D1" presStyleIdx="1" presStyleCnt="2"/>
      <dgm:spPr/>
    </dgm:pt>
    <dgm:pt modelId="{679CB49E-738D-44D4-8646-45AF39A80D8B}" type="pres">
      <dgm:prSet presAssocID="{43268C28-9926-4774-8176-AAAB0CB12EB1}" presName="node" presStyleLbl="node1" presStyleIdx="2" presStyleCnt="3">
        <dgm:presLayoutVars>
          <dgm:bulletEnabled val="1"/>
        </dgm:presLayoutVars>
      </dgm:prSet>
      <dgm:spPr/>
    </dgm:pt>
  </dgm:ptLst>
  <dgm:cxnLst>
    <dgm:cxn modelId="{2BA7DF36-39C3-48C7-8343-B8695A0351B1}" type="presOf" srcId="{BEBD00D5-F17C-414E-B366-04D2C282AFE2}" destId="{7129F30F-0256-4B79-8CEC-48B85763D8E4}" srcOrd="0" destOrd="0" presId="urn:microsoft.com/office/officeart/2005/8/layout/process1"/>
    <dgm:cxn modelId="{3C93BA42-17E7-4F22-B721-A8DF5D88FEFC}" type="presOf" srcId="{B84C4E10-BFBA-40A8-8A8A-BB6B3B55483F}" destId="{6014615D-A266-45DD-A850-9D00D018A92A}" srcOrd="0" destOrd="0" presId="urn:microsoft.com/office/officeart/2005/8/layout/process1"/>
    <dgm:cxn modelId="{8988546A-A0B6-4C0D-9870-4810C75F49F5}" type="presOf" srcId="{B84C4E10-BFBA-40A8-8A8A-BB6B3B55483F}" destId="{A24E7170-F904-4416-A229-7E69C1DA5B89}" srcOrd="1" destOrd="0" presId="urn:microsoft.com/office/officeart/2005/8/layout/process1"/>
    <dgm:cxn modelId="{2F56D771-2A4E-4EDD-BEC8-F4ABBAACDEFC}" type="presOf" srcId="{F96D0710-18B2-47A1-BF9B-13B01659BB73}" destId="{CF76B504-D1EA-4A89-8081-5FB504F32E84}" srcOrd="1" destOrd="0" presId="urn:microsoft.com/office/officeart/2005/8/layout/process1"/>
    <dgm:cxn modelId="{4FD3F456-FEF7-445E-AFB2-3F55E8CA0259}" type="presOf" srcId="{F96D0710-18B2-47A1-BF9B-13B01659BB73}" destId="{CBBF9DDC-F0AD-4C16-A509-2FF4A16E5D27}" srcOrd="0" destOrd="0" presId="urn:microsoft.com/office/officeart/2005/8/layout/process1"/>
    <dgm:cxn modelId="{F5942886-2084-480E-9918-B967D8B7D491}" srcId="{2675FE00-A801-4E27-B77C-561F4D9EAFC7}" destId="{BEBD00D5-F17C-414E-B366-04D2C282AFE2}" srcOrd="0" destOrd="0" parTransId="{2BA84B02-C126-488A-BA3C-DD57FC3559EE}" sibTransId="{B84C4E10-BFBA-40A8-8A8A-BB6B3B55483F}"/>
    <dgm:cxn modelId="{86F1D4A0-0B8F-48EA-9BC2-D9432ADDACE7}" srcId="{2675FE00-A801-4E27-B77C-561F4D9EAFC7}" destId="{08FC9A7F-20F7-4B3C-8B7B-E11E2FBF4CE0}" srcOrd="1" destOrd="0" parTransId="{B72930FF-3501-44D4-AAA4-DD4E77605DF8}" sibTransId="{F96D0710-18B2-47A1-BF9B-13B01659BB73}"/>
    <dgm:cxn modelId="{F4538FAA-3BFA-4D80-B9DE-34485D246A9D}" type="presOf" srcId="{08FC9A7F-20F7-4B3C-8B7B-E11E2FBF4CE0}" destId="{0D94A8C3-4C65-4454-B94E-E63EB448168F}" srcOrd="0" destOrd="0" presId="urn:microsoft.com/office/officeart/2005/8/layout/process1"/>
    <dgm:cxn modelId="{888521AC-4BB3-4F51-A4B1-B6E51C66DD80}" type="presOf" srcId="{2675FE00-A801-4E27-B77C-561F4D9EAFC7}" destId="{0512FEAB-4932-40FD-B084-6053B1CC202A}" srcOrd="0" destOrd="0" presId="urn:microsoft.com/office/officeart/2005/8/layout/process1"/>
    <dgm:cxn modelId="{01A573EB-FB8D-4E14-9C9B-B84DA5C08993}" srcId="{2675FE00-A801-4E27-B77C-561F4D9EAFC7}" destId="{43268C28-9926-4774-8176-AAAB0CB12EB1}" srcOrd="2" destOrd="0" parTransId="{68CAD369-992E-427A-9AFB-EF916F017C97}" sibTransId="{16A7DD6A-EE1D-4EB4-A9A5-9B3C71975E52}"/>
    <dgm:cxn modelId="{4EE859EF-C4D1-44E6-A397-62BA7E609506}" type="presOf" srcId="{43268C28-9926-4774-8176-AAAB0CB12EB1}" destId="{679CB49E-738D-44D4-8646-45AF39A80D8B}" srcOrd="0" destOrd="0" presId="urn:microsoft.com/office/officeart/2005/8/layout/process1"/>
    <dgm:cxn modelId="{61E606D9-3A75-4A89-9321-F31C97E19806}" type="presParOf" srcId="{0512FEAB-4932-40FD-B084-6053B1CC202A}" destId="{7129F30F-0256-4B79-8CEC-48B85763D8E4}" srcOrd="0" destOrd="0" presId="urn:microsoft.com/office/officeart/2005/8/layout/process1"/>
    <dgm:cxn modelId="{1A707D55-6299-47B0-9774-FE4D8566CBAE}" type="presParOf" srcId="{0512FEAB-4932-40FD-B084-6053B1CC202A}" destId="{6014615D-A266-45DD-A850-9D00D018A92A}" srcOrd="1" destOrd="0" presId="urn:microsoft.com/office/officeart/2005/8/layout/process1"/>
    <dgm:cxn modelId="{8E532DF4-AC23-403C-830A-8AEF83F53A05}" type="presParOf" srcId="{6014615D-A266-45DD-A850-9D00D018A92A}" destId="{A24E7170-F904-4416-A229-7E69C1DA5B89}" srcOrd="0" destOrd="0" presId="urn:microsoft.com/office/officeart/2005/8/layout/process1"/>
    <dgm:cxn modelId="{8878D0C2-F661-458A-8853-8C5B02A47BEB}" type="presParOf" srcId="{0512FEAB-4932-40FD-B084-6053B1CC202A}" destId="{0D94A8C3-4C65-4454-B94E-E63EB448168F}" srcOrd="2" destOrd="0" presId="urn:microsoft.com/office/officeart/2005/8/layout/process1"/>
    <dgm:cxn modelId="{057D0042-6425-4D59-BCD7-014F1CEA3A08}" type="presParOf" srcId="{0512FEAB-4932-40FD-B084-6053B1CC202A}" destId="{CBBF9DDC-F0AD-4C16-A509-2FF4A16E5D27}" srcOrd="3" destOrd="0" presId="urn:microsoft.com/office/officeart/2005/8/layout/process1"/>
    <dgm:cxn modelId="{268E659F-BAD9-439A-A50E-B05E74CB49B8}" type="presParOf" srcId="{CBBF9DDC-F0AD-4C16-A509-2FF4A16E5D27}" destId="{CF76B504-D1EA-4A89-8081-5FB504F32E84}" srcOrd="0" destOrd="0" presId="urn:microsoft.com/office/officeart/2005/8/layout/process1"/>
    <dgm:cxn modelId="{08037E80-BBF5-4C40-8EF5-8CE7FC245E0C}" type="presParOf" srcId="{0512FEAB-4932-40FD-B084-6053B1CC202A}" destId="{679CB49E-738D-44D4-8646-45AF39A80D8B}"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29F30F-0256-4B79-8CEC-48B85763D8E4}">
      <dsp:nvSpPr>
        <dsp:cNvPr id="0" name=""/>
        <dsp:cNvSpPr/>
      </dsp:nvSpPr>
      <dsp:spPr>
        <a:xfrm>
          <a:off x="13384" y="0"/>
          <a:ext cx="2570864" cy="3218745"/>
        </a:xfrm>
        <a:prstGeom prst="roundRect">
          <a:avLst>
            <a:gd name="adj" fmla="val 10000"/>
          </a:avLst>
        </a:prstGeom>
        <a:solidFill>
          <a:schemeClr val="accent1">
            <a:lumMod val="60000"/>
            <a:lumOff val="4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t>Data Quality</a:t>
          </a:r>
          <a:endParaRPr lang="en-US" sz="1500" b="1" kern="1200" dirty="0"/>
        </a:p>
        <a:p>
          <a:pPr marL="0" lvl="0" indent="0" algn="ctr" defTabSz="1022350">
            <a:lnSpc>
              <a:spcPct val="90000"/>
            </a:lnSpc>
            <a:spcBef>
              <a:spcPct val="0"/>
            </a:spcBef>
            <a:spcAft>
              <a:spcPct val="35000"/>
            </a:spcAft>
            <a:buNone/>
          </a:pPr>
          <a:r>
            <a:rPr lang="en-US" sz="1500" kern="1200" dirty="0"/>
            <a:t>Downscaling</a:t>
          </a:r>
        </a:p>
        <a:p>
          <a:pPr marL="0" lvl="0" indent="0" algn="ctr" defTabSz="1022350">
            <a:lnSpc>
              <a:spcPct val="90000"/>
            </a:lnSpc>
            <a:spcBef>
              <a:spcPct val="0"/>
            </a:spcBef>
            <a:spcAft>
              <a:spcPct val="35000"/>
            </a:spcAft>
            <a:buNone/>
          </a:pPr>
          <a:r>
            <a:rPr lang="en-US" sz="1500" kern="1200" dirty="0"/>
            <a:t>Setting Values</a:t>
          </a:r>
        </a:p>
        <a:p>
          <a:pPr marL="0" lvl="0" indent="0" algn="ctr" defTabSz="1022350">
            <a:lnSpc>
              <a:spcPct val="90000"/>
            </a:lnSpc>
            <a:spcBef>
              <a:spcPct val="0"/>
            </a:spcBef>
            <a:spcAft>
              <a:spcPct val="35000"/>
            </a:spcAft>
            <a:buNone/>
          </a:pPr>
          <a:r>
            <a:rPr lang="en-US" sz="1500" kern="1200" dirty="0"/>
            <a:t>Correlation</a:t>
          </a:r>
        </a:p>
      </dsp:txBody>
      <dsp:txXfrm>
        <a:off x="88682" y="75298"/>
        <a:ext cx="2420268" cy="3068149"/>
      </dsp:txXfrm>
    </dsp:sp>
    <dsp:sp modelId="{6014615D-A266-45DD-A850-9D00D018A92A}">
      <dsp:nvSpPr>
        <dsp:cNvPr id="0" name=""/>
        <dsp:cNvSpPr/>
      </dsp:nvSpPr>
      <dsp:spPr>
        <a:xfrm>
          <a:off x="2841335" y="1290585"/>
          <a:ext cx="545023" cy="6375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2841335" y="1418100"/>
        <a:ext cx="381516" cy="382544"/>
      </dsp:txXfrm>
    </dsp:sp>
    <dsp:sp modelId="{0D94A8C3-4C65-4454-B94E-E63EB448168F}">
      <dsp:nvSpPr>
        <dsp:cNvPr id="0" name=""/>
        <dsp:cNvSpPr/>
      </dsp:nvSpPr>
      <dsp:spPr>
        <a:xfrm>
          <a:off x="3612595" y="0"/>
          <a:ext cx="2570864" cy="3218745"/>
        </a:xfrm>
        <a:prstGeom prst="roundRect">
          <a:avLst>
            <a:gd name="adj" fmla="val 10000"/>
          </a:avLst>
        </a:prstGeom>
        <a:solidFill>
          <a:schemeClr val="accent1">
            <a:lumMod val="60000"/>
            <a:lumOff val="4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t>Build &amp; Train Model</a:t>
          </a:r>
        </a:p>
        <a:p>
          <a:pPr marL="0" lvl="0" indent="0" algn="ctr" defTabSz="1022350">
            <a:lnSpc>
              <a:spcPct val="90000"/>
            </a:lnSpc>
            <a:spcBef>
              <a:spcPct val="0"/>
            </a:spcBef>
            <a:spcAft>
              <a:spcPct val="35000"/>
            </a:spcAft>
            <a:buNone/>
          </a:pPr>
          <a:r>
            <a:rPr lang="en-US" sz="1500" kern="1200" dirty="0"/>
            <a:t>Optimization</a:t>
          </a:r>
        </a:p>
        <a:p>
          <a:pPr marL="0" lvl="0" indent="0" algn="ctr" defTabSz="1022350">
            <a:lnSpc>
              <a:spcPct val="90000"/>
            </a:lnSpc>
            <a:spcBef>
              <a:spcPct val="0"/>
            </a:spcBef>
            <a:spcAft>
              <a:spcPct val="35000"/>
            </a:spcAft>
            <a:buNone/>
          </a:pPr>
          <a:r>
            <a:rPr lang="en-US" sz="1500" kern="1200" dirty="0"/>
            <a:t>Feature Selection (RF)</a:t>
          </a:r>
        </a:p>
        <a:p>
          <a:pPr marL="0" lvl="0" indent="0" algn="ctr" defTabSz="1022350">
            <a:lnSpc>
              <a:spcPct val="90000"/>
            </a:lnSpc>
            <a:spcBef>
              <a:spcPct val="0"/>
            </a:spcBef>
            <a:spcAft>
              <a:spcPct val="35000"/>
            </a:spcAft>
            <a:buNone/>
          </a:pPr>
          <a:r>
            <a:rPr lang="en-US" sz="1500" kern="1200" dirty="0"/>
            <a:t>Decision Trees</a:t>
          </a:r>
        </a:p>
        <a:p>
          <a:pPr marL="0" lvl="0" indent="0" algn="ctr" defTabSz="1022350">
            <a:lnSpc>
              <a:spcPct val="90000"/>
            </a:lnSpc>
            <a:spcBef>
              <a:spcPct val="0"/>
            </a:spcBef>
            <a:spcAft>
              <a:spcPct val="35000"/>
            </a:spcAft>
            <a:buNone/>
          </a:pPr>
          <a:r>
            <a:rPr lang="en-US" sz="1500" kern="1200" dirty="0" err="1"/>
            <a:t>Gridsearch</a:t>
          </a:r>
          <a:endParaRPr lang="en-US" sz="1500" kern="1200" dirty="0"/>
        </a:p>
        <a:p>
          <a:pPr marL="0" lvl="0" indent="0" algn="ctr" defTabSz="1022350">
            <a:lnSpc>
              <a:spcPct val="90000"/>
            </a:lnSpc>
            <a:spcBef>
              <a:spcPct val="0"/>
            </a:spcBef>
            <a:spcAft>
              <a:spcPct val="35000"/>
            </a:spcAft>
            <a:buNone/>
          </a:pPr>
          <a:r>
            <a:rPr lang="en-US" sz="1500" kern="1200" dirty="0"/>
            <a:t>Model Assessments (Cross Validation &amp;Logistic Regressions)</a:t>
          </a:r>
        </a:p>
        <a:p>
          <a:pPr marL="0" lvl="0" indent="0" algn="ctr" defTabSz="1022350">
            <a:lnSpc>
              <a:spcPct val="90000"/>
            </a:lnSpc>
            <a:spcBef>
              <a:spcPct val="0"/>
            </a:spcBef>
            <a:spcAft>
              <a:spcPct val="35000"/>
            </a:spcAft>
            <a:buNone/>
          </a:pPr>
          <a:endParaRPr lang="en-US" sz="1200" kern="1200" dirty="0"/>
        </a:p>
        <a:p>
          <a:pPr marL="0" lvl="0" indent="0" algn="ctr" defTabSz="1022350">
            <a:lnSpc>
              <a:spcPct val="90000"/>
            </a:lnSpc>
            <a:spcBef>
              <a:spcPct val="0"/>
            </a:spcBef>
            <a:spcAft>
              <a:spcPct val="35000"/>
            </a:spcAft>
            <a:buNone/>
          </a:pPr>
          <a:endParaRPr lang="en-US" sz="2300" kern="1200" dirty="0"/>
        </a:p>
      </dsp:txBody>
      <dsp:txXfrm>
        <a:off x="3687893" y="75298"/>
        <a:ext cx="2420268" cy="3068149"/>
      </dsp:txXfrm>
    </dsp:sp>
    <dsp:sp modelId="{CBBF9DDC-F0AD-4C16-A509-2FF4A16E5D27}">
      <dsp:nvSpPr>
        <dsp:cNvPr id="0" name=""/>
        <dsp:cNvSpPr/>
      </dsp:nvSpPr>
      <dsp:spPr>
        <a:xfrm>
          <a:off x="6440546" y="1290585"/>
          <a:ext cx="545023" cy="6375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6440546" y="1418100"/>
        <a:ext cx="381516" cy="382544"/>
      </dsp:txXfrm>
    </dsp:sp>
    <dsp:sp modelId="{679CB49E-738D-44D4-8646-45AF39A80D8B}">
      <dsp:nvSpPr>
        <dsp:cNvPr id="0" name=""/>
        <dsp:cNvSpPr/>
      </dsp:nvSpPr>
      <dsp:spPr>
        <a:xfrm>
          <a:off x="7211805" y="0"/>
          <a:ext cx="2570864" cy="3218745"/>
        </a:xfrm>
        <a:prstGeom prst="roundRect">
          <a:avLst>
            <a:gd name="adj" fmla="val 10000"/>
          </a:avLst>
        </a:prstGeom>
        <a:solidFill>
          <a:schemeClr val="accent1">
            <a:lumMod val="60000"/>
            <a:lumOff val="4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u="none" kern="1200" spc="58" dirty="0">
              <a:solidFill>
                <a:schemeClr val="bg1"/>
              </a:solidFill>
              <a:latin typeface="Aptos (Body)"/>
              <a:ea typeface="Quicksand Semi-Bold"/>
              <a:cs typeface="Quicksand Semi-Bold"/>
            </a:rPr>
            <a:t>Performance Evaluation</a:t>
          </a:r>
          <a:endParaRPr lang="en-US" sz="2300" b="1" kern="1200" dirty="0">
            <a:solidFill>
              <a:schemeClr val="bg1"/>
            </a:solidFill>
            <a:latin typeface="Aptos (Body)"/>
          </a:endParaRPr>
        </a:p>
        <a:p>
          <a:pPr marL="0" lvl="0" indent="0" algn="ctr" defTabSz="1022350">
            <a:lnSpc>
              <a:spcPct val="90000"/>
            </a:lnSpc>
            <a:spcBef>
              <a:spcPct val="0"/>
            </a:spcBef>
            <a:spcAft>
              <a:spcPct val="35000"/>
            </a:spcAft>
            <a:buNone/>
          </a:pPr>
          <a:r>
            <a:rPr lang="en-US" sz="2300" b="1" u="none" kern="1200" spc="58" dirty="0">
              <a:solidFill>
                <a:schemeClr val="bg1"/>
              </a:solidFill>
              <a:latin typeface="Aptos (Body)"/>
              <a:ea typeface="Quicksand Semi-Bold"/>
              <a:cs typeface="Quicksand Semi-Bold"/>
            </a:rPr>
            <a:t>Validation &amp; Monitoring</a:t>
          </a:r>
        </a:p>
        <a:p>
          <a:pPr marL="0" lvl="0" indent="0" algn="ctr" defTabSz="1022350">
            <a:lnSpc>
              <a:spcPct val="90000"/>
            </a:lnSpc>
            <a:spcBef>
              <a:spcPct val="0"/>
            </a:spcBef>
            <a:spcAft>
              <a:spcPct val="35000"/>
            </a:spcAft>
            <a:buNone/>
          </a:pPr>
          <a:r>
            <a:rPr lang="en-US" sz="1500" b="0" u="none" kern="1200" spc="58" dirty="0">
              <a:solidFill>
                <a:schemeClr val="bg1"/>
              </a:solidFill>
              <a:latin typeface="Aptos (Body)"/>
              <a:ea typeface="Quicksand Semi-Bold"/>
              <a:cs typeface="Quicksand Semi-Bold"/>
            </a:rPr>
            <a:t>Summaries</a:t>
          </a:r>
        </a:p>
        <a:p>
          <a:pPr marL="0" lvl="0" indent="0" algn="ctr" defTabSz="1022350">
            <a:lnSpc>
              <a:spcPct val="90000"/>
            </a:lnSpc>
            <a:spcBef>
              <a:spcPct val="0"/>
            </a:spcBef>
            <a:spcAft>
              <a:spcPct val="35000"/>
            </a:spcAft>
            <a:buNone/>
          </a:pPr>
          <a:r>
            <a:rPr lang="en-US" sz="1500" u="none" kern="1200" spc="58" dirty="0">
              <a:solidFill>
                <a:schemeClr val="bg1"/>
              </a:solidFill>
              <a:latin typeface="Aptos (Body)"/>
              <a:ea typeface="Quicksand Semi-Bold"/>
              <a:cs typeface="Quicksand Semi-Bold"/>
            </a:rPr>
            <a:t>Backward Elimination Forward Selection Stepwise Selection</a:t>
          </a:r>
        </a:p>
        <a:p>
          <a:pPr marL="0" lvl="0" indent="0" algn="ctr" defTabSz="1022350">
            <a:lnSpc>
              <a:spcPct val="90000"/>
            </a:lnSpc>
            <a:spcBef>
              <a:spcPct val="0"/>
            </a:spcBef>
            <a:spcAft>
              <a:spcPct val="35000"/>
            </a:spcAft>
            <a:buNone/>
          </a:pPr>
          <a:r>
            <a:rPr lang="en-US" sz="1500" u="none" kern="1200" spc="58" dirty="0">
              <a:solidFill>
                <a:schemeClr val="bg1"/>
              </a:solidFill>
              <a:latin typeface="Aptos (Body)"/>
              <a:ea typeface="Quicksand Semi-Bold"/>
              <a:cs typeface="Quicksand Semi-Bold"/>
            </a:rPr>
            <a:t>Neural Neuters</a:t>
          </a:r>
        </a:p>
        <a:p>
          <a:pPr marL="0" lvl="0" indent="0" algn="ctr" defTabSz="1022350">
            <a:lnSpc>
              <a:spcPct val="90000"/>
            </a:lnSpc>
            <a:spcBef>
              <a:spcPct val="0"/>
            </a:spcBef>
            <a:spcAft>
              <a:spcPct val="35000"/>
            </a:spcAft>
            <a:buNone/>
          </a:pPr>
          <a:r>
            <a:rPr lang="en-US" sz="1500" u="none" kern="1200" spc="58" dirty="0">
              <a:solidFill>
                <a:schemeClr val="bg1"/>
              </a:solidFill>
              <a:latin typeface="Aptos (Body)"/>
            </a:rPr>
            <a:t>Model Comparison</a:t>
          </a:r>
          <a:endParaRPr lang="en-US" sz="1500" kern="1200" dirty="0">
            <a:solidFill>
              <a:schemeClr val="bg1"/>
            </a:solidFill>
            <a:latin typeface="Aptos (Body)"/>
          </a:endParaRPr>
        </a:p>
      </dsp:txBody>
      <dsp:txXfrm>
        <a:off x="7287103" y="75298"/>
        <a:ext cx="2420268" cy="306814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14E1B1-EAF1-460A-BC1A-1348CE73F568}" type="datetimeFigureOut">
              <a:rPr lang="en-US" smtClean="0"/>
              <a:t>8/19/2024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72B1A4-95F5-418F-91B3-F5707A224699}" type="slidenum">
              <a:rPr lang="en-US" smtClean="0"/>
              <a:t>‹#›</a:t>
            </a:fld>
            <a:endParaRPr lang="en-US"/>
          </a:p>
        </p:txBody>
      </p:sp>
    </p:spTree>
    <p:extLst>
      <p:ext uri="{BB962C8B-B14F-4D97-AF65-F5344CB8AC3E}">
        <p14:creationId xmlns:p14="http://schemas.microsoft.com/office/powerpoint/2010/main" val="3368010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BCC0C3"/>
                </a:solidFill>
                <a:effectLst/>
                <a:highlight>
                  <a:srgbClr val="1F1F1F"/>
                </a:highlight>
                <a:latin typeface="Arial" panose="020B0604020202020204" pitchFamily="34" charset="0"/>
              </a:rPr>
              <a:t>An association is a voluntary organization dedicated to fighting heart disease and stroke</a:t>
            </a:r>
            <a:endParaRPr lang="en-US" dirty="0"/>
          </a:p>
        </p:txBody>
      </p:sp>
      <p:sp>
        <p:nvSpPr>
          <p:cNvPr id="4" name="Slide Number Placeholder 3"/>
          <p:cNvSpPr>
            <a:spLocks noGrp="1"/>
          </p:cNvSpPr>
          <p:nvPr>
            <p:ph type="sldNum" sz="quarter" idx="5"/>
          </p:nvPr>
        </p:nvSpPr>
        <p:spPr/>
        <p:txBody>
          <a:bodyPr/>
          <a:lstStyle/>
          <a:p>
            <a:fld id="{8E72B1A4-95F5-418F-91B3-F5707A224699}" type="slidenum">
              <a:rPr lang="en-US" smtClean="0"/>
              <a:t>1</a:t>
            </a:fld>
            <a:endParaRPr lang="en-US"/>
          </a:p>
        </p:txBody>
      </p:sp>
    </p:spTree>
    <p:extLst>
      <p:ext uri="{BB962C8B-B14F-4D97-AF65-F5344CB8AC3E}">
        <p14:creationId xmlns:p14="http://schemas.microsoft.com/office/powerpoint/2010/main" val="841443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72B1A4-95F5-418F-91B3-F5707A224699}" type="slidenum">
              <a:rPr lang="en-US" smtClean="0"/>
              <a:t>10</a:t>
            </a:fld>
            <a:endParaRPr lang="en-US"/>
          </a:p>
        </p:txBody>
      </p:sp>
    </p:spTree>
    <p:extLst>
      <p:ext uri="{BB962C8B-B14F-4D97-AF65-F5344CB8AC3E}">
        <p14:creationId xmlns:p14="http://schemas.microsoft.com/office/powerpoint/2010/main" val="1834735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Components of the Confusion Matrix</a:t>
            </a:r>
          </a:p>
          <a:p>
            <a:pPr>
              <a:buFont typeface="+mj-lt"/>
              <a:buAutoNum type="arabicPeriod"/>
            </a:pPr>
            <a:r>
              <a:rPr lang="en-US" b="1" dirty="0"/>
              <a:t>True Negatives (TN):</a:t>
            </a:r>
            <a:endParaRPr lang="en-US" dirty="0"/>
          </a:p>
          <a:p>
            <a:pPr marL="742950" lvl="1" indent="-285750">
              <a:buFont typeface="+mj-lt"/>
              <a:buAutoNum type="arabicPeriod"/>
            </a:pPr>
            <a:r>
              <a:rPr lang="en-US" b="1" dirty="0"/>
              <a:t>16,687</a:t>
            </a:r>
            <a:endParaRPr lang="en-US" dirty="0"/>
          </a:p>
          <a:p>
            <a:pPr marL="742950" lvl="1" indent="-285750">
              <a:buFont typeface="+mj-lt"/>
              <a:buAutoNum type="arabicPeriod"/>
            </a:pPr>
            <a:r>
              <a:rPr lang="en-US" dirty="0"/>
              <a:t>This is the number of cases where the model correctly predicted "No Heart Disease Risk" when there was actually no heart disease risk.</a:t>
            </a:r>
          </a:p>
          <a:p>
            <a:pPr>
              <a:buFont typeface="+mj-lt"/>
              <a:buAutoNum type="arabicPeriod"/>
            </a:pPr>
            <a:r>
              <a:rPr lang="en-US" b="1" dirty="0"/>
              <a:t>False Positives (FP):</a:t>
            </a:r>
            <a:endParaRPr lang="en-US" dirty="0"/>
          </a:p>
          <a:p>
            <a:pPr marL="742950" lvl="1" indent="-285750">
              <a:buFont typeface="+mj-lt"/>
              <a:buAutoNum type="arabicPeriod"/>
            </a:pPr>
            <a:r>
              <a:rPr lang="en-US" b="1" dirty="0"/>
              <a:t>7,206</a:t>
            </a:r>
            <a:endParaRPr lang="en-US" dirty="0"/>
          </a:p>
          <a:p>
            <a:pPr marL="742950" lvl="1" indent="-285750">
              <a:buFont typeface="+mj-lt"/>
              <a:buAutoNum type="arabicPeriod"/>
            </a:pPr>
            <a:r>
              <a:rPr lang="en-US" dirty="0"/>
              <a:t>This is the number of cases where the model incorrectly predicted "With Heart Disease Risk" when there was actually no heart disease risk. This is also known as a Type I error.</a:t>
            </a:r>
          </a:p>
          <a:p>
            <a:pPr>
              <a:buFont typeface="+mj-lt"/>
              <a:buAutoNum type="arabicPeriod"/>
            </a:pPr>
            <a:r>
              <a:rPr lang="en-US" b="1" dirty="0"/>
              <a:t>False Negatives (FN):</a:t>
            </a:r>
            <a:endParaRPr lang="en-US" dirty="0"/>
          </a:p>
          <a:p>
            <a:pPr marL="742950" lvl="1" indent="-285750">
              <a:buFont typeface="+mj-lt"/>
              <a:buAutoNum type="arabicPeriod"/>
            </a:pPr>
            <a:r>
              <a:rPr lang="en-US" b="1" dirty="0"/>
              <a:t>4,560</a:t>
            </a:r>
            <a:endParaRPr lang="en-US" dirty="0"/>
          </a:p>
          <a:p>
            <a:pPr marL="742950" lvl="1" indent="-285750">
              <a:buFont typeface="+mj-lt"/>
              <a:buAutoNum type="arabicPeriod"/>
            </a:pPr>
            <a:r>
              <a:rPr lang="en-US" dirty="0"/>
              <a:t>This is the number of cases where the model incorrectly predicted "No Heart Disease Risk" when there was actually a heart disease risk. This is known as a Type II error.</a:t>
            </a:r>
          </a:p>
          <a:p>
            <a:pPr>
              <a:buFont typeface="+mj-lt"/>
              <a:buAutoNum type="arabicPeriod"/>
            </a:pPr>
            <a:r>
              <a:rPr lang="en-US" b="1" dirty="0"/>
              <a:t>True Positives (TP):</a:t>
            </a:r>
            <a:endParaRPr lang="en-US" dirty="0"/>
          </a:p>
          <a:p>
            <a:pPr marL="742950" lvl="1" indent="-285750">
              <a:buFont typeface="+mj-lt"/>
              <a:buAutoNum type="arabicPeriod"/>
            </a:pPr>
            <a:r>
              <a:rPr lang="en-US" b="1" dirty="0"/>
              <a:t>19,333</a:t>
            </a:r>
            <a:endParaRPr lang="en-US" dirty="0"/>
          </a:p>
          <a:p>
            <a:pPr marL="742950" lvl="1" indent="-285750">
              <a:buFont typeface="+mj-lt"/>
              <a:buAutoNum type="arabicPeriod"/>
            </a:pPr>
            <a:r>
              <a:rPr lang="en-US" dirty="0"/>
              <a:t>This is the number of cases where the model correctly predicted "With Heart Disease Risk" when there was actually a heart disease risk.</a:t>
            </a:r>
          </a:p>
          <a:p>
            <a:endParaRPr lang="en-US" dirty="0"/>
          </a:p>
        </p:txBody>
      </p:sp>
      <p:sp>
        <p:nvSpPr>
          <p:cNvPr id="4" name="Slide Number Placeholder 3"/>
          <p:cNvSpPr>
            <a:spLocks noGrp="1"/>
          </p:cNvSpPr>
          <p:nvPr>
            <p:ph type="sldNum" sz="quarter" idx="5"/>
          </p:nvPr>
        </p:nvSpPr>
        <p:spPr/>
        <p:txBody>
          <a:bodyPr/>
          <a:lstStyle/>
          <a:p>
            <a:fld id="{8E72B1A4-95F5-418F-91B3-F5707A224699}" type="slidenum">
              <a:rPr lang="en-US" smtClean="0"/>
              <a:t>11</a:t>
            </a:fld>
            <a:endParaRPr lang="en-US"/>
          </a:p>
        </p:txBody>
      </p:sp>
    </p:spTree>
    <p:extLst>
      <p:ext uri="{BB962C8B-B14F-4D97-AF65-F5344CB8AC3E}">
        <p14:creationId xmlns:p14="http://schemas.microsoft.com/office/powerpoint/2010/main" val="25527035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72B1A4-95F5-418F-91B3-F5707A224699}" type="slidenum">
              <a:rPr lang="en-US" smtClean="0"/>
              <a:t>12</a:t>
            </a:fld>
            <a:endParaRPr lang="en-US"/>
          </a:p>
        </p:txBody>
      </p:sp>
    </p:spTree>
    <p:extLst>
      <p:ext uri="{BB962C8B-B14F-4D97-AF65-F5344CB8AC3E}">
        <p14:creationId xmlns:p14="http://schemas.microsoft.com/office/powerpoint/2010/main" val="2056593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72B1A4-95F5-418F-91B3-F5707A224699}" type="slidenum">
              <a:rPr lang="en-US" smtClean="0"/>
              <a:t>13</a:t>
            </a:fld>
            <a:endParaRPr lang="en-US"/>
          </a:p>
        </p:txBody>
      </p:sp>
    </p:spTree>
    <p:extLst>
      <p:ext uri="{BB962C8B-B14F-4D97-AF65-F5344CB8AC3E}">
        <p14:creationId xmlns:p14="http://schemas.microsoft.com/office/powerpoint/2010/main" val="1343304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72B1A4-95F5-418F-91B3-F5707A224699}" type="slidenum">
              <a:rPr lang="en-US" smtClean="0"/>
              <a:t>14</a:t>
            </a:fld>
            <a:endParaRPr lang="en-US"/>
          </a:p>
        </p:txBody>
      </p:sp>
    </p:spTree>
    <p:extLst>
      <p:ext uri="{BB962C8B-B14F-4D97-AF65-F5344CB8AC3E}">
        <p14:creationId xmlns:p14="http://schemas.microsoft.com/office/powerpoint/2010/main" val="1763669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72B1A4-95F5-418F-91B3-F5707A224699}" type="slidenum">
              <a:rPr lang="en-US" smtClean="0"/>
              <a:t>15</a:t>
            </a:fld>
            <a:endParaRPr lang="en-US"/>
          </a:p>
        </p:txBody>
      </p:sp>
    </p:spTree>
    <p:extLst>
      <p:ext uri="{BB962C8B-B14F-4D97-AF65-F5344CB8AC3E}">
        <p14:creationId xmlns:p14="http://schemas.microsoft.com/office/powerpoint/2010/main" val="31320836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72B1A4-95F5-418F-91B3-F5707A224699}" type="slidenum">
              <a:rPr lang="en-US" smtClean="0"/>
              <a:t>16</a:t>
            </a:fld>
            <a:endParaRPr lang="en-US"/>
          </a:p>
        </p:txBody>
      </p:sp>
    </p:spTree>
    <p:extLst>
      <p:ext uri="{BB962C8B-B14F-4D97-AF65-F5344CB8AC3E}">
        <p14:creationId xmlns:p14="http://schemas.microsoft.com/office/powerpoint/2010/main" val="6074809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72B1A4-95F5-418F-91B3-F5707A224699}" type="slidenum">
              <a:rPr lang="en-US" smtClean="0"/>
              <a:t>17</a:t>
            </a:fld>
            <a:endParaRPr lang="en-US"/>
          </a:p>
        </p:txBody>
      </p:sp>
    </p:spTree>
    <p:extLst>
      <p:ext uri="{BB962C8B-B14F-4D97-AF65-F5344CB8AC3E}">
        <p14:creationId xmlns:p14="http://schemas.microsoft.com/office/powerpoint/2010/main" val="2258646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72B1A4-95F5-418F-91B3-F5707A224699}" type="slidenum">
              <a:rPr lang="en-US" smtClean="0"/>
              <a:t>18</a:t>
            </a:fld>
            <a:endParaRPr lang="en-US"/>
          </a:p>
        </p:txBody>
      </p:sp>
    </p:spTree>
    <p:extLst>
      <p:ext uri="{BB962C8B-B14F-4D97-AF65-F5344CB8AC3E}">
        <p14:creationId xmlns:p14="http://schemas.microsoft.com/office/powerpoint/2010/main" val="34185064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72B1A4-95F5-418F-91B3-F5707A224699}" type="slidenum">
              <a:rPr lang="en-US" smtClean="0"/>
              <a:t>19</a:t>
            </a:fld>
            <a:endParaRPr lang="en-US"/>
          </a:p>
        </p:txBody>
      </p:sp>
    </p:spTree>
    <p:extLst>
      <p:ext uri="{BB962C8B-B14F-4D97-AF65-F5344CB8AC3E}">
        <p14:creationId xmlns:p14="http://schemas.microsoft.com/office/powerpoint/2010/main" val="2990945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Behavioral Risk Factor Surveillance System (BRFSS)</a:t>
            </a:r>
          </a:p>
          <a:p>
            <a:endParaRPr lang="en-US" dirty="0"/>
          </a:p>
          <a:p>
            <a:r>
              <a:rPr lang="en-US" dirty="0"/>
              <a:t>Rephrase to brief</a:t>
            </a:r>
          </a:p>
        </p:txBody>
      </p:sp>
      <p:sp>
        <p:nvSpPr>
          <p:cNvPr id="4" name="Slide Number Placeholder 3"/>
          <p:cNvSpPr>
            <a:spLocks noGrp="1"/>
          </p:cNvSpPr>
          <p:nvPr>
            <p:ph type="sldNum" sz="quarter" idx="5"/>
          </p:nvPr>
        </p:nvSpPr>
        <p:spPr/>
        <p:txBody>
          <a:bodyPr/>
          <a:lstStyle/>
          <a:p>
            <a:fld id="{8E72B1A4-95F5-418F-91B3-F5707A224699}" type="slidenum">
              <a:rPr lang="en-US" smtClean="0"/>
              <a:t>2</a:t>
            </a:fld>
            <a:endParaRPr lang="en-US"/>
          </a:p>
        </p:txBody>
      </p:sp>
    </p:spTree>
    <p:extLst>
      <p:ext uri="{BB962C8B-B14F-4D97-AF65-F5344CB8AC3E}">
        <p14:creationId xmlns:p14="http://schemas.microsoft.com/office/powerpoint/2010/main" val="1378379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72B1A4-95F5-418F-91B3-F5707A224699}" type="slidenum">
              <a:rPr lang="en-US" smtClean="0"/>
              <a:t>20</a:t>
            </a:fld>
            <a:endParaRPr lang="en-US"/>
          </a:p>
        </p:txBody>
      </p:sp>
    </p:spTree>
    <p:extLst>
      <p:ext uri="{BB962C8B-B14F-4D97-AF65-F5344CB8AC3E}">
        <p14:creationId xmlns:p14="http://schemas.microsoft.com/office/powerpoint/2010/main" val="37088372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Decile Lift Chart:</a:t>
            </a:r>
            <a:r>
              <a:rPr lang="en-US" dirty="0"/>
              <a:t> Helps to assess the effectiveness of a model by showing how much better the model performs in identifying positive cases compared to random selection within each decile. A higher lift in the top deciles is desirable.</a:t>
            </a:r>
          </a:p>
          <a:p>
            <a:r>
              <a:rPr lang="en-US" b="1" dirty="0"/>
              <a:t>Gain Chart:</a:t>
            </a:r>
            <a:r>
              <a:rPr lang="en-US" dirty="0"/>
              <a:t> Illustrates the cumulative proportion of positive cases captured as you target a higher percentage of the population based on model predictions. A steep initial curve is indicative of a strong model.</a:t>
            </a:r>
          </a:p>
          <a:p>
            <a:endParaRPr lang="en-US" dirty="0"/>
          </a:p>
        </p:txBody>
      </p:sp>
      <p:sp>
        <p:nvSpPr>
          <p:cNvPr id="4" name="Slide Number Placeholder 3"/>
          <p:cNvSpPr>
            <a:spLocks noGrp="1"/>
          </p:cNvSpPr>
          <p:nvPr>
            <p:ph type="sldNum" sz="quarter" idx="5"/>
          </p:nvPr>
        </p:nvSpPr>
        <p:spPr/>
        <p:txBody>
          <a:bodyPr/>
          <a:lstStyle/>
          <a:p>
            <a:fld id="{8E72B1A4-95F5-418F-91B3-F5707A224699}" type="slidenum">
              <a:rPr lang="en-US" smtClean="0"/>
              <a:t>21</a:t>
            </a:fld>
            <a:endParaRPr lang="en-US"/>
          </a:p>
        </p:txBody>
      </p:sp>
    </p:spTree>
    <p:extLst>
      <p:ext uri="{BB962C8B-B14F-4D97-AF65-F5344CB8AC3E}">
        <p14:creationId xmlns:p14="http://schemas.microsoft.com/office/powerpoint/2010/main" val="8007914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Decile Lift Chart:</a:t>
            </a:r>
            <a:r>
              <a:rPr lang="en-US" dirty="0"/>
              <a:t> Helps to assess the effectiveness of a model by showing how much better the model performs in identifying positive cases compared to random selection within each decile. A higher lift in the top deciles is desirable.</a:t>
            </a:r>
          </a:p>
          <a:p>
            <a:r>
              <a:rPr lang="en-US" b="1" dirty="0"/>
              <a:t>Gain Chart:</a:t>
            </a:r>
            <a:r>
              <a:rPr lang="en-US" dirty="0"/>
              <a:t> Illustrates the cumulative proportion of positive cases captured as you target a higher percentage of the population based on model predictions. A steep initial curve is indicative of a strong model.</a:t>
            </a:r>
          </a:p>
          <a:p>
            <a:endParaRPr lang="en-US" dirty="0"/>
          </a:p>
        </p:txBody>
      </p:sp>
      <p:sp>
        <p:nvSpPr>
          <p:cNvPr id="4" name="Slide Number Placeholder 3"/>
          <p:cNvSpPr>
            <a:spLocks noGrp="1"/>
          </p:cNvSpPr>
          <p:nvPr>
            <p:ph type="sldNum" sz="quarter" idx="5"/>
          </p:nvPr>
        </p:nvSpPr>
        <p:spPr/>
        <p:txBody>
          <a:bodyPr/>
          <a:lstStyle/>
          <a:p>
            <a:fld id="{8E72B1A4-95F5-418F-91B3-F5707A224699}" type="slidenum">
              <a:rPr lang="en-US" smtClean="0"/>
              <a:t>22</a:t>
            </a:fld>
            <a:endParaRPr lang="en-US"/>
          </a:p>
        </p:txBody>
      </p:sp>
    </p:spTree>
    <p:extLst>
      <p:ext uri="{BB962C8B-B14F-4D97-AF65-F5344CB8AC3E}">
        <p14:creationId xmlns:p14="http://schemas.microsoft.com/office/powerpoint/2010/main" val="1747064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BCC0C3"/>
                </a:solidFill>
                <a:effectLst/>
                <a:highlight>
                  <a:srgbClr val="1F1F1F"/>
                </a:highlight>
                <a:latin typeface="Arial" panose="020B0604020202020204" pitchFamily="34" charset="0"/>
              </a:rPr>
              <a:t>An association is a voluntary organization dedicated to fighting heart disease and stroke</a:t>
            </a:r>
            <a:endParaRPr lang="en-US" dirty="0"/>
          </a:p>
        </p:txBody>
      </p:sp>
      <p:sp>
        <p:nvSpPr>
          <p:cNvPr id="4" name="Slide Number Placeholder 3"/>
          <p:cNvSpPr>
            <a:spLocks noGrp="1"/>
          </p:cNvSpPr>
          <p:nvPr>
            <p:ph type="sldNum" sz="quarter" idx="5"/>
          </p:nvPr>
        </p:nvSpPr>
        <p:spPr/>
        <p:txBody>
          <a:bodyPr/>
          <a:lstStyle/>
          <a:p>
            <a:fld id="{8E72B1A4-95F5-418F-91B3-F5707A224699}" type="slidenum">
              <a:rPr lang="en-US" smtClean="0"/>
              <a:t>3</a:t>
            </a:fld>
            <a:endParaRPr lang="en-US"/>
          </a:p>
        </p:txBody>
      </p:sp>
    </p:spTree>
    <p:extLst>
      <p:ext uri="{BB962C8B-B14F-4D97-AF65-F5344CB8AC3E}">
        <p14:creationId xmlns:p14="http://schemas.microsoft.com/office/powerpoint/2010/main" val="220175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Heart Risk pros and cons</a:t>
            </a:r>
          </a:p>
          <a:p>
            <a:r>
              <a:rPr lang="en-US" dirty="0"/>
              <a:t>1.</a:t>
            </a:r>
          </a:p>
          <a:p>
            <a:r>
              <a:rPr lang="en-US" dirty="0"/>
              <a:t>Respondents Profile like age groups</a:t>
            </a:r>
          </a:p>
          <a:p>
            <a:r>
              <a:rPr lang="en-US" dirty="0"/>
              <a:t>Variable explanation pros and cons</a:t>
            </a:r>
          </a:p>
          <a:p>
            <a:r>
              <a:rPr lang="en-US" dirty="0"/>
              <a:t> </a:t>
            </a:r>
          </a:p>
          <a:p>
            <a:endParaRPr lang="en-US" dirty="0"/>
          </a:p>
          <a:p>
            <a:endParaRPr lang="en-US" dirty="0"/>
          </a:p>
        </p:txBody>
      </p:sp>
      <p:sp>
        <p:nvSpPr>
          <p:cNvPr id="4" name="Slide Number Placeholder 3"/>
          <p:cNvSpPr>
            <a:spLocks noGrp="1"/>
          </p:cNvSpPr>
          <p:nvPr>
            <p:ph type="sldNum" sz="quarter" idx="5"/>
          </p:nvPr>
        </p:nvSpPr>
        <p:spPr/>
        <p:txBody>
          <a:bodyPr/>
          <a:lstStyle/>
          <a:p>
            <a:fld id="{8E72B1A4-95F5-418F-91B3-F5707A224699}" type="slidenum">
              <a:rPr lang="en-US" smtClean="0"/>
              <a:t>4</a:t>
            </a:fld>
            <a:endParaRPr lang="en-US"/>
          </a:p>
        </p:txBody>
      </p:sp>
    </p:spTree>
    <p:extLst>
      <p:ext uri="{BB962C8B-B14F-4D97-AF65-F5344CB8AC3E}">
        <p14:creationId xmlns:p14="http://schemas.microsoft.com/office/powerpoint/2010/main" val="3156209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72B1A4-95F5-418F-91B3-F5707A224699}" type="slidenum">
              <a:rPr lang="en-US" smtClean="0"/>
              <a:t>5</a:t>
            </a:fld>
            <a:endParaRPr lang="en-US"/>
          </a:p>
        </p:txBody>
      </p:sp>
    </p:spTree>
    <p:extLst>
      <p:ext uri="{BB962C8B-B14F-4D97-AF65-F5344CB8AC3E}">
        <p14:creationId xmlns:p14="http://schemas.microsoft.com/office/powerpoint/2010/main" val="516851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72B1A4-95F5-418F-91B3-F5707A224699}" type="slidenum">
              <a:rPr lang="en-US" smtClean="0"/>
              <a:t>6</a:t>
            </a:fld>
            <a:endParaRPr lang="en-US"/>
          </a:p>
        </p:txBody>
      </p:sp>
    </p:spTree>
    <p:extLst>
      <p:ext uri="{BB962C8B-B14F-4D97-AF65-F5344CB8AC3E}">
        <p14:creationId xmlns:p14="http://schemas.microsoft.com/office/powerpoint/2010/main" val="3415395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72B1A4-95F5-418F-91B3-F5707A224699}" type="slidenum">
              <a:rPr lang="en-US" smtClean="0"/>
              <a:t>7</a:t>
            </a:fld>
            <a:endParaRPr lang="en-US"/>
          </a:p>
        </p:txBody>
      </p:sp>
    </p:spTree>
    <p:extLst>
      <p:ext uri="{BB962C8B-B14F-4D97-AF65-F5344CB8AC3E}">
        <p14:creationId xmlns:p14="http://schemas.microsoft.com/office/powerpoint/2010/main" val="2493183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72B1A4-95F5-418F-91B3-F5707A224699}" type="slidenum">
              <a:rPr lang="en-US" smtClean="0"/>
              <a:t>8</a:t>
            </a:fld>
            <a:endParaRPr lang="en-US"/>
          </a:p>
        </p:txBody>
      </p:sp>
    </p:spTree>
    <p:extLst>
      <p:ext uri="{BB962C8B-B14F-4D97-AF65-F5344CB8AC3E}">
        <p14:creationId xmlns:p14="http://schemas.microsoft.com/office/powerpoint/2010/main" val="1129909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72B1A4-95F5-418F-91B3-F5707A224699}" type="slidenum">
              <a:rPr lang="en-US" smtClean="0"/>
              <a:t>9</a:t>
            </a:fld>
            <a:endParaRPr lang="en-US"/>
          </a:p>
        </p:txBody>
      </p:sp>
    </p:spTree>
    <p:extLst>
      <p:ext uri="{BB962C8B-B14F-4D97-AF65-F5344CB8AC3E}">
        <p14:creationId xmlns:p14="http://schemas.microsoft.com/office/powerpoint/2010/main" val="2919313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BFE3D-43D4-CBF7-EEBB-2F6CFE8218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808AA7-A363-A836-56D6-38DBC71E2E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A46D73-BC6F-5006-640B-E71C3F031400}"/>
              </a:ext>
            </a:extLst>
          </p:cNvPr>
          <p:cNvSpPr>
            <a:spLocks noGrp="1"/>
          </p:cNvSpPr>
          <p:nvPr>
            <p:ph type="dt" sz="half" idx="10"/>
          </p:nvPr>
        </p:nvSpPr>
        <p:spPr/>
        <p:txBody>
          <a:bodyPr/>
          <a:lstStyle/>
          <a:p>
            <a:fld id="{40B3F3B9-F150-4802-B114-C5752D5BD414}" type="datetimeFigureOut">
              <a:rPr lang="en-US" smtClean="0"/>
              <a:t>8/19/2024</a:t>
            </a:fld>
            <a:endParaRPr lang="en-US"/>
          </a:p>
        </p:txBody>
      </p:sp>
      <p:sp>
        <p:nvSpPr>
          <p:cNvPr id="5" name="Footer Placeholder 4">
            <a:extLst>
              <a:ext uri="{FF2B5EF4-FFF2-40B4-BE49-F238E27FC236}">
                <a16:creationId xmlns:a16="http://schemas.microsoft.com/office/drawing/2014/main" id="{25B76951-923B-24B4-9738-FF10FC8A0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244CF-1128-1FEC-8A7F-A45441578655}"/>
              </a:ext>
            </a:extLst>
          </p:cNvPr>
          <p:cNvSpPr>
            <a:spLocks noGrp="1"/>
          </p:cNvSpPr>
          <p:nvPr>
            <p:ph type="sldNum" sz="quarter" idx="12"/>
          </p:nvPr>
        </p:nvSpPr>
        <p:spPr/>
        <p:txBody>
          <a:bodyPr/>
          <a:lstStyle/>
          <a:p>
            <a:fld id="{E0A2701D-61C6-4F39-8E81-C0EEF5C0B0C9}" type="slidenum">
              <a:rPr lang="en-US" smtClean="0"/>
              <a:t>‹#›</a:t>
            </a:fld>
            <a:endParaRPr lang="en-US"/>
          </a:p>
        </p:txBody>
      </p:sp>
    </p:spTree>
    <p:extLst>
      <p:ext uri="{BB962C8B-B14F-4D97-AF65-F5344CB8AC3E}">
        <p14:creationId xmlns:p14="http://schemas.microsoft.com/office/powerpoint/2010/main" val="2373547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C2ED4-38AE-AAD2-F895-857F03A9E7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9B131F-2339-B132-B820-F5B1AC1442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020D86-A5C0-CC2F-9223-F2CB9BAD6A79}"/>
              </a:ext>
            </a:extLst>
          </p:cNvPr>
          <p:cNvSpPr>
            <a:spLocks noGrp="1"/>
          </p:cNvSpPr>
          <p:nvPr>
            <p:ph type="dt" sz="half" idx="10"/>
          </p:nvPr>
        </p:nvSpPr>
        <p:spPr/>
        <p:txBody>
          <a:bodyPr/>
          <a:lstStyle/>
          <a:p>
            <a:fld id="{40B3F3B9-F150-4802-B114-C5752D5BD414}" type="datetimeFigureOut">
              <a:rPr lang="en-US" smtClean="0"/>
              <a:t>8/19/2024</a:t>
            </a:fld>
            <a:endParaRPr lang="en-US"/>
          </a:p>
        </p:txBody>
      </p:sp>
      <p:sp>
        <p:nvSpPr>
          <p:cNvPr id="5" name="Footer Placeholder 4">
            <a:extLst>
              <a:ext uri="{FF2B5EF4-FFF2-40B4-BE49-F238E27FC236}">
                <a16:creationId xmlns:a16="http://schemas.microsoft.com/office/drawing/2014/main" id="{ACBDC722-3F61-D933-860D-EF8ADC7C88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F3C4C6-8881-71A1-5662-9E843EBB8437}"/>
              </a:ext>
            </a:extLst>
          </p:cNvPr>
          <p:cNvSpPr>
            <a:spLocks noGrp="1"/>
          </p:cNvSpPr>
          <p:nvPr>
            <p:ph type="sldNum" sz="quarter" idx="12"/>
          </p:nvPr>
        </p:nvSpPr>
        <p:spPr/>
        <p:txBody>
          <a:bodyPr/>
          <a:lstStyle/>
          <a:p>
            <a:fld id="{E0A2701D-61C6-4F39-8E81-C0EEF5C0B0C9}" type="slidenum">
              <a:rPr lang="en-US" smtClean="0"/>
              <a:t>‹#›</a:t>
            </a:fld>
            <a:endParaRPr lang="en-US"/>
          </a:p>
        </p:txBody>
      </p:sp>
    </p:spTree>
    <p:extLst>
      <p:ext uri="{BB962C8B-B14F-4D97-AF65-F5344CB8AC3E}">
        <p14:creationId xmlns:p14="http://schemas.microsoft.com/office/powerpoint/2010/main" val="458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A510C6-E65F-332E-5E06-3CDD472A17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7B7D79-E4FF-E27C-A983-F9B34F0470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7AE721-30B4-24D2-5FDF-7D906F01C4B9}"/>
              </a:ext>
            </a:extLst>
          </p:cNvPr>
          <p:cNvSpPr>
            <a:spLocks noGrp="1"/>
          </p:cNvSpPr>
          <p:nvPr>
            <p:ph type="dt" sz="half" idx="10"/>
          </p:nvPr>
        </p:nvSpPr>
        <p:spPr/>
        <p:txBody>
          <a:bodyPr/>
          <a:lstStyle/>
          <a:p>
            <a:fld id="{40B3F3B9-F150-4802-B114-C5752D5BD414}" type="datetimeFigureOut">
              <a:rPr lang="en-US" smtClean="0"/>
              <a:t>8/19/2024</a:t>
            </a:fld>
            <a:endParaRPr lang="en-US"/>
          </a:p>
        </p:txBody>
      </p:sp>
      <p:sp>
        <p:nvSpPr>
          <p:cNvPr id="5" name="Footer Placeholder 4">
            <a:extLst>
              <a:ext uri="{FF2B5EF4-FFF2-40B4-BE49-F238E27FC236}">
                <a16:creationId xmlns:a16="http://schemas.microsoft.com/office/drawing/2014/main" id="{41259B74-7316-0E51-8740-9DAC62B25F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4B1471-E97A-89B7-3194-556257A11434}"/>
              </a:ext>
            </a:extLst>
          </p:cNvPr>
          <p:cNvSpPr>
            <a:spLocks noGrp="1"/>
          </p:cNvSpPr>
          <p:nvPr>
            <p:ph type="sldNum" sz="quarter" idx="12"/>
          </p:nvPr>
        </p:nvSpPr>
        <p:spPr/>
        <p:txBody>
          <a:bodyPr/>
          <a:lstStyle/>
          <a:p>
            <a:fld id="{E0A2701D-61C6-4F39-8E81-C0EEF5C0B0C9}" type="slidenum">
              <a:rPr lang="en-US" smtClean="0"/>
              <a:t>‹#›</a:t>
            </a:fld>
            <a:endParaRPr lang="en-US"/>
          </a:p>
        </p:txBody>
      </p:sp>
    </p:spTree>
    <p:extLst>
      <p:ext uri="{BB962C8B-B14F-4D97-AF65-F5344CB8AC3E}">
        <p14:creationId xmlns:p14="http://schemas.microsoft.com/office/powerpoint/2010/main" val="783495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E8269-516C-9687-E191-0835A49415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9D7A28-B88B-F440-3C9F-768B525DC1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A85CFD-B9A3-E576-810B-75A70761A94E}"/>
              </a:ext>
            </a:extLst>
          </p:cNvPr>
          <p:cNvSpPr>
            <a:spLocks noGrp="1"/>
          </p:cNvSpPr>
          <p:nvPr>
            <p:ph type="dt" sz="half" idx="10"/>
          </p:nvPr>
        </p:nvSpPr>
        <p:spPr/>
        <p:txBody>
          <a:bodyPr/>
          <a:lstStyle/>
          <a:p>
            <a:fld id="{40B3F3B9-F150-4802-B114-C5752D5BD414}" type="datetimeFigureOut">
              <a:rPr lang="en-US" smtClean="0"/>
              <a:t>8/19/2024</a:t>
            </a:fld>
            <a:endParaRPr lang="en-US"/>
          </a:p>
        </p:txBody>
      </p:sp>
      <p:sp>
        <p:nvSpPr>
          <p:cNvPr id="5" name="Footer Placeholder 4">
            <a:extLst>
              <a:ext uri="{FF2B5EF4-FFF2-40B4-BE49-F238E27FC236}">
                <a16:creationId xmlns:a16="http://schemas.microsoft.com/office/drawing/2014/main" id="{28DBBED9-E5AD-61E6-07D9-840E0C8A7D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775B87-2E22-9144-9FCF-5FFCB000C7AA}"/>
              </a:ext>
            </a:extLst>
          </p:cNvPr>
          <p:cNvSpPr>
            <a:spLocks noGrp="1"/>
          </p:cNvSpPr>
          <p:nvPr>
            <p:ph type="sldNum" sz="quarter" idx="12"/>
          </p:nvPr>
        </p:nvSpPr>
        <p:spPr/>
        <p:txBody>
          <a:bodyPr/>
          <a:lstStyle/>
          <a:p>
            <a:fld id="{E0A2701D-61C6-4F39-8E81-C0EEF5C0B0C9}" type="slidenum">
              <a:rPr lang="en-US" smtClean="0"/>
              <a:t>‹#›</a:t>
            </a:fld>
            <a:endParaRPr lang="en-US"/>
          </a:p>
        </p:txBody>
      </p:sp>
    </p:spTree>
    <p:extLst>
      <p:ext uri="{BB962C8B-B14F-4D97-AF65-F5344CB8AC3E}">
        <p14:creationId xmlns:p14="http://schemas.microsoft.com/office/powerpoint/2010/main" val="3863049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44D32-82AF-23A1-092D-1FAFDB6401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52327A-121B-4D30-B1E7-F8F975C626A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9CB7F2-955C-1B72-EF1E-5AE14C52FA4D}"/>
              </a:ext>
            </a:extLst>
          </p:cNvPr>
          <p:cNvSpPr>
            <a:spLocks noGrp="1"/>
          </p:cNvSpPr>
          <p:nvPr>
            <p:ph type="dt" sz="half" idx="10"/>
          </p:nvPr>
        </p:nvSpPr>
        <p:spPr/>
        <p:txBody>
          <a:bodyPr/>
          <a:lstStyle/>
          <a:p>
            <a:fld id="{40B3F3B9-F150-4802-B114-C5752D5BD414}" type="datetimeFigureOut">
              <a:rPr lang="en-US" smtClean="0"/>
              <a:t>8/19/2024</a:t>
            </a:fld>
            <a:endParaRPr lang="en-US"/>
          </a:p>
        </p:txBody>
      </p:sp>
      <p:sp>
        <p:nvSpPr>
          <p:cNvPr id="5" name="Footer Placeholder 4">
            <a:extLst>
              <a:ext uri="{FF2B5EF4-FFF2-40B4-BE49-F238E27FC236}">
                <a16:creationId xmlns:a16="http://schemas.microsoft.com/office/drawing/2014/main" id="{13A27A7E-E940-56F1-C95D-4058F65C87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4C1499-AA07-3C24-A267-BF0B81BFEF4B}"/>
              </a:ext>
            </a:extLst>
          </p:cNvPr>
          <p:cNvSpPr>
            <a:spLocks noGrp="1"/>
          </p:cNvSpPr>
          <p:nvPr>
            <p:ph type="sldNum" sz="quarter" idx="12"/>
          </p:nvPr>
        </p:nvSpPr>
        <p:spPr/>
        <p:txBody>
          <a:bodyPr/>
          <a:lstStyle/>
          <a:p>
            <a:fld id="{E0A2701D-61C6-4F39-8E81-C0EEF5C0B0C9}" type="slidenum">
              <a:rPr lang="en-US" smtClean="0"/>
              <a:t>‹#›</a:t>
            </a:fld>
            <a:endParaRPr lang="en-US"/>
          </a:p>
        </p:txBody>
      </p:sp>
    </p:spTree>
    <p:extLst>
      <p:ext uri="{BB962C8B-B14F-4D97-AF65-F5344CB8AC3E}">
        <p14:creationId xmlns:p14="http://schemas.microsoft.com/office/powerpoint/2010/main" val="814818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2A729-9663-403D-5A65-7A0B900622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19561E-F61C-E6BF-C8C3-EA70D5F6C7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3BD8A0-6EC3-E6E5-EECF-5EBAF12BF9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EDE8A7-9D2A-609B-69A0-A325EDC87758}"/>
              </a:ext>
            </a:extLst>
          </p:cNvPr>
          <p:cNvSpPr>
            <a:spLocks noGrp="1"/>
          </p:cNvSpPr>
          <p:nvPr>
            <p:ph type="dt" sz="half" idx="10"/>
          </p:nvPr>
        </p:nvSpPr>
        <p:spPr/>
        <p:txBody>
          <a:bodyPr/>
          <a:lstStyle/>
          <a:p>
            <a:fld id="{40B3F3B9-F150-4802-B114-C5752D5BD414}" type="datetimeFigureOut">
              <a:rPr lang="en-US" smtClean="0"/>
              <a:t>8/19/2024</a:t>
            </a:fld>
            <a:endParaRPr lang="en-US"/>
          </a:p>
        </p:txBody>
      </p:sp>
      <p:sp>
        <p:nvSpPr>
          <p:cNvPr id="6" name="Footer Placeholder 5">
            <a:extLst>
              <a:ext uri="{FF2B5EF4-FFF2-40B4-BE49-F238E27FC236}">
                <a16:creationId xmlns:a16="http://schemas.microsoft.com/office/drawing/2014/main" id="{DD27D5EB-2A99-11E0-38C4-0FDB21EB51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FB939F-B57C-F90B-BF1A-1E69BD14C203}"/>
              </a:ext>
            </a:extLst>
          </p:cNvPr>
          <p:cNvSpPr>
            <a:spLocks noGrp="1"/>
          </p:cNvSpPr>
          <p:nvPr>
            <p:ph type="sldNum" sz="quarter" idx="12"/>
          </p:nvPr>
        </p:nvSpPr>
        <p:spPr/>
        <p:txBody>
          <a:bodyPr/>
          <a:lstStyle/>
          <a:p>
            <a:fld id="{E0A2701D-61C6-4F39-8E81-C0EEF5C0B0C9}" type="slidenum">
              <a:rPr lang="en-US" smtClean="0"/>
              <a:t>‹#›</a:t>
            </a:fld>
            <a:endParaRPr lang="en-US"/>
          </a:p>
        </p:txBody>
      </p:sp>
    </p:spTree>
    <p:extLst>
      <p:ext uri="{BB962C8B-B14F-4D97-AF65-F5344CB8AC3E}">
        <p14:creationId xmlns:p14="http://schemas.microsoft.com/office/powerpoint/2010/main" val="2492685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0B69F-B749-8383-B51D-839DF6FC38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8E4646-EC52-5C98-5E14-69764988B2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9781FE-2D96-EFB1-FA60-163C64A026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0B022C-ADEE-E06F-8C37-AB283B64B2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D5F693-C5B8-2E38-6176-5F4497BE73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AD3423-48D5-A010-9EE0-4FF5CD09F6C5}"/>
              </a:ext>
            </a:extLst>
          </p:cNvPr>
          <p:cNvSpPr>
            <a:spLocks noGrp="1"/>
          </p:cNvSpPr>
          <p:nvPr>
            <p:ph type="dt" sz="half" idx="10"/>
          </p:nvPr>
        </p:nvSpPr>
        <p:spPr/>
        <p:txBody>
          <a:bodyPr/>
          <a:lstStyle/>
          <a:p>
            <a:fld id="{40B3F3B9-F150-4802-B114-C5752D5BD414}" type="datetimeFigureOut">
              <a:rPr lang="en-US" smtClean="0"/>
              <a:t>8/19/2024</a:t>
            </a:fld>
            <a:endParaRPr lang="en-US"/>
          </a:p>
        </p:txBody>
      </p:sp>
      <p:sp>
        <p:nvSpPr>
          <p:cNvPr id="8" name="Footer Placeholder 7">
            <a:extLst>
              <a:ext uri="{FF2B5EF4-FFF2-40B4-BE49-F238E27FC236}">
                <a16:creationId xmlns:a16="http://schemas.microsoft.com/office/drawing/2014/main" id="{998B1736-855A-B28A-377E-FC116D745E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9297F1-6189-6156-5066-DF15C3BB2DC6}"/>
              </a:ext>
            </a:extLst>
          </p:cNvPr>
          <p:cNvSpPr>
            <a:spLocks noGrp="1"/>
          </p:cNvSpPr>
          <p:nvPr>
            <p:ph type="sldNum" sz="quarter" idx="12"/>
          </p:nvPr>
        </p:nvSpPr>
        <p:spPr/>
        <p:txBody>
          <a:bodyPr/>
          <a:lstStyle/>
          <a:p>
            <a:fld id="{E0A2701D-61C6-4F39-8E81-C0EEF5C0B0C9}" type="slidenum">
              <a:rPr lang="en-US" smtClean="0"/>
              <a:t>‹#›</a:t>
            </a:fld>
            <a:endParaRPr lang="en-US"/>
          </a:p>
        </p:txBody>
      </p:sp>
    </p:spTree>
    <p:extLst>
      <p:ext uri="{BB962C8B-B14F-4D97-AF65-F5344CB8AC3E}">
        <p14:creationId xmlns:p14="http://schemas.microsoft.com/office/powerpoint/2010/main" val="1786037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C3CAD-9358-9179-2837-D91264E0FE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CDE5F1-3A0E-8585-89A3-AD62E422DAD0}"/>
              </a:ext>
            </a:extLst>
          </p:cNvPr>
          <p:cNvSpPr>
            <a:spLocks noGrp="1"/>
          </p:cNvSpPr>
          <p:nvPr>
            <p:ph type="dt" sz="half" idx="10"/>
          </p:nvPr>
        </p:nvSpPr>
        <p:spPr/>
        <p:txBody>
          <a:bodyPr/>
          <a:lstStyle/>
          <a:p>
            <a:fld id="{40B3F3B9-F150-4802-B114-C5752D5BD414}" type="datetimeFigureOut">
              <a:rPr lang="en-US" smtClean="0"/>
              <a:t>8/19/2024</a:t>
            </a:fld>
            <a:endParaRPr lang="en-US"/>
          </a:p>
        </p:txBody>
      </p:sp>
      <p:sp>
        <p:nvSpPr>
          <p:cNvPr id="4" name="Footer Placeholder 3">
            <a:extLst>
              <a:ext uri="{FF2B5EF4-FFF2-40B4-BE49-F238E27FC236}">
                <a16:creationId xmlns:a16="http://schemas.microsoft.com/office/drawing/2014/main" id="{D972ADBD-55B2-277D-09B4-B1BAD39695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148663-56B3-9E7A-5377-F8B3DA29F578}"/>
              </a:ext>
            </a:extLst>
          </p:cNvPr>
          <p:cNvSpPr>
            <a:spLocks noGrp="1"/>
          </p:cNvSpPr>
          <p:nvPr>
            <p:ph type="sldNum" sz="quarter" idx="12"/>
          </p:nvPr>
        </p:nvSpPr>
        <p:spPr/>
        <p:txBody>
          <a:bodyPr/>
          <a:lstStyle/>
          <a:p>
            <a:fld id="{E0A2701D-61C6-4F39-8E81-C0EEF5C0B0C9}" type="slidenum">
              <a:rPr lang="en-US" smtClean="0"/>
              <a:t>‹#›</a:t>
            </a:fld>
            <a:endParaRPr lang="en-US"/>
          </a:p>
        </p:txBody>
      </p:sp>
    </p:spTree>
    <p:extLst>
      <p:ext uri="{BB962C8B-B14F-4D97-AF65-F5344CB8AC3E}">
        <p14:creationId xmlns:p14="http://schemas.microsoft.com/office/powerpoint/2010/main" val="2953396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35E1B0-C9BE-CBD8-AFF2-64064A869B72}"/>
              </a:ext>
            </a:extLst>
          </p:cNvPr>
          <p:cNvSpPr>
            <a:spLocks noGrp="1"/>
          </p:cNvSpPr>
          <p:nvPr>
            <p:ph type="dt" sz="half" idx="10"/>
          </p:nvPr>
        </p:nvSpPr>
        <p:spPr/>
        <p:txBody>
          <a:bodyPr/>
          <a:lstStyle/>
          <a:p>
            <a:fld id="{40B3F3B9-F150-4802-B114-C5752D5BD414}" type="datetimeFigureOut">
              <a:rPr lang="en-US" smtClean="0"/>
              <a:t>8/19/2024</a:t>
            </a:fld>
            <a:endParaRPr lang="en-US"/>
          </a:p>
        </p:txBody>
      </p:sp>
      <p:sp>
        <p:nvSpPr>
          <p:cNvPr id="3" name="Footer Placeholder 2">
            <a:extLst>
              <a:ext uri="{FF2B5EF4-FFF2-40B4-BE49-F238E27FC236}">
                <a16:creationId xmlns:a16="http://schemas.microsoft.com/office/drawing/2014/main" id="{90E012BD-8C49-8CDE-2D19-DD97F1B22E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ED7F76-AA84-C2DF-3091-06F231229976}"/>
              </a:ext>
            </a:extLst>
          </p:cNvPr>
          <p:cNvSpPr>
            <a:spLocks noGrp="1"/>
          </p:cNvSpPr>
          <p:nvPr>
            <p:ph type="sldNum" sz="quarter" idx="12"/>
          </p:nvPr>
        </p:nvSpPr>
        <p:spPr/>
        <p:txBody>
          <a:bodyPr/>
          <a:lstStyle/>
          <a:p>
            <a:fld id="{E0A2701D-61C6-4F39-8E81-C0EEF5C0B0C9}" type="slidenum">
              <a:rPr lang="en-US" smtClean="0"/>
              <a:t>‹#›</a:t>
            </a:fld>
            <a:endParaRPr lang="en-US"/>
          </a:p>
        </p:txBody>
      </p:sp>
    </p:spTree>
    <p:extLst>
      <p:ext uri="{BB962C8B-B14F-4D97-AF65-F5344CB8AC3E}">
        <p14:creationId xmlns:p14="http://schemas.microsoft.com/office/powerpoint/2010/main" val="2264539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1D009-C9D7-3B1A-A5DB-C12409D08E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852E96-A77E-E995-2312-ADF7BF59BD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389062-6ED1-0DF0-786F-E6BC6097B6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34E73A-7786-8837-CA7D-15E6BC2EFBAE}"/>
              </a:ext>
            </a:extLst>
          </p:cNvPr>
          <p:cNvSpPr>
            <a:spLocks noGrp="1"/>
          </p:cNvSpPr>
          <p:nvPr>
            <p:ph type="dt" sz="half" idx="10"/>
          </p:nvPr>
        </p:nvSpPr>
        <p:spPr/>
        <p:txBody>
          <a:bodyPr/>
          <a:lstStyle/>
          <a:p>
            <a:fld id="{40B3F3B9-F150-4802-B114-C5752D5BD414}" type="datetimeFigureOut">
              <a:rPr lang="en-US" smtClean="0"/>
              <a:t>8/19/2024</a:t>
            </a:fld>
            <a:endParaRPr lang="en-US"/>
          </a:p>
        </p:txBody>
      </p:sp>
      <p:sp>
        <p:nvSpPr>
          <p:cNvPr id="6" name="Footer Placeholder 5">
            <a:extLst>
              <a:ext uri="{FF2B5EF4-FFF2-40B4-BE49-F238E27FC236}">
                <a16:creationId xmlns:a16="http://schemas.microsoft.com/office/drawing/2014/main" id="{EEA4A367-3E0E-13D8-5A1C-73DF5786E8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B3162C-D255-0AEA-DFCB-9154EF929914}"/>
              </a:ext>
            </a:extLst>
          </p:cNvPr>
          <p:cNvSpPr>
            <a:spLocks noGrp="1"/>
          </p:cNvSpPr>
          <p:nvPr>
            <p:ph type="sldNum" sz="quarter" idx="12"/>
          </p:nvPr>
        </p:nvSpPr>
        <p:spPr/>
        <p:txBody>
          <a:bodyPr/>
          <a:lstStyle/>
          <a:p>
            <a:fld id="{E0A2701D-61C6-4F39-8E81-C0EEF5C0B0C9}" type="slidenum">
              <a:rPr lang="en-US" smtClean="0"/>
              <a:t>‹#›</a:t>
            </a:fld>
            <a:endParaRPr lang="en-US"/>
          </a:p>
        </p:txBody>
      </p:sp>
    </p:spTree>
    <p:extLst>
      <p:ext uri="{BB962C8B-B14F-4D97-AF65-F5344CB8AC3E}">
        <p14:creationId xmlns:p14="http://schemas.microsoft.com/office/powerpoint/2010/main" val="786145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F6EE4-8176-5C96-2D75-60911B8C82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5FBD49-6249-9128-3299-16808DA3D4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42E139-DAE3-A7C5-8188-C725623EA5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FBDB76-B93B-B88E-A643-DC35BF91F73A}"/>
              </a:ext>
            </a:extLst>
          </p:cNvPr>
          <p:cNvSpPr>
            <a:spLocks noGrp="1"/>
          </p:cNvSpPr>
          <p:nvPr>
            <p:ph type="dt" sz="half" idx="10"/>
          </p:nvPr>
        </p:nvSpPr>
        <p:spPr/>
        <p:txBody>
          <a:bodyPr/>
          <a:lstStyle/>
          <a:p>
            <a:fld id="{40B3F3B9-F150-4802-B114-C5752D5BD414}" type="datetimeFigureOut">
              <a:rPr lang="en-US" smtClean="0"/>
              <a:t>8/19/2024</a:t>
            </a:fld>
            <a:endParaRPr lang="en-US"/>
          </a:p>
        </p:txBody>
      </p:sp>
      <p:sp>
        <p:nvSpPr>
          <p:cNvPr id="6" name="Footer Placeholder 5">
            <a:extLst>
              <a:ext uri="{FF2B5EF4-FFF2-40B4-BE49-F238E27FC236}">
                <a16:creationId xmlns:a16="http://schemas.microsoft.com/office/drawing/2014/main" id="{DB243DB5-3B9D-EDC5-7E10-2FB2CBD7BD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30C403-BC12-701C-8145-215608B12496}"/>
              </a:ext>
            </a:extLst>
          </p:cNvPr>
          <p:cNvSpPr>
            <a:spLocks noGrp="1"/>
          </p:cNvSpPr>
          <p:nvPr>
            <p:ph type="sldNum" sz="quarter" idx="12"/>
          </p:nvPr>
        </p:nvSpPr>
        <p:spPr/>
        <p:txBody>
          <a:bodyPr/>
          <a:lstStyle/>
          <a:p>
            <a:fld id="{E0A2701D-61C6-4F39-8E81-C0EEF5C0B0C9}" type="slidenum">
              <a:rPr lang="en-US" smtClean="0"/>
              <a:t>‹#›</a:t>
            </a:fld>
            <a:endParaRPr lang="en-US"/>
          </a:p>
        </p:txBody>
      </p:sp>
    </p:spTree>
    <p:extLst>
      <p:ext uri="{BB962C8B-B14F-4D97-AF65-F5344CB8AC3E}">
        <p14:creationId xmlns:p14="http://schemas.microsoft.com/office/powerpoint/2010/main" val="3356012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94115-BA8A-4956-36A5-F249BBCBA3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BA74F1-B86B-9BF5-7B4E-2D6EF0B72F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4B0839-7B73-F583-88ED-BD502B4EAD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0B3F3B9-F150-4802-B114-C5752D5BD414}" type="datetimeFigureOut">
              <a:rPr lang="en-US" smtClean="0"/>
              <a:t>8/19/2024</a:t>
            </a:fld>
            <a:endParaRPr lang="en-US"/>
          </a:p>
        </p:txBody>
      </p:sp>
      <p:sp>
        <p:nvSpPr>
          <p:cNvPr id="5" name="Footer Placeholder 4">
            <a:extLst>
              <a:ext uri="{FF2B5EF4-FFF2-40B4-BE49-F238E27FC236}">
                <a16:creationId xmlns:a16="http://schemas.microsoft.com/office/drawing/2014/main" id="{AD5A058E-F051-C4AE-196A-6AC2E971D6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76458E0-09E7-873A-F74C-5A0A22F177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0A2701D-61C6-4F39-8E81-C0EEF5C0B0C9}" type="slidenum">
              <a:rPr lang="en-US" smtClean="0"/>
              <a:t>‹#›</a:t>
            </a:fld>
            <a:endParaRPr lang="en-US"/>
          </a:p>
        </p:txBody>
      </p:sp>
    </p:spTree>
    <p:extLst>
      <p:ext uri="{BB962C8B-B14F-4D97-AF65-F5344CB8AC3E}">
        <p14:creationId xmlns:p14="http://schemas.microsoft.com/office/powerpoint/2010/main" val="6357456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9E31EAC-06CE-82F5-193C-51271492B379}"/>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a:solidFill>
            <a:srgbClr val="5983A4"/>
          </a:solidFill>
        </p:grpSpPr>
        <p:sp>
          <p:nvSpPr>
            <p:cNvPr id="5" name="Freeform 19">
              <a:extLst>
                <a:ext uri="{FF2B5EF4-FFF2-40B4-BE49-F238E27FC236}">
                  <a16:creationId xmlns:a16="http://schemas.microsoft.com/office/drawing/2014/main" id="{2ACCDC65-A540-6DB7-DB31-53F22D1C0EFA}"/>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6" name="Freeform 20">
              <a:extLst>
                <a:ext uri="{FF2B5EF4-FFF2-40B4-BE49-F238E27FC236}">
                  <a16:creationId xmlns:a16="http://schemas.microsoft.com/office/drawing/2014/main" id="{101D9636-9C49-5CB5-6546-7F9E1F97B025}"/>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7" name="Freeform 21">
              <a:extLst>
                <a:ext uri="{FF2B5EF4-FFF2-40B4-BE49-F238E27FC236}">
                  <a16:creationId xmlns:a16="http://schemas.microsoft.com/office/drawing/2014/main" id="{E8625246-B238-C14D-F8AE-83AE041CFED8}"/>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8" name="Picture 7" descr="A logo for a heart association&#10;&#10;Description automatically generated">
            <a:extLst>
              <a:ext uri="{FF2B5EF4-FFF2-40B4-BE49-F238E27FC236}">
                <a16:creationId xmlns:a16="http://schemas.microsoft.com/office/drawing/2014/main" id="{23A40234-E8B7-DD65-DD07-8C253566D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3235" y="743509"/>
            <a:ext cx="6774678" cy="3853551"/>
          </a:xfrm>
          <a:prstGeom prst="rect">
            <a:avLst/>
          </a:prstGeom>
        </p:spPr>
      </p:pic>
      <p:sp>
        <p:nvSpPr>
          <p:cNvPr id="9" name="TextBox 8">
            <a:extLst>
              <a:ext uri="{FF2B5EF4-FFF2-40B4-BE49-F238E27FC236}">
                <a16:creationId xmlns:a16="http://schemas.microsoft.com/office/drawing/2014/main" id="{B6A94477-B550-3EA2-EB2B-1D0ECBA7ECE6}"/>
              </a:ext>
            </a:extLst>
          </p:cNvPr>
          <p:cNvSpPr txBox="1"/>
          <p:nvPr/>
        </p:nvSpPr>
        <p:spPr>
          <a:xfrm>
            <a:off x="4606451" y="4597060"/>
            <a:ext cx="3623150" cy="1107996"/>
          </a:xfrm>
          <a:prstGeom prst="rect">
            <a:avLst/>
          </a:prstGeom>
          <a:noFill/>
        </p:spPr>
        <p:txBody>
          <a:bodyPr wrap="square" rtlCol="0">
            <a:spAutoFit/>
          </a:bodyPr>
          <a:lstStyle/>
          <a:p>
            <a:r>
              <a:rPr lang="en-US" sz="2400" dirty="0">
                <a:solidFill>
                  <a:schemeClr val="tx2">
                    <a:lumMod val="25000"/>
                    <a:lumOff val="75000"/>
                  </a:schemeClr>
                </a:solidFill>
                <a:latin typeface="Aptos Black" panose="020F0502020204030204" pitchFamily="34" charset="0"/>
                <a:cs typeface="Aldhabi" panose="01000000000000000000" pitchFamily="2" charset="-78"/>
              </a:rPr>
              <a:t>Prepared by: Jason Yap </a:t>
            </a:r>
          </a:p>
          <a:p>
            <a:pPr algn="ctr"/>
            <a:r>
              <a:rPr lang="en-US" sz="2400" dirty="0">
                <a:solidFill>
                  <a:schemeClr val="tx2">
                    <a:lumMod val="25000"/>
                    <a:lumOff val="75000"/>
                  </a:schemeClr>
                </a:solidFill>
                <a:effectLst/>
                <a:latin typeface="Aptos Black" panose="020F0502020204030204" pitchFamily="34" charset="0"/>
                <a:ea typeface="Aptos" panose="020B0004020202020204" pitchFamily="34" charset="0"/>
                <a:cs typeface="Aldhabi" panose="01000000000000000000" pitchFamily="2" charset="-78"/>
              </a:rPr>
              <a:t>August 2024</a:t>
            </a:r>
            <a:endParaRPr lang="en-CA" sz="2400" dirty="0">
              <a:solidFill>
                <a:schemeClr val="tx2">
                  <a:lumMod val="25000"/>
                  <a:lumOff val="75000"/>
                </a:schemeClr>
              </a:solidFill>
              <a:effectLst/>
              <a:latin typeface="Aptos Black" panose="020F0502020204030204" pitchFamily="34" charset="0"/>
              <a:ea typeface="Aptos" panose="020B0004020202020204" pitchFamily="34" charset="0"/>
              <a:cs typeface="Aldhabi" panose="01000000000000000000" pitchFamily="2" charset="-78"/>
            </a:endParaRPr>
          </a:p>
          <a:p>
            <a:r>
              <a:rPr lang="en-US" b="1" dirty="0">
                <a:latin typeface="Aptos Black" panose="020F0502020204030204" pitchFamily="34" charset="0"/>
                <a:cs typeface="Aldhabi" panose="01000000000000000000" pitchFamily="2" charset="-78"/>
              </a:rPr>
              <a:t> </a:t>
            </a:r>
          </a:p>
        </p:txBody>
      </p:sp>
    </p:spTree>
    <p:extLst>
      <p:ext uri="{BB962C8B-B14F-4D97-AF65-F5344CB8AC3E}">
        <p14:creationId xmlns:p14="http://schemas.microsoft.com/office/powerpoint/2010/main" val="26618522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9E31EAC-06CE-82F5-193C-51271492B379}"/>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a:solidFill>
            <a:srgbClr val="5983A4"/>
          </a:solidFill>
        </p:grpSpPr>
        <p:sp>
          <p:nvSpPr>
            <p:cNvPr id="5" name="Freeform 19">
              <a:extLst>
                <a:ext uri="{FF2B5EF4-FFF2-40B4-BE49-F238E27FC236}">
                  <a16:creationId xmlns:a16="http://schemas.microsoft.com/office/drawing/2014/main" id="{2ACCDC65-A540-6DB7-DB31-53F22D1C0EFA}"/>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6" name="Freeform 20">
              <a:extLst>
                <a:ext uri="{FF2B5EF4-FFF2-40B4-BE49-F238E27FC236}">
                  <a16:creationId xmlns:a16="http://schemas.microsoft.com/office/drawing/2014/main" id="{101D9636-9C49-5CB5-6546-7F9E1F97B025}"/>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7" name="Freeform 21">
              <a:extLst>
                <a:ext uri="{FF2B5EF4-FFF2-40B4-BE49-F238E27FC236}">
                  <a16:creationId xmlns:a16="http://schemas.microsoft.com/office/drawing/2014/main" id="{E8625246-B238-C14D-F8AE-83AE041CFED8}"/>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 name="Arrow: Pentagon 2">
            <a:extLst>
              <a:ext uri="{FF2B5EF4-FFF2-40B4-BE49-F238E27FC236}">
                <a16:creationId xmlns:a16="http://schemas.microsoft.com/office/drawing/2014/main" id="{14298820-1D1A-A4DF-3E38-B7982D475753}"/>
              </a:ext>
            </a:extLst>
          </p:cNvPr>
          <p:cNvSpPr/>
          <p:nvPr/>
        </p:nvSpPr>
        <p:spPr>
          <a:xfrm>
            <a:off x="0" y="206813"/>
            <a:ext cx="5263117" cy="1339702"/>
          </a:xfrm>
          <a:prstGeom prst="homePlate">
            <a:avLst/>
          </a:prstGeom>
          <a:solidFill>
            <a:srgbClr val="FFFF00"/>
          </a:solidFill>
          <a:ln w="12700" cap="flat" cmpd="sng" algn="ctr">
            <a:solidFill>
              <a:srgbClr val="A9D4DB">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b="1" kern="0" dirty="0">
                <a:solidFill>
                  <a:srgbClr val="5983A4"/>
                </a:solidFill>
                <a:latin typeface="Franklin Gothic Book"/>
              </a:rPr>
              <a:t>Key Takeaway 2: Development Modeling &amp; Insights</a:t>
            </a:r>
            <a:endParaRPr kumimoji="0" lang="en-US" sz="2800" b="1" i="0" u="none" strike="noStrike" kern="0" cap="none" spc="0" normalizeH="0" baseline="0" noProof="0" dirty="0">
              <a:ln>
                <a:noFill/>
              </a:ln>
              <a:solidFill>
                <a:srgbClr val="5983A4"/>
              </a:solidFill>
              <a:effectLst/>
              <a:uLnTx/>
              <a:uFillTx/>
              <a:latin typeface="Franklin Gothic Book"/>
              <a:ea typeface="+mn-ea"/>
              <a:cs typeface="+mn-cs"/>
            </a:endParaRPr>
          </a:p>
        </p:txBody>
      </p:sp>
      <p:sp>
        <p:nvSpPr>
          <p:cNvPr id="2" name="TextBox 1">
            <a:extLst>
              <a:ext uri="{FF2B5EF4-FFF2-40B4-BE49-F238E27FC236}">
                <a16:creationId xmlns:a16="http://schemas.microsoft.com/office/drawing/2014/main" id="{14F477CB-F0B9-205D-3E56-AAF2BA3BEBE6}"/>
              </a:ext>
            </a:extLst>
          </p:cNvPr>
          <p:cNvSpPr txBox="1"/>
          <p:nvPr/>
        </p:nvSpPr>
        <p:spPr>
          <a:xfrm>
            <a:off x="7354863" y="5534561"/>
            <a:ext cx="4621028" cy="707886"/>
          </a:xfrm>
          <a:prstGeom prst="rect">
            <a:avLst/>
          </a:prstGeom>
          <a:noFill/>
        </p:spPr>
        <p:txBody>
          <a:bodyPr wrap="square" rtlCol="0">
            <a:spAutoFit/>
          </a:bodyPr>
          <a:lstStyle/>
          <a:p>
            <a:r>
              <a:rPr lang="en-US" sz="4000" b="1" dirty="0">
                <a:solidFill>
                  <a:schemeClr val="accent1"/>
                </a:solidFill>
              </a:rPr>
              <a:t>Probability</a:t>
            </a:r>
          </a:p>
        </p:txBody>
      </p:sp>
      <p:pic>
        <p:nvPicPr>
          <p:cNvPr id="9" name="Picture 8">
            <a:extLst>
              <a:ext uri="{FF2B5EF4-FFF2-40B4-BE49-F238E27FC236}">
                <a16:creationId xmlns:a16="http://schemas.microsoft.com/office/drawing/2014/main" id="{B48F260E-D736-5696-1DB6-D9C3C0142ACC}"/>
              </a:ext>
            </a:extLst>
          </p:cNvPr>
          <p:cNvPicPr>
            <a:picLocks noChangeAspect="1"/>
          </p:cNvPicPr>
          <p:nvPr/>
        </p:nvPicPr>
        <p:blipFill>
          <a:blip r:embed="rId3"/>
          <a:stretch>
            <a:fillRect/>
          </a:stretch>
        </p:blipFill>
        <p:spPr>
          <a:xfrm>
            <a:off x="907676" y="1829606"/>
            <a:ext cx="5809130" cy="3972479"/>
          </a:xfrm>
          <a:prstGeom prst="rect">
            <a:avLst/>
          </a:prstGeom>
          <a:ln w="28575">
            <a:solidFill>
              <a:schemeClr val="accent1"/>
            </a:solidFill>
          </a:ln>
        </p:spPr>
      </p:pic>
      <p:sp>
        <p:nvSpPr>
          <p:cNvPr id="10" name="TextBox 9">
            <a:extLst>
              <a:ext uri="{FF2B5EF4-FFF2-40B4-BE49-F238E27FC236}">
                <a16:creationId xmlns:a16="http://schemas.microsoft.com/office/drawing/2014/main" id="{78D3B5F7-70D4-3BDC-B599-06DCDDCAF034}"/>
              </a:ext>
            </a:extLst>
          </p:cNvPr>
          <p:cNvSpPr txBox="1"/>
          <p:nvPr/>
        </p:nvSpPr>
        <p:spPr>
          <a:xfrm>
            <a:off x="7227481" y="2136338"/>
            <a:ext cx="4678326" cy="3139321"/>
          </a:xfrm>
          <a:prstGeom prst="rect">
            <a:avLst/>
          </a:prstGeom>
          <a:noFill/>
          <a:ln w="28575">
            <a:solidFill>
              <a:srgbClr val="00B050"/>
            </a:solidFill>
          </a:ln>
        </p:spPr>
        <p:txBody>
          <a:bodyPr wrap="square" rtlCol="0">
            <a:spAutoFit/>
          </a:bodyPr>
          <a:lstStyle/>
          <a:p>
            <a:r>
              <a:rPr lang="en-US" b="1" dirty="0"/>
              <a:t>Interpretation:</a:t>
            </a:r>
          </a:p>
          <a:p>
            <a:r>
              <a:rPr lang="en-US" b="1" dirty="0" err="1"/>
              <a:t>HighChol</a:t>
            </a:r>
            <a:r>
              <a:rPr lang="en-US" b="1" dirty="0"/>
              <a:t>: </a:t>
            </a:r>
            <a:r>
              <a:rPr lang="en-US" dirty="0"/>
              <a:t>For every 1 confirmed </a:t>
            </a:r>
            <a:r>
              <a:rPr lang="en-US" dirty="0" err="1"/>
              <a:t>HighChol</a:t>
            </a:r>
            <a:r>
              <a:rPr lang="en-US" dirty="0"/>
              <a:t> they are 2x more likely to experience heart disease. </a:t>
            </a:r>
          </a:p>
          <a:p>
            <a:r>
              <a:rPr lang="en-US" b="1" dirty="0" err="1"/>
              <a:t>HighBP</a:t>
            </a:r>
            <a:r>
              <a:rPr lang="en-US" dirty="0"/>
              <a:t>: Confirmed </a:t>
            </a:r>
            <a:r>
              <a:rPr lang="en-US" dirty="0" err="1"/>
              <a:t>HighBP</a:t>
            </a:r>
            <a:r>
              <a:rPr lang="en-US" dirty="0"/>
              <a:t> is 89% more likely to have heart disease risk.</a:t>
            </a:r>
            <a:endParaRPr lang="en-US" b="1" dirty="0"/>
          </a:p>
          <a:p>
            <a:r>
              <a:rPr lang="en-US" b="1" dirty="0" err="1"/>
              <a:t>GenHlth</a:t>
            </a:r>
            <a:r>
              <a:rPr lang="en-US" b="1" dirty="0"/>
              <a:t>: </a:t>
            </a:r>
            <a:r>
              <a:rPr lang="en-US" dirty="0"/>
              <a:t>For every health category increases the more they shall have heart disease risk. (1 – Excellent, 5 Worst)</a:t>
            </a:r>
            <a:endParaRPr lang="en-US" b="1" dirty="0"/>
          </a:p>
          <a:p>
            <a:r>
              <a:rPr lang="en-US" b="1" dirty="0"/>
              <a:t>Age: </a:t>
            </a:r>
            <a:r>
              <a:rPr lang="en-US" dirty="0"/>
              <a:t>For every year increases, has a 32% chance of having heart disease risk. </a:t>
            </a:r>
          </a:p>
        </p:txBody>
      </p:sp>
      <p:sp>
        <p:nvSpPr>
          <p:cNvPr id="11" name="Rectangle 10">
            <a:extLst>
              <a:ext uri="{FF2B5EF4-FFF2-40B4-BE49-F238E27FC236}">
                <a16:creationId xmlns:a16="http://schemas.microsoft.com/office/drawing/2014/main" id="{A832F0B9-BD35-FE6C-8A86-D4C99F824C6A}"/>
              </a:ext>
            </a:extLst>
          </p:cNvPr>
          <p:cNvSpPr/>
          <p:nvPr/>
        </p:nvSpPr>
        <p:spPr>
          <a:xfrm>
            <a:off x="806824" y="2111188"/>
            <a:ext cx="6104964" cy="1620371"/>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555270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9E31EAC-06CE-82F5-193C-51271492B379}"/>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a:solidFill>
            <a:srgbClr val="5983A4"/>
          </a:solidFill>
        </p:grpSpPr>
        <p:sp>
          <p:nvSpPr>
            <p:cNvPr id="5" name="Freeform 19">
              <a:extLst>
                <a:ext uri="{FF2B5EF4-FFF2-40B4-BE49-F238E27FC236}">
                  <a16:creationId xmlns:a16="http://schemas.microsoft.com/office/drawing/2014/main" id="{2ACCDC65-A540-6DB7-DB31-53F22D1C0EFA}"/>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6" name="Freeform 20">
              <a:extLst>
                <a:ext uri="{FF2B5EF4-FFF2-40B4-BE49-F238E27FC236}">
                  <a16:creationId xmlns:a16="http://schemas.microsoft.com/office/drawing/2014/main" id="{101D9636-9C49-5CB5-6546-7F9E1F97B025}"/>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7" name="Freeform 21">
              <a:extLst>
                <a:ext uri="{FF2B5EF4-FFF2-40B4-BE49-F238E27FC236}">
                  <a16:creationId xmlns:a16="http://schemas.microsoft.com/office/drawing/2014/main" id="{E8625246-B238-C14D-F8AE-83AE041CFED8}"/>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 name="Arrow: Pentagon 2">
            <a:extLst>
              <a:ext uri="{FF2B5EF4-FFF2-40B4-BE49-F238E27FC236}">
                <a16:creationId xmlns:a16="http://schemas.microsoft.com/office/drawing/2014/main" id="{14298820-1D1A-A4DF-3E38-B7982D475753}"/>
              </a:ext>
            </a:extLst>
          </p:cNvPr>
          <p:cNvSpPr/>
          <p:nvPr/>
        </p:nvSpPr>
        <p:spPr>
          <a:xfrm>
            <a:off x="0" y="206813"/>
            <a:ext cx="5263117" cy="1339702"/>
          </a:xfrm>
          <a:prstGeom prst="homePlate">
            <a:avLst/>
          </a:prstGeom>
          <a:solidFill>
            <a:srgbClr val="FFFF00"/>
          </a:solidFill>
          <a:ln w="12700" cap="flat" cmpd="sng" algn="ctr">
            <a:solidFill>
              <a:srgbClr val="A9D4DB">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b="1" kern="0" dirty="0">
                <a:solidFill>
                  <a:srgbClr val="5983A4"/>
                </a:solidFill>
                <a:latin typeface="Franklin Gothic Book"/>
              </a:rPr>
              <a:t>Key Takeaway 2: Development Modeling &amp; Insights</a:t>
            </a:r>
            <a:endParaRPr kumimoji="0" lang="en-US" sz="2800" b="1" i="0" u="none" strike="noStrike" kern="0" cap="none" spc="0" normalizeH="0" baseline="0" noProof="0" dirty="0">
              <a:ln>
                <a:noFill/>
              </a:ln>
              <a:solidFill>
                <a:srgbClr val="5983A4"/>
              </a:solidFill>
              <a:effectLst/>
              <a:uLnTx/>
              <a:uFillTx/>
              <a:latin typeface="Franklin Gothic Book"/>
              <a:ea typeface="+mn-ea"/>
              <a:cs typeface="+mn-cs"/>
            </a:endParaRPr>
          </a:p>
        </p:txBody>
      </p:sp>
      <p:sp>
        <p:nvSpPr>
          <p:cNvPr id="2" name="TextBox 1">
            <a:extLst>
              <a:ext uri="{FF2B5EF4-FFF2-40B4-BE49-F238E27FC236}">
                <a16:creationId xmlns:a16="http://schemas.microsoft.com/office/drawing/2014/main" id="{14F477CB-F0B9-205D-3E56-AAF2BA3BEBE6}"/>
              </a:ext>
            </a:extLst>
          </p:cNvPr>
          <p:cNvSpPr txBox="1"/>
          <p:nvPr/>
        </p:nvSpPr>
        <p:spPr>
          <a:xfrm>
            <a:off x="5357559" y="6113716"/>
            <a:ext cx="7490013" cy="707886"/>
          </a:xfrm>
          <a:prstGeom prst="rect">
            <a:avLst/>
          </a:prstGeom>
          <a:noFill/>
        </p:spPr>
        <p:txBody>
          <a:bodyPr wrap="square" rtlCol="0">
            <a:spAutoFit/>
          </a:bodyPr>
          <a:lstStyle/>
          <a:p>
            <a:r>
              <a:rPr lang="en-US" sz="4000" b="1" dirty="0">
                <a:solidFill>
                  <a:schemeClr val="accent1"/>
                </a:solidFill>
              </a:rPr>
              <a:t>Model Comparison Results</a:t>
            </a:r>
          </a:p>
        </p:txBody>
      </p:sp>
      <p:sp>
        <p:nvSpPr>
          <p:cNvPr id="14" name="Rectangle: Rounded Corners 13">
            <a:extLst>
              <a:ext uri="{FF2B5EF4-FFF2-40B4-BE49-F238E27FC236}">
                <a16:creationId xmlns:a16="http://schemas.microsoft.com/office/drawing/2014/main" id="{E75F3473-211E-6135-4138-67BFF8AA37FD}"/>
              </a:ext>
            </a:extLst>
          </p:cNvPr>
          <p:cNvSpPr/>
          <p:nvPr/>
        </p:nvSpPr>
        <p:spPr>
          <a:xfrm>
            <a:off x="8603884" y="206813"/>
            <a:ext cx="3187623" cy="175620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b="1" dirty="0"/>
          </a:p>
          <a:p>
            <a:r>
              <a:rPr lang="en-US" b="1" u="sng" dirty="0"/>
              <a:t>Neural Network:</a:t>
            </a:r>
          </a:p>
          <a:p>
            <a:r>
              <a:rPr lang="en-US" dirty="0"/>
              <a:t>ROC: </a:t>
            </a:r>
            <a:r>
              <a:rPr lang="en-US" b="1" dirty="0"/>
              <a:t>83%</a:t>
            </a:r>
          </a:p>
          <a:p>
            <a:r>
              <a:rPr lang="en-US" dirty="0"/>
              <a:t>Accuracy</a:t>
            </a:r>
            <a:r>
              <a:rPr lang="en-US" b="1" dirty="0"/>
              <a:t>:  75%</a:t>
            </a:r>
          </a:p>
          <a:p>
            <a:r>
              <a:rPr lang="en-US" dirty="0"/>
              <a:t>Recall/ Sensitivity:</a:t>
            </a:r>
            <a:r>
              <a:rPr lang="en-US" b="1" dirty="0"/>
              <a:t> 81%</a:t>
            </a:r>
          </a:p>
          <a:p>
            <a:r>
              <a:rPr lang="en-US" dirty="0"/>
              <a:t>Precision: </a:t>
            </a:r>
            <a:r>
              <a:rPr lang="en-US" b="1" dirty="0"/>
              <a:t>73%</a:t>
            </a:r>
          </a:p>
          <a:p>
            <a:r>
              <a:rPr lang="en-US" dirty="0"/>
              <a:t>F1 Score: </a:t>
            </a:r>
            <a:r>
              <a:rPr lang="en-US" b="1" dirty="0"/>
              <a:t>77%</a:t>
            </a:r>
          </a:p>
          <a:p>
            <a:pPr algn="ctr"/>
            <a:endParaRPr lang="en-US" dirty="0"/>
          </a:p>
        </p:txBody>
      </p:sp>
      <p:sp>
        <p:nvSpPr>
          <p:cNvPr id="15" name="TextBox 14">
            <a:extLst>
              <a:ext uri="{FF2B5EF4-FFF2-40B4-BE49-F238E27FC236}">
                <a16:creationId xmlns:a16="http://schemas.microsoft.com/office/drawing/2014/main" id="{71222A9A-5F4C-8C9A-94BC-65DF18054847}"/>
              </a:ext>
            </a:extLst>
          </p:cNvPr>
          <p:cNvSpPr txBox="1"/>
          <p:nvPr/>
        </p:nvSpPr>
        <p:spPr>
          <a:xfrm>
            <a:off x="7113181" y="2128504"/>
            <a:ext cx="4678326" cy="2308324"/>
          </a:xfrm>
          <a:prstGeom prst="rect">
            <a:avLst/>
          </a:prstGeom>
          <a:noFill/>
          <a:ln w="28575">
            <a:solidFill>
              <a:srgbClr val="00B050"/>
            </a:solidFill>
          </a:ln>
        </p:spPr>
        <p:txBody>
          <a:bodyPr wrap="square" rtlCol="0">
            <a:spAutoFit/>
          </a:bodyPr>
          <a:lstStyle/>
          <a:p>
            <a:r>
              <a:rPr lang="en-US" b="1" dirty="0"/>
              <a:t>ROC: </a:t>
            </a:r>
            <a:r>
              <a:rPr lang="en-US" dirty="0"/>
              <a:t>Best ability to distinguish between classes</a:t>
            </a:r>
          </a:p>
          <a:p>
            <a:r>
              <a:rPr lang="en-US" b="1" dirty="0"/>
              <a:t>Accuracy</a:t>
            </a:r>
            <a:r>
              <a:rPr lang="en-US" dirty="0"/>
              <a:t>: Overall good, slightly lower.</a:t>
            </a:r>
            <a:endParaRPr lang="en-US" b="1" dirty="0"/>
          </a:p>
          <a:p>
            <a:r>
              <a:rPr lang="en-US" b="1" dirty="0"/>
              <a:t>Recall: </a:t>
            </a:r>
            <a:r>
              <a:rPr lang="en-US" dirty="0"/>
              <a:t>Very good at identifying true positive cases.</a:t>
            </a:r>
          </a:p>
          <a:p>
            <a:r>
              <a:rPr lang="en-US" b="1" dirty="0"/>
              <a:t>Precision: </a:t>
            </a:r>
            <a:r>
              <a:rPr lang="en-US" dirty="0"/>
              <a:t>Balanced Correctly</a:t>
            </a:r>
          </a:p>
          <a:p>
            <a:r>
              <a:rPr lang="en-US" b="1" dirty="0"/>
              <a:t>F1 Score</a:t>
            </a:r>
            <a:r>
              <a:rPr lang="en-US" dirty="0"/>
              <a:t>: Good balance between </a:t>
            </a:r>
            <a:r>
              <a:rPr lang="en-US" u="sng" dirty="0"/>
              <a:t>precision</a:t>
            </a:r>
            <a:r>
              <a:rPr lang="en-US" dirty="0"/>
              <a:t> and </a:t>
            </a:r>
            <a:r>
              <a:rPr lang="en-US" u="sng" dirty="0"/>
              <a:t>recall</a:t>
            </a:r>
            <a:r>
              <a:rPr lang="en-US" dirty="0"/>
              <a:t>.</a:t>
            </a:r>
          </a:p>
        </p:txBody>
      </p:sp>
      <p:graphicFrame>
        <p:nvGraphicFramePr>
          <p:cNvPr id="20" name="Table 19">
            <a:extLst>
              <a:ext uri="{FF2B5EF4-FFF2-40B4-BE49-F238E27FC236}">
                <a16:creationId xmlns:a16="http://schemas.microsoft.com/office/drawing/2014/main" id="{D9F7BE6B-1FF5-341B-85E4-5C679C453F14}"/>
              </a:ext>
            </a:extLst>
          </p:cNvPr>
          <p:cNvGraphicFramePr>
            <a:graphicFrameLocks noGrp="1"/>
          </p:cNvGraphicFramePr>
          <p:nvPr>
            <p:extLst>
              <p:ext uri="{D42A27DB-BD31-4B8C-83A1-F6EECF244321}">
                <p14:modId xmlns:p14="http://schemas.microsoft.com/office/powerpoint/2010/main" val="23067278"/>
              </p:ext>
            </p:extLst>
          </p:nvPr>
        </p:nvGraphicFramePr>
        <p:xfrm>
          <a:off x="7113181" y="4572798"/>
          <a:ext cx="4678326" cy="1586790"/>
        </p:xfrm>
        <a:graphic>
          <a:graphicData uri="http://schemas.openxmlformats.org/drawingml/2006/table">
            <a:tbl>
              <a:tblPr firstRow="1" bandRow="1">
                <a:tableStyleId>{69012ECD-51FC-41F1-AA8D-1B2483CD663E}</a:tableStyleId>
              </a:tblPr>
              <a:tblGrid>
                <a:gridCol w="1559442">
                  <a:extLst>
                    <a:ext uri="{9D8B030D-6E8A-4147-A177-3AD203B41FA5}">
                      <a16:colId xmlns:a16="http://schemas.microsoft.com/office/drawing/2014/main" val="956933072"/>
                    </a:ext>
                  </a:extLst>
                </a:gridCol>
                <a:gridCol w="1559442">
                  <a:extLst>
                    <a:ext uri="{9D8B030D-6E8A-4147-A177-3AD203B41FA5}">
                      <a16:colId xmlns:a16="http://schemas.microsoft.com/office/drawing/2014/main" val="847864140"/>
                    </a:ext>
                  </a:extLst>
                </a:gridCol>
                <a:gridCol w="1559442">
                  <a:extLst>
                    <a:ext uri="{9D8B030D-6E8A-4147-A177-3AD203B41FA5}">
                      <a16:colId xmlns:a16="http://schemas.microsoft.com/office/drawing/2014/main" val="2347084197"/>
                    </a:ext>
                  </a:extLst>
                </a:gridCol>
              </a:tblGrid>
              <a:tr h="274390">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tc gridSpan="2">
                  <a:txBody>
                    <a:bodyPr/>
                    <a:lstStyle/>
                    <a:p>
                      <a:pPr algn="ctr"/>
                      <a:r>
                        <a:rPr lang="en-US" sz="1400" dirty="0">
                          <a:solidFill>
                            <a:schemeClr val="tx1"/>
                          </a:solidFill>
                        </a:rPr>
                        <a:t>Prediction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tc hMerge="1">
                  <a:txBody>
                    <a:bodyPr/>
                    <a:lstStyle/>
                    <a:p>
                      <a:endParaRPr lang="en-US" dirty="0"/>
                    </a:p>
                  </a:txBody>
                  <a:tcPr>
                    <a:solidFill>
                      <a:schemeClr val="tx2">
                        <a:lumMod val="10000"/>
                        <a:lumOff val="90000"/>
                      </a:schemeClr>
                    </a:solidFill>
                  </a:tcPr>
                </a:tc>
                <a:extLst>
                  <a:ext uri="{0D108BD9-81ED-4DB2-BD59-A6C34878D82A}">
                    <a16:rowId xmlns:a16="http://schemas.microsoft.com/office/drawing/2014/main" val="130947195"/>
                  </a:ext>
                </a:extLst>
              </a:tr>
              <a:tr h="4323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solidFill>
                            <a:schemeClr val="tx1"/>
                          </a:solidFill>
                        </a:rPr>
                        <a:t>Actual</a:t>
                      </a:r>
                    </a:p>
                    <a:p>
                      <a:pPr algn="ct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algn="ctr"/>
                      <a:r>
                        <a:rPr lang="en-US" sz="1100" dirty="0"/>
                        <a:t>No Heart Disease Risk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With Heart Disease Risk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3369488"/>
                  </a:ext>
                </a:extLst>
              </a:tr>
              <a:tr h="4229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No Heart Disease Risk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kern="1200" dirty="0">
                          <a:solidFill>
                            <a:schemeClr val="tx1"/>
                          </a:solidFill>
                          <a:effectLst/>
                          <a:latin typeface="+mn-lt"/>
                          <a:ea typeface="+mn-ea"/>
                          <a:cs typeface="+mn-cs"/>
                        </a:rPr>
                        <a:t>16,687</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kern="1200" dirty="0">
                          <a:solidFill>
                            <a:schemeClr val="tx1"/>
                          </a:solidFill>
                          <a:effectLst/>
                          <a:latin typeface="+mn-lt"/>
                          <a:ea typeface="+mn-ea"/>
                          <a:cs typeface="+mn-cs"/>
                        </a:rPr>
                        <a:t>7,206</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2786803"/>
                  </a:ext>
                </a:extLst>
              </a:tr>
              <a:tr h="422957">
                <a:tc>
                  <a:txBody>
                    <a:bodyPr/>
                    <a:lstStyle/>
                    <a:p>
                      <a:pPr algn="ctr"/>
                      <a:r>
                        <a:rPr lang="en-US" sz="1100" dirty="0"/>
                        <a:t>With Heart Disease Risk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kern="1200" dirty="0">
                          <a:solidFill>
                            <a:schemeClr val="tx1"/>
                          </a:solidFill>
                          <a:effectLst/>
                          <a:latin typeface="+mn-lt"/>
                          <a:ea typeface="+mn-ea"/>
                          <a:cs typeface="+mn-cs"/>
                        </a:rPr>
                        <a:t>4,560 </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kern="1200" dirty="0">
                          <a:solidFill>
                            <a:schemeClr val="tx1"/>
                          </a:solidFill>
                          <a:effectLst/>
                          <a:latin typeface="+mn-lt"/>
                          <a:ea typeface="+mn-ea"/>
                          <a:cs typeface="+mn-cs"/>
                        </a:rPr>
                        <a:t>19,333</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9542255"/>
                  </a:ext>
                </a:extLst>
              </a:tr>
            </a:tbl>
          </a:graphicData>
        </a:graphic>
      </p:graphicFrame>
      <p:grpSp>
        <p:nvGrpSpPr>
          <p:cNvPr id="19" name="Group 18">
            <a:extLst>
              <a:ext uri="{FF2B5EF4-FFF2-40B4-BE49-F238E27FC236}">
                <a16:creationId xmlns:a16="http://schemas.microsoft.com/office/drawing/2014/main" id="{8871A973-EC47-925C-5ECC-F60E7DF16748}"/>
              </a:ext>
            </a:extLst>
          </p:cNvPr>
          <p:cNvGrpSpPr/>
          <p:nvPr/>
        </p:nvGrpSpPr>
        <p:grpSpPr>
          <a:xfrm>
            <a:off x="968354" y="2128505"/>
            <a:ext cx="5900466" cy="3985211"/>
            <a:chOff x="964760" y="2167317"/>
            <a:chExt cx="5900466" cy="3107955"/>
          </a:xfrm>
        </p:grpSpPr>
        <p:pic>
          <p:nvPicPr>
            <p:cNvPr id="16" name="Picture 15">
              <a:extLst>
                <a:ext uri="{FF2B5EF4-FFF2-40B4-BE49-F238E27FC236}">
                  <a16:creationId xmlns:a16="http://schemas.microsoft.com/office/drawing/2014/main" id="{5B1EC55D-2553-29DA-6DFC-58E4AD1C9206}"/>
                </a:ext>
              </a:extLst>
            </p:cNvPr>
            <p:cNvPicPr>
              <a:picLocks noChangeAspect="1"/>
            </p:cNvPicPr>
            <p:nvPr/>
          </p:nvPicPr>
          <p:blipFill>
            <a:blip r:embed="rId3"/>
            <a:stretch>
              <a:fillRect/>
            </a:stretch>
          </p:blipFill>
          <p:spPr>
            <a:xfrm>
              <a:off x="964760" y="2167317"/>
              <a:ext cx="5900466" cy="3107955"/>
            </a:xfrm>
            <a:prstGeom prst="rect">
              <a:avLst/>
            </a:prstGeom>
            <a:ln>
              <a:solidFill>
                <a:schemeClr val="accent1"/>
              </a:solidFill>
            </a:ln>
          </p:spPr>
        </p:pic>
        <p:sp>
          <p:nvSpPr>
            <p:cNvPr id="12" name="Rectangle 11">
              <a:extLst>
                <a:ext uri="{FF2B5EF4-FFF2-40B4-BE49-F238E27FC236}">
                  <a16:creationId xmlns:a16="http://schemas.microsoft.com/office/drawing/2014/main" id="{ED5CABDD-5E61-F4B0-BC4C-2B68D4C86540}"/>
                </a:ext>
              </a:extLst>
            </p:cNvPr>
            <p:cNvSpPr/>
            <p:nvPr/>
          </p:nvSpPr>
          <p:spPr>
            <a:xfrm>
              <a:off x="997138" y="4996344"/>
              <a:ext cx="5835710" cy="278928"/>
            </a:xfrm>
            <a:prstGeom prst="rect">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2648718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9E31EAC-06CE-82F5-193C-51271492B379}"/>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a:solidFill>
            <a:srgbClr val="5983A4"/>
          </a:solidFill>
        </p:grpSpPr>
        <p:sp>
          <p:nvSpPr>
            <p:cNvPr id="5" name="Freeform 19">
              <a:extLst>
                <a:ext uri="{FF2B5EF4-FFF2-40B4-BE49-F238E27FC236}">
                  <a16:creationId xmlns:a16="http://schemas.microsoft.com/office/drawing/2014/main" id="{2ACCDC65-A540-6DB7-DB31-53F22D1C0EFA}"/>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6" name="Freeform 20">
              <a:extLst>
                <a:ext uri="{FF2B5EF4-FFF2-40B4-BE49-F238E27FC236}">
                  <a16:creationId xmlns:a16="http://schemas.microsoft.com/office/drawing/2014/main" id="{101D9636-9C49-5CB5-6546-7F9E1F97B025}"/>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7" name="Freeform 21">
              <a:extLst>
                <a:ext uri="{FF2B5EF4-FFF2-40B4-BE49-F238E27FC236}">
                  <a16:creationId xmlns:a16="http://schemas.microsoft.com/office/drawing/2014/main" id="{E8625246-B238-C14D-F8AE-83AE041CFED8}"/>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 name="Arrow: Pentagon 2">
            <a:extLst>
              <a:ext uri="{FF2B5EF4-FFF2-40B4-BE49-F238E27FC236}">
                <a16:creationId xmlns:a16="http://schemas.microsoft.com/office/drawing/2014/main" id="{14298820-1D1A-A4DF-3E38-B7982D475753}"/>
              </a:ext>
            </a:extLst>
          </p:cNvPr>
          <p:cNvSpPr/>
          <p:nvPr/>
        </p:nvSpPr>
        <p:spPr>
          <a:xfrm>
            <a:off x="0" y="206813"/>
            <a:ext cx="5263117" cy="1339702"/>
          </a:xfrm>
          <a:prstGeom prst="homePlate">
            <a:avLst/>
          </a:prstGeom>
          <a:solidFill>
            <a:srgbClr val="FFFF00"/>
          </a:solidFill>
          <a:ln w="12700" cap="flat" cmpd="sng" algn="ctr">
            <a:solidFill>
              <a:srgbClr val="A9D4DB">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b="1" kern="0" dirty="0">
                <a:solidFill>
                  <a:srgbClr val="5983A4"/>
                </a:solidFill>
                <a:latin typeface="Franklin Gothic Book"/>
              </a:rPr>
              <a:t>Key Takeaway 2: Development Modeling &amp; Insights</a:t>
            </a:r>
            <a:endParaRPr kumimoji="0" lang="en-US" sz="2800" b="1" i="0" u="none" strike="noStrike" kern="0" cap="none" spc="0" normalizeH="0" baseline="0" noProof="0" dirty="0">
              <a:ln>
                <a:noFill/>
              </a:ln>
              <a:solidFill>
                <a:srgbClr val="5983A4"/>
              </a:solidFill>
              <a:effectLst/>
              <a:uLnTx/>
              <a:uFillTx/>
              <a:latin typeface="Franklin Gothic Book"/>
              <a:ea typeface="+mn-ea"/>
              <a:cs typeface="+mn-cs"/>
            </a:endParaRPr>
          </a:p>
        </p:txBody>
      </p:sp>
      <p:sp>
        <p:nvSpPr>
          <p:cNvPr id="2" name="TextBox 1">
            <a:extLst>
              <a:ext uri="{FF2B5EF4-FFF2-40B4-BE49-F238E27FC236}">
                <a16:creationId xmlns:a16="http://schemas.microsoft.com/office/drawing/2014/main" id="{14F477CB-F0B9-205D-3E56-AAF2BA3BEBE6}"/>
              </a:ext>
            </a:extLst>
          </p:cNvPr>
          <p:cNvSpPr txBox="1"/>
          <p:nvPr/>
        </p:nvSpPr>
        <p:spPr>
          <a:xfrm>
            <a:off x="5501713" y="6021102"/>
            <a:ext cx="6535271" cy="707886"/>
          </a:xfrm>
          <a:prstGeom prst="rect">
            <a:avLst/>
          </a:prstGeom>
          <a:noFill/>
        </p:spPr>
        <p:txBody>
          <a:bodyPr wrap="square" rtlCol="0">
            <a:spAutoFit/>
          </a:bodyPr>
          <a:lstStyle/>
          <a:p>
            <a:r>
              <a:rPr lang="en-US" sz="4000" b="1" dirty="0">
                <a:solidFill>
                  <a:schemeClr val="accent1"/>
                </a:solidFill>
              </a:rPr>
              <a:t>Other Findings: Regression</a:t>
            </a:r>
          </a:p>
        </p:txBody>
      </p:sp>
      <p:graphicFrame>
        <p:nvGraphicFramePr>
          <p:cNvPr id="9" name="Table 8">
            <a:extLst>
              <a:ext uri="{FF2B5EF4-FFF2-40B4-BE49-F238E27FC236}">
                <a16:creationId xmlns:a16="http://schemas.microsoft.com/office/drawing/2014/main" id="{E158AF07-ACC3-A00F-B2EB-4D689371692B}"/>
              </a:ext>
            </a:extLst>
          </p:cNvPr>
          <p:cNvGraphicFramePr>
            <a:graphicFrameLocks noGrp="1"/>
          </p:cNvGraphicFramePr>
          <p:nvPr>
            <p:extLst>
              <p:ext uri="{D42A27DB-BD31-4B8C-83A1-F6EECF244321}">
                <p14:modId xmlns:p14="http://schemas.microsoft.com/office/powerpoint/2010/main" val="2207485722"/>
              </p:ext>
            </p:extLst>
          </p:nvPr>
        </p:nvGraphicFramePr>
        <p:xfrm>
          <a:off x="1018693" y="2065629"/>
          <a:ext cx="7208874" cy="3302445"/>
        </p:xfrm>
        <a:graphic>
          <a:graphicData uri="http://schemas.openxmlformats.org/drawingml/2006/table">
            <a:tbl>
              <a:tblPr firstRow="1" bandRow="1">
                <a:tableStyleId>{5C22544A-7EE6-4342-B048-85BDC9FD1C3A}</a:tableStyleId>
              </a:tblPr>
              <a:tblGrid>
                <a:gridCol w="2402958">
                  <a:extLst>
                    <a:ext uri="{9D8B030D-6E8A-4147-A177-3AD203B41FA5}">
                      <a16:colId xmlns:a16="http://schemas.microsoft.com/office/drawing/2014/main" val="1867112465"/>
                    </a:ext>
                  </a:extLst>
                </a:gridCol>
                <a:gridCol w="2402958">
                  <a:extLst>
                    <a:ext uri="{9D8B030D-6E8A-4147-A177-3AD203B41FA5}">
                      <a16:colId xmlns:a16="http://schemas.microsoft.com/office/drawing/2014/main" val="2648486619"/>
                    </a:ext>
                  </a:extLst>
                </a:gridCol>
                <a:gridCol w="2402958">
                  <a:extLst>
                    <a:ext uri="{9D8B030D-6E8A-4147-A177-3AD203B41FA5}">
                      <a16:colId xmlns:a16="http://schemas.microsoft.com/office/drawing/2014/main" val="2432634090"/>
                    </a:ext>
                  </a:extLst>
                </a:gridCol>
              </a:tblGrid>
              <a:tr h="722410">
                <a:tc>
                  <a:txBody>
                    <a:bodyPr/>
                    <a:lstStyle/>
                    <a:p>
                      <a:r>
                        <a:rPr lang="en-US" dirty="0"/>
                        <a:t>Back Elimination</a:t>
                      </a:r>
                    </a:p>
                  </a:txBody>
                  <a:tcPr>
                    <a:lnB w="12700" cap="flat" cmpd="sng" algn="ctr">
                      <a:solidFill>
                        <a:schemeClr val="tx1"/>
                      </a:solidFill>
                      <a:prstDash val="solid"/>
                      <a:round/>
                      <a:headEnd type="none" w="med" len="med"/>
                      <a:tailEnd type="none" w="med" len="med"/>
                    </a:lnB>
                  </a:tcPr>
                </a:tc>
                <a:tc>
                  <a:txBody>
                    <a:bodyPr/>
                    <a:lstStyle/>
                    <a:p>
                      <a:r>
                        <a:rPr lang="en-US" dirty="0"/>
                        <a:t>Forward Selection</a:t>
                      </a:r>
                    </a:p>
                  </a:txBody>
                  <a:tcPr>
                    <a:lnB w="12700" cap="flat" cmpd="sng" algn="ctr">
                      <a:solidFill>
                        <a:schemeClr val="tx1"/>
                      </a:solidFill>
                      <a:prstDash val="solid"/>
                      <a:round/>
                      <a:headEnd type="none" w="med" len="med"/>
                      <a:tailEnd type="none" w="med" len="med"/>
                    </a:lnB>
                  </a:tcPr>
                </a:tc>
                <a:tc>
                  <a:txBody>
                    <a:bodyPr/>
                    <a:lstStyle/>
                    <a:p>
                      <a:r>
                        <a:rPr lang="en-US" dirty="0"/>
                        <a:t>Step wise selection</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1070585"/>
                  </a:ext>
                </a:extLst>
              </a:tr>
              <a:tr h="2580035">
                <a:tc>
                  <a:txBody>
                    <a:bodyPr/>
                    <a:lstStyle/>
                    <a:p>
                      <a:r>
                        <a:rPr lang="en-US" sz="1800" b="0" i="0" kern="1200" dirty="0">
                          <a:solidFill>
                            <a:schemeClr val="dk1"/>
                          </a:solidFill>
                          <a:effectLst/>
                          <a:latin typeface="+mn-lt"/>
                          <a:ea typeface="+mn-ea"/>
                          <a:cs typeface="+mn-cs"/>
                        </a:rPr>
                        <a:t>Age </a:t>
                      </a:r>
                    </a:p>
                    <a:p>
                      <a:r>
                        <a:rPr lang="en-US" sz="1800" b="0" i="0" kern="1200" dirty="0" err="1">
                          <a:solidFill>
                            <a:schemeClr val="dk1"/>
                          </a:solidFill>
                          <a:effectLst/>
                          <a:latin typeface="+mn-lt"/>
                          <a:ea typeface="+mn-ea"/>
                          <a:cs typeface="+mn-cs"/>
                        </a:rPr>
                        <a:t>GenHlth</a:t>
                      </a:r>
                      <a:r>
                        <a:rPr lang="en-US" sz="1800" b="0" i="0" kern="1200" dirty="0">
                          <a:solidFill>
                            <a:schemeClr val="dk1"/>
                          </a:solidFill>
                          <a:effectLst/>
                          <a:latin typeface="+mn-lt"/>
                          <a:ea typeface="+mn-ea"/>
                          <a:cs typeface="+mn-cs"/>
                        </a:rPr>
                        <a:t> </a:t>
                      </a:r>
                    </a:p>
                    <a:p>
                      <a:r>
                        <a:rPr lang="en-US" sz="1800" b="0" i="0" kern="1200" dirty="0">
                          <a:solidFill>
                            <a:schemeClr val="dk1"/>
                          </a:solidFill>
                          <a:effectLst/>
                          <a:latin typeface="+mn-lt"/>
                          <a:ea typeface="+mn-ea"/>
                          <a:cs typeface="+mn-cs"/>
                        </a:rPr>
                        <a:t>Income </a:t>
                      </a:r>
                    </a:p>
                    <a:p>
                      <a:r>
                        <a:rPr lang="en-US" sz="1800" b="0" i="0" kern="1200" dirty="0" err="1">
                          <a:solidFill>
                            <a:schemeClr val="dk1"/>
                          </a:solidFill>
                          <a:effectLst/>
                          <a:latin typeface="+mn-lt"/>
                          <a:ea typeface="+mn-ea"/>
                          <a:cs typeface="+mn-cs"/>
                        </a:rPr>
                        <a:t>PhysHlth</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BMI_Numeric</a:t>
                      </a:r>
                      <a:r>
                        <a:rPr lang="en-US" sz="1800" b="0" i="0" kern="1200" dirty="0">
                          <a:solidFill>
                            <a:schemeClr val="dk1"/>
                          </a:solidFill>
                          <a:effectLst/>
                          <a:latin typeface="+mn-lt"/>
                          <a:ea typeface="+mn-ea"/>
                          <a:cs typeface="+mn-cs"/>
                        </a:rPr>
                        <a:t> </a:t>
                      </a:r>
                    </a:p>
                    <a:p>
                      <a:r>
                        <a:rPr lang="en-US" sz="1800" b="0" i="0" kern="1200" dirty="0" err="1">
                          <a:solidFill>
                            <a:schemeClr val="dk1"/>
                          </a:solidFill>
                          <a:effectLst/>
                          <a:latin typeface="+mn-lt"/>
                          <a:ea typeface="+mn-ea"/>
                          <a:cs typeface="+mn-cs"/>
                        </a:rPr>
                        <a:t>HighBP</a:t>
                      </a:r>
                      <a:r>
                        <a:rPr lang="en-US" sz="1800" b="0" i="0" kern="1200" dirty="0">
                          <a:solidFill>
                            <a:schemeClr val="dk1"/>
                          </a:solidFill>
                          <a:effectLst/>
                          <a:latin typeface="+mn-lt"/>
                          <a:ea typeface="+mn-ea"/>
                          <a:cs typeface="+mn-cs"/>
                        </a:rPr>
                        <a:t> </a:t>
                      </a:r>
                    </a:p>
                    <a:p>
                      <a:r>
                        <a:rPr lang="en-US" sz="1800" b="0" i="0" kern="1200" dirty="0" err="1">
                          <a:solidFill>
                            <a:schemeClr val="dk1"/>
                          </a:solidFill>
                          <a:effectLst/>
                          <a:latin typeface="+mn-lt"/>
                          <a:ea typeface="+mn-ea"/>
                          <a:cs typeface="+mn-cs"/>
                        </a:rPr>
                        <a:t>MentHlth</a:t>
                      </a:r>
                      <a:r>
                        <a:rPr lang="en-US" sz="1800" b="0" i="0" kern="1200" dirty="0">
                          <a:solidFill>
                            <a:schemeClr val="dk1"/>
                          </a:solidFill>
                          <a:effectLst/>
                          <a:latin typeface="+mn-lt"/>
                          <a:ea typeface="+mn-ea"/>
                          <a:cs typeface="+mn-cs"/>
                        </a:rPr>
                        <a:t> </a:t>
                      </a:r>
                    </a:p>
                    <a:p>
                      <a:r>
                        <a:rPr lang="en-US" sz="1800" b="0" i="0" kern="1200" dirty="0" err="1">
                          <a:solidFill>
                            <a:schemeClr val="dk1"/>
                          </a:solidFill>
                          <a:effectLst/>
                          <a:latin typeface="+mn-lt"/>
                          <a:ea typeface="+mn-ea"/>
                          <a:cs typeface="+mn-cs"/>
                        </a:rPr>
                        <a:t>HighChol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err="1"/>
                        <a:t>GenHlth</a:t>
                      </a:r>
                      <a:r>
                        <a:rPr lang="en-US" dirty="0"/>
                        <a:t> </a:t>
                      </a:r>
                    </a:p>
                    <a:p>
                      <a:r>
                        <a:rPr lang="en-US" dirty="0"/>
                        <a:t>Age</a:t>
                      </a:r>
                    </a:p>
                    <a:p>
                      <a:r>
                        <a:rPr lang="en-US" dirty="0" err="1"/>
                        <a:t>HighChol</a:t>
                      </a:r>
                      <a:r>
                        <a:rPr lang="en-US" dirty="0"/>
                        <a:t> </a:t>
                      </a:r>
                    </a:p>
                    <a:p>
                      <a:r>
                        <a:rPr lang="en-US" dirty="0" err="1"/>
                        <a:t>HighBP</a:t>
                      </a:r>
                      <a:r>
                        <a:rPr lang="en-US" dirty="0"/>
                        <a:t> </a:t>
                      </a:r>
                    </a:p>
                    <a:p>
                      <a:r>
                        <a:rPr lang="en-US" dirty="0"/>
                        <a:t>Income </a:t>
                      </a:r>
                    </a:p>
                    <a:p>
                      <a:r>
                        <a:rPr lang="en-US" dirty="0" err="1"/>
                        <a:t>PhysHlth</a:t>
                      </a:r>
                      <a:r>
                        <a:rPr lang="en-US" dirty="0"/>
                        <a:t> </a:t>
                      </a:r>
                      <a:r>
                        <a:rPr lang="en-US" dirty="0" err="1"/>
                        <a:t>BMI_Numeric</a:t>
                      </a:r>
                      <a:r>
                        <a:rPr lang="en-US" dirty="0"/>
                        <a:t> </a:t>
                      </a:r>
                      <a:r>
                        <a:rPr lang="en-US" dirty="0" err="1"/>
                        <a:t>MentHlth</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0" i="0" kern="1200" dirty="0" err="1">
                          <a:solidFill>
                            <a:schemeClr val="dk1"/>
                          </a:solidFill>
                          <a:effectLst/>
                          <a:latin typeface="+mn-lt"/>
                          <a:ea typeface="+mn-ea"/>
                          <a:cs typeface="+mn-cs"/>
                        </a:rPr>
                        <a:t>GenHlth</a:t>
                      </a:r>
                      <a:r>
                        <a:rPr lang="en-US" sz="1800" b="0" i="0" kern="1200" dirty="0">
                          <a:solidFill>
                            <a:schemeClr val="dk1"/>
                          </a:solidFill>
                          <a:effectLst/>
                          <a:latin typeface="+mn-lt"/>
                          <a:ea typeface="+mn-ea"/>
                          <a:cs typeface="+mn-cs"/>
                        </a:rPr>
                        <a:t>’</a:t>
                      </a:r>
                    </a:p>
                    <a:p>
                      <a:r>
                        <a:rPr lang="en-US" sz="1800" b="0" i="0" kern="1200" dirty="0">
                          <a:solidFill>
                            <a:schemeClr val="dk1"/>
                          </a:solidFill>
                          <a:effectLst/>
                          <a:latin typeface="+mn-lt"/>
                          <a:ea typeface="+mn-ea"/>
                          <a:cs typeface="+mn-cs"/>
                        </a:rPr>
                        <a:t>Age</a:t>
                      </a:r>
                    </a:p>
                    <a:p>
                      <a:r>
                        <a:rPr lang="en-US" sz="1800" b="0" i="0" kern="1200" dirty="0" err="1">
                          <a:solidFill>
                            <a:schemeClr val="dk1"/>
                          </a:solidFill>
                          <a:effectLst/>
                          <a:latin typeface="+mn-lt"/>
                          <a:ea typeface="+mn-ea"/>
                          <a:cs typeface="+mn-cs"/>
                        </a:rPr>
                        <a:t>HighChol</a:t>
                      </a:r>
                      <a:r>
                        <a:rPr lang="en-US" sz="1800" b="0" i="0" kern="1200" dirty="0">
                          <a:solidFill>
                            <a:schemeClr val="dk1"/>
                          </a:solidFill>
                          <a:effectLst/>
                          <a:latin typeface="+mn-lt"/>
                          <a:ea typeface="+mn-ea"/>
                          <a:cs typeface="+mn-cs"/>
                        </a:rPr>
                        <a:t> </a:t>
                      </a:r>
                    </a:p>
                    <a:p>
                      <a:r>
                        <a:rPr lang="en-US" sz="1800" b="0" i="0" kern="1200" dirty="0" err="1">
                          <a:solidFill>
                            <a:schemeClr val="dk1"/>
                          </a:solidFill>
                          <a:effectLst/>
                          <a:latin typeface="+mn-lt"/>
                          <a:ea typeface="+mn-ea"/>
                          <a:cs typeface="+mn-cs"/>
                        </a:rPr>
                        <a:t>HighBP</a:t>
                      </a:r>
                      <a:r>
                        <a:rPr lang="en-US" sz="1800" b="0" i="0" kern="1200" dirty="0">
                          <a:solidFill>
                            <a:schemeClr val="dk1"/>
                          </a:solidFill>
                          <a:effectLst/>
                          <a:latin typeface="+mn-lt"/>
                          <a:ea typeface="+mn-ea"/>
                          <a:cs typeface="+mn-cs"/>
                        </a:rPr>
                        <a:t> </a:t>
                      </a:r>
                    </a:p>
                    <a:p>
                      <a:r>
                        <a:rPr lang="en-US" sz="1800" b="0" i="0" kern="1200" dirty="0">
                          <a:solidFill>
                            <a:schemeClr val="dk1"/>
                          </a:solidFill>
                          <a:effectLst/>
                          <a:latin typeface="+mn-lt"/>
                          <a:ea typeface="+mn-ea"/>
                          <a:cs typeface="+mn-cs"/>
                        </a:rPr>
                        <a:t>Income </a:t>
                      </a:r>
                    </a:p>
                    <a:p>
                      <a:r>
                        <a:rPr lang="en-US" sz="1800" b="0" i="0" kern="1200" dirty="0" err="1">
                          <a:solidFill>
                            <a:schemeClr val="dk1"/>
                          </a:solidFill>
                          <a:effectLst/>
                          <a:latin typeface="+mn-lt"/>
                          <a:ea typeface="+mn-ea"/>
                          <a:cs typeface="+mn-cs"/>
                        </a:rPr>
                        <a:t>PhysHlth</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BMI_Numeric</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MentHlth</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62152805"/>
                  </a:ext>
                </a:extLst>
              </a:tr>
            </a:tbl>
          </a:graphicData>
        </a:graphic>
      </p:graphicFrame>
      <p:sp>
        <p:nvSpPr>
          <p:cNvPr id="8" name="TextBox 7">
            <a:extLst>
              <a:ext uri="{FF2B5EF4-FFF2-40B4-BE49-F238E27FC236}">
                <a16:creationId xmlns:a16="http://schemas.microsoft.com/office/drawing/2014/main" id="{6EAEFBB8-22C5-7CC7-A264-94BD22CB6949}"/>
              </a:ext>
            </a:extLst>
          </p:cNvPr>
          <p:cNvSpPr txBox="1"/>
          <p:nvPr/>
        </p:nvSpPr>
        <p:spPr>
          <a:xfrm>
            <a:off x="8473576" y="3064185"/>
            <a:ext cx="3285878" cy="1200329"/>
          </a:xfrm>
          <a:prstGeom prst="rect">
            <a:avLst/>
          </a:prstGeom>
          <a:noFill/>
          <a:ln w="28575">
            <a:solidFill>
              <a:srgbClr val="00B050"/>
            </a:solidFill>
          </a:ln>
        </p:spPr>
        <p:txBody>
          <a:bodyPr wrap="square" rtlCol="0">
            <a:spAutoFit/>
          </a:bodyPr>
          <a:lstStyle/>
          <a:p>
            <a:r>
              <a:rPr lang="en-US" b="1" dirty="0"/>
              <a:t>Only education was removed, and the rest were deemed as significant by Back, Forward, and Stepwise regressions.</a:t>
            </a:r>
            <a:endParaRPr lang="en-US" dirty="0"/>
          </a:p>
        </p:txBody>
      </p:sp>
    </p:spTree>
    <p:extLst>
      <p:ext uri="{BB962C8B-B14F-4D97-AF65-F5344CB8AC3E}">
        <p14:creationId xmlns:p14="http://schemas.microsoft.com/office/powerpoint/2010/main" val="419382262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9E31EAC-06CE-82F5-193C-51271492B379}"/>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a:solidFill>
            <a:srgbClr val="5983A4"/>
          </a:solidFill>
        </p:grpSpPr>
        <p:sp>
          <p:nvSpPr>
            <p:cNvPr id="5" name="Freeform 19">
              <a:extLst>
                <a:ext uri="{FF2B5EF4-FFF2-40B4-BE49-F238E27FC236}">
                  <a16:creationId xmlns:a16="http://schemas.microsoft.com/office/drawing/2014/main" id="{2ACCDC65-A540-6DB7-DB31-53F22D1C0EFA}"/>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6" name="Freeform 20">
              <a:extLst>
                <a:ext uri="{FF2B5EF4-FFF2-40B4-BE49-F238E27FC236}">
                  <a16:creationId xmlns:a16="http://schemas.microsoft.com/office/drawing/2014/main" id="{101D9636-9C49-5CB5-6546-7F9E1F97B025}"/>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7" name="Freeform 21">
              <a:extLst>
                <a:ext uri="{FF2B5EF4-FFF2-40B4-BE49-F238E27FC236}">
                  <a16:creationId xmlns:a16="http://schemas.microsoft.com/office/drawing/2014/main" id="{E8625246-B238-C14D-F8AE-83AE041CFED8}"/>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 name="Arrow: Pentagon 2">
            <a:extLst>
              <a:ext uri="{FF2B5EF4-FFF2-40B4-BE49-F238E27FC236}">
                <a16:creationId xmlns:a16="http://schemas.microsoft.com/office/drawing/2014/main" id="{14298820-1D1A-A4DF-3E38-B7982D475753}"/>
              </a:ext>
            </a:extLst>
          </p:cNvPr>
          <p:cNvSpPr/>
          <p:nvPr/>
        </p:nvSpPr>
        <p:spPr>
          <a:xfrm>
            <a:off x="0" y="206813"/>
            <a:ext cx="5263117" cy="1339702"/>
          </a:xfrm>
          <a:prstGeom prst="homePlate">
            <a:avLst/>
          </a:prstGeom>
          <a:solidFill>
            <a:srgbClr val="FFFF00"/>
          </a:solidFill>
          <a:ln w="12700" cap="flat" cmpd="sng" algn="ctr">
            <a:solidFill>
              <a:srgbClr val="A9D4DB">
                <a:shade val="15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2800" b="1" kern="0" dirty="0">
                <a:solidFill>
                  <a:srgbClr val="5983A4"/>
                </a:solidFill>
                <a:latin typeface="Franklin Gothic Book"/>
              </a:rPr>
              <a:t>Key Takeaway 3: Actionable Public Health Insights</a:t>
            </a:r>
            <a:endParaRPr kumimoji="0" lang="en-US" sz="2800" b="1" i="0" u="none" strike="noStrike" kern="0" cap="none" spc="0" normalizeH="0" baseline="0" noProof="0" dirty="0">
              <a:ln>
                <a:noFill/>
              </a:ln>
              <a:solidFill>
                <a:srgbClr val="5983A4"/>
              </a:solidFill>
              <a:effectLst/>
              <a:uLnTx/>
              <a:uFillTx/>
              <a:latin typeface="Franklin Gothic Book"/>
              <a:ea typeface="+mn-ea"/>
              <a:cs typeface="+mn-cs"/>
            </a:endParaRPr>
          </a:p>
        </p:txBody>
      </p:sp>
      <p:sp>
        <p:nvSpPr>
          <p:cNvPr id="2" name="TextBox 1">
            <a:extLst>
              <a:ext uri="{FF2B5EF4-FFF2-40B4-BE49-F238E27FC236}">
                <a16:creationId xmlns:a16="http://schemas.microsoft.com/office/drawing/2014/main" id="{DB282CA5-D312-C63D-FB93-802E2A794D88}"/>
              </a:ext>
            </a:extLst>
          </p:cNvPr>
          <p:cNvSpPr txBox="1"/>
          <p:nvPr/>
        </p:nvSpPr>
        <p:spPr>
          <a:xfrm>
            <a:off x="3274358" y="1546515"/>
            <a:ext cx="8283389" cy="5047536"/>
          </a:xfrm>
          <a:prstGeom prst="rect">
            <a:avLst/>
          </a:prstGeom>
          <a:noFill/>
          <a:ln w="28575">
            <a:solidFill>
              <a:schemeClr val="tx2">
                <a:lumMod val="25000"/>
                <a:lumOff val="75000"/>
              </a:schemeClr>
            </a:solidFill>
          </a:ln>
        </p:spPr>
        <p:txBody>
          <a:bodyPr wrap="square" rtlCol="0">
            <a:spAutoFit/>
          </a:bodyPr>
          <a:lstStyle/>
          <a:p>
            <a:pPr algn="just"/>
            <a:r>
              <a:rPr lang="en-US" sz="1400" dirty="0"/>
              <a:t>Individuals with confirmed high cholesterol and blood pressure, especially those with advanced age and poor health face a significantly elevated risk of heart disease and heart attack. </a:t>
            </a:r>
          </a:p>
          <a:p>
            <a:pPr algn="just"/>
            <a:endParaRPr lang="en-US" sz="1400" b="1" dirty="0"/>
          </a:p>
          <a:p>
            <a:pPr algn="just"/>
            <a:r>
              <a:rPr lang="en-US" sz="1400" b="1" dirty="0"/>
              <a:t>1. Prioritize Cholesterol Management</a:t>
            </a:r>
            <a:endParaRPr lang="en-US" sz="1400" dirty="0"/>
          </a:p>
          <a:p>
            <a:pPr algn="just"/>
            <a:r>
              <a:rPr lang="en-US" sz="1400" dirty="0"/>
              <a:t>Conduct an initiative for widespread cholesterol screening, particularly in communities who has poor health, and are over 55 years old. Comprehensive programs incorporating education, lifestyle guidance, and accessible medication can effectively manage cholesterol levels and reduce heart disease risk.</a:t>
            </a:r>
          </a:p>
          <a:p>
            <a:pPr algn="just"/>
            <a:endParaRPr lang="en-US" sz="1400" dirty="0"/>
          </a:p>
          <a:p>
            <a:pPr algn="just"/>
            <a:r>
              <a:rPr lang="en-US" sz="1400" b="1" dirty="0"/>
              <a:t>2. Strengthen Blood Pressure Control Efforts</a:t>
            </a:r>
          </a:p>
          <a:p>
            <a:pPr algn="just"/>
            <a:r>
              <a:rPr lang="en-US" sz="1400" dirty="0"/>
              <a:t>Same as Cholesterol. Expanding blood pressure screening, coupled with community-based support for sodium reduction, physical activity, and medication access, can help control hypertension and protect heart health.</a:t>
            </a:r>
          </a:p>
          <a:p>
            <a:pPr algn="just"/>
            <a:endParaRPr lang="en-US" sz="1400" dirty="0"/>
          </a:p>
          <a:p>
            <a:pPr algn="just"/>
            <a:r>
              <a:rPr lang="en-US" sz="1400" b="1" dirty="0"/>
              <a:t>3. Invest in Overall Well-being and Prevention</a:t>
            </a:r>
          </a:p>
          <a:p>
            <a:pPr algn="just"/>
            <a:r>
              <a:rPr lang="en-US" sz="1400" dirty="0"/>
              <a:t>Poor</a:t>
            </a:r>
            <a:r>
              <a:rPr lang="en-US" sz="1400" b="1" dirty="0"/>
              <a:t> </a:t>
            </a:r>
            <a:r>
              <a:rPr lang="en-US" sz="1400" dirty="0"/>
              <a:t>General health is strongly linked to increased heart disease risk. Promoting overall well-being through regular check-ups, mental health support, and healthy lifestyle programs can enhance heart health and reduce the burden of heart disease, especially in communities with lower reported health status.</a:t>
            </a:r>
          </a:p>
          <a:p>
            <a:pPr algn="just"/>
            <a:endParaRPr lang="en-US" sz="1400" dirty="0"/>
          </a:p>
          <a:p>
            <a:pPr algn="just"/>
            <a:r>
              <a:rPr lang="en-US" sz="1400" b="1" dirty="0"/>
              <a:t>4. Digitalize Heart Risk Survey Questionnaires</a:t>
            </a:r>
          </a:p>
          <a:p>
            <a:pPr algn="just"/>
            <a:r>
              <a:rPr lang="en-US" sz="1400" dirty="0"/>
              <a:t>For ease and efficient reach, utilize predictive modeling and analytic techniques to create an online survey questionnaire, which could be conducted bi-weekly for the community. To monitor the health altogether. </a:t>
            </a:r>
          </a:p>
          <a:p>
            <a:pPr marL="285750" indent="-285750">
              <a:buFont typeface="Arial" panose="020B0604020202020204" pitchFamily="34" charset="0"/>
              <a:buChar char="•"/>
            </a:pPr>
            <a:endParaRPr lang="en-US" sz="1400" dirty="0">
              <a:latin typeface="Aptos (Body)"/>
            </a:endParaRPr>
          </a:p>
          <a:p>
            <a:r>
              <a:rPr lang="en-US" sz="1400" dirty="0">
                <a:solidFill>
                  <a:srgbClr val="FF0000"/>
                </a:solidFill>
                <a:latin typeface="Aptos (Body)"/>
              </a:rPr>
              <a:t>** Insights are mostly based on an odd ratio since neural networks are difficult to interpret.</a:t>
            </a:r>
          </a:p>
        </p:txBody>
      </p:sp>
    </p:spTree>
    <p:extLst>
      <p:ext uri="{BB962C8B-B14F-4D97-AF65-F5344CB8AC3E}">
        <p14:creationId xmlns:p14="http://schemas.microsoft.com/office/powerpoint/2010/main" val="10436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9E31EAC-06CE-82F5-193C-51271492B379}"/>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a:solidFill>
            <a:srgbClr val="5983A4"/>
          </a:solidFill>
        </p:grpSpPr>
        <p:sp>
          <p:nvSpPr>
            <p:cNvPr id="5" name="Freeform 19">
              <a:extLst>
                <a:ext uri="{FF2B5EF4-FFF2-40B4-BE49-F238E27FC236}">
                  <a16:creationId xmlns:a16="http://schemas.microsoft.com/office/drawing/2014/main" id="{2ACCDC65-A540-6DB7-DB31-53F22D1C0EFA}"/>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6" name="Freeform 20">
              <a:extLst>
                <a:ext uri="{FF2B5EF4-FFF2-40B4-BE49-F238E27FC236}">
                  <a16:creationId xmlns:a16="http://schemas.microsoft.com/office/drawing/2014/main" id="{101D9636-9C49-5CB5-6546-7F9E1F97B025}"/>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7" name="Freeform 21">
              <a:extLst>
                <a:ext uri="{FF2B5EF4-FFF2-40B4-BE49-F238E27FC236}">
                  <a16:creationId xmlns:a16="http://schemas.microsoft.com/office/drawing/2014/main" id="{E8625246-B238-C14D-F8AE-83AE041CFED8}"/>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 name="Arrow: Pentagon 2">
            <a:extLst>
              <a:ext uri="{FF2B5EF4-FFF2-40B4-BE49-F238E27FC236}">
                <a16:creationId xmlns:a16="http://schemas.microsoft.com/office/drawing/2014/main" id="{14298820-1D1A-A4DF-3E38-B7982D475753}"/>
              </a:ext>
            </a:extLst>
          </p:cNvPr>
          <p:cNvSpPr/>
          <p:nvPr/>
        </p:nvSpPr>
        <p:spPr>
          <a:xfrm>
            <a:off x="0" y="206813"/>
            <a:ext cx="5263117" cy="1339702"/>
          </a:xfrm>
          <a:prstGeom prst="homePlate">
            <a:avLst/>
          </a:prstGeom>
          <a:solidFill>
            <a:srgbClr val="FFFF00"/>
          </a:solidFill>
          <a:ln w="12700" cap="flat" cmpd="sng" algn="ctr">
            <a:solidFill>
              <a:srgbClr val="A9D4DB">
                <a:shade val="15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2800" b="1" kern="0" dirty="0">
                <a:solidFill>
                  <a:srgbClr val="5983A4"/>
                </a:solidFill>
                <a:latin typeface="Franklin Gothic Book"/>
              </a:rPr>
              <a:t>Appendix: Skewness &amp; Target Count</a:t>
            </a:r>
            <a:endParaRPr kumimoji="0" lang="en-US" sz="2800" b="1" i="0" u="none" strike="noStrike" kern="0" cap="none" spc="0" normalizeH="0" baseline="0" noProof="0" dirty="0">
              <a:ln>
                <a:noFill/>
              </a:ln>
              <a:solidFill>
                <a:srgbClr val="5983A4"/>
              </a:solidFill>
              <a:effectLst/>
              <a:uLnTx/>
              <a:uFillTx/>
              <a:latin typeface="Franklin Gothic Book"/>
              <a:ea typeface="+mn-ea"/>
              <a:cs typeface="+mn-cs"/>
            </a:endParaRPr>
          </a:p>
        </p:txBody>
      </p:sp>
      <p:pic>
        <p:nvPicPr>
          <p:cNvPr id="9" name="Picture 8">
            <a:extLst>
              <a:ext uri="{FF2B5EF4-FFF2-40B4-BE49-F238E27FC236}">
                <a16:creationId xmlns:a16="http://schemas.microsoft.com/office/drawing/2014/main" id="{841E08B9-FF9F-700B-B3A3-E08272EFDB18}"/>
              </a:ext>
            </a:extLst>
          </p:cNvPr>
          <p:cNvPicPr>
            <a:picLocks noChangeAspect="1"/>
          </p:cNvPicPr>
          <p:nvPr/>
        </p:nvPicPr>
        <p:blipFill>
          <a:blip r:embed="rId3"/>
          <a:stretch>
            <a:fillRect/>
          </a:stretch>
        </p:blipFill>
        <p:spPr>
          <a:xfrm>
            <a:off x="1180215" y="1825862"/>
            <a:ext cx="6432697" cy="4400866"/>
          </a:xfrm>
          <a:prstGeom prst="rect">
            <a:avLst/>
          </a:prstGeom>
          <a:ln>
            <a:solidFill>
              <a:schemeClr val="accent1"/>
            </a:solidFill>
          </a:ln>
        </p:spPr>
      </p:pic>
      <p:sp>
        <p:nvSpPr>
          <p:cNvPr id="10" name="TextBox 9">
            <a:extLst>
              <a:ext uri="{FF2B5EF4-FFF2-40B4-BE49-F238E27FC236}">
                <a16:creationId xmlns:a16="http://schemas.microsoft.com/office/drawing/2014/main" id="{D6C10913-C180-EF61-BADB-C1BF93EEE62E}"/>
              </a:ext>
            </a:extLst>
          </p:cNvPr>
          <p:cNvSpPr txBox="1"/>
          <p:nvPr/>
        </p:nvSpPr>
        <p:spPr>
          <a:xfrm>
            <a:off x="7822274" y="157601"/>
            <a:ext cx="4075559" cy="3477875"/>
          </a:xfrm>
          <a:prstGeom prst="rect">
            <a:avLst/>
          </a:prstGeom>
          <a:noFill/>
          <a:ln>
            <a:solidFill>
              <a:schemeClr val="accent1"/>
            </a:solidFill>
          </a:ln>
        </p:spPr>
        <p:txBody>
          <a:bodyPr wrap="square" rtlCol="0">
            <a:spAutoFit/>
          </a:bodyPr>
          <a:lstStyle/>
          <a:p>
            <a:r>
              <a:rPr lang="en-US" sz="2000" b="0" dirty="0">
                <a:solidFill>
                  <a:srgbClr val="000000"/>
                </a:solidFill>
                <a:effectLst/>
                <a:latin typeface="+mj-lt"/>
              </a:rPr>
              <a:t>The image shows skewness but there is no need to transform the data because most of them are binary. The only categories are Age, Education, Income, </a:t>
            </a:r>
            <a:r>
              <a:rPr lang="en-US" sz="2000" b="0" dirty="0" err="1">
                <a:solidFill>
                  <a:srgbClr val="000000"/>
                </a:solidFill>
                <a:effectLst/>
                <a:latin typeface="+mj-lt"/>
              </a:rPr>
              <a:t>GenHlth</a:t>
            </a:r>
            <a:r>
              <a:rPr lang="en-US" sz="2000" b="0" dirty="0">
                <a:solidFill>
                  <a:srgbClr val="000000"/>
                </a:solidFill>
                <a:effectLst/>
                <a:latin typeface="+mj-lt"/>
              </a:rPr>
              <a:t>, &amp; BMI which are not skewed. In contrast, Phys and Men </a:t>
            </a:r>
            <a:r>
              <a:rPr lang="en-US" sz="2000" b="0" dirty="0" err="1">
                <a:solidFill>
                  <a:srgbClr val="000000"/>
                </a:solidFill>
                <a:effectLst/>
                <a:latin typeface="+mj-lt"/>
              </a:rPr>
              <a:t>Hlth</a:t>
            </a:r>
            <a:r>
              <a:rPr lang="en-US" sz="2000" b="0" dirty="0">
                <a:solidFill>
                  <a:srgbClr val="000000"/>
                </a:solidFill>
                <a:effectLst/>
                <a:latin typeface="+mj-lt"/>
              </a:rPr>
              <a:t> are integers.  </a:t>
            </a:r>
          </a:p>
          <a:p>
            <a:endParaRPr lang="en-US" sz="2000" dirty="0">
              <a:solidFill>
                <a:srgbClr val="000000"/>
              </a:solidFill>
              <a:latin typeface="+mj-lt"/>
            </a:endParaRPr>
          </a:p>
          <a:p>
            <a:r>
              <a:rPr lang="en-US" sz="2000" b="0" dirty="0">
                <a:solidFill>
                  <a:srgbClr val="000000"/>
                </a:solidFill>
                <a:effectLst/>
                <a:latin typeface="+mj-lt"/>
              </a:rPr>
              <a:t>While the image below shows that most respondents have no heart disease</a:t>
            </a:r>
          </a:p>
        </p:txBody>
      </p:sp>
      <p:pic>
        <p:nvPicPr>
          <p:cNvPr id="13" name="Picture 12">
            <a:extLst>
              <a:ext uri="{FF2B5EF4-FFF2-40B4-BE49-F238E27FC236}">
                <a16:creationId xmlns:a16="http://schemas.microsoft.com/office/drawing/2014/main" id="{33F82AB3-B17B-C477-4B10-5006CE5CF443}"/>
              </a:ext>
            </a:extLst>
          </p:cNvPr>
          <p:cNvPicPr>
            <a:picLocks noChangeAspect="1"/>
          </p:cNvPicPr>
          <p:nvPr/>
        </p:nvPicPr>
        <p:blipFill>
          <a:blip r:embed="rId4"/>
          <a:stretch>
            <a:fillRect/>
          </a:stretch>
        </p:blipFill>
        <p:spPr>
          <a:xfrm>
            <a:off x="7859530" y="4199208"/>
            <a:ext cx="4001046" cy="2027520"/>
          </a:xfrm>
          <a:prstGeom prst="rect">
            <a:avLst/>
          </a:prstGeom>
          <a:ln>
            <a:solidFill>
              <a:schemeClr val="tx2">
                <a:lumMod val="25000"/>
                <a:lumOff val="75000"/>
              </a:schemeClr>
            </a:solidFill>
          </a:ln>
        </p:spPr>
      </p:pic>
    </p:spTree>
    <p:extLst>
      <p:ext uri="{BB962C8B-B14F-4D97-AF65-F5344CB8AC3E}">
        <p14:creationId xmlns:p14="http://schemas.microsoft.com/office/powerpoint/2010/main" val="210217567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9E31EAC-06CE-82F5-193C-51271492B379}"/>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a:solidFill>
            <a:srgbClr val="5983A4"/>
          </a:solidFill>
        </p:grpSpPr>
        <p:sp>
          <p:nvSpPr>
            <p:cNvPr id="5" name="Freeform 19">
              <a:extLst>
                <a:ext uri="{FF2B5EF4-FFF2-40B4-BE49-F238E27FC236}">
                  <a16:creationId xmlns:a16="http://schemas.microsoft.com/office/drawing/2014/main" id="{2ACCDC65-A540-6DB7-DB31-53F22D1C0EFA}"/>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6" name="Freeform 20">
              <a:extLst>
                <a:ext uri="{FF2B5EF4-FFF2-40B4-BE49-F238E27FC236}">
                  <a16:creationId xmlns:a16="http://schemas.microsoft.com/office/drawing/2014/main" id="{101D9636-9C49-5CB5-6546-7F9E1F97B025}"/>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7" name="Freeform 21">
              <a:extLst>
                <a:ext uri="{FF2B5EF4-FFF2-40B4-BE49-F238E27FC236}">
                  <a16:creationId xmlns:a16="http://schemas.microsoft.com/office/drawing/2014/main" id="{E8625246-B238-C14D-F8AE-83AE041CFED8}"/>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 name="Arrow: Pentagon 2">
            <a:extLst>
              <a:ext uri="{FF2B5EF4-FFF2-40B4-BE49-F238E27FC236}">
                <a16:creationId xmlns:a16="http://schemas.microsoft.com/office/drawing/2014/main" id="{14298820-1D1A-A4DF-3E38-B7982D475753}"/>
              </a:ext>
            </a:extLst>
          </p:cNvPr>
          <p:cNvSpPr/>
          <p:nvPr/>
        </p:nvSpPr>
        <p:spPr>
          <a:xfrm>
            <a:off x="0" y="206813"/>
            <a:ext cx="5263117" cy="1339702"/>
          </a:xfrm>
          <a:prstGeom prst="homePlate">
            <a:avLst/>
          </a:prstGeom>
          <a:solidFill>
            <a:srgbClr val="FFFF00"/>
          </a:solidFill>
          <a:ln w="12700" cap="flat" cmpd="sng" algn="ctr">
            <a:solidFill>
              <a:srgbClr val="A9D4DB">
                <a:shade val="15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2800" b="1" kern="0" dirty="0">
                <a:solidFill>
                  <a:srgbClr val="5983A4"/>
                </a:solidFill>
                <a:latin typeface="Franklin Gothic Book"/>
              </a:rPr>
              <a:t>Appendix: Variables Profile</a:t>
            </a:r>
            <a:endParaRPr kumimoji="0" lang="en-US" sz="2800" b="1" i="0" u="none" strike="noStrike" kern="0" cap="none" spc="0" normalizeH="0" baseline="0" noProof="0" dirty="0">
              <a:ln>
                <a:noFill/>
              </a:ln>
              <a:solidFill>
                <a:srgbClr val="5983A4"/>
              </a:solidFill>
              <a:effectLst/>
              <a:uLnTx/>
              <a:uFillTx/>
              <a:latin typeface="Franklin Gothic Book"/>
              <a:ea typeface="+mn-ea"/>
              <a:cs typeface="+mn-cs"/>
            </a:endParaRPr>
          </a:p>
        </p:txBody>
      </p:sp>
      <p:pic>
        <p:nvPicPr>
          <p:cNvPr id="8" name="Picture 7">
            <a:extLst>
              <a:ext uri="{FF2B5EF4-FFF2-40B4-BE49-F238E27FC236}">
                <a16:creationId xmlns:a16="http://schemas.microsoft.com/office/drawing/2014/main" id="{63E9E7D7-9B01-DE0E-9175-5369751464EF}"/>
              </a:ext>
            </a:extLst>
          </p:cNvPr>
          <p:cNvPicPr>
            <a:picLocks noChangeAspect="1"/>
          </p:cNvPicPr>
          <p:nvPr/>
        </p:nvPicPr>
        <p:blipFill>
          <a:blip r:embed="rId3"/>
          <a:stretch>
            <a:fillRect/>
          </a:stretch>
        </p:blipFill>
        <p:spPr>
          <a:xfrm>
            <a:off x="738642" y="1728618"/>
            <a:ext cx="6048729" cy="4646427"/>
          </a:xfrm>
          <a:prstGeom prst="rect">
            <a:avLst/>
          </a:prstGeom>
          <a:ln>
            <a:solidFill>
              <a:schemeClr val="accent1"/>
            </a:solidFill>
          </a:ln>
        </p:spPr>
      </p:pic>
      <p:pic>
        <p:nvPicPr>
          <p:cNvPr id="12" name="Picture 11">
            <a:extLst>
              <a:ext uri="{FF2B5EF4-FFF2-40B4-BE49-F238E27FC236}">
                <a16:creationId xmlns:a16="http://schemas.microsoft.com/office/drawing/2014/main" id="{4C2BDBDC-77DA-50FC-3054-C0700372F5A3}"/>
              </a:ext>
            </a:extLst>
          </p:cNvPr>
          <p:cNvPicPr>
            <a:picLocks noChangeAspect="1"/>
          </p:cNvPicPr>
          <p:nvPr/>
        </p:nvPicPr>
        <p:blipFill>
          <a:blip r:embed="rId4"/>
          <a:stretch>
            <a:fillRect/>
          </a:stretch>
        </p:blipFill>
        <p:spPr>
          <a:xfrm>
            <a:off x="6993800" y="1728618"/>
            <a:ext cx="4194154" cy="1962760"/>
          </a:xfrm>
          <a:prstGeom prst="rect">
            <a:avLst/>
          </a:prstGeom>
          <a:ln>
            <a:solidFill>
              <a:schemeClr val="accent1"/>
            </a:solidFill>
          </a:ln>
        </p:spPr>
      </p:pic>
      <p:sp>
        <p:nvSpPr>
          <p:cNvPr id="15" name="TextBox 14">
            <a:extLst>
              <a:ext uri="{FF2B5EF4-FFF2-40B4-BE49-F238E27FC236}">
                <a16:creationId xmlns:a16="http://schemas.microsoft.com/office/drawing/2014/main" id="{65049328-82C7-FA60-0713-E11073932C09}"/>
              </a:ext>
            </a:extLst>
          </p:cNvPr>
          <p:cNvSpPr txBox="1"/>
          <p:nvPr/>
        </p:nvSpPr>
        <p:spPr>
          <a:xfrm>
            <a:off x="6993800" y="3848100"/>
            <a:ext cx="4194154" cy="784830"/>
          </a:xfrm>
          <a:prstGeom prst="rect">
            <a:avLst/>
          </a:prstGeom>
          <a:noFill/>
        </p:spPr>
        <p:txBody>
          <a:bodyPr wrap="square" rtlCol="0">
            <a:spAutoFit/>
          </a:bodyPr>
          <a:lstStyle/>
          <a:p>
            <a:r>
              <a:rPr lang="en-US" sz="1500" dirty="0"/>
              <a:t>The community is </a:t>
            </a:r>
            <a:r>
              <a:rPr lang="en-US" sz="1500" b="1" dirty="0"/>
              <a:t>generally</a:t>
            </a:r>
            <a:r>
              <a:rPr lang="en-US" sz="1500" dirty="0"/>
              <a:t> healthy but there is a significant number who are not and have vices like smoking or heavy drinking.</a:t>
            </a:r>
          </a:p>
        </p:txBody>
      </p:sp>
    </p:spTree>
    <p:extLst>
      <p:ext uri="{BB962C8B-B14F-4D97-AF65-F5344CB8AC3E}">
        <p14:creationId xmlns:p14="http://schemas.microsoft.com/office/powerpoint/2010/main" val="295856861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9E31EAC-06CE-82F5-193C-51271492B379}"/>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a:solidFill>
            <a:srgbClr val="5983A4"/>
          </a:solidFill>
        </p:grpSpPr>
        <p:sp>
          <p:nvSpPr>
            <p:cNvPr id="5" name="Freeform 19">
              <a:extLst>
                <a:ext uri="{FF2B5EF4-FFF2-40B4-BE49-F238E27FC236}">
                  <a16:creationId xmlns:a16="http://schemas.microsoft.com/office/drawing/2014/main" id="{2ACCDC65-A540-6DB7-DB31-53F22D1C0EFA}"/>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6" name="Freeform 20">
              <a:extLst>
                <a:ext uri="{FF2B5EF4-FFF2-40B4-BE49-F238E27FC236}">
                  <a16:creationId xmlns:a16="http://schemas.microsoft.com/office/drawing/2014/main" id="{101D9636-9C49-5CB5-6546-7F9E1F97B025}"/>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7" name="Freeform 21">
              <a:extLst>
                <a:ext uri="{FF2B5EF4-FFF2-40B4-BE49-F238E27FC236}">
                  <a16:creationId xmlns:a16="http://schemas.microsoft.com/office/drawing/2014/main" id="{E8625246-B238-C14D-F8AE-83AE041CFED8}"/>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 name="Arrow: Pentagon 2">
            <a:extLst>
              <a:ext uri="{FF2B5EF4-FFF2-40B4-BE49-F238E27FC236}">
                <a16:creationId xmlns:a16="http://schemas.microsoft.com/office/drawing/2014/main" id="{14298820-1D1A-A4DF-3E38-B7982D475753}"/>
              </a:ext>
            </a:extLst>
          </p:cNvPr>
          <p:cNvSpPr/>
          <p:nvPr/>
        </p:nvSpPr>
        <p:spPr>
          <a:xfrm>
            <a:off x="0" y="206813"/>
            <a:ext cx="5263117" cy="1339702"/>
          </a:xfrm>
          <a:prstGeom prst="homePlate">
            <a:avLst/>
          </a:prstGeom>
          <a:solidFill>
            <a:srgbClr val="FFFF00"/>
          </a:solidFill>
          <a:ln w="12700" cap="flat" cmpd="sng" algn="ctr">
            <a:solidFill>
              <a:srgbClr val="A9D4DB">
                <a:shade val="15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2800" b="1" kern="0" dirty="0">
                <a:solidFill>
                  <a:srgbClr val="5983A4"/>
                </a:solidFill>
                <a:latin typeface="Franklin Gothic Book"/>
              </a:rPr>
              <a:t>Appendix: Boxplots</a:t>
            </a:r>
            <a:endParaRPr kumimoji="0" lang="en-US" sz="2800" b="1" i="0" u="none" strike="noStrike" kern="0" cap="none" spc="0" normalizeH="0" baseline="0" noProof="0" dirty="0">
              <a:ln>
                <a:noFill/>
              </a:ln>
              <a:solidFill>
                <a:srgbClr val="5983A4"/>
              </a:solidFill>
              <a:effectLst/>
              <a:uLnTx/>
              <a:uFillTx/>
              <a:latin typeface="Franklin Gothic Book"/>
              <a:ea typeface="+mn-ea"/>
              <a:cs typeface="+mn-cs"/>
            </a:endParaRPr>
          </a:p>
        </p:txBody>
      </p:sp>
      <p:pic>
        <p:nvPicPr>
          <p:cNvPr id="9" name="Picture 8">
            <a:extLst>
              <a:ext uri="{FF2B5EF4-FFF2-40B4-BE49-F238E27FC236}">
                <a16:creationId xmlns:a16="http://schemas.microsoft.com/office/drawing/2014/main" id="{A97051A7-FB20-1CC9-DA7B-CFCEA95495B8}"/>
              </a:ext>
            </a:extLst>
          </p:cNvPr>
          <p:cNvPicPr>
            <a:picLocks noChangeAspect="1"/>
          </p:cNvPicPr>
          <p:nvPr/>
        </p:nvPicPr>
        <p:blipFill>
          <a:blip r:embed="rId3"/>
          <a:stretch>
            <a:fillRect/>
          </a:stretch>
        </p:blipFill>
        <p:spPr>
          <a:xfrm>
            <a:off x="968354" y="1738798"/>
            <a:ext cx="9782734" cy="4827120"/>
          </a:xfrm>
          <a:prstGeom prst="rect">
            <a:avLst/>
          </a:prstGeom>
          <a:ln>
            <a:solidFill>
              <a:schemeClr val="accent1"/>
            </a:solidFill>
          </a:ln>
        </p:spPr>
      </p:pic>
    </p:spTree>
    <p:extLst>
      <p:ext uri="{BB962C8B-B14F-4D97-AF65-F5344CB8AC3E}">
        <p14:creationId xmlns:p14="http://schemas.microsoft.com/office/powerpoint/2010/main" val="382380008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9E31EAC-06CE-82F5-193C-51271492B379}"/>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a:solidFill>
            <a:srgbClr val="5983A4"/>
          </a:solidFill>
        </p:grpSpPr>
        <p:sp>
          <p:nvSpPr>
            <p:cNvPr id="5" name="Freeform 19">
              <a:extLst>
                <a:ext uri="{FF2B5EF4-FFF2-40B4-BE49-F238E27FC236}">
                  <a16:creationId xmlns:a16="http://schemas.microsoft.com/office/drawing/2014/main" id="{2ACCDC65-A540-6DB7-DB31-53F22D1C0EFA}"/>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6" name="Freeform 20">
              <a:extLst>
                <a:ext uri="{FF2B5EF4-FFF2-40B4-BE49-F238E27FC236}">
                  <a16:creationId xmlns:a16="http://schemas.microsoft.com/office/drawing/2014/main" id="{101D9636-9C49-5CB5-6546-7F9E1F97B025}"/>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7" name="Freeform 21">
              <a:extLst>
                <a:ext uri="{FF2B5EF4-FFF2-40B4-BE49-F238E27FC236}">
                  <a16:creationId xmlns:a16="http://schemas.microsoft.com/office/drawing/2014/main" id="{E8625246-B238-C14D-F8AE-83AE041CFED8}"/>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 name="Arrow: Pentagon 2">
            <a:extLst>
              <a:ext uri="{FF2B5EF4-FFF2-40B4-BE49-F238E27FC236}">
                <a16:creationId xmlns:a16="http://schemas.microsoft.com/office/drawing/2014/main" id="{14298820-1D1A-A4DF-3E38-B7982D475753}"/>
              </a:ext>
            </a:extLst>
          </p:cNvPr>
          <p:cNvSpPr/>
          <p:nvPr/>
        </p:nvSpPr>
        <p:spPr>
          <a:xfrm>
            <a:off x="0" y="206813"/>
            <a:ext cx="5263117" cy="1339702"/>
          </a:xfrm>
          <a:prstGeom prst="homePlate">
            <a:avLst/>
          </a:prstGeom>
          <a:solidFill>
            <a:srgbClr val="FFFF00"/>
          </a:solidFill>
          <a:ln w="12700" cap="flat" cmpd="sng" algn="ctr">
            <a:solidFill>
              <a:srgbClr val="A9D4DB">
                <a:shade val="15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2800" b="1" kern="0" dirty="0">
                <a:solidFill>
                  <a:srgbClr val="5983A4"/>
                </a:solidFill>
                <a:latin typeface="Franklin Gothic Book"/>
              </a:rPr>
              <a:t>Appendix: Heatmap Correlation </a:t>
            </a:r>
            <a:endParaRPr kumimoji="0" lang="en-US" sz="2800" b="1" i="0" u="none" strike="noStrike" kern="0" cap="none" spc="0" normalizeH="0" baseline="0" noProof="0" dirty="0">
              <a:ln>
                <a:noFill/>
              </a:ln>
              <a:solidFill>
                <a:srgbClr val="5983A4"/>
              </a:solidFill>
              <a:effectLst/>
              <a:uLnTx/>
              <a:uFillTx/>
              <a:latin typeface="Franklin Gothic Book"/>
              <a:ea typeface="+mn-ea"/>
              <a:cs typeface="+mn-cs"/>
            </a:endParaRPr>
          </a:p>
        </p:txBody>
      </p:sp>
      <p:pic>
        <p:nvPicPr>
          <p:cNvPr id="10" name="Picture 9">
            <a:extLst>
              <a:ext uri="{FF2B5EF4-FFF2-40B4-BE49-F238E27FC236}">
                <a16:creationId xmlns:a16="http://schemas.microsoft.com/office/drawing/2014/main" id="{AEF8287E-7E04-6ECC-42A9-4679CF4F4B39}"/>
              </a:ext>
            </a:extLst>
          </p:cNvPr>
          <p:cNvPicPr>
            <a:picLocks noChangeAspect="1"/>
          </p:cNvPicPr>
          <p:nvPr/>
        </p:nvPicPr>
        <p:blipFill>
          <a:blip r:embed="rId3"/>
          <a:stretch>
            <a:fillRect/>
          </a:stretch>
        </p:blipFill>
        <p:spPr>
          <a:xfrm>
            <a:off x="1019087" y="1765481"/>
            <a:ext cx="10350401" cy="4689106"/>
          </a:xfrm>
          <a:prstGeom prst="rect">
            <a:avLst/>
          </a:prstGeom>
          <a:ln>
            <a:solidFill>
              <a:schemeClr val="accent1"/>
            </a:solidFill>
          </a:ln>
        </p:spPr>
      </p:pic>
      <p:sp>
        <p:nvSpPr>
          <p:cNvPr id="2" name="TextBox 1">
            <a:extLst>
              <a:ext uri="{FF2B5EF4-FFF2-40B4-BE49-F238E27FC236}">
                <a16:creationId xmlns:a16="http://schemas.microsoft.com/office/drawing/2014/main" id="{8A76070D-35A9-CFD0-4479-853B144A3A25}"/>
              </a:ext>
            </a:extLst>
          </p:cNvPr>
          <p:cNvSpPr txBox="1"/>
          <p:nvPr/>
        </p:nvSpPr>
        <p:spPr>
          <a:xfrm>
            <a:off x="8681405" y="255001"/>
            <a:ext cx="3098218" cy="1015663"/>
          </a:xfrm>
          <a:prstGeom prst="rect">
            <a:avLst/>
          </a:prstGeom>
          <a:noFill/>
        </p:spPr>
        <p:txBody>
          <a:bodyPr wrap="square" rtlCol="0">
            <a:spAutoFit/>
          </a:bodyPr>
          <a:lstStyle/>
          <a:p>
            <a:r>
              <a:rPr lang="en-US" sz="1500" dirty="0"/>
              <a:t>Variables show a slight correlation but not significant enough or beyond 0.7. The highest is 0.6 by </a:t>
            </a:r>
            <a:r>
              <a:rPr lang="en-US" sz="1500" dirty="0" err="1"/>
              <a:t>PhysHlth</a:t>
            </a:r>
            <a:r>
              <a:rPr lang="en-US" sz="1500" dirty="0"/>
              <a:t> and </a:t>
            </a:r>
            <a:r>
              <a:rPr lang="en-US" sz="1500" dirty="0" err="1"/>
              <a:t>GenHlth</a:t>
            </a:r>
            <a:r>
              <a:rPr lang="en-US" sz="1500" dirty="0"/>
              <a:t>.</a:t>
            </a:r>
          </a:p>
        </p:txBody>
      </p:sp>
    </p:spTree>
    <p:extLst>
      <p:ext uri="{BB962C8B-B14F-4D97-AF65-F5344CB8AC3E}">
        <p14:creationId xmlns:p14="http://schemas.microsoft.com/office/powerpoint/2010/main" val="334179791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9E31EAC-06CE-82F5-193C-51271492B379}"/>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a:solidFill>
            <a:srgbClr val="5983A4"/>
          </a:solidFill>
        </p:grpSpPr>
        <p:sp>
          <p:nvSpPr>
            <p:cNvPr id="5" name="Freeform 19">
              <a:extLst>
                <a:ext uri="{FF2B5EF4-FFF2-40B4-BE49-F238E27FC236}">
                  <a16:creationId xmlns:a16="http://schemas.microsoft.com/office/drawing/2014/main" id="{2ACCDC65-A540-6DB7-DB31-53F22D1C0EFA}"/>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6" name="Freeform 20">
              <a:extLst>
                <a:ext uri="{FF2B5EF4-FFF2-40B4-BE49-F238E27FC236}">
                  <a16:creationId xmlns:a16="http://schemas.microsoft.com/office/drawing/2014/main" id="{101D9636-9C49-5CB5-6546-7F9E1F97B025}"/>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7" name="Freeform 21">
              <a:extLst>
                <a:ext uri="{FF2B5EF4-FFF2-40B4-BE49-F238E27FC236}">
                  <a16:creationId xmlns:a16="http://schemas.microsoft.com/office/drawing/2014/main" id="{E8625246-B238-C14D-F8AE-83AE041CFED8}"/>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 name="Arrow: Pentagon 2">
            <a:extLst>
              <a:ext uri="{FF2B5EF4-FFF2-40B4-BE49-F238E27FC236}">
                <a16:creationId xmlns:a16="http://schemas.microsoft.com/office/drawing/2014/main" id="{14298820-1D1A-A4DF-3E38-B7982D475753}"/>
              </a:ext>
            </a:extLst>
          </p:cNvPr>
          <p:cNvSpPr/>
          <p:nvPr/>
        </p:nvSpPr>
        <p:spPr>
          <a:xfrm>
            <a:off x="0" y="206813"/>
            <a:ext cx="5263117" cy="1339702"/>
          </a:xfrm>
          <a:prstGeom prst="homePlate">
            <a:avLst/>
          </a:prstGeom>
          <a:solidFill>
            <a:srgbClr val="FFFF00"/>
          </a:solidFill>
          <a:ln w="12700" cap="flat" cmpd="sng" algn="ctr">
            <a:solidFill>
              <a:srgbClr val="A9D4DB">
                <a:shade val="15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2800" b="1" kern="0" dirty="0">
                <a:solidFill>
                  <a:srgbClr val="5983A4"/>
                </a:solidFill>
                <a:latin typeface="Franklin Gothic Book"/>
              </a:rPr>
              <a:t>Appendix: Random Forest</a:t>
            </a:r>
            <a:endParaRPr kumimoji="0" lang="en-US" sz="2800" b="1" i="0" u="none" strike="noStrike" kern="0" cap="none" spc="0" normalizeH="0" baseline="0" noProof="0" dirty="0">
              <a:ln>
                <a:noFill/>
              </a:ln>
              <a:solidFill>
                <a:srgbClr val="5983A4"/>
              </a:solidFill>
              <a:effectLst/>
              <a:uLnTx/>
              <a:uFillTx/>
              <a:latin typeface="Franklin Gothic Book"/>
              <a:ea typeface="+mn-ea"/>
              <a:cs typeface="+mn-cs"/>
            </a:endParaRPr>
          </a:p>
        </p:txBody>
      </p:sp>
      <p:pic>
        <p:nvPicPr>
          <p:cNvPr id="11" name="Picture 10">
            <a:extLst>
              <a:ext uri="{FF2B5EF4-FFF2-40B4-BE49-F238E27FC236}">
                <a16:creationId xmlns:a16="http://schemas.microsoft.com/office/drawing/2014/main" id="{48F85316-C22B-ACA0-836B-491A44748AB6}"/>
              </a:ext>
            </a:extLst>
          </p:cNvPr>
          <p:cNvPicPr>
            <a:picLocks noChangeAspect="1"/>
          </p:cNvPicPr>
          <p:nvPr/>
        </p:nvPicPr>
        <p:blipFill>
          <a:blip r:embed="rId3"/>
          <a:stretch>
            <a:fillRect/>
          </a:stretch>
        </p:blipFill>
        <p:spPr>
          <a:xfrm>
            <a:off x="5016500" y="1809184"/>
            <a:ext cx="5797550" cy="4181896"/>
          </a:xfrm>
          <a:prstGeom prst="rect">
            <a:avLst/>
          </a:prstGeom>
          <a:ln>
            <a:solidFill>
              <a:schemeClr val="accent1"/>
            </a:solidFill>
          </a:ln>
        </p:spPr>
      </p:pic>
      <p:pic>
        <p:nvPicPr>
          <p:cNvPr id="12" name="Picture 11">
            <a:extLst>
              <a:ext uri="{FF2B5EF4-FFF2-40B4-BE49-F238E27FC236}">
                <a16:creationId xmlns:a16="http://schemas.microsoft.com/office/drawing/2014/main" id="{56B22778-7221-57D3-F087-7868BF7D5105}"/>
              </a:ext>
            </a:extLst>
          </p:cNvPr>
          <p:cNvPicPr>
            <a:picLocks noChangeAspect="1"/>
          </p:cNvPicPr>
          <p:nvPr/>
        </p:nvPicPr>
        <p:blipFill>
          <a:blip r:embed="rId4"/>
          <a:stretch>
            <a:fillRect/>
          </a:stretch>
        </p:blipFill>
        <p:spPr>
          <a:xfrm>
            <a:off x="1162649" y="1809184"/>
            <a:ext cx="3725957" cy="4181896"/>
          </a:xfrm>
          <a:prstGeom prst="rect">
            <a:avLst/>
          </a:prstGeom>
          <a:ln>
            <a:solidFill>
              <a:schemeClr val="accent1"/>
            </a:solidFill>
          </a:ln>
        </p:spPr>
      </p:pic>
    </p:spTree>
    <p:extLst>
      <p:ext uri="{BB962C8B-B14F-4D97-AF65-F5344CB8AC3E}">
        <p14:creationId xmlns:p14="http://schemas.microsoft.com/office/powerpoint/2010/main" val="2959761976"/>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9E31EAC-06CE-82F5-193C-51271492B379}"/>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a:solidFill>
            <a:srgbClr val="5983A4"/>
          </a:solidFill>
        </p:grpSpPr>
        <p:sp>
          <p:nvSpPr>
            <p:cNvPr id="5" name="Freeform 19">
              <a:extLst>
                <a:ext uri="{FF2B5EF4-FFF2-40B4-BE49-F238E27FC236}">
                  <a16:creationId xmlns:a16="http://schemas.microsoft.com/office/drawing/2014/main" id="{2ACCDC65-A540-6DB7-DB31-53F22D1C0EFA}"/>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6" name="Freeform 20">
              <a:extLst>
                <a:ext uri="{FF2B5EF4-FFF2-40B4-BE49-F238E27FC236}">
                  <a16:creationId xmlns:a16="http://schemas.microsoft.com/office/drawing/2014/main" id="{101D9636-9C49-5CB5-6546-7F9E1F97B025}"/>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7" name="Freeform 21">
              <a:extLst>
                <a:ext uri="{FF2B5EF4-FFF2-40B4-BE49-F238E27FC236}">
                  <a16:creationId xmlns:a16="http://schemas.microsoft.com/office/drawing/2014/main" id="{E8625246-B238-C14D-F8AE-83AE041CFED8}"/>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 name="Arrow: Pentagon 2">
            <a:extLst>
              <a:ext uri="{FF2B5EF4-FFF2-40B4-BE49-F238E27FC236}">
                <a16:creationId xmlns:a16="http://schemas.microsoft.com/office/drawing/2014/main" id="{14298820-1D1A-A4DF-3E38-B7982D475753}"/>
              </a:ext>
            </a:extLst>
          </p:cNvPr>
          <p:cNvSpPr/>
          <p:nvPr/>
        </p:nvSpPr>
        <p:spPr>
          <a:xfrm>
            <a:off x="0" y="206813"/>
            <a:ext cx="5263117" cy="1339702"/>
          </a:xfrm>
          <a:prstGeom prst="homePlate">
            <a:avLst/>
          </a:prstGeom>
          <a:solidFill>
            <a:srgbClr val="FFFF00"/>
          </a:solidFill>
          <a:ln w="12700" cap="flat" cmpd="sng" algn="ctr">
            <a:solidFill>
              <a:srgbClr val="A9D4DB">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b="1" kern="0" dirty="0">
                <a:solidFill>
                  <a:srgbClr val="5983A4"/>
                </a:solidFill>
                <a:latin typeface="Franklin Gothic Book"/>
              </a:rPr>
              <a:t>Key Takeaway 2: Development Modeling &amp; Insights</a:t>
            </a:r>
            <a:endParaRPr kumimoji="0" lang="en-US" sz="2800" b="1" i="0" u="none" strike="noStrike" kern="0" cap="none" spc="0" normalizeH="0" baseline="0" noProof="0" dirty="0">
              <a:ln>
                <a:noFill/>
              </a:ln>
              <a:solidFill>
                <a:srgbClr val="5983A4"/>
              </a:solidFill>
              <a:effectLst/>
              <a:uLnTx/>
              <a:uFillTx/>
              <a:latin typeface="Franklin Gothic Book"/>
              <a:ea typeface="+mn-ea"/>
              <a:cs typeface="+mn-cs"/>
            </a:endParaRPr>
          </a:p>
        </p:txBody>
      </p:sp>
      <p:sp>
        <p:nvSpPr>
          <p:cNvPr id="2" name="TextBox 1">
            <a:extLst>
              <a:ext uri="{FF2B5EF4-FFF2-40B4-BE49-F238E27FC236}">
                <a16:creationId xmlns:a16="http://schemas.microsoft.com/office/drawing/2014/main" id="{14F477CB-F0B9-205D-3E56-AAF2BA3BEBE6}"/>
              </a:ext>
            </a:extLst>
          </p:cNvPr>
          <p:cNvSpPr txBox="1"/>
          <p:nvPr/>
        </p:nvSpPr>
        <p:spPr>
          <a:xfrm>
            <a:off x="6782182" y="6113716"/>
            <a:ext cx="5306725" cy="707886"/>
          </a:xfrm>
          <a:prstGeom prst="rect">
            <a:avLst/>
          </a:prstGeom>
          <a:noFill/>
        </p:spPr>
        <p:txBody>
          <a:bodyPr wrap="square" rtlCol="0">
            <a:spAutoFit/>
          </a:bodyPr>
          <a:lstStyle/>
          <a:p>
            <a:r>
              <a:rPr lang="en-US" sz="4000" b="1" dirty="0">
                <a:solidFill>
                  <a:schemeClr val="accent1"/>
                </a:solidFill>
              </a:rPr>
              <a:t>Other Findings: Trees</a:t>
            </a:r>
          </a:p>
        </p:txBody>
      </p:sp>
      <p:pic>
        <p:nvPicPr>
          <p:cNvPr id="22" name="Picture 21">
            <a:extLst>
              <a:ext uri="{FF2B5EF4-FFF2-40B4-BE49-F238E27FC236}">
                <a16:creationId xmlns:a16="http://schemas.microsoft.com/office/drawing/2014/main" id="{ED9A8647-8AA3-E83F-972B-81D1A2B202AC}"/>
              </a:ext>
            </a:extLst>
          </p:cNvPr>
          <p:cNvPicPr>
            <a:picLocks noChangeAspect="1"/>
          </p:cNvPicPr>
          <p:nvPr/>
        </p:nvPicPr>
        <p:blipFill>
          <a:blip r:embed="rId3"/>
          <a:stretch>
            <a:fillRect/>
          </a:stretch>
        </p:blipFill>
        <p:spPr>
          <a:xfrm>
            <a:off x="863798" y="1753848"/>
            <a:ext cx="10464404" cy="3726245"/>
          </a:xfrm>
          <a:prstGeom prst="rect">
            <a:avLst/>
          </a:prstGeom>
          <a:ln>
            <a:solidFill>
              <a:schemeClr val="accent1"/>
            </a:solidFill>
          </a:ln>
        </p:spPr>
      </p:pic>
    </p:spTree>
    <p:extLst>
      <p:ext uri="{BB962C8B-B14F-4D97-AF65-F5344CB8AC3E}">
        <p14:creationId xmlns:p14="http://schemas.microsoft.com/office/powerpoint/2010/main" val="227341648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408C267-4BBD-1004-462A-4DCBE9F25C81}"/>
              </a:ext>
            </a:extLst>
          </p:cNvPr>
          <p:cNvSpPr txBox="1">
            <a:spLocks/>
          </p:cNvSpPr>
          <p:nvPr/>
        </p:nvSpPr>
        <p:spPr>
          <a:xfrm>
            <a:off x="484177" y="-1"/>
            <a:ext cx="5593789" cy="1670083"/>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4400" b="1" i="0" u="none" strike="noStrike" kern="1200" cap="none" spc="100" normalizeH="0" baseline="0" noProof="0" dirty="0">
                <a:ln>
                  <a:noFill/>
                </a:ln>
                <a:solidFill>
                  <a:srgbClr val="000000"/>
                </a:solidFill>
                <a:effectLst/>
                <a:uLnTx/>
                <a:uFillTx/>
                <a:latin typeface="Franklin Gothic Demi"/>
                <a:ea typeface="+mj-ea"/>
                <a:cs typeface="+mj-cs"/>
              </a:rPr>
              <a:t>Why identifying heart disease important?</a:t>
            </a:r>
          </a:p>
        </p:txBody>
      </p:sp>
      <p:pic>
        <p:nvPicPr>
          <p:cNvPr id="9" name="Picture 8" descr="A logo for a heart association&#10;&#10;Description automatically generated">
            <a:extLst>
              <a:ext uri="{FF2B5EF4-FFF2-40B4-BE49-F238E27FC236}">
                <a16:creationId xmlns:a16="http://schemas.microsoft.com/office/drawing/2014/main" id="{9ECD01BD-A6C4-A410-53C4-953C4E874A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5937" y="0"/>
            <a:ext cx="2936063" cy="1670082"/>
          </a:xfrm>
          <a:prstGeom prst="rect">
            <a:avLst/>
          </a:prstGeom>
        </p:spPr>
      </p:pic>
      <p:grpSp>
        <p:nvGrpSpPr>
          <p:cNvPr id="14" name="Group 13">
            <a:extLst>
              <a:ext uri="{FF2B5EF4-FFF2-40B4-BE49-F238E27FC236}">
                <a16:creationId xmlns:a16="http://schemas.microsoft.com/office/drawing/2014/main" id="{20E81F3D-D83E-8A73-0C59-0200537BA49C}"/>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a:solidFill>
            <a:srgbClr val="5983A4"/>
          </a:solidFill>
        </p:grpSpPr>
        <p:sp>
          <p:nvSpPr>
            <p:cNvPr id="15" name="Freeform 19">
              <a:extLst>
                <a:ext uri="{FF2B5EF4-FFF2-40B4-BE49-F238E27FC236}">
                  <a16:creationId xmlns:a16="http://schemas.microsoft.com/office/drawing/2014/main" id="{37BAE12F-6DE1-2220-B719-B31CE952794E}"/>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Franklin Gothic Book"/>
              </a:endParaRPr>
            </a:p>
          </p:txBody>
        </p:sp>
        <p:sp>
          <p:nvSpPr>
            <p:cNvPr id="16" name="Freeform 20">
              <a:extLst>
                <a:ext uri="{FF2B5EF4-FFF2-40B4-BE49-F238E27FC236}">
                  <a16:creationId xmlns:a16="http://schemas.microsoft.com/office/drawing/2014/main" id="{1CDA094F-06CB-0097-0498-2A2CEF5DDA75}"/>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Franklin Gothic Book"/>
              </a:endParaRPr>
            </a:p>
          </p:txBody>
        </p:sp>
        <p:sp>
          <p:nvSpPr>
            <p:cNvPr id="17" name="Freeform 21">
              <a:extLst>
                <a:ext uri="{FF2B5EF4-FFF2-40B4-BE49-F238E27FC236}">
                  <a16:creationId xmlns:a16="http://schemas.microsoft.com/office/drawing/2014/main" id="{80228F6D-88A4-E38B-A1C6-CA4B14BAAE42}"/>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Franklin Gothic Book"/>
              </a:endParaRPr>
            </a:p>
          </p:txBody>
        </p:sp>
      </p:grpSp>
      <p:grpSp>
        <p:nvGrpSpPr>
          <p:cNvPr id="20" name="Group 19">
            <a:extLst>
              <a:ext uri="{FF2B5EF4-FFF2-40B4-BE49-F238E27FC236}">
                <a16:creationId xmlns:a16="http://schemas.microsoft.com/office/drawing/2014/main" id="{C7F1FAC6-01C1-7F67-C16D-DBD69A9FE820}"/>
              </a:ext>
            </a:extLst>
          </p:cNvPr>
          <p:cNvGrpSpPr/>
          <p:nvPr/>
        </p:nvGrpSpPr>
        <p:grpSpPr>
          <a:xfrm>
            <a:off x="2032275" y="2153337"/>
            <a:ext cx="8940526" cy="3493589"/>
            <a:chOff x="2187808" y="2079219"/>
            <a:chExt cx="9373158" cy="3811513"/>
          </a:xfrm>
        </p:grpSpPr>
        <p:sp>
          <p:nvSpPr>
            <p:cNvPr id="19" name="Rectangle: Rounded Corners 18">
              <a:extLst>
                <a:ext uri="{FF2B5EF4-FFF2-40B4-BE49-F238E27FC236}">
                  <a16:creationId xmlns:a16="http://schemas.microsoft.com/office/drawing/2014/main" id="{BD1ED438-FD26-EDC1-5AAA-02DECD009D65}"/>
                </a:ext>
              </a:extLst>
            </p:cNvPr>
            <p:cNvSpPr/>
            <p:nvPr/>
          </p:nvSpPr>
          <p:spPr>
            <a:xfrm>
              <a:off x="2187808" y="2079219"/>
              <a:ext cx="9373158" cy="3811513"/>
            </a:xfrm>
            <a:prstGeom prst="roundRect">
              <a:avLst/>
            </a:prstGeom>
            <a:solidFill>
              <a:schemeClr val="bg1"/>
            </a:solidFill>
            <a:ln w="28575">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6">
              <a:extLst>
                <a:ext uri="{FF2B5EF4-FFF2-40B4-BE49-F238E27FC236}">
                  <a16:creationId xmlns:a16="http://schemas.microsoft.com/office/drawing/2014/main" id="{2911DB59-24D3-DDC2-1561-F3D0EA7125EA}"/>
                </a:ext>
              </a:extLst>
            </p:cNvPr>
            <p:cNvSpPr txBox="1">
              <a:spLocks/>
            </p:cNvSpPr>
            <p:nvPr/>
          </p:nvSpPr>
          <p:spPr>
            <a:xfrm>
              <a:off x="2896644" y="2166532"/>
              <a:ext cx="8159565" cy="3391407"/>
            </a:xfrm>
            <a:prstGeom prst="rect">
              <a:avLst/>
            </a:prstGeom>
            <a:solidFill>
              <a:schemeClr val="bg1"/>
            </a:solidFill>
            <a:ln w="28575">
              <a:noFill/>
            </a:ln>
          </p:spPr>
          <p:txBody>
            <a:bodyPr vert="horz" lIns="0" tIns="228600" rIns="0" bIns="0" rtlCol="0">
              <a:noAutofit/>
            </a:bodyPr>
            <a:lstStyle>
              <a:lvl1pPr marL="283464"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1pPr>
              <a:lvl2pPr marL="6858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2pPr>
              <a:lvl3pPr marL="11430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4pPr>
              <a:lvl5pPr marL="20574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kumimoji="0" lang="en-US" sz="1800" b="1" i="0" u="none" strike="noStrike" kern="1200" cap="none" spc="0" normalizeH="0" baseline="0" noProof="0" dirty="0">
                  <a:ln>
                    <a:noFill/>
                  </a:ln>
                  <a:solidFill>
                    <a:srgbClr val="000000"/>
                  </a:solidFill>
                  <a:effectLst/>
                  <a:uLnTx/>
                  <a:uFillTx/>
                  <a:latin typeface="Franklin Gothic Book" panose="020B0503020102020204" pitchFamily="34" charset="0"/>
                  <a:cs typeface="Times New Roman" panose="02020603050405020304" pitchFamily="18" charset="0"/>
                </a:rPr>
                <a:t>The project aims to create a predictive model for identifying individuals at high risk of heart disease. </a:t>
              </a:r>
              <a:r>
                <a:rPr kumimoji="0" lang="en-US" sz="1800" b="0" i="0" u="none" strike="noStrike" kern="1200" cap="none" spc="0" normalizeH="0" baseline="0" noProof="0" dirty="0">
                  <a:ln>
                    <a:noFill/>
                  </a:ln>
                  <a:solidFill>
                    <a:srgbClr val="000000"/>
                  </a:solidFill>
                  <a:effectLst/>
                  <a:uLnTx/>
                  <a:uFillTx/>
                  <a:latin typeface="Franklin Gothic Book" panose="020B0503020102020204" pitchFamily="34" charset="0"/>
                  <a:cs typeface="Times New Roman" panose="02020603050405020304" pitchFamily="18" charset="0"/>
                </a:rPr>
                <a:t>By analyzing the key health indicators to build a model capable of predicting heart disease risk.</a:t>
              </a:r>
              <a:r>
                <a:rPr lang="en-US" sz="1800" dirty="0">
                  <a:solidFill>
                    <a:srgbClr val="000000"/>
                  </a:solidFill>
                  <a:latin typeface="Franklin Gothic Book" panose="020B0503020102020204" pitchFamily="34" charset="0"/>
                  <a:cs typeface="Times New Roman" panose="02020603050405020304" pitchFamily="18" charset="0"/>
                </a:rPr>
                <a:t> </a:t>
              </a:r>
            </a:p>
            <a:p>
              <a:pPr marL="0" indent="0">
                <a:buNone/>
                <a:defRPr/>
              </a:pPr>
              <a:r>
                <a:rPr kumimoji="0" lang="en-US" sz="1800" b="1" i="0" strike="noStrike" kern="1200" cap="none" spc="0" normalizeH="0" baseline="0" noProof="0" dirty="0">
                  <a:ln>
                    <a:noFill/>
                  </a:ln>
                  <a:solidFill>
                    <a:schemeClr val="tx1"/>
                  </a:solidFill>
                  <a:effectLst/>
                  <a:uLnTx/>
                  <a:uFillTx/>
                  <a:latin typeface="Franklin Gothic Book" panose="020B0503020102020204" pitchFamily="34" charset="0"/>
                  <a:cs typeface="Times New Roman" panose="02020603050405020304" pitchFamily="18" charset="0"/>
                </a:rPr>
                <a:t>“</a:t>
              </a:r>
              <a:r>
                <a:rPr kumimoji="0" lang="en-US" sz="1800" b="1" i="0" u="sng" strike="noStrike" kern="1200" cap="none" spc="0" normalizeH="0" baseline="0" noProof="0" dirty="0">
                  <a:ln>
                    <a:noFill/>
                  </a:ln>
                  <a:solidFill>
                    <a:srgbClr val="FF0000"/>
                  </a:solidFill>
                  <a:effectLst/>
                  <a:uLnTx/>
                  <a:uFillTx/>
                  <a:latin typeface="Franklin Gothic Book" panose="020B0503020102020204" pitchFamily="34" charset="0"/>
                  <a:cs typeface="Times New Roman" panose="02020603050405020304" pitchFamily="18" charset="0"/>
                </a:rPr>
                <a:t>Heart disease </a:t>
              </a:r>
              <a:r>
                <a:rPr kumimoji="0" lang="en-US" sz="1800" i="0" u="none" strike="noStrike" kern="1200" cap="none" spc="0" normalizeH="0" baseline="0" noProof="0" dirty="0">
                  <a:ln>
                    <a:noFill/>
                  </a:ln>
                  <a:solidFill>
                    <a:srgbClr val="FF0000"/>
                  </a:solidFill>
                  <a:effectLst/>
                  <a:uLnTx/>
                  <a:uFillTx/>
                  <a:latin typeface="Franklin Gothic Book" panose="020B0503020102020204" pitchFamily="34" charset="0"/>
                  <a:cs typeface="Times New Roman" panose="02020603050405020304" pitchFamily="18" charset="0"/>
                </a:rPr>
                <a:t>remains a leading cause of mortality worldwide claiming an estimated over 17 million lives annually </a:t>
              </a:r>
              <a:r>
                <a:rPr kumimoji="0" lang="en-US" sz="1800" i="0" strike="noStrike" kern="1200" cap="none" spc="0" normalizeH="0" baseline="0" noProof="0" dirty="0">
                  <a:ln>
                    <a:noFill/>
                  </a:ln>
                  <a:solidFill>
                    <a:srgbClr val="FF0000"/>
                  </a:solidFill>
                  <a:effectLst/>
                  <a:uLnTx/>
                  <a:uFillTx/>
                  <a:latin typeface="Franklin Gothic Book" panose="020B0503020102020204" pitchFamily="34" charset="0"/>
                  <a:cs typeface="Times New Roman" panose="02020603050405020304" pitchFamily="18" charset="0"/>
                </a:rPr>
                <a:t>(World Health Organization 2024)”</a:t>
              </a:r>
              <a:r>
                <a:rPr kumimoji="0" lang="en-US" sz="1800" b="0" i="0" u="none" strike="noStrike" kern="1200" cap="none" spc="0" normalizeH="0" baseline="0" noProof="0" dirty="0">
                  <a:ln>
                    <a:noFill/>
                  </a:ln>
                  <a:solidFill>
                    <a:srgbClr val="000000"/>
                  </a:solidFill>
                  <a:effectLst/>
                  <a:uLnTx/>
                  <a:uFillTx/>
                  <a:latin typeface="Franklin Gothic Book" panose="020B0503020102020204" pitchFamily="34" charset="0"/>
                  <a:cs typeface="Times New Roman" panose="02020603050405020304" pitchFamily="18" charset="0"/>
                </a:rPr>
                <a:t>, and </a:t>
              </a:r>
              <a:r>
                <a:rPr kumimoji="0" lang="en-US" sz="1800" i="0" u="none" strike="noStrike" kern="1200" cap="none" spc="0" normalizeH="0" baseline="0" noProof="0" dirty="0">
                  <a:ln>
                    <a:noFill/>
                  </a:ln>
                  <a:solidFill>
                    <a:srgbClr val="000000"/>
                  </a:solidFill>
                  <a:effectLst/>
                  <a:uLnTx/>
                  <a:uFillTx/>
                  <a:latin typeface="Franklin Gothic Book" panose="020B0503020102020204" pitchFamily="34" charset="0"/>
                  <a:cs typeface="Times New Roman" panose="02020603050405020304" pitchFamily="18" charset="0"/>
                </a:rPr>
                <a:t>identifying at-risk individuals is crucial for </a:t>
              </a:r>
              <a:r>
                <a:rPr kumimoji="0" lang="en-US" sz="1800" b="1" i="0" u="sng" strike="noStrike" kern="1200" cap="none" spc="0" normalizeH="0" baseline="0" noProof="0" dirty="0">
                  <a:ln>
                    <a:noFill/>
                  </a:ln>
                  <a:solidFill>
                    <a:srgbClr val="00B050"/>
                  </a:solidFill>
                  <a:effectLst/>
                  <a:uLnTx/>
                  <a:uFillTx/>
                  <a:latin typeface="Franklin Gothic Book" panose="020B0503020102020204" pitchFamily="34" charset="0"/>
                  <a:cs typeface="Times New Roman" panose="02020603050405020304" pitchFamily="18" charset="0"/>
                </a:rPr>
                <a:t>prevention</a:t>
              </a:r>
              <a:r>
                <a:rPr kumimoji="0" lang="en-US" sz="1800" b="1" i="0" u="none" strike="noStrike" kern="1200" cap="none" spc="0" normalizeH="0" baseline="0" noProof="0" dirty="0">
                  <a:ln>
                    <a:noFill/>
                  </a:ln>
                  <a:solidFill>
                    <a:srgbClr val="00B050"/>
                  </a:solidFill>
                  <a:effectLst/>
                  <a:uLnTx/>
                  <a:uFillTx/>
                  <a:latin typeface="Franklin Gothic Book" panose="020B0503020102020204" pitchFamily="34" charset="0"/>
                  <a:cs typeface="Times New Roman" panose="02020603050405020304" pitchFamily="18" charset="0"/>
                </a:rPr>
                <a:t> </a:t>
              </a:r>
              <a:r>
                <a:rPr kumimoji="0" lang="en-US" sz="1800" i="0" u="none" strike="noStrike" kern="1200" cap="none" spc="0" normalizeH="0" baseline="0" noProof="0" dirty="0">
                  <a:ln>
                    <a:noFill/>
                  </a:ln>
                  <a:solidFill>
                    <a:schemeClr val="tx1"/>
                  </a:solidFill>
                  <a:effectLst/>
                  <a:uLnTx/>
                  <a:uFillTx/>
                  <a:latin typeface="Franklin Gothic Book" panose="020B0503020102020204" pitchFamily="34" charset="0"/>
                  <a:cs typeface="Times New Roman" panose="02020603050405020304" pitchFamily="18" charset="0"/>
                </a:rPr>
                <a:t>and</a:t>
              </a:r>
              <a:r>
                <a:rPr kumimoji="0" lang="en-US" sz="1800" b="1" i="0" u="none" strike="noStrike" kern="1200" cap="none" spc="0" normalizeH="0" baseline="0" noProof="0" dirty="0">
                  <a:ln>
                    <a:noFill/>
                  </a:ln>
                  <a:solidFill>
                    <a:srgbClr val="00B050"/>
                  </a:solidFill>
                  <a:effectLst/>
                  <a:uLnTx/>
                  <a:uFillTx/>
                  <a:latin typeface="Franklin Gothic Book" panose="020B0503020102020204" pitchFamily="34" charset="0"/>
                  <a:cs typeface="Times New Roman" panose="02020603050405020304" pitchFamily="18" charset="0"/>
                </a:rPr>
                <a:t> </a:t>
              </a:r>
              <a:r>
                <a:rPr kumimoji="0" lang="en-US" sz="1800" b="1" i="0" u="sng" strike="noStrike" kern="1200" cap="none" spc="0" normalizeH="0" baseline="0" noProof="0" dirty="0">
                  <a:ln>
                    <a:noFill/>
                  </a:ln>
                  <a:solidFill>
                    <a:srgbClr val="00B050"/>
                  </a:solidFill>
                  <a:effectLst/>
                  <a:uLnTx/>
                  <a:uFillTx/>
                  <a:latin typeface="Franklin Gothic Book" panose="020B0503020102020204" pitchFamily="34" charset="0"/>
                  <a:cs typeface="Times New Roman" panose="02020603050405020304" pitchFamily="18" charset="0"/>
                </a:rPr>
                <a:t>early intervention.</a:t>
              </a:r>
              <a:endParaRPr kumimoji="0" lang="en-US" sz="1800" i="0" strike="noStrike" kern="1200" cap="none" spc="0" normalizeH="0" baseline="0" noProof="0" dirty="0">
                <a:ln>
                  <a:noFill/>
                </a:ln>
                <a:solidFill>
                  <a:schemeClr val="tx1"/>
                </a:solidFill>
                <a:effectLst/>
                <a:uLnTx/>
                <a:uFillTx/>
                <a:latin typeface="Franklin Gothic Book" panose="020B0503020102020204" pitchFamily="34" charset="0"/>
                <a:cs typeface="Times New Roman" panose="02020603050405020304" pitchFamily="18" charset="0"/>
              </a:endParaRPr>
            </a:p>
          </p:txBody>
        </p:sp>
      </p:grpSp>
    </p:spTree>
    <p:extLst>
      <p:ext uri="{BB962C8B-B14F-4D97-AF65-F5344CB8AC3E}">
        <p14:creationId xmlns:p14="http://schemas.microsoft.com/office/powerpoint/2010/main" val="40725599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9E31EAC-06CE-82F5-193C-51271492B379}"/>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a:solidFill>
            <a:srgbClr val="5983A4"/>
          </a:solidFill>
        </p:grpSpPr>
        <p:sp>
          <p:nvSpPr>
            <p:cNvPr id="5" name="Freeform 19">
              <a:extLst>
                <a:ext uri="{FF2B5EF4-FFF2-40B4-BE49-F238E27FC236}">
                  <a16:creationId xmlns:a16="http://schemas.microsoft.com/office/drawing/2014/main" id="{2ACCDC65-A540-6DB7-DB31-53F22D1C0EFA}"/>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6" name="Freeform 20">
              <a:extLst>
                <a:ext uri="{FF2B5EF4-FFF2-40B4-BE49-F238E27FC236}">
                  <a16:creationId xmlns:a16="http://schemas.microsoft.com/office/drawing/2014/main" id="{101D9636-9C49-5CB5-6546-7F9E1F97B025}"/>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7" name="Freeform 21">
              <a:extLst>
                <a:ext uri="{FF2B5EF4-FFF2-40B4-BE49-F238E27FC236}">
                  <a16:creationId xmlns:a16="http://schemas.microsoft.com/office/drawing/2014/main" id="{E8625246-B238-C14D-F8AE-83AE041CFED8}"/>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 name="Arrow: Pentagon 2">
            <a:extLst>
              <a:ext uri="{FF2B5EF4-FFF2-40B4-BE49-F238E27FC236}">
                <a16:creationId xmlns:a16="http://schemas.microsoft.com/office/drawing/2014/main" id="{14298820-1D1A-A4DF-3E38-B7982D475753}"/>
              </a:ext>
            </a:extLst>
          </p:cNvPr>
          <p:cNvSpPr/>
          <p:nvPr/>
        </p:nvSpPr>
        <p:spPr>
          <a:xfrm>
            <a:off x="0" y="206813"/>
            <a:ext cx="5263117" cy="1339702"/>
          </a:xfrm>
          <a:prstGeom prst="homePlate">
            <a:avLst/>
          </a:prstGeom>
          <a:solidFill>
            <a:srgbClr val="FFFF00"/>
          </a:solidFill>
          <a:ln w="12700" cap="flat" cmpd="sng" algn="ctr">
            <a:solidFill>
              <a:srgbClr val="A9D4DB">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b="1" kern="0" dirty="0">
                <a:solidFill>
                  <a:srgbClr val="5983A4"/>
                </a:solidFill>
                <a:latin typeface="Franklin Gothic Book"/>
              </a:rPr>
              <a:t>Key Takeaway 2: Development Modeling &amp; Insights</a:t>
            </a:r>
            <a:endParaRPr kumimoji="0" lang="en-US" sz="2800" b="1" i="0" u="none" strike="noStrike" kern="0" cap="none" spc="0" normalizeH="0" baseline="0" noProof="0" dirty="0">
              <a:ln>
                <a:noFill/>
              </a:ln>
              <a:solidFill>
                <a:srgbClr val="5983A4"/>
              </a:solidFill>
              <a:effectLst/>
              <a:uLnTx/>
              <a:uFillTx/>
              <a:latin typeface="Franklin Gothic Book"/>
              <a:ea typeface="+mn-ea"/>
              <a:cs typeface="+mn-cs"/>
            </a:endParaRPr>
          </a:p>
        </p:txBody>
      </p:sp>
      <p:sp>
        <p:nvSpPr>
          <p:cNvPr id="2" name="TextBox 1">
            <a:extLst>
              <a:ext uri="{FF2B5EF4-FFF2-40B4-BE49-F238E27FC236}">
                <a16:creationId xmlns:a16="http://schemas.microsoft.com/office/drawing/2014/main" id="{14F477CB-F0B9-205D-3E56-AAF2BA3BEBE6}"/>
              </a:ext>
            </a:extLst>
          </p:cNvPr>
          <p:cNvSpPr txBox="1"/>
          <p:nvPr/>
        </p:nvSpPr>
        <p:spPr>
          <a:xfrm>
            <a:off x="6782182" y="6113716"/>
            <a:ext cx="5306725" cy="707886"/>
          </a:xfrm>
          <a:prstGeom prst="rect">
            <a:avLst/>
          </a:prstGeom>
          <a:noFill/>
        </p:spPr>
        <p:txBody>
          <a:bodyPr wrap="square" rtlCol="0">
            <a:spAutoFit/>
          </a:bodyPr>
          <a:lstStyle/>
          <a:p>
            <a:r>
              <a:rPr lang="en-US" sz="4000" b="1" dirty="0">
                <a:solidFill>
                  <a:schemeClr val="accent1"/>
                </a:solidFill>
              </a:rPr>
              <a:t>Other Findings: Trees</a:t>
            </a:r>
          </a:p>
        </p:txBody>
      </p:sp>
      <p:pic>
        <p:nvPicPr>
          <p:cNvPr id="14" name="Picture 13">
            <a:extLst>
              <a:ext uri="{FF2B5EF4-FFF2-40B4-BE49-F238E27FC236}">
                <a16:creationId xmlns:a16="http://schemas.microsoft.com/office/drawing/2014/main" id="{AEEEF16E-D8E5-D867-C68C-F8D58B789B2C}"/>
              </a:ext>
            </a:extLst>
          </p:cNvPr>
          <p:cNvPicPr>
            <a:picLocks noChangeAspect="1"/>
          </p:cNvPicPr>
          <p:nvPr/>
        </p:nvPicPr>
        <p:blipFill>
          <a:blip r:embed="rId3"/>
          <a:stretch>
            <a:fillRect/>
          </a:stretch>
        </p:blipFill>
        <p:spPr>
          <a:xfrm>
            <a:off x="539580" y="4302236"/>
            <a:ext cx="5666237" cy="2464678"/>
          </a:xfrm>
          <a:prstGeom prst="rect">
            <a:avLst/>
          </a:prstGeom>
          <a:ln>
            <a:solidFill>
              <a:schemeClr val="accent1"/>
            </a:solidFill>
          </a:ln>
        </p:spPr>
      </p:pic>
      <p:grpSp>
        <p:nvGrpSpPr>
          <p:cNvPr id="9" name="Group 8">
            <a:extLst>
              <a:ext uri="{FF2B5EF4-FFF2-40B4-BE49-F238E27FC236}">
                <a16:creationId xmlns:a16="http://schemas.microsoft.com/office/drawing/2014/main" id="{CD547D6B-537B-D6B4-9940-28BC00157D9E}"/>
              </a:ext>
            </a:extLst>
          </p:cNvPr>
          <p:cNvGrpSpPr/>
          <p:nvPr/>
        </p:nvGrpSpPr>
        <p:grpSpPr>
          <a:xfrm>
            <a:off x="6426213" y="1503922"/>
            <a:ext cx="5381625" cy="2597262"/>
            <a:chOff x="6782182" y="1503922"/>
            <a:chExt cx="5025656" cy="2597262"/>
          </a:xfrm>
        </p:grpSpPr>
        <p:pic>
          <p:nvPicPr>
            <p:cNvPr id="12" name="Picture 11">
              <a:extLst>
                <a:ext uri="{FF2B5EF4-FFF2-40B4-BE49-F238E27FC236}">
                  <a16:creationId xmlns:a16="http://schemas.microsoft.com/office/drawing/2014/main" id="{B56E6FFF-A458-4C02-46B9-A2E0634AD280}"/>
                </a:ext>
              </a:extLst>
            </p:cNvPr>
            <p:cNvPicPr>
              <a:picLocks noChangeAspect="1"/>
            </p:cNvPicPr>
            <p:nvPr/>
          </p:nvPicPr>
          <p:blipFill>
            <a:blip r:embed="rId4"/>
            <a:stretch>
              <a:fillRect/>
            </a:stretch>
          </p:blipFill>
          <p:spPr>
            <a:xfrm>
              <a:off x="6782182" y="1509763"/>
              <a:ext cx="5025656" cy="2591421"/>
            </a:xfrm>
            <a:prstGeom prst="rect">
              <a:avLst/>
            </a:prstGeom>
            <a:ln>
              <a:solidFill>
                <a:schemeClr val="accent1"/>
              </a:solidFill>
            </a:ln>
          </p:spPr>
        </p:pic>
        <p:sp>
          <p:nvSpPr>
            <p:cNvPr id="16" name="Rectangle 15">
              <a:extLst>
                <a:ext uri="{FF2B5EF4-FFF2-40B4-BE49-F238E27FC236}">
                  <a16:creationId xmlns:a16="http://schemas.microsoft.com/office/drawing/2014/main" id="{8F73DF92-A1ED-B10A-9285-4F10A5014E47}"/>
                </a:ext>
              </a:extLst>
            </p:cNvPr>
            <p:cNvSpPr/>
            <p:nvPr/>
          </p:nvSpPr>
          <p:spPr>
            <a:xfrm>
              <a:off x="6782182" y="1503922"/>
              <a:ext cx="1279969" cy="3966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Grid Class Trees</a:t>
              </a:r>
            </a:p>
          </p:txBody>
        </p:sp>
      </p:grpSp>
      <p:sp>
        <p:nvSpPr>
          <p:cNvPr id="17" name="Rectangle 16">
            <a:extLst>
              <a:ext uri="{FF2B5EF4-FFF2-40B4-BE49-F238E27FC236}">
                <a16:creationId xmlns:a16="http://schemas.microsoft.com/office/drawing/2014/main" id="{BD8D9FE5-9073-B912-826B-A6541AA3F063}"/>
              </a:ext>
            </a:extLst>
          </p:cNvPr>
          <p:cNvSpPr/>
          <p:nvPr/>
        </p:nvSpPr>
        <p:spPr>
          <a:xfrm>
            <a:off x="539581" y="4302236"/>
            <a:ext cx="1279969" cy="3966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Regression Trees</a:t>
            </a:r>
          </a:p>
        </p:txBody>
      </p:sp>
      <p:pic>
        <p:nvPicPr>
          <p:cNvPr id="20" name="Picture 19">
            <a:extLst>
              <a:ext uri="{FF2B5EF4-FFF2-40B4-BE49-F238E27FC236}">
                <a16:creationId xmlns:a16="http://schemas.microsoft.com/office/drawing/2014/main" id="{45459519-ED93-DAA0-78D9-661FE9BCBBAD}"/>
              </a:ext>
            </a:extLst>
          </p:cNvPr>
          <p:cNvPicPr>
            <a:picLocks noChangeAspect="1"/>
          </p:cNvPicPr>
          <p:nvPr/>
        </p:nvPicPr>
        <p:blipFill>
          <a:blip r:embed="rId5"/>
          <a:stretch>
            <a:fillRect/>
          </a:stretch>
        </p:blipFill>
        <p:spPr>
          <a:xfrm>
            <a:off x="539580" y="1503922"/>
            <a:ext cx="5666238" cy="2597262"/>
          </a:xfrm>
          <a:prstGeom prst="rect">
            <a:avLst/>
          </a:prstGeom>
          <a:ln>
            <a:solidFill>
              <a:schemeClr val="accent1"/>
            </a:solidFill>
          </a:ln>
        </p:spPr>
      </p:pic>
      <p:sp>
        <p:nvSpPr>
          <p:cNvPr id="21" name="Rectangle 20">
            <a:extLst>
              <a:ext uri="{FF2B5EF4-FFF2-40B4-BE49-F238E27FC236}">
                <a16:creationId xmlns:a16="http://schemas.microsoft.com/office/drawing/2014/main" id="{16234965-AFFE-88D6-A411-895E8706A7B2}"/>
              </a:ext>
            </a:extLst>
          </p:cNvPr>
          <p:cNvSpPr/>
          <p:nvPr/>
        </p:nvSpPr>
        <p:spPr>
          <a:xfrm>
            <a:off x="539580" y="1484402"/>
            <a:ext cx="1279969" cy="3966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Small Class Tree, </a:t>
            </a:r>
            <a:r>
              <a:rPr lang="en-US" sz="1050" dirty="0" err="1"/>
              <a:t>Dpt</a:t>
            </a:r>
            <a:r>
              <a:rPr lang="en-US" sz="1050" dirty="0"/>
              <a:t> 5</a:t>
            </a:r>
          </a:p>
        </p:txBody>
      </p:sp>
      <p:sp>
        <p:nvSpPr>
          <p:cNvPr id="8" name="TextBox 7">
            <a:extLst>
              <a:ext uri="{FF2B5EF4-FFF2-40B4-BE49-F238E27FC236}">
                <a16:creationId xmlns:a16="http://schemas.microsoft.com/office/drawing/2014/main" id="{A9E605BF-2EC1-1BD0-3FD1-CAA357264A8E}"/>
              </a:ext>
            </a:extLst>
          </p:cNvPr>
          <p:cNvSpPr txBox="1"/>
          <p:nvPr/>
        </p:nvSpPr>
        <p:spPr>
          <a:xfrm>
            <a:off x="6426213" y="4611245"/>
            <a:ext cx="3778623" cy="923330"/>
          </a:xfrm>
          <a:prstGeom prst="rect">
            <a:avLst/>
          </a:prstGeom>
          <a:noFill/>
        </p:spPr>
        <p:txBody>
          <a:bodyPr wrap="square" rtlCol="0">
            <a:spAutoFit/>
          </a:bodyPr>
          <a:lstStyle/>
          <a:p>
            <a:r>
              <a:rPr lang="en-US" dirty="0"/>
              <a:t>Images show that respondents who are not confirmed or do not have high BP have a risk of heart disease. </a:t>
            </a:r>
          </a:p>
        </p:txBody>
      </p:sp>
    </p:spTree>
    <p:extLst>
      <p:ext uri="{BB962C8B-B14F-4D97-AF65-F5344CB8AC3E}">
        <p14:creationId xmlns:p14="http://schemas.microsoft.com/office/powerpoint/2010/main" val="2018801130"/>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9E31EAC-06CE-82F5-193C-51271492B379}"/>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a:solidFill>
            <a:srgbClr val="5983A4"/>
          </a:solidFill>
        </p:grpSpPr>
        <p:sp>
          <p:nvSpPr>
            <p:cNvPr id="5" name="Freeform 19">
              <a:extLst>
                <a:ext uri="{FF2B5EF4-FFF2-40B4-BE49-F238E27FC236}">
                  <a16:creationId xmlns:a16="http://schemas.microsoft.com/office/drawing/2014/main" id="{2ACCDC65-A540-6DB7-DB31-53F22D1C0EFA}"/>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6" name="Freeform 20">
              <a:extLst>
                <a:ext uri="{FF2B5EF4-FFF2-40B4-BE49-F238E27FC236}">
                  <a16:creationId xmlns:a16="http://schemas.microsoft.com/office/drawing/2014/main" id="{101D9636-9C49-5CB5-6546-7F9E1F97B025}"/>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7" name="Freeform 21">
              <a:extLst>
                <a:ext uri="{FF2B5EF4-FFF2-40B4-BE49-F238E27FC236}">
                  <a16:creationId xmlns:a16="http://schemas.microsoft.com/office/drawing/2014/main" id="{E8625246-B238-C14D-F8AE-83AE041CFED8}"/>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8" name="Picture 7" descr="A logo for a heart association&#10;&#10;Description automatically generated">
            <a:extLst>
              <a:ext uri="{FF2B5EF4-FFF2-40B4-BE49-F238E27FC236}">
                <a16:creationId xmlns:a16="http://schemas.microsoft.com/office/drawing/2014/main" id="{23A40234-E8B7-DD65-DD07-8C253566D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5937" y="0"/>
            <a:ext cx="2936063" cy="1670082"/>
          </a:xfrm>
          <a:prstGeom prst="rect">
            <a:avLst/>
          </a:prstGeom>
        </p:spPr>
      </p:pic>
      <p:pic>
        <p:nvPicPr>
          <p:cNvPr id="3" name="Picture 2">
            <a:extLst>
              <a:ext uri="{FF2B5EF4-FFF2-40B4-BE49-F238E27FC236}">
                <a16:creationId xmlns:a16="http://schemas.microsoft.com/office/drawing/2014/main" id="{C7BB9A87-2B0B-3A4B-3628-E88EBF164D13}"/>
              </a:ext>
            </a:extLst>
          </p:cNvPr>
          <p:cNvPicPr>
            <a:picLocks noChangeAspect="1"/>
          </p:cNvPicPr>
          <p:nvPr/>
        </p:nvPicPr>
        <p:blipFill>
          <a:blip r:embed="rId4"/>
          <a:stretch>
            <a:fillRect/>
          </a:stretch>
        </p:blipFill>
        <p:spPr>
          <a:xfrm>
            <a:off x="242877" y="1863323"/>
            <a:ext cx="6380173" cy="3504751"/>
          </a:xfrm>
          <a:prstGeom prst="rect">
            <a:avLst/>
          </a:prstGeom>
          <a:solidFill>
            <a:schemeClr val="accent1"/>
          </a:solidFill>
          <a:ln>
            <a:solidFill>
              <a:schemeClr val="accent1"/>
            </a:solidFill>
          </a:ln>
        </p:spPr>
      </p:pic>
      <p:pic>
        <p:nvPicPr>
          <p:cNvPr id="10" name="Picture 9">
            <a:extLst>
              <a:ext uri="{FF2B5EF4-FFF2-40B4-BE49-F238E27FC236}">
                <a16:creationId xmlns:a16="http://schemas.microsoft.com/office/drawing/2014/main" id="{24DE4B4B-0AB1-98C9-7F99-77030B86F7E9}"/>
              </a:ext>
            </a:extLst>
          </p:cNvPr>
          <p:cNvPicPr>
            <a:picLocks noChangeAspect="1"/>
          </p:cNvPicPr>
          <p:nvPr/>
        </p:nvPicPr>
        <p:blipFill>
          <a:blip r:embed="rId5"/>
          <a:stretch>
            <a:fillRect/>
          </a:stretch>
        </p:blipFill>
        <p:spPr>
          <a:xfrm>
            <a:off x="6865927" y="1863323"/>
            <a:ext cx="4366452" cy="3519232"/>
          </a:xfrm>
          <a:prstGeom prst="rect">
            <a:avLst/>
          </a:prstGeom>
          <a:ln>
            <a:solidFill>
              <a:schemeClr val="accent1"/>
            </a:solidFill>
          </a:ln>
        </p:spPr>
      </p:pic>
      <p:sp>
        <p:nvSpPr>
          <p:cNvPr id="11" name="Arrow: Pentagon 10">
            <a:extLst>
              <a:ext uri="{FF2B5EF4-FFF2-40B4-BE49-F238E27FC236}">
                <a16:creationId xmlns:a16="http://schemas.microsoft.com/office/drawing/2014/main" id="{F6C13C88-6E0C-1790-D4F1-802079455150}"/>
              </a:ext>
            </a:extLst>
          </p:cNvPr>
          <p:cNvSpPr/>
          <p:nvPr/>
        </p:nvSpPr>
        <p:spPr>
          <a:xfrm>
            <a:off x="0" y="206813"/>
            <a:ext cx="5263117" cy="1339702"/>
          </a:xfrm>
          <a:prstGeom prst="homePlate">
            <a:avLst/>
          </a:prstGeom>
          <a:solidFill>
            <a:srgbClr val="FFFF00"/>
          </a:solidFill>
          <a:ln w="12700" cap="flat" cmpd="sng" algn="ctr">
            <a:solidFill>
              <a:srgbClr val="A9D4DB">
                <a:shade val="15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2800" b="1" kern="0" dirty="0">
                <a:solidFill>
                  <a:srgbClr val="5983A4"/>
                </a:solidFill>
                <a:latin typeface="Franklin Gothic Book"/>
              </a:rPr>
              <a:t>Appendix: Gain Chart</a:t>
            </a:r>
            <a:endParaRPr kumimoji="0" lang="en-US" sz="2800" b="1" i="0" u="none" strike="noStrike" kern="0" cap="none" spc="0" normalizeH="0" baseline="0" noProof="0" dirty="0">
              <a:ln>
                <a:noFill/>
              </a:ln>
              <a:solidFill>
                <a:srgbClr val="5983A4"/>
              </a:solidFill>
              <a:effectLst/>
              <a:uLnTx/>
              <a:uFillTx/>
              <a:latin typeface="Franklin Gothic Book"/>
              <a:ea typeface="+mn-ea"/>
              <a:cs typeface="+mn-cs"/>
            </a:endParaRPr>
          </a:p>
        </p:txBody>
      </p:sp>
    </p:spTree>
    <p:extLst>
      <p:ext uri="{BB962C8B-B14F-4D97-AF65-F5344CB8AC3E}">
        <p14:creationId xmlns:p14="http://schemas.microsoft.com/office/powerpoint/2010/main" val="208454432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9E31EAC-06CE-82F5-193C-51271492B379}"/>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a:solidFill>
            <a:srgbClr val="5983A4"/>
          </a:solidFill>
        </p:grpSpPr>
        <p:sp>
          <p:nvSpPr>
            <p:cNvPr id="5" name="Freeform 19">
              <a:extLst>
                <a:ext uri="{FF2B5EF4-FFF2-40B4-BE49-F238E27FC236}">
                  <a16:creationId xmlns:a16="http://schemas.microsoft.com/office/drawing/2014/main" id="{2ACCDC65-A540-6DB7-DB31-53F22D1C0EFA}"/>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6" name="Freeform 20">
              <a:extLst>
                <a:ext uri="{FF2B5EF4-FFF2-40B4-BE49-F238E27FC236}">
                  <a16:creationId xmlns:a16="http://schemas.microsoft.com/office/drawing/2014/main" id="{101D9636-9C49-5CB5-6546-7F9E1F97B025}"/>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7" name="Freeform 21">
              <a:extLst>
                <a:ext uri="{FF2B5EF4-FFF2-40B4-BE49-F238E27FC236}">
                  <a16:creationId xmlns:a16="http://schemas.microsoft.com/office/drawing/2014/main" id="{E8625246-B238-C14D-F8AE-83AE041CFED8}"/>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8" name="Picture 7" descr="A logo for a heart association&#10;&#10;Description automatically generated">
            <a:extLst>
              <a:ext uri="{FF2B5EF4-FFF2-40B4-BE49-F238E27FC236}">
                <a16:creationId xmlns:a16="http://schemas.microsoft.com/office/drawing/2014/main" id="{23A40234-E8B7-DD65-DD07-8C253566D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3864" y="635673"/>
            <a:ext cx="2836562" cy="1862047"/>
          </a:xfrm>
          <a:prstGeom prst="rect">
            <a:avLst/>
          </a:prstGeom>
        </p:spPr>
      </p:pic>
      <p:sp>
        <p:nvSpPr>
          <p:cNvPr id="2" name="Rectangle 1">
            <a:extLst>
              <a:ext uri="{FF2B5EF4-FFF2-40B4-BE49-F238E27FC236}">
                <a16:creationId xmlns:a16="http://schemas.microsoft.com/office/drawing/2014/main" id="{5C734836-225A-330E-7EE7-4E8F14367F62}"/>
              </a:ext>
            </a:extLst>
          </p:cNvPr>
          <p:cNvSpPr/>
          <p:nvPr/>
        </p:nvSpPr>
        <p:spPr>
          <a:xfrm>
            <a:off x="1785842" y="2598140"/>
            <a:ext cx="8812607" cy="1862048"/>
          </a:xfrm>
          <a:prstGeom prst="rect">
            <a:avLst/>
          </a:prstGeom>
          <a:noFill/>
        </p:spPr>
        <p:txBody>
          <a:bodyPr wrap="square" lIns="91440" tIns="45720" rIns="91440" bIns="45720">
            <a:spAutoFit/>
          </a:bodyPr>
          <a:lstStyle/>
          <a:p>
            <a:pPr algn="ctr"/>
            <a:r>
              <a:rPr lang="en-US" sz="11500" b="0" cap="none" spc="0" dirty="0">
                <a:ln w="0"/>
                <a:solidFill>
                  <a:schemeClr val="accent1"/>
                </a:solidFill>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6926207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9E31EAC-06CE-82F5-193C-51271492B379}"/>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a:solidFill>
            <a:srgbClr val="5983A4"/>
          </a:solidFill>
        </p:grpSpPr>
        <p:sp>
          <p:nvSpPr>
            <p:cNvPr id="5" name="Freeform 19">
              <a:extLst>
                <a:ext uri="{FF2B5EF4-FFF2-40B4-BE49-F238E27FC236}">
                  <a16:creationId xmlns:a16="http://schemas.microsoft.com/office/drawing/2014/main" id="{2ACCDC65-A540-6DB7-DB31-53F22D1C0EFA}"/>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6" name="Freeform 20">
              <a:extLst>
                <a:ext uri="{FF2B5EF4-FFF2-40B4-BE49-F238E27FC236}">
                  <a16:creationId xmlns:a16="http://schemas.microsoft.com/office/drawing/2014/main" id="{101D9636-9C49-5CB5-6546-7F9E1F97B025}"/>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7" name="Freeform 21">
              <a:extLst>
                <a:ext uri="{FF2B5EF4-FFF2-40B4-BE49-F238E27FC236}">
                  <a16:creationId xmlns:a16="http://schemas.microsoft.com/office/drawing/2014/main" id="{E8625246-B238-C14D-F8AE-83AE041CFED8}"/>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14" name="Group 13">
            <a:extLst>
              <a:ext uri="{FF2B5EF4-FFF2-40B4-BE49-F238E27FC236}">
                <a16:creationId xmlns:a16="http://schemas.microsoft.com/office/drawing/2014/main" id="{DFD9CAB7-B786-9E9A-95D8-82E3534E7A77}"/>
              </a:ext>
            </a:extLst>
          </p:cNvPr>
          <p:cNvGrpSpPr/>
          <p:nvPr/>
        </p:nvGrpSpPr>
        <p:grpSpPr>
          <a:xfrm>
            <a:off x="4378842" y="-174421"/>
            <a:ext cx="3434315" cy="2013853"/>
            <a:chOff x="4784651" y="451882"/>
            <a:chExt cx="3434315" cy="2129575"/>
          </a:xfrm>
        </p:grpSpPr>
        <p:pic>
          <p:nvPicPr>
            <p:cNvPr id="11" name="Graphic 10" descr="Heart with pulse with solid fill">
              <a:extLst>
                <a:ext uri="{FF2B5EF4-FFF2-40B4-BE49-F238E27FC236}">
                  <a16:creationId xmlns:a16="http://schemas.microsoft.com/office/drawing/2014/main" id="{0E4FED35-9C57-9016-472F-078EF0A31A2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74240" y="451882"/>
              <a:ext cx="1655135" cy="1655135"/>
            </a:xfrm>
            <a:prstGeom prst="rect">
              <a:avLst/>
            </a:prstGeom>
          </p:spPr>
        </p:pic>
        <p:sp>
          <p:nvSpPr>
            <p:cNvPr id="12" name="TextBox 11">
              <a:extLst>
                <a:ext uri="{FF2B5EF4-FFF2-40B4-BE49-F238E27FC236}">
                  <a16:creationId xmlns:a16="http://schemas.microsoft.com/office/drawing/2014/main" id="{5A983144-97B5-6631-14E8-94B80C6D5DB3}"/>
                </a:ext>
              </a:extLst>
            </p:cNvPr>
            <p:cNvSpPr txBox="1"/>
            <p:nvPr/>
          </p:nvSpPr>
          <p:spPr>
            <a:xfrm>
              <a:off x="4784651" y="1935126"/>
              <a:ext cx="3434315" cy="646331"/>
            </a:xfrm>
            <a:prstGeom prst="rect">
              <a:avLst/>
            </a:prstGeom>
            <a:noFill/>
          </p:spPr>
          <p:txBody>
            <a:bodyPr wrap="square" rtlCol="0">
              <a:spAutoFit/>
            </a:bodyPr>
            <a:lstStyle/>
            <a:p>
              <a:pPr algn="ctr"/>
              <a:r>
                <a:rPr lang="en-US" b="1" dirty="0">
                  <a:solidFill>
                    <a:srgbClr val="5983A4"/>
                  </a:solidFill>
                </a:rPr>
                <a:t>IMPORTANCE OF IDENTIFYING HEART DISEASE RISK</a:t>
              </a:r>
            </a:p>
          </p:txBody>
        </p:sp>
      </p:grpSp>
      <p:pic>
        <p:nvPicPr>
          <p:cNvPr id="1028" name="Picture 4" descr="Doctors assisting patients at the hospital">
            <a:extLst>
              <a:ext uri="{FF2B5EF4-FFF2-40B4-BE49-F238E27FC236}">
                <a16:creationId xmlns:a16="http://schemas.microsoft.com/office/drawing/2014/main" id="{B7BC6DB3-F3A5-539A-3206-55DF2C8AE5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300"/>
            <a:ext cx="3561907" cy="26837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heerful senior woman at the supermarket choosing vegetables while holding a reusable bag">
            <a:extLst>
              <a:ext uri="{FF2B5EF4-FFF2-40B4-BE49-F238E27FC236}">
                <a16:creationId xmlns:a16="http://schemas.microsoft.com/office/drawing/2014/main" id="{E00D6C58-B727-A9A5-1102-782A2FEE1C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19771" y="4646140"/>
            <a:ext cx="2772229" cy="221185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Women of Strength">
            <a:extLst>
              <a:ext uri="{FF2B5EF4-FFF2-40B4-BE49-F238E27FC236}">
                <a16:creationId xmlns:a16="http://schemas.microsoft.com/office/drawing/2014/main" id="{AF19980F-60BD-96F3-26BB-B370439C471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9257" y="-1"/>
            <a:ext cx="3802743" cy="2679406"/>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Rounded Corners 15">
            <a:extLst>
              <a:ext uri="{FF2B5EF4-FFF2-40B4-BE49-F238E27FC236}">
                <a16:creationId xmlns:a16="http://schemas.microsoft.com/office/drawing/2014/main" id="{520DE02C-3F03-E6F9-7DEB-7FB8A1083794}"/>
              </a:ext>
            </a:extLst>
          </p:cNvPr>
          <p:cNvSpPr/>
          <p:nvPr/>
        </p:nvSpPr>
        <p:spPr>
          <a:xfrm>
            <a:off x="2656114" y="1924493"/>
            <a:ext cx="6894286" cy="4933506"/>
          </a:xfrm>
          <a:prstGeom prst="roundRect">
            <a:avLst/>
          </a:prstGeom>
          <a:solidFill>
            <a:srgbClr val="FFFF00"/>
          </a:solidFill>
          <a:ln w="19050">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en-US" sz="1400" b="1" dirty="0">
                <a:solidFill>
                  <a:schemeClr val="tx1"/>
                </a:solidFill>
                <a:latin typeface="Tahoma" panose="020B0604030504040204" pitchFamily="34" charset="0"/>
                <a:ea typeface="Tahoma" panose="020B0604030504040204" pitchFamily="34" charset="0"/>
                <a:cs typeface="Tahoma" panose="020B0604030504040204" pitchFamily="34" charset="0"/>
              </a:rPr>
              <a:t>Early Intervention and Prevention: </a:t>
            </a:r>
            <a:r>
              <a:rPr lang="en-US" sz="1400" dirty="0">
                <a:solidFill>
                  <a:schemeClr val="tx1"/>
                </a:solidFill>
                <a:latin typeface="Tahoma" panose="020B0604030504040204" pitchFamily="34" charset="0"/>
                <a:ea typeface="Tahoma" panose="020B0604030504040204" pitchFamily="34" charset="0"/>
                <a:cs typeface="Tahoma" panose="020B0604030504040204" pitchFamily="34" charset="0"/>
              </a:rPr>
              <a:t>Early detection of heart disease risk indicators can significantly reduce the likelihood of devastating consequences such as heart attacks and strokes.  </a:t>
            </a:r>
          </a:p>
          <a:p>
            <a:pPr marL="285750" indent="-285750">
              <a:lnSpc>
                <a:spcPct val="150000"/>
              </a:lnSpc>
              <a:buFont typeface="Arial" panose="020B0604020202020204" pitchFamily="34" charset="0"/>
              <a:buChar char="•"/>
            </a:pPr>
            <a:endParaRPr lang="en-US" sz="1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285750" indent="-285750">
              <a:lnSpc>
                <a:spcPct val="150000"/>
              </a:lnSpc>
              <a:buFont typeface="Arial" panose="020B0604020202020204" pitchFamily="34" charset="0"/>
              <a:buChar char="•"/>
            </a:pPr>
            <a:r>
              <a:rPr lang="en-US" sz="1400" b="1" dirty="0">
                <a:solidFill>
                  <a:schemeClr val="tx1"/>
                </a:solidFill>
                <a:latin typeface="Tahoma" panose="020B0604030504040204" pitchFamily="34" charset="0"/>
                <a:ea typeface="Tahoma" panose="020B0604030504040204" pitchFamily="34" charset="0"/>
                <a:cs typeface="Tahoma" panose="020B0604030504040204" pitchFamily="34" charset="0"/>
              </a:rPr>
              <a:t>Personalized Healthcare: </a:t>
            </a:r>
            <a:r>
              <a:rPr lang="en-US" sz="1400" dirty="0">
                <a:solidFill>
                  <a:schemeClr val="tx1"/>
                </a:solidFill>
                <a:latin typeface="Tahoma" panose="020B0604030504040204" pitchFamily="34" charset="0"/>
                <a:ea typeface="Tahoma" panose="020B0604030504040204" pitchFamily="34" charset="0"/>
                <a:cs typeface="Tahoma" panose="020B0604030504040204" pitchFamily="34" charset="0"/>
              </a:rPr>
              <a:t>By effectively managing and mitigating risk factors, individuals can significantly enhance their quality of life by preventing or delaying the onset of debilitating advanced heart disease.</a:t>
            </a:r>
          </a:p>
          <a:p>
            <a:pPr>
              <a:lnSpc>
                <a:spcPct val="150000"/>
              </a:lnSpc>
            </a:pPr>
            <a:endParaRPr lang="en-US" sz="1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285750" indent="-285750">
              <a:lnSpc>
                <a:spcPct val="150000"/>
              </a:lnSpc>
              <a:buFont typeface="Arial" panose="020B0604020202020204" pitchFamily="34" charset="0"/>
              <a:buChar char="•"/>
            </a:pPr>
            <a:r>
              <a:rPr lang="en-US" sz="1400" b="1" dirty="0">
                <a:solidFill>
                  <a:schemeClr val="tx1"/>
                </a:solidFill>
                <a:latin typeface="Tahoma" panose="020B0604030504040204" pitchFamily="34" charset="0"/>
                <a:ea typeface="Tahoma" panose="020B0604030504040204" pitchFamily="34" charset="0"/>
                <a:cs typeface="Tahoma" panose="020B0604030504040204" pitchFamily="34" charset="0"/>
              </a:rPr>
              <a:t>Economic Benefits: </a:t>
            </a:r>
            <a:r>
              <a:rPr lang="en-US" sz="1400" dirty="0">
                <a:solidFill>
                  <a:schemeClr val="tx1"/>
                </a:solidFill>
                <a:latin typeface="Tahoma" panose="020B0604030504040204" pitchFamily="34" charset="0"/>
                <a:ea typeface="Tahoma" panose="020B0604030504040204" pitchFamily="34" charset="0"/>
                <a:cs typeface="Tahoma" panose="020B0604030504040204" pitchFamily="34" charset="0"/>
              </a:rPr>
              <a:t>A healthy population is a productive population. By reducing the prevalence of heart disease, we can minimize productivity losses due to illness and disability.</a:t>
            </a:r>
          </a:p>
          <a:p>
            <a:pPr marL="285750" indent="-285750">
              <a:lnSpc>
                <a:spcPct val="150000"/>
              </a:lnSpc>
              <a:buFont typeface="Arial" panose="020B0604020202020204" pitchFamily="34" charset="0"/>
              <a:buChar char="•"/>
            </a:pPr>
            <a:r>
              <a:rPr lang="en-US" sz="1400" b="1" dirty="0">
                <a:solidFill>
                  <a:schemeClr val="tx1"/>
                </a:solidFill>
                <a:latin typeface="Tahoma" panose="020B0604030504040204" pitchFamily="34" charset="0"/>
                <a:ea typeface="Tahoma" panose="020B0604030504040204" pitchFamily="34" charset="0"/>
                <a:cs typeface="Tahoma" panose="020B0604030504040204" pitchFamily="34" charset="0"/>
              </a:rPr>
              <a:t>Empowerment and Awareness: </a:t>
            </a:r>
            <a:r>
              <a:rPr lang="en-US" sz="1400" dirty="0">
                <a:solidFill>
                  <a:schemeClr val="tx1"/>
                </a:solidFill>
                <a:latin typeface="Tahoma" panose="020B0604030504040204" pitchFamily="34" charset="0"/>
                <a:ea typeface="Tahoma" panose="020B0604030504040204" pitchFamily="34" charset="0"/>
                <a:cs typeface="Tahoma" panose="020B0604030504040204" pitchFamily="34" charset="0"/>
              </a:rPr>
              <a:t>Empowering individuals with knowledge about heart disease risks is essential for promoting proactive health management. Increased health literacy encourages individuals to take control of their well-being</a:t>
            </a:r>
            <a:r>
              <a:rPr lang="en-US" sz="1400" b="1" dirty="0">
                <a:solidFill>
                  <a:schemeClr val="tx1"/>
                </a:solidFill>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31930564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9E31EAC-06CE-82F5-193C-51271492B379}"/>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a:solidFill>
            <a:srgbClr val="5983A4"/>
          </a:solidFill>
        </p:grpSpPr>
        <p:sp>
          <p:nvSpPr>
            <p:cNvPr id="5" name="Freeform 19">
              <a:extLst>
                <a:ext uri="{FF2B5EF4-FFF2-40B4-BE49-F238E27FC236}">
                  <a16:creationId xmlns:a16="http://schemas.microsoft.com/office/drawing/2014/main" id="{2ACCDC65-A540-6DB7-DB31-53F22D1C0EFA}"/>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6" name="Freeform 20">
              <a:extLst>
                <a:ext uri="{FF2B5EF4-FFF2-40B4-BE49-F238E27FC236}">
                  <a16:creationId xmlns:a16="http://schemas.microsoft.com/office/drawing/2014/main" id="{101D9636-9C49-5CB5-6546-7F9E1F97B025}"/>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7" name="Freeform 21">
              <a:extLst>
                <a:ext uri="{FF2B5EF4-FFF2-40B4-BE49-F238E27FC236}">
                  <a16:creationId xmlns:a16="http://schemas.microsoft.com/office/drawing/2014/main" id="{E8625246-B238-C14D-F8AE-83AE041CFED8}"/>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0" name="Speech Bubble: Rectangle with Corners Rounded 9">
            <a:extLst>
              <a:ext uri="{FF2B5EF4-FFF2-40B4-BE49-F238E27FC236}">
                <a16:creationId xmlns:a16="http://schemas.microsoft.com/office/drawing/2014/main" id="{B9D6A3C9-FB88-24A7-92B6-849DD2A35026}"/>
              </a:ext>
            </a:extLst>
          </p:cNvPr>
          <p:cNvSpPr/>
          <p:nvPr/>
        </p:nvSpPr>
        <p:spPr>
          <a:xfrm>
            <a:off x="1658679" y="388627"/>
            <a:ext cx="4136066" cy="2439634"/>
          </a:xfrm>
          <a:prstGeom prst="wedgeRoundRectCallou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accent1"/>
                </a:solidFill>
              </a:rPr>
              <a:t>1. Understanding Significant Heart Disease Indicators</a:t>
            </a:r>
          </a:p>
          <a:p>
            <a:r>
              <a:rPr lang="en-US" sz="1500" b="1" dirty="0">
                <a:solidFill>
                  <a:schemeClr val="accent1"/>
                </a:solidFill>
              </a:rPr>
              <a:t>Source</a:t>
            </a:r>
          </a:p>
          <a:p>
            <a:r>
              <a:rPr lang="en-US" sz="1500" b="1" dirty="0">
                <a:solidFill>
                  <a:schemeClr val="accent1"/>
                </a:solidFill>
              </a:rPr>
              <a:t>Project and data assumptions </a:t>
            </a:r>
          </a:p>
          <a:p>
            <a:r>
              <a:rPr lang="en-US" sz="1500" b="1" dirty="0">
                <a:solidFill>
                  <a:schemeClr val="accent1"/>
                </a:solidFill>
              </a:rPr>
              <a:t>Indicators brief overview</a:t>
            </a:r>
          </a:p>
          <a:p>
            <a:pPr algn="ctr"/>
            <a:endParaRPr lang="en-US" sz="2500" b="1" dirty="0">
              <a:solidFill>
                <a:schemeClr val="accent1"/>
              </a:solidFill>
            </a:endParaRPr>
          </a:p>
        </p:txBody>
      </p:sp>
      <p:sp>
        <p:nvSpPr>
          <p:cNvPr id="11" name="Speech Bubble: Rectangle with Corners Rounded 10">
            <a:extLst>
              <a:ext uri="{FF2B5EF4-FFF2-40B4-BE49-F238E27FC236}">
                <a16:creationId xmlns:a16="http://schemas.microsoft.com/office/drawing/2014/main" id="{22A736AE-AB5A-F404-8082-A857B74325F4}"/>
              </a:ext>
            </a:extLst>
          </p:cNvPr>
          <p:cNvSpPr/>
          <p:nvPr/>
        </p:nvSpPr>
        <p:spPr>
          <a:xfrm flipH="1">
            <a:off x="7240770" y="744284"/>
            <a:ext cx="4136066" cy="2602928"/>
          </a:xfrm>
          <a:prstGeom prst="wedgeRoundRectCallou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accent1"/>
                </a:solidFill>
              </a:rPr>
              <a:t>2. Modeling Development &amp; Insights</a:t>
            </a:r>
          </a:p>
        </p:txBody>
      </p:sp>
      <p:sp>
        <p:nvSpPr>
          <p:cNvPr id="12" name="Speech Bubble: Rectangle with Corners Rounded 11">
            <a:extLst>
              <a:ext uri="{FF2B5EF4-FFF2-40B4-BE49-F238E27FC236}">
                <a16:creationId xmlns:a16="http://schemas.microsoft.com/office/drawing/2014/main" id="{608B6C44-276B-6B71-74A3-7785AAC0093A}"/>
              </a:ext>
            </a:extLst>
          </p:cNvPr>
          <p:cNvSpPr/>
          <p:nvPr/>
        </p:nvSpPr>
        <p:spPr>
          <a:xfrm>
            <a:off x="3271201" y="3675703"/>
            <a:ext cx="4136066" cy="2602928"/>
          </a:xfrm>
          <a:prstGeom prst="wedgeRoundRectCallou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accent1"/>
                </a:solidFill>
              </a:rPr>
              <a:t>3. Actionable Public Health Insights</a:t>
            </a:r>
            <a:endParaRPr lang="en-US" sz="2500" dirty="0">
              <a:solidFill>
                <a:schemeClr val="accent1"/>
              </a:solidFill>
            </a:endParaRPr>
          </a:p>
        </p:txBody>
      </p:sp>
      <p:sp>
        <p:nvSpPr>
          <p:cNvPr id="14" name="TextBox 13">
            <a:extLst>
              <a:ext uri="{FF2B5EF4-FFF2-40B4-BE49-F238E27FC236}">
                <a16:creationId xmlns:a16="http://schemas.microsoft.com/office/drawing/2014/main" id="{F9823581-0C3F-6539-719B-C26B2A7AD8AC}"/>
              </a:ext>
            </a:extLst>
          </p:cNvPr>
          <p:cNvSpPr txBox="1"/>
          <p:nvPr/>
        </p:nvSpPr>
        <p:spPr>
          <a:xfrm>
            <a:off x="8027587" y="4315447"/>
            <a:ext cx="3349249" cy="1323439"/>
          </a:xfrm>
          <a:prstGeom prst="rect">
            <a:avLst/>
          </a:prstGeom>
          <a:noFill/>
        </p:spPr>
        <p:txBody>
          <a:bodyPr wrap="square" rtlCol="0">
            <a:spAutoFit/>
          </a:bodyPr>
          <a:lstStyle/>
          <a:p>
            <a:r>
              <a:rPr lang="en-US" sz="4000" b="1" dirty="0">
                <a:solidFill>
                  <a:schemeClr val="accent1"/>
                </a:solidFill>
              </a:rPr>
              <a:t>Three Key Takeaways</a:t>
            </a:r>
          </a:p>
        </p:txBody>
      </p:sp>
    </p:spTree>
    <p:extLst>
      <p:ext uri="{BB962C8B-B14F-4D97-AF65-F5344CB8AC3E}">
        <p14:creationId xmlns:p14="http://schemas.microsoft.com/office/powerpoint/2010/main" val="884199278"/>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9E31EAC-06CE-82F5-193C-51271492B379}"/>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a:solidFill>
            <a:srgbClr val="5983A4"/>
          </a:solidFill>
        </p:grpSpPr>
        <p:sp>
          <p:nvSpPr>
            <p:cNvPr id="5" name="Freeform 19">
              <a:extLst>
                <a:ext uri="{FF2B5EF4-FFF2-40B4-BE49-F238E27FC236}">
                  <a16:creationId xmlns:a16="http://schemas.microsoft.com/office/drawing/2014/main" id="{2ACCDC65-A540-6DB7-DB31-53F22D1C0EFA}"/>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6" name="Freeform 20">
              <a:extLst>
                <a:ext uri="{FF2B5EF4-FFF2-40B4-BE49-F238E27FC236}">
                  <a16:creationId xmlns:a16="http://schemas.microsoft.com/office/drawing/2014/main" id="{101D9636-9C49-5CB5-6546-7F9E1F97B025}"/>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7" name="Freeform 21">
              <a:extLst>
                <a:ext uri="{FF2B5EF4-FFF2-40B4-BE49-F238E27FC236}">
                  <a16:creationId xmlns:a16="http://schemas.microsoft.com/office/drawing/2014/main" id="{E8625246-B238-C14D-F8AE-83AE041CFED8}"/>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 name="Arrow: Pentagon 2">
            <a:extLst>
              <a:ext uri="{FF2B5EF4-FFF2-40B4-BE49-F238E27FC236}">
                <a16:creationId xmlns:a16="http://schemas.microsoft.com/office/drawing/2014/main" id="{14298820-1D1A-A4DF-3E38-B7982D475753}"/>
              </a:ext>
            </a:extLst>
          </p:cNvPr>
          <p:cNvSpPr/>
          <p:nvPr/>
        </p:nvSpPr>
        <p:spPr>
          <a:xfrm>
            <a:off x="0" y="206813"/>
            <a:ext cx="5263117" cy="1339702"/>
          </a:xfrm>
          <a:prstGeom prst="homePlate">
            <a:avLst/>
          </a:prstGeom>
          <a:solidFill>
            <a:srgbClr val="FFFF00"/>
          </a:solidFill>
          <a:ln w="12700" cap="flat" cmpd="sng" algn="ctr">
            <a:solidFill>
              <a:srgbClr val="A9D4DB">
                <a:shade val="15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2800" b="1" kern="0" dirty="0">
                <a:solidFill>
                  <a:srgbClr val="5983A4"/>
                </a:solidFill>
                <a:latin typeface="Franklin Gothic Book"/>
              </a:rPr>
              <a:t>Key Takeaway 1: Source &amp; Assumptions</a:t>
            </a:r>
            <a:endParaRPr kumimoji="0" lang="en-US" sz="2800" b="1" i="0" u="none" strike="noStrike" kern="0" cap="none" spc="0" normalizeH="0" baseline="0" noProof="0" dirty="0">
              <a:ln>
                <a:noFill/>
              </a:ln>
              <a:solidFill>
                <a:srgbClr val="5983A4"/>
              </a:solidFill>
              <a:effectLst/>
              <a:uLnTx/>
              <a:uFillTx/>
              <a:latin typeface="Franklin Gothic Book"/>
              <a:ea typeface="+mn-ea"/>
              <a:cs typeface="+mn-cs"/>
            </a:endParaRPr>
          </a:p>
        </p:txBody>
      </p:sp>
      <p:sp>
        <p:nvSpPr>
          <p:cNvPr id="8" name="TextBox 7">
            <a:extLst>
              <a:ext uri="{FF2B5EF4-FFF2-40B4-BE49-F238E27FC236}">
                <a16:creationId xmlns:a16="http://schemas.microsoft.com/office/drawing/2014/main" id="{55A093FB-1BF7-0016-DFE9-5C218B49AC4D}"/>
              </a:ext>
            </a:extLst>
          </p:cNvPr>
          <p:cNvSpPr txBox="1"/>
          <p:nvPr/>
        </p:nvSpPr>
        <p:spPr>
          <a:xfrm>
            <a:off x="2077780" y="1711323"/>
            <a:ext cx="9431272" cy="4247317"/>
          </a:xfrm>
          <a:prstGeom prst="rect">
            <a:avLst/>
          </a:prstGeom>
          <a:noFill/>
        </p:spPr>
        <p:txBody>
          <a:bodyPr wrap="square" rtlCol="0">
            <a:spAutoFit/>
          </a:bodyPr>
          <a:lstStyle/>
          <a:p>
            <a:r>
              <a:rPr lang="en-US" b="1" dirty="0">
                <a:solidFill>
                  <a:schemeClr val="accent1"/>
                </a:solidFill>
              </a:rPr>
              <a:t>Data Source:  </a:t>
            </a:r>
            <a:r>
              <a:rPr lang="en-US" dirty="0">
                <a:solidFill>
                  <a:schemeClr val="accent1"/>
                </a:solidFill>
              </a:rPr>
              <a:t>Originally from Behavioral Risk Factor Surveillance System (BRFSS), processed and posted on Kaggle by the Centers for Disease Control and Prevention.</a:t>
            </a:r>
          </a:p>
          <a:p>
            <a:r>
              <a:rPr lang="en-US" dirty="0">
                <a:solidFill>
                  <a:schemeClr val="accent1"/>
                </a:solidFill>
              </a:rPr>
              <a:t> </a:t>
            </a:r>
            <a:endParaRPr lang="en-US" b="1" dirty="0">
              <a:solidFill>
                <a:schemeClr val="accent1"/>
              </a:solidFill>
            </a:endParaRPr>
          </a:p>
          <a:p>
            <a:r>
              <a:rPr lang="en-US" b="1" dirty="0">
                <a:solidFill>
                  <a:schemeClr val="accent1"/>
                </a:solidFill>
              </a:rPr>
              <a:t>Assumptions:</a:t>
            </a:r>
          </a:p>
          <a:p>
            <a:pPr marL="800100" lvl="1" indent="-342900">
              <a:buFont typeface="Wingdings" panose="05000000000000000000" pitchFamily="2" charset="2"/>
              <a:buChar char="Ø"/>
            </a:pPr>
            <a:r>
              <a:rPr lang="en-US" b="1" dirty="0">
                <a:solidFill>
                  <a:schemeClr val="accent1"/>
                </a:solidFill>
              </a:rPr>
              <a:t> The data is accurate, </a:t>
            </a:r>
            <a:r>
              <a:rPr lang="en-US" dirty="0">
                <a:solidFill>
                  <a:schemeClr val="accent1"/>
                </a:solidFill>
              </a:rPr>
              <a:t>assuming that respondents accurately report their health behaviors, conditions, and demographic details. Misreporting or recall bias could affect the validity of the data.</a:t>
            </a:r>
          </a:p>
          <a:p>
            <a:pPr marL="800100" lvl="1" indent="-342900">
              <a:buFont typeface="Wingdings" panose="05000000000000000000" pitchFamily="2" charset="2"/>
              <a:buChar char="Ø"/>
            </a:pPr>
            <a:r>
              <a:rPr lang="en-US" b="1" dirty="0">
                <a:solidFill>
                  <a:schemeClr val="accent1"/>
                </a:solidFill>
              </a:rPr>
              <a:t>The sample is represented &amp; consistent with the population: </a:t>
            </a:r>
            <a:r>
              <a:rPr lang="en-US" dirty="0">
                <a:solidFill>
                  <a:schemeClr val="accent1"/>
                </a:solidFill>
              </a:rPr>
              <a:t>The sample is representative and consistent with the general population.</a:t>
            </a:r>
          </a:p>
          <a:p>
            <a:pPr marL="800100" lvl="1" indent="-342900">
              <a:buFont typeface="Wingdings" panose="05000000000000000000" pitchFamily="2" charset="2"/>
              <a:buChar char="Ø"/>
            </a:pPr>
            <a:r>
              <a:rPr lang="en-US" b="1" dirty="0">
                <a:solidFill>
                  <a:schemeClr val="accent1"/>
                </a:solidFill>
              </a:rPr>
              <a:t>Linear Relationships </a:t>
            </a:r>
            <a:r>
              <a:rPr lang="en-US" dirty="0">
                <a:solidFill>
                  <a:schemeClr val="accent1"/>
                </a:solidFill>
              </a:rPr>
              <a:t>when the logistic regression was used. </a:t>
            </a:r>
          </a:p>
          <a:p>
            <a:pPr marL="800100" lvl="1" indent="-342900">
              <a:buFont typeface="Wingdings" panose="05000000000000000000" pitchFamily="2" charset="2"/>
              <a:buChar char="Ø"/>
            </a:pPr>
            <a:r>
              <a:rPr lang="en-US" b="1" dirty="0">
                <a:solidFill>
                  <a:schemeClr val="accent1"/>
                </a:solidFill>
              </a:rPr>
              <a:t>Independence of Observations: </a:t>
            </a:r>
            <a:r>
              <a:rPr lang="en-US" dirty="0">
                <a:solidFill>
                  <a:schemeClr val="accent1"/>
                </a:solidFill>
              </a:rPr>
              <a:t>One’s data does not influence another’s within the dataset. </a:t>
            </a:r>
          </a:p>
          <a:p>
            <a:pPr marL="800100" lvl="1" indent="-342900">
              <a:buFont typeface="Wingdings" panose="05000000000000000000" pitchFamily="2" charset="2"/>
              <a:buChar char="Ø"/>
            </a:pPr>
            <a:r>
              <a:rPr lang="en-US" b="1" dirty="0">
                <a:solidFill>
                  <a:schemeClr val="accent1"/>
                </a:solidFill>
              </a:rPr>
              <a:t>Balance of the Target Variable: </a:t>
            </a:r>
            <a:r>
              <a:rPr lang="en-US" dirty="0">
                <a:solidFill>
                  <a:schemeClr val="accent1"/>
                </a:solidFill>
              </a:rPr>
              <a:t>Using undersampling </a:t>
            </a:r>
            <a:r>
              <a:rPr lang="en-US" dirty="0">
                <a:solidFill>
                  <a:srgbClr val="5983A4"/>
                </a:solidFill>
              </a:rPr>
              <a:t>techniques</a:t>
            </a:r>
            <a:r>
              <a:rPr lang="en-US" dirty="0"/>
              <a:t>. </a:t>
            </a:r>
          </a:p>
          <a:p>
            <a:pPr marL="800100" lvl="1" indent="-342900">
              <a:buFont typeface="Wingdings" panose="05000000000000000000" pitchFamily="2" charset="2"/>
              <a:buChar char="Ø"/>
            </a:pPr>
            <a:r>
              <a:rPr lang="en-US" b="1" dirty="0">
                <a:solidFill>
                  <a:schemeClr val="accent1"/>
                </a:solidFill>
              </a:rPr>
              <a:t>Association vs. Causation: correlation-related </a:t>
            </a:r>
            <a:r>
              <a:rPr lang="en-US" dirty="0">
                <a:solidFill>
                  <a:schemeClr val="accent1"/>
                </a:solidFill>
              </a:rPr>
              <a:t>(</a:t>
            </a:r>
            <a:r>
              <a:rPr lang="en-US" dirty="0" err="1">
                <a:solidFill>
                  <a:schemeClr val="accent1"/>
                </a:solidFill>
              </a:rPr>
              <a:t>e.g</a:t>
            </a:r>
            <a:r>
              <a:rPr lang="en-US" dirty="0">
                <a:solidFill>
                  <a:schemeClr val="accent1"/>
                </a:solidFill>
              </a:rPr>
              <a:t>, if ice cream sales and drowning incident increases, it means both tend to increase) </a:t>
            </a:r>
          </a:p>
        </p:txBody>
      </p:sp>
    </p:spTree>
    <p:extLst>
      <p:ext uri="{BB962C8B-B14F-4D97-AF65-F5344CB8AC3E}">
        <p14:creationId xmlns:p14="http://schemas.microsoft.com/office/powerpoint/2010/main" val="2691940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Pentagon 1">
            <a:extLst>
              <a:ext uri="{FF2B5EF4-FFF2-40B4-BE49-F238E27FC236}">
                <a16:creationId xmlns:a16="http://schemas.microsoft.com/office/drawing/2014/main" id="{8E5C15AD-B882-BE77-77A6-CEF6631D29EF}"/>
              </a:ext>
            </a:extLst>
          </p:cNvPr>
          <p:cNvSpPr/>
          <p:nvPr/>
        </p:nvSpPr>
        <p:spPr>
          <a:xfrm>
            <a:off x="0" y="0"/>
            <a:ext cx="5263117" cy="1339702"/>
          </a:xfrm>
          <a:prstGeom prst="homePlate">
            <a:avLst/>
          </a:prstGeom>
          <a:solidFill>
            <a:srgbClr val="FFFF00"/>
          </a:solidFill>
          <a:ln w="12700" cap="flat" cmpd="sng" algn="ctr">
            <a:solidFill>
              <a:srgbClr val="A9D4DB">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b="1" kern="0" dirty="0">
                <a:solidFill>
                  <a:srgbClr val="5983A4"/>
                </a:solidFill>
                <a:latin typeface="Franklin Gothic Book"/>
              </a:rPr>
              <a:t>Key Takeaway 1: Heart Disease Indicators Overview  </a:t>
            </a:r>
            <a:endParaRPr kumimoji="0" lang="en-US" sz="2800" b="1" i="0" u="none" strike="noStrike" kern="0" cap="none" spc="0" normalizeH="0" baseline="0" noProof="0" dirty="0">
              <a:ln>
                <a:noFill/>
              </a:ln>
              <a:solidFill>
                <a:srgbClr val="5983A4"/>
              </a:solidFill>
              <a:effectLst/>
              <a:uLnTx/>
              <a:uFillTx/>
              <a:latin typeface="Franklin Gothic Book"/>
              <a:ea typeface="+mn-ea"/>
              <a:cs typeface="+mn-cs"/>
            </a:endParaRPr>
          </a:p>
        </p:txBody>
      </p:sp>
      <p:sp>
        <p:nvSpPr>
          <p:cNvPr id="3" name="TextBox 2">
            <a:extLst>
              <a:ext uri="{FF2B5EF4-FFF2-40B4-BE49-F238E27FC236}">
                <a16:creationId xmlns:a16="http://schemas.microsoft.com/office/drawing/2014/main" id="{BBB2B3CE-53CB-3F36-D0AE-86178E207607}"/>
              </a:ext>
            </a:extLst>
          </p:cNvPr>
          <p:cNvSpPr txBox="1"/>
          <p:nvPr/>
        </p:nvSpPr>
        <p:spPr>
          <a:xfrm>
            <a:off x="7671959" y="315908"/>
            <a:ext cx="4571999" cy="707886"/>
          </a:xfrm>
          <a:prstGeom prst="rect">
            <a:avLst/>
          </a:prstGeom>
          <a:noFill/>
        </p:spPr>
        <p:txBody>
          <a:bodyPr wrap="square" rtlCol="0">
            <a:spAutoFit/>
          </a:bodyPr>
          <a:lstStyle/>
          <a:p>
            <a:r>
              <a:rPr lang="en-US" sz="4000" b="1" dirty="0">
                <a:solidFill>
                  <a:schemeClr val="accent1"/>
                </a:solidFill>
              </a:rPr>
              <a:t>Variable Insights</a:t>
            </a:r>
          </a:p>
        </p:txBody>
      </p:sp>
      <p:graphicFrame>
        <p:nvGraphicFramePr>
          <p:cNvPr id="8" name="Table 7">
            <a:extLst>
              <a:ext uri="{FF2B5EF4-FFF2-40B4-BE49-F238E27FC236}">
                <a16:creationId xmlns:a16="http://schemas.microsoft.com/office/drawing/2014/main" id="{0CBA2BC9-1206-F8FD-43D1-3803AD3FC066}"/>
              </a:ext>
            </a:extLst>
          </p:cNvPr>
          <p:cNvGraphicFramePr>
            <a:graphicFrameLocks noGrp="1"/>
          </p:cNvGraphicFramePr>
          <p:nvPr>
            <p:extLst>
              <p:ext uri="{D42A27DB-BD31-4B8C-83A1-F6EECF244321}">
                <p14:modId xmlns:p14="http://schemas.microsoft.com/office/powerpoint/2010/main" val="493587529"/>
              </p:ext>
            </p:extLst>
          </p:nvPr>
        </p:nvGraphicFramePr>
        <p:xfrm>
          <a:off x="275333" y="1614749"/>
          <a:ext cx="5917036" cy="4794253"/>
        </p:xfrm>
        <a:graphic>
          <a:graphicData uri="http://schemas.openxmlformats.org/drawingml/2006/table">
            <a:tbl>
              <a:tblPr>
                <a:tableStyleId>{17292A2E-F333-43FB-9621-5CBBE7FDCDCB}</a:tableStyleId>
              </a:tblPr>
              <a:tblGrid>
                <a:gridCol w="1313036">
                  <a:extLst>
                    <a:ext uri="{9D8B030D-6E8A-4147-A177-3AD203B41FA5}">
                      <a16:colId xmlns:a16="http://schemas.microsoft.com/office/drawing/2014/main" val="3709710400"/>
                    </a:ext>
                  </a:extLst>
                </a:gridCol>
                <a:gridCol w="1320825">
                  <a:extLst>
                    <a:ext uri="{9D8B030D-6E8A-4147-A177-3AD203B41FA5}">
                      <a16:colId xmlns:a16="http://schemas.microsoft.com/office/drawing/2014/main" val="2523374755"/>
                    </a:ext>
                  </a:extLst>
                </a:gridCol>
                <a:gridCol w="1124924">
                  <a:extLst>
                    <a:ext uri="{9D8B030D-6E8A-4147-A177-3AD203B41FA5}">
                      <a16:colId xmlns:a16="http://schemas.microsoft.com/office/drawing/2014/main" val="3724634085"/>
                    </a:ext>
                  </a:extLst>
                </a:gridCol>
                <a:gridCol w="2158251">
                  <a:extLst>
                    <a:ext uri="{9D8B030D-6E8A-4147-A177-3AD203B41FA5}">
                      <a16:colId xmlns:a16="http://schemas.microsoft.com/office/drawing/2014/main" val="1919325300"/>
                    </a:ext>
                  </a:extLst>
                </a:gridCol>
              </a:tblGrid>
              <a:tr h="183309">
                <a:tc>
                  <a:txBody>
                    <a:bodyPr/>
                    <a:lstStyle/>
                    <a:p>
                      <a:pPr algn="l" fontAlgn="ctr"/>
                      <a:r>
                        <a:rPr lang="en-US" sz="1200" b="1" u="none" strike="noStrike" dirty="0">
                          <a:effectLst/>
                        </a:rPr>
                        <a:t>Category</a:t>
                      </a:r>
                      <a:endParaRPr lang="en-US" sz="1200" b="1" i="0" u="none" strike="noStrike" dirty="0">
                        <a:solidFill>
                          <a:srgbClr val="000000"/>
                        </a:solidFill>
                        <a:effectLst/>
                        <a:latin typeface="Aptos Narrow" panose="020B0004020202020204" pitchFamily="34" charset="0"/>
                      </a:endParaRPr>
                    </a:p>
                  </a:txBody>
                  <a:tcPr marL="1798" marR="1798" marT="1798" marB="0" anchor="ctr"/>
                </a:tc>
                <a:tc>
                  <a:txBody>
                    <a:bodyPr/>
                    <a:lstStyle/>
                    <a:p>
                      <a:pPr algn="l" fontAlgn="ctr"/>
                      <a:r>
                        <a:rPr lang="en-US" sz="1200" b="1" u="none" strike="noStrike" dirty="0">
                          <a:effectLst/>
                        </a:rPr>
                        <a:t>Data Variables</a:t>
                      </a:r>
                      <a:endParaRPr lang="en-US" sz="1200" b="1" i="0" u="none" strike="noStrike" dirty="0">
                        <a:solidFill>
                          <a:srgbClr val="000000"/>
                        </a:solidFill>
                        <a:effectLst/>
                        <a:latin typeface="Aptos Narrow" panose="020B0004020202020204" pitchFamily="34" charset="0"/>
                      </a:endParaRPr>
                    </a:p>
                  </a:txBody>
                  <a:tcPr marL="1798" marR="1798" marT="1798" marB="0" anchor="ctr"/>
                </a:tc>
                <a:tc>
                  <a:txBody>
                    <a:bodyPr/>
                    <a:lstStyle/>
                    <a:p>
                      <a:pPr algn="l" fontAlgn="ctr"/>
                      <a:r>
                        <a:rPr lang="en-US" sz="1200" b="1" u="none" strike="noStrike" dirty="0">
                          <a:effectLst/>
                        </a:rPr>
                        <a:t>Type</a:t>
                      </a:r>
                      <a:endParaRPr lang="en-US" sz="1200" b="1" i="0" u="none" strike="noStrike" dirty="0">
                        <a:solidFill>
                          <a:srgbClr val="000000"/>
                        </a:solidFill>
                        <a:effectLst/>
                        <a:latin typeface="Aptos Narrow" panose="020B0004020202020204" pitchFamily="34" charset="0"/>
                      </a:endParaRPr>
                    </a:p>
                  </a:txBody>
                  <a:tcPr marL="1798" marR="1798" marT="1798" marB="0" anchor="ctr"/>
                </a:tc>
                <a:tc>
                  <a:txBody>
                    <a:bodyPr/>
                    <a:lstStyle/>
                    <a:p>
                      <a:pPr algn="l" fontAlgn="ctr"/>
                      <a:r>
                        <a:rPr lang="en-US" sz="1200" b="1" u="none" strike="noStrike" dirty="0">
                          <a:effectLst/>
                        </a:rPr>
                        <a:t>Context</a:t>
                      </a:r>
                      <a:endParaRPr lang="en-US" sz="1200" b="1" i="0" u="none" strike="noStrike" dirty="0">
                        <a:solidFill>
                          <a:srgbClr val="000000"/>
                        </a:solidFill>
                        <a:effectLst/>
                        <a:latin typeface="Aptos Narrow" panose="020B0004020202020204" pitchFamily="34" charset="0"/>
                      </a:endParaRPr>
                    </a:p>
                  </a:txBody>
                  <a:tcPr marL="1798" marR="1798" marT="1798" marB="0" anchor="ctr"/>
                </a:tc>
                <a:extLst>
                  <a:ext uri="{0D108BD9-81ED-4DB2-BD59-A6C34878D82A}">
                    <a16:rowId xmlns:a16="http://schemas.microsoft.com/office/drawing/2014/main" val="581689136"/>
                  </a:ext>
                </a:extLst>
              </a:tr>
              <a:tr h="364834">
                <a:tc>
                  <a:txBody>
                    <a:bodyPr/>
                    <a:lstStyle/>
                    <a:p>
                      <a:pPr algn="l" fontAlgn="ctr"/>
                      <a:r>
                        <a:rPr lang="en-US" sz="1200" b="1" u="none" strike="noStrike" dirty="0">
                          <a:effectLst/>
                        </a:rPr>
                        <a:t>Target</a:t>
                      </a:r>
                      <a:endParaRPr lang="en-US" sz="1200" b="1" i="0" u="none" strike="noStrike" dirty="0">
                        <a:solidFill>
                          <a:srgbClr val="000000"/>
                        </a:solidFill>
                        <a:effectLst/>
                        <a:latin typeface="Aptos Narrow" panose="020B0004020202020204" pitchFamily="34" charset="0"/>
                      </a:endParaRPr>
                    </a:p>
                  </a:txBody>
                  <a:tcPr marL="1798" marR="1798" marT="1798" marB="0" anchor="ctr"/>
                </a:tc>
                <a:tc>
                  <a:txBody>
                    <a:bodyPr/>
                    <a:lstStyle/>
                    <a:p>
                      <a:pPr algn="l" fontAlgn="ctr"/>
                      <a:r>
                        <a:rPr lang="en-US" sz="1200" u="none" strike="noStrike" dirty="0" err="1">
                          <a:effectLst/>
                        </a:rPr>
                        <a:t>HeartDiseaseorAttack</a:t>
                      </a:r>
                      <a:endParaRPr lang="en-US" sz="1200" b="0" i="0" u="none" strike="noStrike" dirty="0">
                        <a:solidFill>
                          <a:srgbClr val="000000"/>
                        </a:solidFill>
                        <a:effectLst/>
                        <a:latin typeface="Aptos Narrow" panose="020B0004020202020204" pitchFamily="34" charset="0"/>
                      </a:endParaRPr>
                    </a:p>
                  </a:txBody>
                  <a:tcPr marL="1798" marR="1798" marT="1798" marB="0" anchor="ctr"/>
                </a:tc>
                <a:tc>
                  <a:txBody>
                    <a:bodyPr/>
                    <a:lstStyle/>
                    <a:p>
                      <a:pPr algn="l" fontAlgn="ctr"/>
                      <a:r>
                        <a:rPr lang="en-US" sz="1200" u="none" strike="noStrike" dirty="0">
                          <a:effectLst/>
                        </a:rPr>
                        <a:t>Binary/ Int (1,0)</a:t>
                      </a:r>
                      <a:endParaRPr lang="en-US" sz="1200" b="0" i="0" u="none" strike="noStrike" dirty="0">
                        <a:solidFill>
                          <a:srgbClr val="000000"/>
                        </a:solidFill>
                        <a:effectLst/>
                        <a:latin typeface="Aptos Narrow" panose="020B0004020202020204" pitchFamily="34" charset="0"/>
                      </a:endParaRPr>
                    </a:p>
                  </a:txBody>
                  <a:tcPr marL="1798" marR="1798" marT="1798" marB="0" anchor="ctr"/>
                </a:tc>
                <a:tc>
                  <a:txBody>
                    <a:bodyPr/>
                    <a:lstStyle/>
                    <a:p>
                      <a:pPr algn="l" fontAlgn="b"/>
                      <a:r>
                        <a:rPr lang="en-US" sz="1200" u="none" strike="noStrike">
                          <a:effectLst/>
                        </a:rPr>
                        <a:t>Experienced HD? </a:t>
                      </a:r>
                      <a:endParaRPr lang="en-US" sz="1200" b="0" i="0" u="none" strike="noStrike">
                        <a:solidFill>
                          <a:srgbClr val="000000"/>
                        </a:solidFill>
                        <a:effectLst/>
                        <a:latin typeface="Aptos Narrow" panose="020B0004020202020204" pitchFamily="34" charset="0"/>
                      </a:endParaRPr>
                    </a:p>
                  </a:txBody>
                  <a:tcPr marL="1798" marR="1798" marT="1798" marB="0" anchor="b"/>
                </a:tc>
                <a:extLst>
                  <a:ext uri="{0D108BD9-81ED-4DB2-BD59-A6C34878D82A}">
                    <a16:rowId xmlns:a16="http://schemas.microsoft.com/office/drawing/2014/main" val="1110736716"/>
                  </a:ext>
                </a:extLst>
              </a:tr>
              <a:tr h="364834">
                <a:tc>
                  <a:txBody>
                    <a:bodyPr/>
                    <a:lstStyle/>
                    <a:p>
                      <a:pPr algn="l" fontAlgn="ctr"/>
                      <a:r>
                        <a:rPr lang="en-US" sz="1200" b="1" u="none" strike="noStrike" dirty="0">
                          <a:effectLst/>
                        </a:rPr>
                        <a:t>Health Details</a:t>
                      </a:r>
                      <a:endParaRPr lang="en-US" sz="1200" b="1" i="0" u="none" strike="noStrike" dirty="0">
                        <a:solidFill>
                          <a:srgbClr val="000000"/>
                        </a:solidFill>
                        <a:effectLst/>
                        <a:latin typeface="Aptos Narrow" panose="020B0004020202020204" pitchFamily="34" charset="0"/>
                      </a:endParaRPr>
                    </a:p>
                  </a:txBody>
                  <a:tcPr marL="1798" marR="1798" marT="1798" marB="0" anchor="ctr"/>
                </a:tc>
                <a:tc>
                  <a:txBody>
                    <a:bodyPr/>
                    <a:lstStyle/>
                    <a:p>
                      <a:pPr algn="l" fontAlgn="ctr"/>
                      <a:r>
                        <a:rPr lang="en-US" sz="1200" u="none" strike="noStrike">
                          <a:effectLst/>
                        </a:rPr>
                        <a:t>HighBP</a:t>
                      </a:r>
                      <a:endParaRPr lang="en-US" sz="1200" b="0" i="0" u="none" strike="noStrike">
                        <a:solidFill>
                          <a:srgbClr val="000000"/>
                        </a:solidFill>
                        <a:effectLst/>
                        <a:latin typeface="Aptos Narrow" panose="020B0004020202020204" pitchFamily="34" charset="0"/>
                      </a:endParaRPr>
                    </a:p>
                  </a:txBody>
                  <a:tcPr marL="1798" marR="1798" marT="1798" marB="0" anchor="ctr"/>
                </a:tc>
                <a:tc>
                  <a:txBody>
                    <a:bodyPr/>
                    <a:lstStyle/>
                    <a:p>
                      <a:pPr algn="l" fontAlgn="ctr"/>
                      <a:r>
                        <a:rPr lang="en-US" sz="1200" u="none" strike="noStrike">
                          <a:effectLst/>
                        </a:rPr>
                        <a:t>Binary/ Int (1,0)</a:t>
                      </a:r>
                      <a:endParaRPr lang="en-US" sz="1200" b="0" i="0" u="none" strike="noStrike">
                        <a:solidFill>
                          <a:srgbClr val="000000"/>
                        </a:solidFill>
                        <a:effectLst/>
                        <a:latin typeface="Aptos Narrow" panose="020B0004020202020204" pitchFamily="34" charset="0"/>
                      </a:endParaRPr>
                    </a:p>
                  </a:txBody>
                  <a:tcPr marL="1798" marR="1798" marT="1798" marB="0" anchor="ctr"/>
                </a:tc>
                <a:tc>
                  <a:txBody>
                    <a:bodyPr/>
                    <a:lstStyle/>
                    <a:p>
                      <a:pPr algn="l" fontAlgn="b"/>
                      <a:r>
                        <a:rPr lang="en-US" sz="1200" u="none" strike="noStrike" dirty="0">
                          <a:effectLst/>
                        </a:rPr>
                        <a:t>HBP confirmed by medical professional? </a:t>
                      </a:r>
                      <a:endParaRPr lang="en-US" sz="1200" b="0" i="0" u="none" strike="noStrike" dirty="0">
                        <a:solidFill>
                          <a:srgbClr val="000000"/>
                        </a:solidFill>
                        <a:effectLst/>
                        <a:latin typeface="Aptos Narrow" panose="020B0004020202020204" pitchFamily="34" charset="0"/>
                      </a:endParaRPr>
                    </a:p>
                  </a:txBody>
                  <a:tcPr marL="1798" marR="1798" marT="1798" marB="0" anchor="b"/>
                </a:tc>
                <a:extLst>
                  <a:ext uri="{0D108BD9-81ED-4DB2-BD59-A6C34878D82A}">
                    <a16:rowId xmlns:a16="http://schemas.microsoft.com/office/drawing/2014/main" val="427548138"/>
                  </a:ext>
                </a:extLst>
              </a:tr>
              <a:tr h="364834">
                <a:tc>
                  <a:txBody>
                    <a:bodyPr/>
                    <a:lstStyle/>
                    <a:p>
                      <a:pPr algn="l" fontAlgn="ctr"/>
                      <a:r>
                        <a:rPr lang="en-US" sz="1200" b="1" u="none" strike="noStrike" dirty="0">
                          <a:effectLst/>
                        </a:rPr>
                        <a:t>Health Details</a:t>
                      </a:r>
                      <a:endParaRPr lang="en-US" sz="1200" b="1" i="0" u="none" strike="noStrike" dirty="0">
                        <a:solidFill>
                          <a:srgbClr val="000000"/>
                        </a:solidFill>
                        <a:effectLst/>
                        <a:latin typeface="Aptos Narrow" panose="020B0004020202020204" pitchFamily="34" charset="0"/>
                      </a:endParaRPr>
                    </a:p>
                  </a:txBody>
                  <a:tcPr marL="1798" marR="1798" marT="1798" marB="0" anchor="ctr"/>
                </a:tc>
                <a:tc>
                  <a:txBody>
                    <a:bodyPr/>
                    <a:lstStyle/>
                    <a:p>
                      <a:pPr algn="l" fontAlgn="ctr"/>
                      <a:r>
                        <a:rPr lang="en-US" sz="1200" u="none" strike="noStrike">
                          <a:effectLst/>
                        </a:rPr>
                        <a:t>HighChol</a:t>
                      </a:r>
                      <a:endParaRPr lang="en-US" sz="1200" b="0" i="0" u="none" strike="noStrike">
                        <a:solidFill>
                          <a:srgbClr val="000000"/>
                        </a:solidFill>
                        <a:effectLst/>
                        <a:latin typeface="Aptos Narrow" panose="020B0004020202020204" pitchFamily="34" charset="0"/>
                      </a:endParaRPr>
                    </a:p>
                  </a:txBody>
                  <a:tcPr marL="1798" marR="1798" marT="1798" marB="0" anchor="ctr"/>
                </a:tc>
                <a:tc>
                  <a:txBody>
                    <a:bodyPr/>
                    <a:lstStyle/>
                    <a:p>
                      <a:pPr algn="l" fontAlgn="ctr"/>
                      <a:r>
                        <a:rPr lang="en-US" sz="1200" u="none" strike="noStrike">
                          <a:effectLst/>
                        </a:rPr>
                        <a:t>Binary/ Int (1,0)</a:t>
                      </a:r>
                      <a:endParaRPr lang="en-US" sz="1200" b="0" i="0" u="none" strike="noStrike">
                        <a:solidFill>
                          <a:srgbClr val="000000"/>
                        </a:solidFill>
                        <a:effectLst/>
                        <a:latin typeface="Aptos Narrow" panose="020B0004020202020204" pitchFamily="34" charset="0"/>
                      </a:endParaRPr>
                    </a:p>
                  </a:txBody>
                  <a:tcPr marL="1798" marR="1798" marT="1798" marB="0" anchor="ctr"/>
                </a:tc>
                <a:tc>
                  <a:txBody>
                    <a:bodyPr/>
                    <a:lstStyle/>
                    <a:p>
                      <a:pPr algn="l" fontAlgn="b"/>
                      <a:r>
                        <a:rPr lang="en-US" sz="1200" u="none" strike="noStrike" dirty="0" err="1">
                          <a:effectLst/>
                        </a:rPr>
                        <a:t>HChol</a:t>
                      </a:r>
                      <a:r>
                        <a:rPr lang="en-US" sz="1200" u="none" strike="noStrike" dirty="0">
                          <a:effectLst/>
                        </a:rPr>
                        <a:t> confirmed by medical professional? </a:t>
                      </a:r>
                      <a:endParaRPr lang="en-US" sz="1200" b="0" i="0" u="none" strike="noStrike" dirty="0">
                        <a:solidFill>
                          <a:srgbClr val="000000"/>
                        </a:solidFill>
                        <a:effectLst/>
                        <a:latin typeface="Aptos Narrow" panose="020B0004020202020204" pitchFamily="34" charset="0"/>
                      </a:endParaRPr>
                    </a:p>
                  </a:txBody>
                  <a:tcPr marL="1798" marR="1798" marT="1798" marB="0" anchor="b"/>
                </a:tc>
                <a:extLst>
                  <a:ext uri="{0D108BD9-81ED-4DB2-BD59-A6C34878D82A}">
                    <a16:rowId xmlns:a16="http://schemas.microsoft.com/office/drawing/2014/main" val="1368253240"/>
                  </a:ext>
                </a:extLst>
              </a:tr>
              <a:tr h="264827">
                <a:tc>
                  <a:txBody>
                    <a:bodyPr/>
                    <a:lstStyle/>
                    <a:p>
                      <a:pPr algn="l" fontAlgn="ctr"/>
                      <a:r>
                        <a:rPr lang="en-US" sz="1200" b="1" u="none" strike="noStrike">
                          <a:effectLst/>
                        </a:rPr>
                        <a:t>Health Details</a:t>
                      </a:r>
                      <a:endParaRPr lang="en-US" sz="1200" b="1" i="0" u="none" strike="noStrike">
                        <a:solidFill>
                          <a:srgbClr val="000000"/>
                        </a:solidFill>
                        <a:effectLst/>
                        <a:latin typeface="Aptos Narrow" panose="020B0004020202020204" pitchFamily="34" charset="0"/>
                      </a:endParaRPr>
                    </a:p>
                  </a:txBody>
                  <a:tcPr marL="1798" marR="1798" marT="1798" marB="0" anchor="ctr"/>
                </a:tc>
                <a:tc>
                  <a:txBody>
                    <a:bodyPr/>
                    <a:lstStyle/>
                    <a:p>
                      <a:pPr algn="l" fontAlgn="ctr"/>
                      <a:r>
                        <a:rPr lang="en-US" sz="1200" u="none" strike="noStrike">
                          <a:effectLst/>
                        </a:rPr>
                        <a:t>CholCheck</a:t>
                      </a:r>
                      <a:endParaRPr lang="en-US" sz="1200" b="0" i="0" u="none" strike="noStrike">
                        <a:solidFill>
                          <a:srgbClr val="000000"/>
                        </a:solidFill>
                        <a:effectLst/>
                        <a:latin typeface="Aptos Narrow" panose="020B0004020202020204" pitchFamily="34" charset="0"/>
                      </a:endParaRPr>
                    </a:p>
                  </a:txBody>
                  <a:tcPr marL="1798" marR="1798" marT="1798" marB="0" anchor="ctr"/>
                </a:tc>
                <a:tc>
                  <a:txBody>
                    <a:bodyPr/>
                    <a:lstStyle/>
                    <a:p>
                      <a:pPr algn="l" fontAlgn="ctr"/>
                      <a:r>
                        <a:rPr lang="en-US" sz="1200" u="none" strike="noStrike">
                          <a:effectLst/>
                        </a:rPr>
                        <a:t>Binary/ Int (1,0)</a:t>
                      </a:r>
                      <a:endParaRPr lang="en-US" sz="1200" b="0" i="0" u="none" strike="noStrike">
                        <a:solidFill>
                          <a:srgbClr val="000000"/>
                        </a:solidFill>
                        <a:effectLst/>
                        <a:latin typeface="Aptos Narrow" panose="020B0004020202020204" pitchFamily="34" charset="0"/>
                      </a:endParaRPr>
                    </a:p>
                  </a:txBody>
                  <a:tcPr marL="1798" marR="1798" marT="1798" marB="0" anchor="ctr"/>
                </a:tc>
                <a:tc>
                  <a:txBody>
                    <a:bodyPr/>
                    <a:lstStyle/>
                    <a:p>
                      <a:pPr algn="l" fontAlgn="b"/>
                      <a:r>
                        <a:rPr lang="en-US" sz="1200" u="none" strike="noStrike">
                          <a:effectLst/>
                        </a:rPr>
                        <a:t>Chol check-up w/in 5yrs</a:t>
                      </a:r>
                      <a:endParaRPr lang="en-US" sz="1200" b="0" i="0" u="none" strike="noStrike">
                        <a:solidFill>
                          <a:srgbClr val="000000"/>
                        </a:solidFill>
                        <a:effectLst/>
                        <a:latin typeface="Aptos Narrow" panose="020B0004020202020204" pitchFamily="34" charset="0"/>
                      </a:endParaRPr>
                    </a:p>
                  </a:txBody>
                  <a:tcPr marL="1798" marR="1798" marT="1798" marB="0" anchor="b"/>
                </a:tc>
                <a:extLst>
                  <a:ext uri="{0D108BD9-81ED-4DB2-BD59-A6C34878D82A}">
                    <a16:rowId xmlns:a16="http://schemas.microsoft.com/office/drawing/2014/main" val="1465399415"/>
                  </a:ext>
                </a:extLst>
              </a:tr>
              <a:tr h="546359">
                <a:tc>
                  <a:txBody>
                    <a:bodyPr/>
                    <a:lstStyle/>
                    <a:p>
                      <a:pPr algn="l" fontAlgn="ctr"/>
                      <a:r>
                        <a:rPr lang="en-US" sz="1200" b="1" u="none" strike="noStrike" dirty="0">
                          <a:effectLst/>
                        </a:rPr>
                        <a:t>Health Details</a:t>
                      </a:r>
                      <a:endParaRPr lang="en-US" sz="1200" b="1" i="0" u="none" strike="noStrike" dirty="0">
                        <a:solidFill>
                          <a:srgbClr val="000000"/>
                        </a:solidFill>
                        <a:effectLst/>
                        <a:latin typeface="Aptos Narrow" panose="020B0004020202020204" pitchFamily="34" charset="0"/>
                      </a:endParaRPr>
                    </a:p>
                  </a:txBody>
                  <a:tcPr marL="1798" marR="1798" marT="1798" marB="0" anchor="ctr">
                    <a:solidFill>
                      <a:schemeClr val="bg1"/>
                    </a:solidFill>
                  </a:tcPr>
                </a:tc>
                <a:tc>
                  <a:txBody>
                    <a:bodyPr/>
                    <a:lstStyle/>
                    <a:p>
                      <a:pPr algn="l" fontAlgn="ctr"/>
                      <a:r>
                        <a:rPr lang="en-US" sz="1200" u="none" strike="noStrike" dirty="0">
                          <a:effectLst/>
                        </a:rPr>
                        <a:t>BMI</a:t>
                      </a:r>
                      <a:endParaRPr lang="en-US" sz="1200" b="0" i="0" u="none" strike="noStrike" dirty="0">
                        <a:solidFill>
                          <a:srgbClr val="000000"/>
                        </a:solidFill>
                        <a:effectLst/>
                        <a:latin typeface="Aptos Narrow" panose="020B0004020202020204" pitchFamily="34" charset="0"/>
                      </a:endParaRPr>
                    </a:p>
                  </a:txBody>
                  <a:tcPr marL="1798" marR="1798" marT="1798" marB="0" anchor="ctr"/>
                </a:tc>
                <a:tc>
                  <a:txBody>
                    <a:bodyPr/>
                    <a:lstStyle/>
                    <a:p>
                      <a:pPr algn="l" fontAlgn="ctr"/>
                      <a:r>
                        <a:rPr lang="en-US" sz="1200" u="none" strike="noStrike">
                          <a:effectLst/>
                        </a:rPr>
                        <a:t>Category/ Int (18.5, 24.9, 29.9, 34.9, 40)</a:t>
                      </a:r>
                      <a:endParaRPr lang="en-US" sz="1200" b="0" i="0" u="none" strike="noStrike">
                        <a:solidFill>
                          <a:srgbClr val="000000"/>
                        </a:solidFill>
                        <a:effectLst/>
                        <a:latin typeface="Aptos Narrow" panose="020B0004020202020204" pitchFamily="34" charset="0"/>
                      </a:endParaRPr>
                    </a:p>
                  </a:txBody>
                  <a:tcPr marL="1798" marR="1798" marT="1798" marB="0" anchor="ctr"/>
                </a:tc>
                <a:tc>
                  <a:txBody>
                    <a:bodyPr/>
                    <a:lstStyle/>
                    <a:p>
                      <a:pPr algn="l" fontAlgn="b"/>
                      <a:r>
                        <a:rPr lang="en-US" sz="1200" u="none" strike="noStrike">
                          <a:effectLst/>
                        </a:rPr>
                        <a:t>Underweight - Obese 3</a:t>
                      </a:r>
                      <a:endParaRPr lang="en-US" sz="1200" b="0" i="0" u="none" strike="noStrike">
                        <a:solidFill>
                          <a:srgbClr val="000000"/>
                        </a:solidFill>
                        <a:effectLst/>
                        <a:latin typeface="Aptos Narrow" panose="020B0004020202020204" pitchFamily="34" charset="0"/>
                      </a:endParaRPr>
                    </a:p>
                  </a:txBody>
                  <a:tcPr marL="1798" marR="1798" marT="1798" marB="0" anchor="b"/>
                </a:tc>
                <a:extLst>
                  <a:ext uri="{0D108BD9-81ED-4DB2-BD59-A6C34878D82A}">
                    <a16:rowId xmlns:a16="http://schemas.microsoft.com/office/drawing/2014/main" val="3400862194"/>
                  </a:ext>
                </a:extLst>
              </a:tr>
              <a:tr h="264827">
                <a:tc>
                  <a:txBody>
                    <a:bodyPr/>
                    <a:lstStyle/>
                    <a:p>
                      <a:pPr algn="l" fontAlgn="ctr"/>
                      <a:r>
                        <a:rPr lang="en-US" sz="1200" b="1" u="none" strike="noStrike" dirty="0">
                          <a:effectLst/>
                        </a:rPr>
                        <a:t>Health Details</a:t>
                      </a:r>
                      <a:endParaRPr lang="en-US" sz="1200" b="1" i="0" u="none" strike="noStrike" dirty="0">
                        <a:solidFill>
                          <a:srgbClr val="000000"/>
                        </a:solidFill>
                        <a:effectLst/>
                        <a:latin typeface="Aptos Narrow" panose="020B0004020202020204" pitchFamily="34" charset="0"/>
                      </a:endParaRPr>
                    </a:p>
                  </a:txBody>
                  <a:tcPr marL="1798" marR="1798" marT="1798" marB="0" anchor="ctr"/>
                </a:tc>
                <a:tc>
                  <a:txBody>
                    <a:bodyPr/>
                    <a:lstStyle/>
                    <a:p>
                      <a:pPr algn="l" fontAlgn="ctr"/>
                      <a:r>
                        <a:rPr lang="en-US" sz="1200" u="none" strike="noStrike" dirty="0">
                          <a:effectLst/>
                        </a:rPr>
                        <a:t>Smoker</a:t>
                      </a:r>
                      <a:endParaRPr lang="en-US" sz="1200" b="0" i="0" u="none" strike="noStrike" dirty="0">
                        <a:solidFill>
                          <a:srgbClr val="000000"/>
                        </a:solidFill>
                        <a:effectLst/>
                        <a:latin typeface="Aptos Narrow" panose="020B0004020202020204" pitchFamily="34" charset="0"/>
                      </a:endParaRPr>
                    </a:p>
                  </a:txBody>
                  <a:tcPr marL="1798" marR="1798" marT="1798" marB="0" anchor="ctr"/>
                </a:tc>
                <a:tc>
                  <a:txBody>
                    <a:bodyPr/>
                    <a:lstStyle/>
                    <a:p>
                      <a:pPr algn="l" fontAlgn="ctr"/>
                      <a:r>
                        <a:rPr lang="en-US" sz="1200" u="none" strike="noStrike">
                          <a:effectLst/>
                        </a:rPr>
                        <a:t>Binary/ Int (1,0)</a:t>
                      </a:r>
                      <a:endParaRPr lang="en-US" sz="1200" b="0" i="0" u="none" strike="noStrike">
                        <a:solidFill>
                          <a:srgbClr val="000000"/>
                        </a:solidFill>
                        <a:effectLst/>
                        <a:latin typeface="Aptos Narrow" panose="020B0004020202020204" pitchFamily="34" charset="0"/>
                      </a:endParaRPr>
                    </a:p>
                  </a:txBody>
                  <a:tcPr marL="1798" marR="1798" marT="1798" marB="0" anchor="ctr"/>
                </a:tc>
                <a:tc>
                  <a:txBody>
                    <a:bodyPr/>
                    <a:lstStyle/>
                    <a:p>
                      <a:pPr algn="l" fontAlgn="b"/>
                      <a:r>
                        <a:rPr lang="en-US" sz="1200" u="none" strike="noStrike">
                          <a:effectLst/>
                        </a:rPr>
                        <a:t>Smoked 100 cigars?</a:t>
                      </a:r>
                      <a:endParaRPr lang="en-US" sz="1200" b="0" i="0" u="none" strike="noStrike">
                        <a:solidFill>
                          <a:srgbClr val="000000"/>
                        </a:solidFill>
                        <a:effectLst/>
                        <a:latin typeface="Aptos Narrow" panose="020B0004020202020204" pitchFamily="34" charset="0"/>
                      </a:endParaRPr>
                    </a:p>
                  </a:txBody>
                  <a:tcPr marL="1798" marR="1798" marT="1798" marB="0" anchor="b"/>
                </a:tc>
                <a:extLst>
                  <a:ext uri="{0D108BD9-81ED-4DB2-BD59-A6C34878D82A}">
                    <a16:rowId xmlns:a16="http://schemas.microsoft.com/office/drawing/2014/main" val="3433864053"/>
                  </a:ext>
                </a:extLst>
              </a:tr>
              <a:tr h="264827">
                <a:tc>
                  <a:txBody>
                    <a:bodyPr/>
                    <a:lstStyle/>
                    <a:p>
                      <a:pPr algn="l" fontAlgn="ctr"/>
                      <a:r>
                        <a:rPr lang="en-US" sz="1200" b="1" u="none" strike="noStrike">
                          <a:effectLst/>
                        </a:rPr>
                        <a:t>Health Details</a:t>
                      </a:r>
                      <a:endParaRPr lang="en-US" sz="1200" b="1" i="0" u="none" strike="noStrike">
                        <a:solidFill>
                          <a:srgbClr val="000000"/>
                        </a:solidFill>
                        <a:effectLst/>
                        <a:latin typeface="Aptos Narrow" panose="020B0004020202020204" pitchFamily="34" charset="0"/>
                      </a:endParaRPr>
                    </a:p>
                  </a:txBody>
                  <a:tcPr marL="1798" marR="1798" marT="1798" marB="0" anchor="ctr"/>
                </a:tc>
                <a:tc>
                  <a:txBody>
                    <a:bodyPr/>
                    <a:lstStyle/>
                    <a:p>
                      <a:pPr algn="l" fontAlgn="ctr"/>
                      <a:r>
                        <a:rPr lang="en-US" sz="1200" u="none" strike="noStrike" dirty="0">
                          <a:effectLst/>
                        </a:rPr>
                        <a:t>Stroke</a:t>
                      </a:r>
                      <a:endParaRPr lang="en-US" sz="1200" b="0" i="0" u="none" strike="noStrike" dirty="0">
                        <a:solidFill>
                          <a:srgbClr val="000000"/>
                        </a:solidFill>
                        <a:effectLst/>
                        <a:latin typeface="Aptos Narrow" panose="020B0004020202020204" pitchFamily="34" charset="0"/>
                      </a:endParaRPr>
                    </a:p>
                  </a:txBody>
                  <a:tcPr marL="1798" marR="1798" marT="1798" marB="0" anchor="ctr"/>
                </a:tc>
                <a:tc>
                  <a:txBody>
                    <a:bodyPr/>
                    <a:lstStyle/>
                    <a:p>
                      <a:pPr algn="l" fontAlgn="ctr"/>
                      <a:r>
                        <a:rPr lang="en-US" sz="1200" u="none" strike="noStrike">
                          <a:effectLst/>
                        </a:rPr>
                        <a:t>Binary/ Int (1,0)</a:t>
                      </a:r>
                      <a:endParaRPr lang="en-US" sz="1200" b="0" i="0" u="none" strike="noStrike">
                        <a:solidFill>
                          <a:srgbClr val="000000"/>
                        </a:solidFill>
                        <a:effectLst/>
                        <a:latin typeface="Aptos Narrow" panose="020B0004020202020204" pitchFamily="34" charset="0"/>
                      </a:endParaRPr>
                    </a:p>
                  </a:txBody>
                  <a:tcPr marL="1798" marR="1798" marT="1798" marB="0" anchor="ctr"/>
                </a:tc>
                <a:tc>
                  <a:txBody>
                    <a:bodyPr/>
                    <a:lstStyle/>
                    <a:p>
                      <a:pPr algn="l" fontAlgn="b"/>
                      <a:r>
                        <a:rPr lang="en-US" sz="1200" u="none" strike="noStrike" dirty="0">
                          <a:effectLst/>
                        </a:rPr>
                        <a:t>Experienced Stroke? </a:t>
                      </a:r>
                      <a:endParaRPr lang="en-US" sz="1200" b="0" i="0" u="none" strike="noStrike" dirty="0">
                        <a:solidFill>
                          <a:srgbClr val="000000"/>
                        </a:solidFill>
                        <a:effectLst/>
                        <a:latin typeface="Aptos Narrow" panose="020B0004020202020204" pitchFamily="34" charset="0"/>
                      </a:endParaRPr>
                    </a:p>
                  </a:txBody>
                  <a:tcPr marL="1798" marR="1798" marT="1798" marB="0" anchor="b"/>
                </a:tc>
                <a:extLst>
                  <a:ext uri="{0D108BD9-81ED-4DB2-BD59-A6C34878D82A}">
                    <a16:rowId xmlns:a16="http://schemas.microsoft.com/office/drawing/2014/main" val="3992354361"/>
                  </a:ext>
                </a:extLst>
              </a:tr>
              <a:tr h="264827">
                <a:tc>
                  <a:txBody>
                    <a:bodyPr/>
                    <a:lstStyle/>
                    <a:p>
                      <a:pPr algn="l" fontAlgn="ctr"/>
                      <a:r>
                        <a:rPr lang="en-US" sz="1200" b="1" u="none" strike="noStrike">
                          <a:effectLst/>
                        </a:rPr>
                        <a:t>Health Details</a:t>
                      </a:r>
                      <a:endParaRPr lang="en-US" sz="1200" b="1" i="0" u="none" strike="noStrike">
                        <a:solidFill>
                          <a:srgbClr val="000000"/>
                        </a:solidFill>
                        <a:effectLst/>
                        <a:latin typeface="Aptos Narrow" panose="020B0004020202020204" pitchFamily="34" charset="0"/>
                      </a:endParaRPr>
                    </a:p>
                  </a:txBody>
                  <a:tcPr marL="1798" marR="1798" marT="1798" marB="0" anchor="ctr"/>
                </a:tc>
                <a:tc>
                  <a:txBody>
                    <a:bodyPr/>
                    <a:lstStyle/>
                    <a:p>
                      <a:pPr algn="l" fontAlgn="ctr"/>
                      <a:r>
                        <a:rPr lang="en-US" sz="1200" u="none" strike="noStrike" dirty="0">
                          <a:effectLst/>
                        </a:rPr>
                        <a:t>Diabetes</a:t>
                      </a:r>
                      <a:endParaRPr lang="en-US" sz="1200" b="0" i="0" u="none" strike="noStrike" dirty="0">
                        <a:solidFill>
                          <a:srgbClr val="000000"/>
                        </a:solidFill>
                        <a:effectLst/>
                        <a:latin typeface="Aptos Narrow" panose="020B0004020202020204" pitchFamily="34" charset="0"/>
                      </a:endParaRPr>
                    </a:p>
                  </a:txBody>
                  <a:tcPr marL="1798" marR="1798" marT="1798" marB="0" anchor="ctr"/>
                </a:tc>
                <a:tc>
                  <a:txBody>
                    <a:bodyPr/>
                    <a:lstStyle/>
                    <a:p>
                      <a:pPr algn="l" fontAlgn="ctr"/>
                      <a:r>
                        <a:rPr lang="en-US" sz="1200" u="none" strike="noStrike">
                          <a:effectLst/>
                        </a:rPr>
                        <a:t>Binary/ Int (1,0)</a:t>
                      </a:r>
                      <a:endParaRPr lang="en-US" sz="1200" b="0" i="0" u="none" strike="noStrike">
                        <a:solidFill>
                          <a:srgbClr val="000000"/>
                        </a:solidFill>
                        <a:effectLst/>
                        <a:latin typeface="Aptos Narrow" panose="020B0004020202020204" pitchFamily="34" charset="0"/>
                      </a:endParaRPr>
                    </a:p>
                  </a:txBody>
                  <a:tcPr marL="1798" marR="1798" marT="1798" marB="0" anchor="ctr"/>
                </a:tc>
                <a:tc>
                  <a:txBody>
                    <a:bodyPr/>
                    <a:lstStyle/>
                    <a:p>
                      <a:pPr algn="l" fontAlgn="b"/>
                      <a:r>
                        <a:rPr lang="en-US" sz="1200" u="none" strike="noStrike" dirty="0">
                          <a:effectLst/>
                        </a:rPr>
                        <a:t>Has diabetes?</a:t>
                      </a:r>
                      <a:endParaRPr lang="en-US" sz="1200" b="0" i="0" u="none" strike="noStrike" dirty="0">
                        <a:solidFill>
                          <a:srgbClr val="000000"/>
                        </a:solidFill>
                        <a:effectLst/>
                        <a:latin typeface="Aptos Narrow" panose="020B0004020202020204" pitchFamily="34" charset="0"/>
                      </a:endParaRPr>
                    </a:p>
                  </a:txBody>
                  <a:tcPr marL="1798" marR="1798" marT="1798" marB="0" anchor="b"/>
                </a:tc>
                <a:extLst>
                  <a:ext uri="{0D108BD9-81ED-4DB2-BD59-A6C34878D82A}">
                    <a16:rowId xmlns:a16="http://schemas.microsoft.com/office/drawing/2014/main" val="1334215194"/>
                  </a:ext>
                </a:extLst>
              </a:tr>
              <a:tr h="264827">
                <a:tc>
                  <a:txBody>
                    <a:bodyPr/>
                    <a:lstStyle/>
                    <a:p>
                      <a:pPr algn="l" fontAlgn="ctr"/>
                      <a:r>
                        <a:rPr lang="en-US" sz="1200" b="1" u="none" strike="noStrike">
                          <a:effectLst/>
                        </a:rPr>
                        <a:t>Lifestyle</a:t>
                      </a:r>
                      <a:endParaRPr lang="en-US" sz="1200" b="1" i="0" u="none" strike="noStrike">
                        <a:solidFill>
                          <a:srgbClr val="000000"/>
                        </a:solidFill>
                        <a:effectLst/>
                        <a:latin typeface="Aptos Narrow" panose="020B0004020202020204" pitchFamily="34" charset="0"/>
                      </a:endParaRPr>
                    </a:p>
                  </a:txBody>
                  <a:tcPr marL="1798" marR="1798" marT="1798" marB="0" anchor="ctr"/>
                </a:tc>
                <a:tc>
                  <a:txBody>
                    <a:bodyPr/>
                    <a:lstStyle/>
                    <a:p>
                      <a:pPr algn="l" fontAlgn="ctr"/>
                      <a:r>
                        <a:rPr lang="en-US" sz="1200" u="none" strike="noStrike">
                          <a:effectLst/>
                        </a:rPr>
                        <a:t>PhysActivity</a:t>
                      </a:r>
                      <a:endParaRPr lang="en-US" sz="1200" b="0" i="0" u="none" strike="noStrike">
                        <a:solidFill>
                          <a:srgbClr val="000000"/>
                        </a:solidFill>
                        <a:effectLst/>
                        <a:latin typeface="Aptos Narrow" panose="020B0004020202020204" pitchFamily="34" charset="0"/>
                      </a:endParaRPr>
                    </a:p>
                  </a:txBody>
                  <a:tcPr marL="1798" marR="1798" marT="1798" marB="0" anchor="ctr"/>
                </a:tc>
                <a:tc>
                  <a:txBody>
                    <a:bodyPr/>
                    <a:lstStyle/>
                    <a:p>
                      <a:pPr algn="l" fontAlgn="ctr"/>
                      <a:r>
                        <a:rPr lang="en-US" sz="1200" u="none" strike="noStrike">
                          <a:effectLst/>
                        </a:rPr>
                        <a:t>Binary/ Int (1,0)</a:t>
                      </a:r>
                      <a:endParaRPr lang="en-US" sz="1200" b="0" i="0" u="none" strike="noStrike">
                        <a:solidFill>
                          <a:srgbClr val="000000"/>
                        </a:solidFill>
                        <a:effectLst/>
                        <a:latin typeface="Aptos Narrow" panose="020B0004020202020204" pitchFamily="34" charset="0"/>
                      </a:endParaRPr>
                    </a:p>
                  </a:txBody>
                  <a:tcPr marL="1798" marR="1798" marT="1798" marB="0" anchor="ctr"/>
                </a:tc>
                <a:tc>
                  <a:txBody>
                    <a:bodyPr/>
                    <a:lstStyle/>
                    <a:p>
                      <a:pPr algn="l" fontAlgn="b"/>
                      <a:r>
                        <a:rPr lang="en-US" sz="1200" u="none" strike="noStrike">
                          <a:effectLst/>
                        </a:rPr>
                        <a:t>Active w/in 30 days? Except work</a:t>
                      </a:r>
                      <a:endParaRPr lang="en-US" sz="1200" b="0" i="0" u="none" strike="noStrike">
                        <a:solidFill>
                          <a:srgbClr val="000000"/>
                        </a:solidFill>
                        <a:effectLst/>
                        <a:latin typeface="Aptos Narrow" panose="020B0004020202020204" pitchFamily="34" charset="0"/>
                      </a:endParaRPr>
                    </a:p>
                  </a:txBody>
                  <a:tcPr marL="1798" marR="1798" marT="1798" marB="0" anchor="b"/>
                </a:tc>
                <a:extLst>
                  <a:ext uri="{0D108BD9-81ED-4DB2-BD59-A6C34878D82A}">
                    <a16:rowId xmlns:a16="http://schemas.microsoft.com/office/drawing/2014/main" val="3014577482"/>
                  </a:ext>
                </a:extLst>
              </a:tr>
              <a:tr h="264827">
                <a:tc>
                  <a:txBody>
                    <a:bodyPr/>
                    <a:lstStyle/>
                    <a:p>
                      <a:pPr algn="l" fontAlgn="ctr"/>
                      <a:r>
                        <a:rPr lang="en-US" sz="1200" b="1" u="none" strike="noStrike">
                          <a:effectLst/>
                        </a:rPr>
                        <a:t>Lifestyle</a:t>
                      </a:r>
                      <a:endParaRPr lang="en-US" sz="1200" b="1" i="0" u="none" strike="noStrike">
                        <a:solidFill>
                          <a:srgbClr val="000000"/>
                        </a:solidFill>
                        <a:effectLst/>
                        <a:latin typeface="Aptos Narrow" panose="020B0004020202020204" pitchFamily="34" charset="0"/>
                      </a:endParaRPr>
                    </a:p>
                  </a:txBody>
                  <a:tcPr marL="1798" marR="1798" marT="1798" marB="0" anchor="ctr"/>
                </a:tc>
                <a:tc>
                  <a:txBody>
                    <a:bodyPr/>
                    <a:lstStyle/>
                    <a:p>
                      <a:pPr algn="l" fontAlgn="ctr"/>
                      <a:r>
                        <a:rPr lang="en-US" sz="1200" u="none" strike="noStrike" dirty="0">
                          <a:effectLst/>
                        </a:rPr>
                        <a:t>Fruits</a:t>
                      </a:r>
                      <a:endParaRPr lang="en-US" sz="1200" b="0" i="0" u="none" strike="noStrike" dirty="0">
                        <a:solidFill>
                          <a:srgbClr val="000000"/>
                        </a:solidFill>
                        <a:effectLst/>
                        <a:latin typeface="Aptos Narrow" panose="020B0004020202020204" pitchFamily="34" charset="0"/>
                      </a:endParaRPr>
                    </a:p>
                  </a:txBody>
                  <a:tcPr marL="1798" marR="1798" marT="1798" marB="0" anchor="ctr"/>
                </a:tc>
                <a:tc>
                  <a:txBody>
                    <a:bodyPr/>
                    <a:lstStyle/>
                    <a:p>
                      <a:pPr algn="l" fontAlgn="ctr"/>
                      <a:r>
                        <a:rPr lang="en-US" sz="1200" u="none" strike="noStrike" dirty="0">
                          <a:effectLst/>
                        </a:rPr>
                        <a:t>Binary/ Int (1,0)</a:t>
                      </a:r>
                      <a:endParaRPr lang="en-US" sz="1200" b="0" i="0" u="none" strike="noStrike" dirty="0">
                        <a:solidFill>
                          <a:srgbClr val="000000"/>
                        </a:solidFill>
                        <a:effectLst/>
                        <a:latin typeface="Aptos Narrow" panose="020B0004020202020204" pitchFamily="34" charset="0"/>
                      </a:endParaRPr>
                    </a:p>
                  </a:txBody>
                  <a:tcPr marL="1798" marR="1798" marT="1798" marB="0" anchor="ctr"/>
                </a:tc>
                <a:tc>
                  <a:txBody>
                    <a:bodyPr/>
                    <a:lstStyle/>
                    <a:p>
                      <a:pPr algn="l" fontAlgn="ctr"/>
                      <a:r>
                        <a:rPr lang="en-US" sz="1200" u="none" strike="noStrike">
                          <a:effectLst/>
                        </a:rPr>
                        <a:t>Eat 1 or more/ day</a:t>
                      </a:r>
                      <a:endParaRPr lang="en-US" sz="1200" b="0" i="0" u="none" strike="noStrike">
                        <a:solidFill>
                          <a:srgbClr val="000000"/>
                        </a:solidFill>
                        <a:effectLst/>
                        <a:latin typeface="Aptos Narrow" panose="020B0004020202020204" pitchFamily="34" charset="0"/>
                      </a:endParaRPr>
                    </a:p>
                  </a:txBody>
                  <a:tcPr marL="1798" marR="1798" marT="1798" marB="0" anchor="ctr"/>
                </a:tc>
                <a:extLst>
                  <a:ext uri="{0D108BD9-81ED-4DB2-BD59-A6C34878D82A}">
                    <a16:rowId xmlns:a16="http://schemas.microsoft.com/office/drawing/2014/main" val="909564177"/>
                  </a:ext>
                </a:extLst>
              </a:tr>
              <a:tr h="264827">
                <a:tc>
                  <a:txBody>
                    <a:bodyPr/>
                    <a:lstStyle/>
                    <a:p>
                      <a:pPr algn="l" fontAlgn="ctr"/>
                      <a:r>
                        <a:rPr lang="en-US" sz="1200" b="1" u="none" strike="noStrike" dirty="0">
                          <a:effectLst/>
                        </a:rPr>
                        <a:t>Lifestyle</a:t>
                      </a:r>
                      <a:endParaRPr lang="en-US" sz="1200" b="1" i="0" u="none" strike="noStrike" dirty="0">
                        <a:solidFill>
                          <a:srgbClr val="000000"/>
                        </a:solidFill>
                        <a:effectLst/>
                        <a:latin typeface="Aptos Narrow" panose="020B0004020202020204" pitchFamily="34" charset="0"/>
                      </a:endParaRPr>
                    </a:p>
                  </a:txBody>
                  <a:tcPr marL="1798" marR="1798" marT="1798" marB="0" anchor="ctr"/>
                </a:tc>
                <a:tc>
                  <a:txBody>
                    <a:bodyPr/>
                    <a:lstStyle/>
                    <a:p>
                      <a:pPr algn="l" fontAlgn="ctr"/>
                      <a:r>
                        <a:rPr lang="en-US" sz="1200" u="none" strike="noStrike">
                          <a:effectLst/>
                        </a:rPr>
                        <a:t>Veggies</a:t>
                      </a:r>
                      <a:endParaRPr lang="en-US" sz="1200" b="0" i="0" u="none" strike="noStrike">
                        <a:solidFill>
                          <a:srgbClr val="000000"/>
                        </a:solidFill>
                        <a:effectLst/>
                        <a:latin typeface="Aptos Narrow" panose="020B0004020202020204" pitchFamily="34" charset="0"/>
                      </a:endParaRPr>
                    </a:p>
                  </a:txBody>
                  <a:tcPr marL="1798" marR="1798" marT="1798" marB="0" anchor="ctr"/>
                </a:tc>
                <a:tc>
                  <a:txBody>
                    <a:bodyPr/>
                    <a:lstStyle/>
                    <a:p>
                      <a:pPr algn="l" fontAlgn="ctr"/>
                      <a:r>
                        <a:rPr lang="en-US" sz="1200" u="none" strike="noStrike">
                          <a:effectLst/>
                        </a:rPr>
                        <a:t>Binary/ Int (1,0)</a:t>
                      </a:r>
                      <a:endParaRPr lang="en-US" sz="1200" b="0" i="0" u="none" strike="noStrike">
                        <a:solidFill>
                          <a:srgbClr val="000000"/>
                        </a:solidFill>
                        <a:effectLst/>
                        <a:latin typeface="Aptos Narrow" panose="020B0004020202020204" pitchFamily="34" charset="0"/>
                      </a:endParaRPr>
                    </a:p>
                  </a:txBody>
                  <a:tcPr marL="1798" marR="1798" marT="1798" marB="0" anchor="ctr"/>
                </a:tc>
                <a:tc>
                  <a:txBody>
                    <a:bodyPr/>
                    <a:lstStyle/>
                    <a:p>
                      <a:pPr algn="l" fontAlgn="ctr"/>
                      <a:r>
                        <a:rPr lang="en-US" sz="1200" u="none" strike="noStrike" dirty="0">
                          <a:effectLst/>
                        </a:rPr>
                        <a:t>Eat 1 or more/ day</a:t>
                      </a:r>
                      <a:endParaRPr lang="en-US" sz="1200" b="0" i="0" u="none" strike="noStrike" dirty="0">
                        <a:solidFill>
                          <a:srgbClr val="000000"/>
                        </a:solidFill>
                        <a:effectLst/>
                        <a:latin typeface="Aptos Narrow" panose="020B0004020202020204" pitchFamily="34" charset="0"/>
                      </a:endParaRPr>
                    </a:p>
                  </a:txBody>
                  <a:tcPr marL="1798" marR="1798" marT="1798" marB="0" anchor="ctr"/>
                </a:tc>
                <a:extLst>
                  <a:ext uri="{0D108BD9-81ED-4DB2-BD59-A6C34878D82A}">
                    <a16:rowId xmlns:a16="http://schemas.microsoft.com/office/drawing/2014/main" val="3028887841"/>
                  </a:ext>
                </a:extLst>
              </a:tr>
              <a:tr h="353021">
                <a:tc>
                  <a:txBody>
                    <a:bodyPr/>
                    <a:lstStyle/>
                    <a:p>
                      <a:pPr algn="l" fontAlgn="ctr"/>
                      <a:r>
                        <a:rPr lang="en-US" sz="1200" b="1" u="none" strike="noStrike">
                          <a:effectLst/>
                        </a:rPr>
                        <a:t>Lifestyle</a:t>
                      </a:r>
                      <a:endParaRPr lang="en-US" sz="1200" b="1" i="0" u="none" strike="noStrike">
                        <a:solidFill>
                          <a:srgbClr val="000000"/>
                        </a:solidFill>
                        <a:effectLst/>
                        <a:latin typeface="Aptos Narrow" panose="020B0004020202020204" pitchFamily="34" charset="0"/>
                      </a:endParaRPr>
                    </a:p>
                  </a:txBody>
                  <a:tcPr marL="1798" marR="1798" marT="1798" marB="0" anchor="ctr"/>
                </a:tc>
                <a:tc>
                  <a:txBody>
                    <a:bodyPr/>
                    <a:lstStyle/>
                    <a:p>
                      <a:pPr algn="l" fontAlgn="ctr"/>
                      <a:r>
                        <a:rPr lang="en-US" sz="1200" u="none" strike="noStrike">
                          <a:effectLst/>
                        </a:rPr>
                        <a:t>HvyAlcoholConsump</a:t>
                      </a:r>
                      <a:endParaRPr lang="en-US" sz="1200" b="0" i="0" u="none" strike="noStrike">
                        <a:solidFill>
                          <a:srgbClr val="000000"/>
                        </a:solidFill>
                        <a:effectLst/>
                        <a:latin typeface="Aptos Narrow" panose="020B0004020202020204" pitchFamily="34" charset="0"/>
                      </a:endParaRPr>
                    </a:p>
                  </a:txBody>
                  <a:tcPr marL="1798" marR="1798" marT="1798" marB="0" anchor="ctr"/>
                </a:tc>
                <a:tc>
                  <a:txBody>
                    <a:bodyPr/>
                    <a:lstStyle/>
                    <a:p>
                      <a:pPr algn="l" fontAlgn="ctr"/>
                      <a:r>
                        <a:rPr lang="en-US" sz="1200" u="none" strike="noStrike" dirty="0">
                          <a:effectLst/>
                        </a:rPr>
                        <a:t>Binary/ Int (1,0)</a:t>
                      </a:r>
                      <a:endParaRPr lang="en-US" sz="1200" b="0" i="0" u="none" strike="noStrike" dirty="0">
                        <a:solidFill>
                          <a:srgbClr val="000000"/>
                        </a:solidFill>
                        <a:effectLst/>
                        <a:latin typeface="Aptos Narrow" panose="020B0004020202020204" pitchFamily="34" charset="0"/>
                      </a:endParaRPr>
                    </a:p>
                  </a:txBody>
                  <a:tcPr marL="1798" marR="1798" marT="1798" marB="0" anchor="ctr"/>
                </a:tc>
                <a:tc>
                  <a:txBody>
                    <a:bodyPr/>
                    <a:lstStyle/>
                    <a:p>
                      <a:pPr algn="l" fontAlgn="b"/>
                      <a:r>
                        <a:rPr lang="nl-NL" sz="1200" u="none" strike="noStrike">
                          <a:effectLst/>
                        </a:rPr>
                        <a:t>Over 14 drink/ week? (7 women)</a:t>
                      </a:r>
                      <a:endParaRPr lang="nl-NL" sz="1200" b="0" i="0" u="none" strike="noStrike">
                        <a:solidFill>
                          <a:srgbClr val="000000"/>
                        </a:solidFill>
                        <a:effectLst/>
                        <a:latin typeface="Aptos Narrow" panose="020B0004020202020204" pitchFamily="34" charset="0"/>
                      </a:endParaRPr>
                    </a:p>
                  </a:txBody>
                  <a:tcPr marL="1798" marR="1798" marT="1798" marB="0" anchor="b"/>
                </a:tc>
                <a:extLst>
                  <a:ext uri="{0D108BD9-81ED-4DB2-BD59-A6C34878D82A}">
                    <a16:rowId xmlns:a16="http://schemas.microsoft.com/office/drawing/2014/main" val="74840808"/>
                  </a:ext>
                </a:extLst>
              </a:tr>
              <a:tr h="364834">
                <a:tc>
                  <a:txBody>
                    <a:bodyPr/>
                    <a:lstStyle/>
                    <a:p>
                      <a:pPr algn="l" fontAlgn="ctr"/>
                      <a:r>
                        <a:rPr lang="en-US" sz="1200" b="1" u="none" strike="noStrike" dirty="0">
                          <a:effectLst/>
                        </a:rPr>
                        <a:t>Access to Healthcare</a:t>
                      </a:r>
                      <a:endParaRPr lang="en-US" sz="1200" b="1" i="0" u="none" strike="noStrike" dirty="0">
                        <a:solidFill>
                          <a:srgbClr val="000000"/>
                        </a:solidFill>
                        <a:effectLst/>
                        <a:latin typeface="Aptos Narrow" panose="020B0004020202020204" pitchFamily="34" charset="0"/>
                      </a:endParaRPr>
                    </a:p>
                  </a:txBody>
                  <a:tcPr marL="1798" marR="1798" marT="1798" marB="0" anchor="ctr"/>
                </a:tc>
                <a:tc>
                  <a:txBody>
                    <a:bodyPr/>
                    <a:lstStyle/>
                    <a:p>
                      <a:pPr algn="l" fontAlgn="ctr"/>
                      <a:r>
                        <a:rPr lang="en-US" sz="1200" u="none" strike="noStrike" dirty="0" err="1">
                          <a:effectLst/>
                        </a:rPr>
                        <a:t>AnyHealthcare</a:t>
                      </a:r>
                      <a:endParaRPr lang="en-US" sz="1200" b="0" i="0" u="none" strike="noStrike" dirty="0">
                        <a:solidFill>
                          <a:srgbClr val="000000"/>
                        </a:solidFill>
                        <a:effectLst/>
                        <a:latin typeface="Aptos Narrow" panose="020B0004020202020204" pitchFamily="34" charset="0"/>
                      </a:endParaRPr>
                    </a:p>
                  </a:txBody>
                  <a:tcPr marL="1798" marR="1798" marT="1798" marB="0" anchor="ctr"/>
                </a:tc>
                <a:tc>
                  <a:txBody>
                    <a:bodyPr/>
                    <a:lstStyle/>
                    <a:p>
                      <a:pPr algn="l" fontAlgn="ctr"/>
                      <a:r>
                        <a:rPr lang="en-US" sz="1200" u="none" strike="noStrike">
                          <a:effectLst/>
                        </a:rPr>
                        <a:t>Binary/ Int (1,0)</a:t>
                      </a:r>
                      <a:endParaRPr lang="en-US" sz="1200" b="0" i="0" u="none" strike="noStrike">
                        <a:solidFill>
                          <a:srgbClr val="000000"/>
                        </a:solidFill>
                        <a:effectLst/>
                        <a:latin typeface="Aptos Narrow" panose="020B0004020202020204" pitchFamily="34" charset="0"/>
                      </a:endParaRPr>
                    </a:p>
                  </a:txBody>
                  <a:tcPr marL="1798" marR="1798" marT="1798" marB="0" anchor="ctr"/>
                </a:tc>
                <a:tc>
                  <a:txBody>
                    <a:bodyPr/>
                    <a:lstStyle/>
                    <a:p>
                      <a:pPr algn="l" fontAlgn="b"/>
                      <a:r>
                        <a:rPr lang="en-US" sz="1200" u="none" strike="noStrike" dirty="0">
                          <a:effectLst/>
                        </a:rPr>
                        <a:t>Healthcare?</a:t>
                      </a:r>
                      <a:endParaRPr lang="en-US" sz="1200" b="0" i="0" u="none" strike="noStrike" dirty="0">
                        <a:solidFill>
                          <a:srgbClr val="000000"/>
                        </a:solidFill>
                        <a:effectLst/>
                        <a:latin typeface="Aptos Narrow" panose="020B0004020202020204" pitchFamily="34" charset="0"/>
                      </a:endParaRPr>
                    </a:p>
                  </a:txBody>
                  <a:tcPr marL="1798" marR="1798" marT="1798" marB="0" anchor="b"/>
                </a:tc>
                <a:extLst>
                  <a:ext uri="{0D108BD9-81ED-4DB2-BD59-A6C34878D82A}">
                    <a16:rowId xmlns:a16="http://schemas.microsoft.com/office/drawing/2014/main" val="2092012766"/>
                  </a:ext>
                </a:extLst>
              </a:tr>
              <a:tr h="364834">
                <a:tc>
                  <a:txBody>
                    <a:bodyPr/>
                    <a:lstStyle/>
                    <a:p>
                      <a:pPr algn="l" fontAlgn="ctr"/>
                      <a:r>
                        <a:rPr lang="en-US" sz="1200" b="1" u="none" strike="noStrike">
                          <a:effectLst/>
                        </a:rPr>
                        <a:t>Access to Healthcare</a:t>
                      </a:r>
                      <a:endParaRPr lang="en-US" sz="1200" b="1" i="0" u="none" strike="noStrike">
                        <a:solidFill>
                          <a:srgbClr val="000000"/>
                        </a:solidFill>
                        <a:effectLst/>
                        <a:latin typeface="Aptos Narrow" panose="020B0004020202020204" pitchFamily="34" charset="0"/>
                      </a:endParaRPr>
                    </a:p>
                  </a:txBody>
                  <a:tcPr marL="1798" marR="1798" marT="1798" marB="0" anchor="ctr"/>
                </a:tc>
                <a:tc>
                  <a:txBody>
                    <a:bodyPr/>
                    <a:lstStyle/>
                    <a:p>
                      <a:pPr algn="l" fontAlgn="ctr"/>
                      <a:r>
                        <a:rPr lang="en-US" sz="1200" u="none" strike="noStrike">
                          <a:effectLst/>
                        </a:rPr>
                        <a:t>NoDocbcCost</a:t>
                      </a:r>
                      <a:endParaRPr lang="en-US" sz="1200" b="0" i="0" u="none" strike="noStrike">
                        <a:solidFill>
                          <a:srgbClr val="000000"/>
                        </a:solidFill>
                        <a:effectLst/>
                        <a:latin typeface="Aptos Narrow" panose="020B0004020202020204" pitchFamily="34" charset="0"/>
                      </a:endParaRPr>
                    </a:p>
                  </a:txBody>
                  <a:tcPr marL="1798" marR="1798" marT="1798" marB="0" anchor="ctr"/>
                </a:tc>
                <a:tc>
                  <a:txBody>
                    <a:bodyPr/>
                    <a:lstStyle/>
                    <a:p>
                      <a:pPr algn="l" fontAlgn="ctr"/>
                      <a:r>
                        <a:rPr lang="en-US" sz="1200" u="none" strike="noStrike">
                          <a:effectLst/>
                        </a:rPr>
                        <a:t>Binary/ Int (1,0)</a:t>
                      </a:r>
                      <a:endParaRPr lang="en-US" sz="1200" b="0" i="0" u="none" strike="noStrike">
                        <a:solidFill>
                          <a:srgbClr val="000000"/>
                        </a:solidFill>
                        <a:effectLst/>
                        <a:latin typeface="Aptos Narrow" panose="020B0004020202020204" pitchFamily="34" charset="0"/>
                      </a:endParaRPr>
                    </a:p>
                  </a:txBody>
                  <a:tcPr marL="1798" marR="1798" marT="1798" marB="0" anchor="ctr"/>
                </a:tc>
                <a:tc>
                  <a:txBody>
                    <a:bodyPr/>
                    <a:lstStyle/>
                    <a:p>
                      <a:pPr algn="l" fontAlgn="b"/>
                      <a:r>
                        <a:rPr lang="en-US" sz="1200" u="none" strike="noStrike" dirty="0">
                          <a:effectLst/>
                        </a:rPr>
                        <a:t>Avoid medical attention due to cost?</a:t>
                      </a:r>
                      <a:endParaRPr lang="en-US" sz="1200" b="0" i="0" u="none" strike="noStrike" dirty="0">
                        <a:solidFill>
                          <a:srgbClr val="000000"/>
                        </a:solidFill>
                        <a:effectLst/>
                        <a:latin typeface="Aptos Narrow" panose="020B0004020202020204" pitchFamily="34" charset="0"/>
                      </a:endParaRPr>
                    </a:p>
                  </a:txBody>
                  <a:tcPr marL="1798" marR="1798" marT="1798" marB="0" anchor="b"/>
                </a:tc>
                <a:extLst>
                  <a:ext uri="{0D108BD9-81ED-4DB2-BD59-A6C34878D82A}">
                    <a16:rowId xmlns:a16="http://schemas.microsoft.com/office/drawing/2014/main" val="4032984758"/>
                  </a:ext>
                </a:extLst>
              </a:tr>
            </a:tbl>
          </a:graphicData>
        </a:graphic>
      </p:graphicFrame>
      <p:graphicFrame>
        <p:nvGraphicFramePr>
          <p:cNvPr id="10" name="Table 9">
            <a:extLst>
              <a:ext uri="{FF2B5EF4-FFF2-40B4-BE49-F238E27FC236}">
                <a16:creationId xmlns:a16="http://schemas.microsoft.com/office/drawing/2014/main" id="{760B8F2D-C785-CDF3-A8B2-5BE8E3F7CAC5}"/>
              </a:ext>
            </a:extLst>
          </p:cNvPr>
          <p:cNvGraphicFramePr>
            <a:graphicFrameLocks noGrp="1"/>
          </p:cNvGraphicFramePr>
          <p:nvPr>
            <p:extLst>
              <p:ext uri="{D42A27DB-BD31-4B8C-83A1-F6EECF244321}">
                <p14:modId xmlns:p14="http://schemas.microsoft.com/office/powerpoint/2010/main" val="1125811495"/>
              </p:ext>
            </p:extLst>
          </p:nvPr>
        </p:nvGraphicFramePr>
        <p:xfrm>
          <a:off x="6275624" y="1614747"/>
          <a:ext cx="5641043" cy="4794252"/>
        </p:xfrm>
        <a:graphic>
          <a:graphicData uri="http://schemas.openxmlformats.org/drawingml/2006/table">
            <a:tbl>
              <a:tblPr>
                <a:tableStyleId>{17292A2E-F333-43FB-9621-5CBBE7FDCDCB}</a:tableStyleId>
              </a:tblPr>
              <a:tblGrid>
                <a:gridCol w="1265868">
                  <a:extLst>
                    <a:ext uri="{9D8B030D-6E8A-4147-A177-3AD203B41FA5}">
                      <a16:colId xmlns:a16="http://schemas.microsoft.com/office/drawing/2014/main" val="2000111508"/>
                    </a:ext>
                  </a:extLst>
                </a:gridCol>
                <a:gridCol w="868252">
                  <a:extLst>
                    <a:ext uri="{9D8B030D-6E8A-4147-A177-3AD203B41FA5}">
                      <a16:colId xmlns:a16="http://schemas.microsoft.com/office/drawing/2014/main" val="4105995527"/>
                    </a:ext>
                  </a:extLst>
                </a:gridCol>
                <a:gridCol w="1329510">
                  <a:extLst>
                    <a:ext uri="{9D8B030D-6E8A-4147-A177-3AD203B41FA5}">
                      <a16:colId xmlns:a16="http://schemas.microsoft.com/office/drawing/2014/main" val="2255380623"/>
                    </a:ext>
                  </a:extLst>
                </a:gridCol>
                <a:gridCol w="2177413">
                  <a:extLst>
                    <a:ext uri="{9D8B030D-6E8A-4147-A177-3AD203B41FA5}">
                      <a16:colId xmlns:a16="http://schemas.microsoft.com/office/drawing/2014/main" val="3683364736"/>
                    </a:ext>
                  </a:extLst>
                </a:gridCol>
              </a:tblGrid>
              <a:tr h="374802">
                <a:tc>
                  <a:txBody>
                    <a:bodyPr/>
                    <a:lstStyle/>
                    <a:p>
                      <a:pPr algn="l" fontAlgn="ctr"/>
                      <a:r>
                        <a:rPr lang="en-US" sz="1200" b="1" u="none" strike="noStrike" dirty="0">
                          <a:effectLst/>
                        </a:rPr>
                        <a:t>Category</a:t>
                      </a:r>
                      <a:endParaRPr lang="en-US" sz="1200" b="1" i="0" u="none" strike="noStrike" dirty="0">
                        <a:solidFill>
                          <a:srgbClr val="000000"/>
                        </a:solidFill>
                        <a:effectLst/>
                        <a:latin typeface="Aptos Narrow" panose="020B0004020202020204" pitchFamily="34" charset="0"/>
                      </a:endParaRPr>
                    </a:p>
                  </a:txBody>
                  <a:tcPr marL="1798" marR="1798" marT="1798" marB="0" anchor="ctr">
                    <a:solidFill>
                      <a:schemeClr val="bg1"/>
                    </a:solidFill>
                  </a:tcPr>
                </a:tc>
                <a:tc>
                  <a:txBody>
                    <a:bodyPr/>
                    <a:lstStyle/>
                    <a:p>
                      <a:pPr algn="l" fontAlgn="ctr"/>
                      <a:r>
                        <a:rPr lang="en-US" sz="1200" b="1" u="none" strike="noStrike" dirty="0">
                          <a:effectLst/>
                        </a:rPr>
                        <a:t>Data Variables</a:t>
                      </a:r>
                      <a:endParaRPr lang="en-US" sz="1200" b="1" i="0" u="none" strike="noStrike" dirty="0">
                        <a:solidFill>
                          <a:srgbClr val="000000"/>
                        </a:solidFill>
                        <a:effectLst/>
                        <a:latin typeface="Aptos Narrow" panose="020B0004020202020204" pitchFamily="34" charset="0"/>
                      </a:endParaRPr>
                    </a:p>
                  </a:txBody>
                  <a:tcPr marL="1798" marR="1798" marT="1798" marB="0" anchor="ctr">
                    <a:solidFill>
                      <a:schemeClr val="bg1"/>
                    </a:solidFill>
                  </a:tcPr>
                </a:tc>
                <a:tc>
                  <a:txBody>
                    <a:bodyPr/>
                    <a:lstStyle/>
                    <a:p>
                      <a:pPr algn="l" fontAlgn="ctr"/>
                      <a:r>
                        <a:rPr lang="en-US" sz="1200" b="1" u="none" strike="noStrike" dirty="0">
                          <a:effectLst/>
                        </a:rPr>
                        <a:t>Type</a:t>
                      </a:r>
                      <a:endParaRPr lang="en-US" sz="1200" b="1" i="0" u="none" strike="noStrike" dirty="0">
                        <a:solidFill>
                          <a:srgbClr val="000000"/>
                        </a:solidFill>
                        <a:effectLst/>
                        <a:latin typeface="Aptos Narrow" panose="020B0004020202020204" pitchFamily="34" charset="0"/>
                      </a:endParaRPr>
                    </a:p>
                  </a:txBody>
                  <a:tcPr marL="1798" marR="1798" marT="1798" marB="0" anchor="ctr">
                    <a:solidFill>
                      <a:schemeClr val="bg1"/>
                    </a:solidFill>
                  </a:tcPr>
                </a:tc>
                <a:tc>
                  <a:txBody>
                    <a:bodyPr/>
                    <a:lstStyle/>
                    <a:p>
                      <a:pPr algn="l" fontAlgn="ctr"/>
                      <a:r>
                        <a:rPr lang="en-US" sz="1200" b="1" u="none" strike="noStrike" dirty="0">
                          <a:effectLst/>
                        </a:rPr>
                        <a:t>Context</a:t>
                      </a:r>
                      <a:endParaRPr lang="en-US" sz="1200" b="1" i="0" u="none" strike="noStrike" dirty="0">
                        <a:solidFill>
                          <a:srgbClr val="000000"/>
                        </a:solidFill>
                        <a:effectLst/>
                        <a:latin typeface="Aptos Narrow" panose="020B0004020202020204" pitchFamily="34" charset="0"/>
                      </a:endParaRPr>
                    </a:p>
                  </a:txBody>
                  <a:tcPr marL="1798" marR="1798" marT="1798" marB="0" anchor="ctr">
                    <a:solidFill>
                      <a:schemeClr val="bg1"/>
                    </a:solidFill>
                  </a:tcPr>
                </a:tc>
                <a:extLst>
                  <a:ext uri="{0D108BD9-81ED-4DB2-BD59-A6C34878D82A}">
                    <a16:rowId xmlns:a16="http://schemas.microsoft.com/office/drawing/2014/main" val="1503198809"/>
                  </a:ext>
                </a:extLst>
              </a:tr>
              <a:tr h="188318">
                <a:tc>
                  <a:txBody>
                    <a:bodyPr/>
                    <a:lstStyle/>
                    <a:p>
                      <a:pPr algn="l" fontAlgn="ctr"/>
                      <a:r>
                        <a:rPr lang="en-US" sz="1200" b="1" u="none" strike="noStrike" dirty="0">
                          <a:effectLst/>
                        </a:rPr>
                        <a:t>Health Status</a:t>
                      </a:r>
                      <a:endParaRPr lang="en-US" sz="1200" b="1" i="0" u="none" strike="noStrike" dirty="0">
                        <a:solidFill>
                          <a:srgbClr val="000000"/>
                        </a:solidFill>
                        <a:effectLst/>
                        <a:latin typeface="Aptos Narrow" panose="020B0004020202020204" pitchFamily="34" charset="0"/>
                      </a:endParaRPr>
                    </a:p>
                  </a:txBody>
                  <a:tcPr marL="1798" marR="1798" marT="1798" marB="0" anchor="ctr">
                    <a:solidFill>
                      <a:schemeClr val="bg1"/>
                    </a:solidFill>
                  </a:tcPr>
                </a:tc>
                <a:tc>
                  <a:txBody>
                    <a:bodyPr/>
                    <a:lstStyle/>
                    <a:p>
                      <a:pPr algn="l" fontAlgn="ctr"/>
                      <a:r>
                        <a:rPr lang="en-US" sz="1200" u="none" strike="noStrike" dirty="0" err="1">
                          <a:effectLst/>
                        </a:rPr>
                        <a:t>GenHlth</a:t>
                      </a:r>
                      <a:endParaRPr lang="en-US" sz="1200" b="0" i="0" u="none" strike="noStrike" dirty="0">
                        <a:solidFill>
                          <a:srgbClr val="000000"/>
                        </a:solidFill>
                        <a:effectLst/>
                        <a:latin typeface="Aptos Narrow" panose="020B0004020202020204" pitchFamily="34" charset="0"/>
                      </a:endParaRPr>
                    </a:p>
                  </a:txBody>
                  <a:tcPr marL="1798" marR="1798" marT="1798" marB="0" anchor="ctr">
                    <a:solidFill>
                      <a:schemeClr val="bg1"/>
                    </a:solidFill>
                  </a:tcPr>
                </a:tc>
                <a:tc>
                  <a:txBody>
                    <a:bodyPr/>
                    <a:lstStyle/>
                    <a:p>
                      <a:pPr algn="l" fontAlgn="ctr"/>
                      <a:r>
                        <a:rPr lang="en-US" sz="1200" u="none" strike="noStrike">
                          <a:effectLst/>
                        </a:rPr>
                        <a:t>Category/ Int (1-5)</a:t>
                      </a:r>
                      <a:endParaRPr lang="en-US" sz="1200" b="0" i="0" u="none" strike="noStrike">
                        <a:solidFill>
                          <a:srgbClr val="000000"/>
                        </a:solidFill>
                        <a:effectLst/>
                        <a:latin typeface="Aptos Narrow" panose="020B0004020202020204" pitchFamily="34" charset="0"/>
                      </a:endParaRPr>
                    </a:p>
                  </a:txBody>
                  <a:tcPr marL="1798" marR="1798" marT="1798" marB="0" anchor="ctr">
                    <a:solidFill>
                      <a:schemeClr val="bg1"/>
                    </a:solidFill>
                  </a:tcPr>
                </a:tc>
                <a:tc>
                  <a:txBody>
                    <a:bodyPr/>
                    <a:lstStyle/>
                    <a:p>
                      <a:pPr algn="l" fontAlgn="b"/>
                      <a:r>
                        <a:rPr lang="en-US" sz="1200" u="none" strike="noStrike">
                          <a:effectLst/>
                        </a:rPr>
                        <a:t>1: Excellent, 5: Poor</a:t>
                      </a:r>
                      <a:endParaRPr lang="en-US" sz="1200" b="0" i="0" u="none" strike="noStrike">
                        <a:solidFill>
                          <a:srgbClr val="000000"/>
                        </a:solidFill>
                        <a:effectLst/>
                        <a:latin typeface="Aptos Narrow" panose="020B0004020202020204" pitchFamily="34" charset="0"/>
                      </a:endParaRPr>
                    </a:p>
                  </a:txBody>
                  <a:tcPr marL="1798" marR="1798" marT="1798" marB="0" anchor="b">
                    <a:solidFill>
                      <a:schemeClr val="bg1"/>
                    </a:solidFill>
                  </a:tcPr>
                </a:tc>
                <a:extLst>
                  <a:ext uri="{0D108BD9-81ED-4DB2-BD59-A6C34878D82A}">
                    <a16:rowId xmlns:a16="http://schemas.microsoft.com/office/drawing/2014/main" val="4217091965"/>
                  </a:ext>
                </a:extLst>
              </a:tr>
              <a:tr h="327355">
                <a:tc>
                  <a:txBody>
                    <a:bodyPr/>
                    <a:lstStyle/>
                    <a:p>
                      <a:pPr algn="l" fontAlgn="ctr"/>
                      <a:r>
                        <a:rPr lang="en-US" sz="1200" b="1" u="none" strike="noStrike" dirty="0">
                          <a:effectLst/>
                        </a:rPr>
                        <a:t>Health Status</a:t>
                      </a:r>
                      <a:endParaRPr lang="en-US" sz="1200" b="1" i="0" u="none" strike="noStrike" dirty="0">
                        <a:solidFill>
                          <a:srgbClr val="000000"/>
                        </a:solidFill>
                        <a:effectLst/>
                        <a:latin typeface="Aptos Narrow" panose="020B0004020202020204" pitchFamily="34" charset="0"/>
                      </a:endParaRPr>
                    </a:p>
                  </a:txBody>
                  <a:tcPr marL="1798" marR="1798" marT="1798" marB="0" anchor="ctr">
                    <a:solidFill>
                      <a:schemeClr val="bg1"/>
                    </a:solidFill>
                  </a:tcPr>
                </a:tc>
                <a:tc>
                  <a:txBody>
                    <a:bodyPr/>
                    <a:lstStyle/>
                    <a:p>
                      <a:pPr algn="l" fontAlgn="ctr"/>
                      <a:r>
                        <a:rPr lang="en-US" sz="1200" u="none" strike="noStrike">
                          <a:effectLst/>
                        </a:rPr>
                        <a:t>MentHlth</a:t>
                      </a:r>
                      <a:endParaRPr lang="en-US" sz="1200" b="0" i="0" u="none" strike="noStrike">
                        <a:solidFill>
                          <a:srgbClr val="000000"/>
                        </a:solidFill>
                        <a:effectLst/>
                        <a:latin typeface="Aptos Narrow" panose="020B0004020202020204" pitchFamily="34" charset="0"/>
                      </a:endParaRPr>
                    </a:p>
                  </a:txBody>
                  <a:tcPr marL="1798" marR="1798" marT="1798" marB="0" anchor="ctr">
                    <a:solidFill>
                      <a:schemeClr val="bg1"/>
                    </a:solidFill>
                  </a:tcPr>
                </a:tc>
                <a:tc>
                  <a:txBody>
                    <a:bodyPr/>
                    <a:lstStyle/>
                    <a:p>
                      <a:pPr algn="l" fontAlgn="ctr"/>
                      <a:r>
                        <a:rPr lang="en-US" sz="1200" u="none" strike="noStrike">
                          <a:effectLst/>
                        </a:rPr>
                        <a:t>Int</a:t>
                      </a:r>
                      <a:endParaRPr lang="en-US" sz="1200" b="0" i="0" u="none" strike="noStrike">
                        <a:solidFill>
                          <a:srgbClr val="000000"/>
                        </a:solidFill>
                        <a:effectLst/>
                        <a:latin typeface="Aptos Narrow" panose="020B0004020202020204" pitchFamily="34" charset="0"/>
                      </a:endParaRPr>
                    </a:p>
                  </a:txBody>
                  <a:tcPr marL="1798" marR="1798" marT="1798" marB="0" anchor="ctr">
                    <a:solidFill>
                      <a:schemeClr val="bg1"/>
                    </a:solidFill>
                  </a:tcPr>
                </a:tc>
                <a:tc>
                  <a:txBody>
                    <a:bodyPr/>
                    <a:lstStyle/>
                    <a:p>
                      <a:pPr algn="l" fontAlgn="b"/>
                      <a:r>
                        <a:rPr lang="en-US" sz="1200" u="none" strike="noStrike">
                          <a:effectLst/>
                        </a:rPr>
                        <a:t>Days of MentHlth/ Month</a:t>
                      </a:r>
                      <a:endParaRPr lang="en-US" sz="1200" b="0" i="0" u="none" strike="noStrike">
                        <a:solidFill>
                          <a:srgbClr val="000000"/>
                        </a:solidFill>
                        <a:effectLst/>
                        <a:latin typeface="Aptos Narrow" panose="020B0004020202020204" pitchFamily="34" charset="0"/>
                      </a:endParaRPr>
                    </a:p>
                  </a:txBody>
                  <a:tcPr marL="1798" marR="1798" marT="1798" marB="0" anchor="b">
                    <a:solidFill>
                      <a:schemeClr val="bg1"/>
                    </a:solidFill>
                  </a:tcPr>
                </a:tc>
                <a:extLst>
                  <a:ext uri="{0D108BD9-81ED-4DB2-BD59-A6C34878D82A}">
                    <a16:rowId xmlns:a16="http://schemas.microsoft.com/office/drawing/2014/main" val="3968022629"/>
                  </a:ext>
                </a:extLst>
              </a:tr>
              <a:tr h="327355">
                <a:tc>
                  <a:txBody>
                    <a:bodyPr/>
                    <a:lstStyle/>
                    <a:p>
                      <a:pPr algn="l" fontAlgn="ctr"/>
                      <a:r>
                        <a:rPr lang="en-US" sz="1200" b="1" u="none" strike="noStrike">
                          <a:effectLst/>
                        </a:rPr>
                        <a:t>Health Status</a:t>
                      </a:r>
                      <a:endParaRPr lang="en-US" sz="1200" b="1" i="0" u="none" strike="noStrike">
                        <a:solidFill>
                          <a:srgbClr val="000000"/>
                        </a:solidFill>
                        <a:effectLst/>
                        <a:latin typeface="Aptos Narrow" panose="020B0004020202020204" pitchFamily="34" charset="0"/>
                      </a:endParaRPr>
                    </a:p>
                  </a:txBody>
                  <a:tcPr marL="1798" marR="1798" marT="1798" marB="0" anchor="ctr">
                    <a:solidFill>
                      <a:schemeClr val="bg1"/>
                    </a:solidFill>
                  </a:tcPr>
                </a:tc>
                <a:tc>
                  <a:txBody>
                    <a:bodyPr/>
                    <a:lstStyle/>
                    <a:p>
                      <a:pPr algn="l" fontAlgn="ctr"/>
                      <a:r>
                        <a:rPr lang="en-US" sz="1200" u="none" strike="noStrike" dirty="0" err="1">
                          <a:effectLst/>
                        </a:rPr>
                        <a:t>PhysHlth</a:t>
                      </a:r>
                      <a:endParaRPr lang="en-US" sz="1200" b="0" i="0" u="none" strike="noStrike" dirty="0">
                        <a:solidFill>
                          <a:srgbClr val="000000"/>
                        </a:solidFill>
                        <a:effectLst/>
                        <a:latin typeface="Aptos Narrow" panose="020B0004020202020204" pitchFamily="34" charset="0"/>
                      </a:endParaRPr>
                    </a:p>
                  </a:txBody>
                  <a:tcPr marL="1798" marR="1798" marT="1798" marB="0" anchor="ctr">
                    <a:solidFill>
                      <a:schemeClr val="bg1"/>
                    </a:solidFill>
                  </a:tcPr>
                </a:tc>
                <a:tc>
                  <a:txBody>
                    <a:bodyPr/>
                    <a:lstStyle/>
                    <a:p>
                      <a:pPr algn="l" fontAlgn="ctr"/>
                      <a:r>
                        <a:rPr lang="en-US" sz="1200" u="none" strike="noStrike">
                          <a:effectLst/>
                        </a:rPr>
                        <a:t>Int</a:t>
                      </a:r>
                      <a:endParaRPr lang="en-US" sz="1200" b="0" i="0" u="none" strike="noStrike">
                        <a:solidFill>
                          <a:srgbClr val="000000"/>
                        </a:solidFill>
                        <a:effectLst/>
                        <a:latin typeface="Aptos Narrow" panose="020B0004020202020204" pitchFamily="34" charset="0"/>
                      </a:endParaRPr>
                    </a:p>
                  </a:txBody>
                  <a:tcPr marL="1798" marR="1798" marT="1798" marB="0" anchor="ctr">
                    <a:solidFill>
                      <a:schemeClr val="bg1"/>
                    </a:solidFill>
                  </a:tcPr>
                </a:tc>
                <a:tc>
                  <a:txBody>
                    <a:bodyPr/>
                    <a:lstStyle/>
                    <a:p>
                      <a:pPr algn="l" fontAlgn="b"/>
                      <a:r>
                        <a:rPr lang="en-US" sz="1200" u="none" strike="noStrike">
                          <a:effectLst/>
                        </a:rPr>
                        <a:t>Days of PhysHlth/ Month</a:t>
                      </a:r>
                      <a:endParaRPr lang="en-US" sz="1200" b="0" i="0" u="none" strike="noStrike">
                        <a:solidFill>
                          <a:srgbClr val="000000"/>
                        </a:solidFill>
                        <a:effectLst/>
                        <a:latin typeface="Aptos Narrow" panose="020B0004020202020204" pitchFamily="34" charset="0"/>
                      </a:endParaRPr>
                    </a:p>
                  </a:txBody>
                  <a:tcPr marL="1798" marR="1798" marT="1798" marB="0" anchor="b">
                    <a:solidFill>
                      <a:schemeClr val="bg1"/>
                    </a:solidFill>
                  </a:tcPr>
                </a:tc>
                <a:extLst>
                  <a:ext uri="{0D108BD9-81ED-4DB2-BD59-A6C34878D82A}">
                    <a16:rowId xmlns:a16="http://schemas.microsoft.com/office/drawing/2014/main" val="483059697"/>
                  </a:ext>
                </a:extLst>
              </a:tr>
              <a:tr h="188318">
                <a:tc>
                  <a:txBody>
                    <a:bodyPr/>
                    <a:lstStyle/>
                    <a:p>
                      <a:pPr algn="l" fontAlgn="ctr"/>
                      <a:r>
                        <a:rPr lang="en-US" sz="1200" b="1" u="none" strike="noStrike">
                          <a:effectLst/>
                        </a:rPr>
                        <a:t>Health Status</a:t>
                      </a:r>
                      <a:endParaRPr lang="en-US" sz="1200" b="1" i="0" u="none" strike="noStrike">
                        <a:solidFill>
                          <a:srgbClr val="000000"/>
                        </a:solidFill>
                        <a:effectLst/>
                        <a:latin typeface="Aptos Narrow" panose="020B0004020202020204" pitchFamily="34" charset="0"/>
                      </a:endParaRPr>
                    </a:p>
                  </a:txBody>
                  <a:tcPr marL="1798" marR="1798" marT="1798" marB="0" anchor="ctr">
                    <a:solidFill>
                      <a:schemeClr val="bg1"/>
                    </a:solidFill>
                  </a:tcPr>
                </a:tc>
                <a:tc>
                  <a:txBody>
                    <a:bodyPr/>
                    <a:lstStyle/>
                    <a:p>
                      <a:pPr algn="l" fontAlgn="ctr"/>
                      <a:r>
                        <a:rPr lang="en-US" sz="1200" u="none" strike="noStrike" dirty="0" err="1">
                          <a:effectLst/>
                        </a:rPr>
                        <a:t>DiffWalk</a:t>
                      </a:r>
                      <a:endParaRPr lang="en-US" sz="1200" b="0" i="0" u="none" strike="noStrike" dirty="0">
                        <a:solidFill>
                          <a:srgbClr val="000000"/>
                        </a:solidFill>
                        <a:effectLst/>
                        <a:latin typeface="Aptos Narrow" panose="020B0004020202020204" pitchFamily="34" charset="0"/>
                      </a:endParaRPr>
                    </a:p>
                  </a:txBody>
                  <a:tcPr marL="1798" marR="1798" marT="1798" marB="0" anchor="ctr">
                    <a:solidFill>
                      <a:schemeClr val="bg1"/>
                    </a:solidFill>
                  </a:tcPr>
                </a:tc>
                <a:tc>
                  <a:txBody>
                    <a:bodyPr/>
                    <a:lstStyle/>
                    <a:p>
                      <a:pPr algn="l" fontAlgn="ctr"/>
                      <a:r>
                        <a:rPr lang="en-US" sz="1200" u="none" strike="noStrike">
                          <a:effectLst/>
                        </a:rPr>
                        <a:t>Binary/ Int (1,0)</a:t>
                      </a:r>
                      <a:endParaRPr lang="en-US" sz="1200" b="0" i="0" u="none" strike="noStrike">
                        <a:solidFill>
                          <a:srgbClr val="000000"/>
                        </a:solidFill>
                        <a:effectLst/>
                        <a:latin typeface="Aptos Narrow" panose="020B0004020202020204" pitchFamily="34" charset="0"/>
                      </a:endParaRPr>
                    </a:p>
                  </a:txBody>
                  <a:tcPr marL="1798" marR="1798" marT="1798" marB="0" anchor="ctr">
                    <a:solidFill>
                      <a:schemeClr val="bg1"/>
                    </a:solidFill>
                  </a:tcPr>
                </a:tc>
                <a:tc>
                  <a:txBody>
                    <a:bodyPr/>
                    <a:lstStyle/>
                    <a:p>
                      <a:pPr algn="l" fontAlgn="ctr"/>
                      <a:r>
                        <a:rPr lang="en-US" sz="1200" u="none" strike="noStrike">
                          <a:effectLst/>
                        </a:rPr>
                        <a:t>Difficulty walking</a:t>
                      </a:r>
                      <a:endParaRPr lang="en-US" sz="1200" b="0" i="0" u="none" strike="noStrike">
                        <a:solidFill>
                          <a:srgbClr val="000000"/>
                        </a:solidFill>
                        <a:effectLst/>
                        <a:latin typeface="Aptos Narrow" panose="020B0004020202020204" pitchFamily="34" charset="0"/>
                      </a:endParaRPr>
                    </a:p>
                  </a:txBody>
                  <a:tcPr marL="1798" marR="1798" marT="1798" marB="0" anchor="ctr">
                    <a:solidFill>
                      <a:schemeClr val="bg1"/>
                    </a:solidFill>
                  </a:tcPr>
                </a:tc>
                <a:extLst>
                  <a:ext uri="{0D108BD9-81ED-4DB2-BD59-A6C34878D82A}">
                    <a16:rowId xmlns:a16="http://schemas.microsoft.com/office/drawing/2014/main" val="2639190813"/>
                  </a:ext>
                </a:extLst>
              </a:tr>
              <a:tr h="188318">
                <a:tc>
                  <a:txBody>
                    <a:bodyPr/>
                    <a:lstStyle/>
                    <a:p>
                      <a:pPr algn="l" fontAlgn="ctr"/>
                      <a:r>
                        <a:rPr lang="en-US" sz="1200" b="1" u="none" strike="noStrike" dirty="0">
                          <a:effectLst/>
                        </a:rPr>
                        <a:t>Personal Details</a:t>
                      </a:r>
                      <a:endParaRPr lang="en-US" sz="1200" b="1" i="0" u="none" strike="noStrike" dirty="0">
                        <a:solidFill>
                          <a:srgbClr val="000000"/>
                        </a:solidFill>
                        <a:effectLst/>
                        <a:latin typeface="Aptos Narrow" panose="020B0004020202020204" pitchFamily="34" charset="0"/>
                      </a:endParaRPr>
                    </a:p>
                  </a:txBody>
                  <a:tcPr marL="1798" marR="1798" marT="1798" marB="0" anchor="ctr">
                    <a:solidFill>
                      <a:schemeClr val="bg1"/>
                    </a:solidFill>
                  </a:tcPr>
                </a:tc>
                <a:tc>
                  <a:txBody>
                    <a:bodyPr/>
                    <a:lstStyle/>
                    <a:p>
                      <a:pPr algn="l" fontAlgn="ctr"/>
                      <a:r>
                        <a:rPr lang="en-US" sz="1200" u="none" strike="noStrike">
                          <a:effectLst/>
                        </a:rPr>
                        <a:t>Sex</a:t>
                      </a:r>
                      <a:endParaRPr lang="en-US" sz="1200" b="0" i="0" u="none" strike="noStrike">
                        <a:solidFill>
                          <a:srgbClr val="000000"/>
                        </a:solidFill>
                        <a:effectLst/>
                        <a:latin typeface="Aptos Narrow" panose="020B0004020202020204" pitchFamily="34" charset="0"/>
                      </a:endParaRPr>
                    </a:p>
                  </a:txBody>
                  <a:tcPr marL="1798" marR="1798" marT="1798" marB="0" anchor="ctr">
                    <a:solidFill>
                      <a:schemeClr val="bg1"/>
                    </a:solidFill>
                  </a:tcPr>
                </a:tc>
                <a:tc>
                  <a:txBody>
                    <a:bodyPr/>
                    <a:lstStyle/>
                    <a:p>
                      <a:pPr algn="l" fontAlgn="ctr"/>
                      <a:r>
                        <a:rPr lang="en-US" sz="1200" u="none" strike="noStrike" dirty="0">
                          <a:effectLst/>
                        </a:rPr>
                        <a:t>Binary/ Int (1,0)</a:t>
                      </a:r>
                      <a:endParaRPr lang="en-US" sz="1200" b="0" i="0" u="none" strike="noStrike" dirty="0">
                        <a:solidFill>
                          <a:srgbClr val="000000"/>
                        </a:solidFill>
                        <a:effectLst/>
                        <a:latin typeface="Aptos Narrow" panose="020B0004020202020204" pitchFamily="34" charset="0"/>
                      </a:endParaRPr>
                    </a:p>
                  </a:txBody>
                  <a:tcPr marL="1798" marR="1798" marT="1798" marB="0" anchor="ctr">
                    <a:solidFill>
                      <a:schemeClr val="bg1"/>
                    </a:solidFill>
                  </a:tcPr>
                </a:tc>
                <a:tc>
                  <a:txBody>
                    <a:bodyPr/>
                    <a:lstStyle/>
                    <a:p>
                      <a:pPr algn="l" fontAlgn="ctr"/>
                      <a:r>
                        <a:rPr lang="en-US" sz="1200" u="none" strike="noStrike">
                          <a:effectLst/>
                        </a:rPr>
                        <a:t>Male/ Female</a:t>
                      </a:r>
                      <a:endParaRPr lang="en-US" sz="1200" b="0" i="0" u="none" strike="noStrike">
                        <a:solidFill>
                          <a:srgbClr val="000000"/>
                        </a:solidFill>
                        <a:effectLst/>
                        <a:latin typeface="Aptos Narrow" panose="020B0004020202020204" pitchFamily="34" charset="0"/>
                      </a:endParaRPr>
                    </a:p>
                  </a:txBody>
                  <a:tcPr marL="1798" marR="1798" marT="1798" marB="0" anchor="ctr">
                    <a:solidFill>
                      <a:schemeClr val="bg1"/>
                    </a:solidFill>
                  </a:tcPr>
                </a:tc>
                <a:extLst>
                  <a:ext uri="{0D108BD9-81ED-4DB2-BD59-A6C34878D82A}">
                    <a16:rowId xmlns:a16="http://schemas.microsoft.com/office/drawing/2014/main" val="2271847744"/>
                  </a:ext>
                </a:extLst>
              </a:tr>
              <a:tr h="958310">
                <a:tc>
                  <a:txBody>
                    <a:bodyPr/>
                    <a:lstStyle/>
                    <a:p>
                      <a:pPr algn="l" fontAlgn="ctr"/>
                      <a:r>
                        <a:rPr lang="en-US" sz="1200" b="1" u="none" strike="noStrike" dirty="0">
                          <a:effectLst/>
                        </a:rPr>
                        <a:t>Personal Details</a:t>
                      </a:r>
                      <a:endParaRPr lang="en-US" sz="1200" b="1" i="0" u="none" strike="noStrike" dirty="0">
                        <a:solidFill>
                          <a:srgbClr val="000000"/>
                        </a:solidFill>
                        <a:effectLst/>
                        <a:latin typeface="Aptos Narrow" panose="020B0004020202020204" pitchFamily="34" charset="0"/>
                      </a:endParaRPr>
                    </a:p>
                  </a:txBody>
                  <a:tcPr marL="1798" marR="1798" marT="1798" marB="0" anchor="ctr">
                    <a:solidFill>
                      <a:schemeClr val="bg1"/>
                    </a:solidFill>
                  </a:tcPr>
                </a:tc>
                <a:tc>
                  <a:txBody>
                    <a:bodyPr/>
                    <a:lstStyle/>
                    <a:p>
                      <a:pPr algn="l" fontAlgn="ctr"/>
                      <a:r>
                        <a:rPr lang="en-US" sz="1200" u="none" strike="noStrike" dirty="0">
                          <a:effectLst/>
                        </a:rPr>
                        <a:t>Age</a:t>
                      </a:r>
                      <a:endParaRPr lang="en-US" sz="1200" b="0" i="0" u="none" strike="noStrike" dirty="0">
                        <a:solidFill>
                          <a:srgbClr val="000000"/>
                        </a:solidFill>
                        <a:effectLst/>
                        <a:latin typeface="Aptos Narrow" panose="020B0004020202020204" pitchFamily="34" charset="0"/>
                      </a:endParaRPr>
                    </a:p>
                  </a:txBody>
                  <a:tcPr marL="1798" marR="1798" marT="1798" marB="0" anchor="ctr">
                    <a:solidFill>
                      <a:schemeClr val="bg1"/>
                    </a:solidFill>
                  </a:tcPr>
                </a:tc>
                <a:tc>
                  <a:txBody>
                    <a:bodyPr/>
                    <a:lstStyle/>
                    <a:p>
                      <a:pPr algn="l" fontAlgn="ctr"/>
                      <a:r>
                        <a:rPr lang="en-US" sz="1200" u="none" strike="noStrike" dirty="0">
                          <a:effectLst/>
                        </a:rPr>
                        <a:t>Category/ Int (1-13)</a:t>
                      </a:r>
                      <a:endParaRPr lang="en-US" sz="1200" b="0" i="0" u="none" strike="noStrike" dirty="0">
                        <a:solidFill>
                          <a:srgbClr val="000000"/>
                        </a:solidFill>
                        <a:effectLst/>
                        <a:latin typeface="Aptos Narrow" panose="020B0004020202020204" pitchFamily="34" charset="0"/>
                      </a:endParaRPr>
                    </a:p>
                  </a:txBody>
                  <a:tcPr marL="1798" marR="1798" marT="1798" marB="0" anchor="ctr">
                    <a:solidFill>
                      <a:schemeClr val="bg1"/>
                    </a:solidFill>
                  </a:tcPr>
                </a:tc>
                <a:tc>
                  <a:txBody>
                    <a:bodyPr/>
                    <a:lstStyle/>
                    <a:p>
                      <a:pPr algn="l" fontAlgn="ctr"/>
                      <a:r>
                        <a:rPr lang="en-US" sz="1200" u="none" strike="noStrike" dirty="0">
                          <a:effectLst/>
                        </a:rPr>
                        <a:t>1. 18-24, 2. 25-29…13. over 80</a:t>
                      </a:r>
                      <a:endParaRPr lang="en-US" sz="1200" b="0" i="0" u="none" strike="noStrike" dirty="0">
                        <a:solidFill>
                          <a:srgbClr val="000000"/>
                        </a:solidFill>
                        <a:effectLst/>
                        <a:latin typeface="Aptos Narrow" panose="020B0004020202020204" pitchFamily="34" charset="0"/>
                      </a:endParaRPr>
                    </a:p>
                  </a:txBody>
                  <a:tcPr marL="1798" marR="1798" marT="1798" marB="0" anchor="ctr">
                    <a:solidFill>
                      <a:schemeClr val="bg1"/>
                    </a:solidFill>
                  </a:tcPr>
                </a:tc>
                <a:extLst>
                  <a:ext uri="{0D108BD9-81ED-4DB2-BD59-A6C34878D82A}">
                    <a16:rowId xmlns:a16="http://schemas.microsoft.com/office/drawing/2014/main" val="3285748374"/>
                  </a:ext>
                </a:extLst>
              </a:tr>
              <a:tr h="1120738">
                <a:tc>
                  <a:txBody>
                    <a:bodyPr/>
                    <a:lstStyle/>
                    <a:p>
                      <a:pPr algn="l" fontAlgn="ctr"/>
                      <a:r>
                        <a:rPr lang="en-US" sz="1200" b="1" u="none" strike="noStrike" dirty="0">
                          <a:effectLst/>
                        </a:rPr>
                        <a:t>Socioeconomic</a:t>
                      </a:r>
                      <a:endParaRPr lang="en-US" sz="1200" b="1" i="0" u="none" strike="noStrike" dirty="0">
                        <a:solidFill>
                          <a:srgbClr val="000000"/>
                        </a:solidFill>
                        <a:effectLst/>
                        <a:latin typeface="Aptos Narrow" panose="020B0004020202020204" pitchFamily="34" charset="0"/>
                      </a:endParaRPr>
                    </a:p>
                  </a:txBody>
                  <a:tcPr marL="1798" marR="1798" marT="1798" marB="0" anchor="ctr">
                    <a:solidFill>
                      <a:schemeClr val="bg1"/>
                    </a:solidFill>
                  </a:tcPr>
                </a:tc>
                <a:tc>
                  <a:txBody>
                    <a:bodyPr/>
                    <a:lstStyle/>
                    <a:p>
                      <a:pPr algn="l" fontAlgn="ctr"/>
                      <a:r>
                        <a:rPr lang="en-US" sz="1200" u="none" strike="noStrike" dirty="0">
                          <a:effectLst/>
                        </a:rPr>
                        <a:t>Education</a:t>
                      </a:r>
                      <a:endParaRPr lang="en-US" sz="1200" b="0" i="0" u="none" strike="noStrike" dirty="0">
                        <a:solidFill>
                          <a:srgbClr val="000000"/>
                        </a:solidFill>
                        <a:effectLst/>
                        <a:latin typeface="Aptos Narrow" panose="020B0004020202020204" pitchFamily="34" charset="0"/>
                      </a:endParaRPr>
                    </a:p>
                  </a:txBody>
                  <a:tcPr marL="1798" marR="1798" marT="1798" marB="0" anchor="ctr">
                    <a:solidFill>
                      <a:schemeClr val="bg1"/>
                    </a:solidFill>
                  </a:tcPr>
                </a:tc>
                <a:tc>
                  <a:txBody>
                    <a:bodyPr/>
                    <a:lstStyle/>
                    <a:p>
                      <a:pPr algn="l" rtl="0" fontAlgn="ctr"/>
                      <a:r>
                        <a:rPr lang="en-US" sz="1200" u="none" strike="noStrike">
                          <a:effectLst/>
                        </a:rPr>
                        <a:t>1: Only  kindergarten, 2-4: Grade - Highschool, 5 : Diploma/ Vocational, 6: Bachelor's Degree</a:t>
                      </a:r>
                      <a:endParaRPr lang="en-US" sz="1200" b="0" i="0" u="none" strike="noStrike">
                        <a:solidFill>
                          <a:srgbClr val="000000"/>
                        </a:solidFill>
                        <a:effectLst/>
                        <a:latin typeface="Aptos Narrow" panose="020B0004020202020204" pitchFamily="34" charset="0"/>
                      </a:endParaRPr>
                    </a:p>
                  </a:txBody>
                  <a:tcPr marL="1798" marR="1798" marT="1798" marB="0" anchor="ctr">
                    <a:solidFill>
                      <a:schemeClr val="bg1"/>
                    </a:solidFill>
                  </a:tcPr>
                </a:tc>
                <a:tc>
                  <a:txBody>
                    <a:bodyPr/>
                    <a:lstStyle/>
                    <a:p>
                      <a:pPr algn="l" rtl="0" fontAlgn="ctr"/>
                      <a:r>
                        <a:rPr lang="en-US" sz="1200" u="none" strike="noStrike" dirty="0">
                          <a:effectLst/>
                        </a:rPr>
                        <a:t>Education levels are varied, with a concentration in higher education</a:t>
                      </a:r>
                      <a:endParaRPr lang="en-US" sz="1200" b="0" i="0" u="none" strike="noStrike" dirty="0">
                        <a:solidFill>
                          <a:srgbClr val="000000"/>
                        </a:solidFill>
                        <a:effectLst/>
                        <a:latin typeface="Arial" panose="020B0604020202020204" pitchFamily="34" charset="0"/>
                      </a:endParaRPr>
                    </a:p>
                  </a:txBody>
                  <a:tcPr marL="1798" marR="1798" marT="1798" marB="0" anchor="ctr">
                    <a:solidFill>
                      <a:schemeClr val="bg1"/>
                    </a:solidFill>
                  </a:tcPr>
                </a:tc>
                <a:extLst>
                  <a:ext uri="{0D108BD9-81ED-4DB2-BD59-A6C34878D82A}">
                    <a16:rowId xmlns:a16="http://schemas.microsoft.com/office/drawing/2014/main" val="634617590"/>
                  </a:ext>
                </a:extLst>
              </a:tr>
              <a:tr h="1120738">
                <a:tc>
                  <a:txBody>
                    <a:bodyPr/>
                    <a:lstStyle/>
                    <a:p>
                      <a:pPr algn="l" fontAlgn="ctr"/>
                      <a:r>
                        <a:rPr lang="en-US" sz="1200" b="1" u="none" strike="noStrike" dirty="0">
                          <a:effectLst/>
                        </a:rPr>
                        <a:t>Socioeconomic</a:t>
                      </a:r>
                      <a:endParaRPr lang="en-US" sz="1200" b="1" i="0" u="none" strike="noStrike" dirty="0">
                        <a:solidFill>
                          <a:srgbClr val="000000"/>
                        </a:solidFill>
                        <a:effectLst/>
                        <a:latin typeface="Aptos Narrow" panose="020B0004020202020204" pitchFamily="34" charset="0"/>
                      </a:endParaRPr>
                    </a:p>
                  </a:txBody>
                  <a:tcPr marL="1798" marR="1798" marT="1798" marB="0" anchor="ctr">
                    <a:solidFill>
                      <a:schemeClr val="bg1"/>
                    </a:solidFill>
                  </a:tcPr>
                </a:tc>
                <a:tc>
                  <a:txBody>
                    <a:bodyPr/>
                    <a:lstStyle/>
                    <a:p>
                      <a:pPr algn="l" fontAlgn="ctr"/>
                      <a:r>
                        <a:rPr lang="en-US" sz="1200" u="none" strike="noStrike" dirty="0">
                          <a:effectLst/>
                        </a:rPr>
                        <a:t>Income</a:t>
                      </a:r>
                      <a:endParaRPr lang="en-US" sz="1200" b="0" i="0" u="none" strike="noStrike" dirty="0">
                        <a:solidFill>
                          <a:srgbClr val="000000"/>
                        </a:solidFill>
                        <a:effectLst/>
                        <a:latin typeface="Aptos Narrow" panose="020B0004020202020204" pitchFamily="34" charset="0"/>
                      </a:endParaRPr>
                    </a:p>
                  </a:txBody>
                  <a:tcPr marL="1798" marR="1798" marT="1798" marB="0" anchor="ctr">
                    <a:solidFill>
                      <a:schemeClr val="bg1"/>
                    </a:solidFill>
                  </a:tcPr>
                </a:tc>
                <a:tc>
                  <a:txBody>
                    <a:bodyPr/>
                    <a:lstStyle/>
                    <a:p>
                      <a:pPr algn="l" rtl="0" fontAlgn="ctr"/>
                      <a:r>
                        <a:rPr lang="en-US" sz="1200" u="none" strike="noStrike" dirty="0">
                          <a:effectLst/>
                        </a:rPr>
                        <a:t>1: Less than $10,0000, 2: $10,0000- $15,00008... 8 : over $75,000, With $5,000 gap.</a:t>
                      </a:r>
                      <a:endParaRPr lang="en-US" sz="1200" b="0" i="0" u="none" strike="noStrike" dirty="0">
                        <a:solidFill>
                          <a:srgbClr val="000000"/>
                        </a:solidFill>
                        <a:effectLst/>
                        <a:latin typeface="Aptos Narrow" panose="020B0004020202020204" pitchFamily="34" charset="0"/>
                      </a:endParaRPr>
                    </a:p>
                  </a:txBody>
                  <a:tcPr marL="1798" marR="1798" marT="1798" marB="0" anchor="ctr">
                    <a:solidFill>
                      <a:schemeClr val="bg1"/>
                    </a:solidFill>
                  </a:tcPr>
                </a:tc>
                <a:tc>
                  <a:txBody>
                    <a:bodyPr/>
                    <a:lstStyle/>
                    <a:p>
                      <a:pPr algn="l" rtl="0" fontAlgn="ctr"/>
                      <a:r>
                        <a:rPr lang="en-US" sz="1200" u="none" strike="noStrike" dirty="0">
                          <a:effectLst/>
                        </a:rPr>
                        <a:t>Income levels are spread across several categories, with distinct peaks</a:t>
                      </a:r>
                      <a:endParaRPr lang="en-US" sz="1200" b="0" i="0" u="none" strike="noStrike" dirty="0">
                        <a:solidFill>
                          <a:srgbClr val="000000"/>
                        </a:solidFill>
                        <a:effectLst/>
                        <a:latin typeface="Arial" panose="020B0604020202020204" pitchFamily="34" charset="0"/>
                      </a:endParaRPr>
                    </a:p>
                  </a:txBody>
                  <a:tcPr marL="1798" marR="1798" marT="1798" marB="0" anchor="ctr">
                    <a:solidFill>
                      <a:schemeClr val="bg1"/>
                    </a:solidFill>
                  </a:tcPr>
                </a:tc>
                <a:extLst>
                  <a:ext uri="{0D108BD9-81ED-4DB2-BD59-A6C34878D82A}">
                    <a16:rowId xmlns:a16="http://schemas.microsoft.com/office/drawing/2014/main" val="2523709239"/>
                  </a:ext>
                </a:extLst>
              </a:tr>
            </a:tbl>
          </a:graphicData>
        </a:graphic>
      </p:graphicFrame>
    </p:spTree>
    <p:extLst>
      <p:ext uri="{BB962C8B-B14F-4D97-AF65-F5344CB8AC3E}">
        <p14:creationId xmlns:p14="http://schemas.microsoft.com/office/powerpoint/2010/main" val="3473637393"/>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Pentagon 1">
            <a:extLst>
              <a:ext uri="{FF2B5EF4-FFF2-40B4-BE49-F238E27FC236}">
                <a16:creationId xmlns:a16="http://schemas.microsoft.com/office/drawing/2014/main" id="{8E5C15AD-B882-BE77-77A6-CEF6631D29EF}"/>
              </a:ext>
            </a:extLst>
          </p:cNvPr>
          <p:cNvSpPr/>
          <p:nvPr/>
        </p:nvSpPr>
        <p:spPr>
          <a:xfrm>
            <a:off x="0" y="206813"/>
            <a:ext cx="5263117" cy="1339702"/>
          </a:xfrm>
          <a:prstGeom prst="homePlate">
            <a:avLst/>
          </a:prstGeom>
          <a:solidFill>
            <a:srgbClr val="FFFF00"/>
          </a:solidFill>
          <a:ln w="12700" cap="flat" cmpd="sng" algn="ctr">
            <a:solidFill>
              <a:srgbClr val="A9D4DB">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b="1" kern="0" dirty="0">
                <a:solidFill>
                  <a:srgbClr val="5983A4"/>
                </a:solidFill>
                <a:latin typeface="Franklin Gothic Book"/>
              </a:rPr>
              <a:t>Key Takeaway 1: Heart Disease Indicators Insights  </a:t>
            </a:r>
            <a:endParaRPr kumimoji="0" lang="en-US" sz="2800" b="1" i="0" u="none" strike="noStrike" kern="0" cap="none" spc="0" normalizeH="0" baseline="0" noProof="0" dirty="0">
              <a:ln>
                <a:noFill/>
              </a:ln>
              <a:solidFill>
                <a:srgbClr val="5983A4"/>
              </a:solidFill>
              <a:effectLst/>
              <a:uLnTx/>
              <a:uFillTx/>
              <a:latin typeface="Franklin Gothic Book"/>
              <a:ea typeface="+mn-ea"/>
              <a:cs typeface="+mn-cs"/>
            </a:endParaRPr>
          </a:p>
        </p:txBody>
      </p:sp>
      <p:sp>
        <p:nvSpPr>
          <p:cNvPr id="3" name="TextBox 2">
            <a:extLst>
              <a:ext uri="{FF2B5EF4-FFF2-40B4-BE49-F238E27FC236}">
                <a16:creationId xmlns:a16="http://schemas.microsoft.com/office/drawing/2014/main" id="{BBB2B3CE-53CB-3F36-D0AE-86178E207607}"/>
              </a:ext>
            </a:extLst>
          </p:cNvPr>
          <p:cNvSpPr txBox="1"/>
          <p:nvPr/>
        </p:nvSpPr>
        <p:spPr>
          <a:xfrm>
            <a:off x="7396718" y="5890732"/>
            <a:ext cx="4571999" cy="707886"/>
          </a:xfrm>
          <a:prstGeom prst="rect">
            <a:avLst/>
          </a:prstGeom>
          <a:noFill/>
        </p:spPr>
        <p:txBody>
          <a:bodyPr wrap="square" rtlCol="0">
            <a:spAutoFit/>
          </a:bodyPr>
          <a:lstStyle/>
          <a:p>
            <a:r>
              <a:rPr lang="en-US" sz="4000" b="1" dirty="0">
                <a:solidFill>
                  <a:schemeClr val="accent1"/>
                </a:solidFill>
              </a:rPr>
              <a:t>Variable Insights</a:t>
            </a:r>
          </a:p>
        </p:txBody>
      </p:sp>
      <p:sp>
        <p:nvSpPr>
          <p:cNvPr id="11" name="TextBox 10">
            <a:extLst>
              <a:ext uri="{FF2B5EF4-FFF2-40B4-BE49-F238E27FC236}">
                <a16:creationId xmlns:a16="http://schemas.microsoft.com/office/drawing/2014/main" id="{FAEC0EEA-E95F-9204-61EB-6E5474595718}"/>
              </a:ext>
            </a:extLst>
          </p:cNvPr>
          <p:cNvSpPr txBox="1"/>
          <p:nvPr/>
        </p:nvSpPr>
        <p:spPr>
          <a:xfrm>
            <a:off x="1784350" y="1738255"/>
            <a:ext cx="9188450" cy="3693319"/>
          </a:xfrm>
          <a:prstGeom prst="rect">
            <a:avLst/>
          </a:prstGeom>
          <a:noFill/>
          <a:ln w="19050">
            <a:solidFill>
              <a:schemeClr val="tx2">
                <a:lumMod val="25000"/>
                <a:lumOff val="75000"/>
              </a:schemeClr>
            </a:solidFill>
          </a:ln>
        </p:spPr>
        <p:txBody>
          <a:bodyPr wrap="square" rtlCol="0">
            <a:spAutoFit/>
          </a:bodyPr>
          <a:lstStyle/>
          <a:p>
            <a:pPr marL="285750" indent="-285750">
              <a:buFont typeface="Arial" panose="020B0604020202020204" pitchFamily="34" charset="0"/>
              <a:buChar char="•"/>
            </a:pPr>
            <a:r>
              <a:rPr lang="en-US" dirty="0">
                <a:latin typeface="Aptos (Body)"/>
              </a:rPr>
              <a:t>The data has </a:t>
            </a:r>
            <a:r>
              <a:rPr lang="en-US" b="1" dirty="0">
                <a:latin typeface="Aptos (Body)"/>
              </a:rPr>
              <a:t>253,680 </a:t>
            </a:r>
            <a:r>
              <a:rPr lang="en-US" dirty="0">
                <a:latin typeface="Aptos (Body)"/>
              </a:rPr>
              <a:t> observations with 22 features.</a:t>
            </a:r>
          </a:p>
          <a:p>
            <a:pPr marL="285750" indent="-285750">
              <a:buFont typeface="Arial" panose="020B0604020202020204" pitchFamily="34" charset="0"/>
              <a:buChar char="•"/>
            </a:pPr>
            <a:r>
              <a:rPr lang="en-US" dirty="0">
                <a:latin typeface="Aptos (Body)"/>
              </a:rPr>
              <a:t>Out of 253,680 respondents,  </a:t>
            </a:r>
            <a:r>
              <a:rPr lang="en-US" b="1" i="0" dirty="0">
                <a:solidFill>
                  <a:srgbClr val="212121"/>
                </a:solidFill>
                <a:effectLst/>
                <a:highlight>
                  <a:srgbClr val="FFFFFF"/>
                </a:highlight>
                <a:latin typeface="Aptos (Body)"/>
              </a:rPr>
              <a:t>23,893</a:t>
            </a:r>
            <a:r>
              <a:rPr lang="en-US" b="0" i="0" dirty="0">
                <a:solidFill>
                  <a:srgbClr val="212121"/>
                </a:solidFill>
                <a:effectLst/>
                <a:highlight>
                  <a:srgbClr val="FFFFFF"/>
                </a:highlight>
                <a:latin typeface="Aptos (Body)"/>
              </a:rPr>
              <a:t> experienced heart attack or had heart disease.</a:t>
            </a:r>
            <a:endParaRPr lang="en-US" dirty="0">
              <a:latin typeface="Aptos (Body)"/>
            </a:endParaRPr>
          </a:p>
          <a:p>
            <a:pPr marL="285750" indent="-285750">
              <a:buFont typeface="Arial" panose="020B0604020202020204" pitchFamily="34" charset="0"/>
              <a:buChar char="•"/>
            </a:pPr>
            <a:r>
              <a:rPr lang="en-US" dirty="0">
                <a:latin typeface="Aptos (Body)"/>
              </a:rPr>
              <a:t>The community is </a:t>
            </a:r>
            <a:r>
              <a:rPr lang="en-US" b="1" dirty="0">
                <a:latin typeface="Aptos (Body)"/>
              </a:rPr>
              <a:t>generally healthy </a:t>
            </a:r>
            <a:r>
              <a:rPr lang="en-US" dirty="0">
                <a:latin typeface="Aptos (Body)"/>
              </a:rPr>
              <a:t>with no who are mostly active and eat healthy foods. </a:t>
            </a:r>
          </a:p>
          <a:p>
            <a:pPr marL="285750" indent="-285750">
              <a:buFont typeface="Arial" panose="020B0604020202020204" pitchFamily="34" charset="0"/>
              <a:buChar char="•"/>
            </a:pPr>
            <a:r>
              <a:rPr lang="en-US" b="1" dirty="0">
                <a:latin typeface="Aptos (Body)"/>
              </a:rPr>
              <a:t>Most do not smoke</a:t>
            </a:r>
            <a:r>
              <a:rPr lang="en-US" dirty="0">
                <a:latin typeface="Aptos (Body)"/>
              </a:rPr>
              <a:t> and </a:t>
            </a:r>
            <a:r>
              <a:rPr lang="en-US" b="1" dirty="0">
                <a:latin typeface="Aptos (Body)"/>
              </a:rPr>
              <a:t>consume alcohol heavily</a:t>
            </a:r>
            <a:r>
              <a:rPr lang="en-US" dirty="0">
                <a:latin typeface="Aptos (Body)"/>
              </a:rPr>
              <a:t>.</a:t>
            </a:r>
          </a:p>
          <a:p>
            <a:pPr marL="285750" indent="-285750">
              <a:buFont typeface="Arial" panose="020B0604020202020204" pitchFamily="34" charset="0"/>
              <a:buChar char="•"/>
            </a:pPr>
            <a:r>
              <a:rPr lang="en-US" b="1" dirty="0">
                <a:latin typeface="Aptos (Body)"/>
              </a:rPr>
              <a:t>Low stroke incidence </a:t>
            </a:r>
            <a:r>
              <a:rPr lang="en-US" dirty="0">
                <a:latin typeface="Aptos (Body)"/>
              </a:rPr>
              <a:t>and mostly </a:t>
            </a:r>
            <a:r>
              <a:rPr lang="en-US" b="1" dirty="0">
                <a:latin typeface="Aptos (Body)"/>
              </a:rPr>
              <a:t>no diabetes</a:t>
            </a:r>
            <a:r>
              <a:rPr lang="en-US" dirty="0">
                <a:latin typeface="Aptos (Body)"/>
              </a:rPr>
              <a:t>.</a:t>
            </a:r>
          </a:p>
          <a:p>
            <a:pPr marL="285750" indent="-285750">
              <a:buFont typeface="Arial" panose="020B0604020202020204" pitchFamily="34" charset="0"/>
              <a:buChar char="•"/>
            </a:pPr>
            <a:r>
              <a:rPr lang="en-US" dirty="0">
                <a:latin typeface="Aptos (Body)"/>
              </a:rPr>
              <a:t>Still, there is a considerable number of them do not eat healthy foods.</a:t>
            </a:r>
          </a:p>
          <a:p>
            <a:pPr marL="285750" indent="-285750">
              <a:buFont typeface="Arial" panose="020B0604020202020204" pitchFamily="34" charset="0"/>
              <a:buChar char="•"/>
            </a:pPr>
            <a:r>
              <a:rPr lang="en-US" dirty="0">
                <a:latin typeface="Aptos (Body)"/>
              </a:rPr>
              <a:t>The community is diverse in terms of age and education levels with a concentration in higher education.</a:t>
            </a:r>
          </a:p>
          <a:p>
            <a:pPr marL="285750" indent="-285750">
              <a:buFont typeface="Arial" panose="020B0604020202020204" pitchFamily="34" charset="0"/>
              <a:buChar char="•"/>
            </a:pPr>
            <a:r>
              <a:rPr lang="en-US" dirty="0">
                <a:latin typeface="Aptos (Body)"/>
              </a:rPr>
              <a:t>Income levels are spread across several categories, with distinct peaks.</a:t>
            </a:r>
          </a:p>
          <a:p>
            <a:pPr marL="285750" indent="-285750">
              <a:buFont typeface="Arial" panose="020B0604020202020204" pitchFamily="34" charset="0"/>
              <a:buChar char="•"/>
            </a:pPr>
            <a:r>
              <a:rPr lang="en-US" dirty="0">
                <a:latin typeface="Aptos (Body)"/>
              </a:rPr>
              <a:t>Most have normal BMI, but there are some outliers.</a:t>
            </a:r>
          </a:p>
          <a:p>
            <a:pPr marL="285750" indent="-285750">
              <a:buFont typeface="Arial" panose="020B0604020202020204" pitchFamily="34" charset="0"/>
              <a:buChar char="•"/>
            </a:pPr>
            <a:endParaRPr lang="en-US" dirty="0">
              <a:latin typeface="Aptos (Body)"/>
            </a:endParaRPr>
          </a:p>
          <a:p>
            <a:r>
              <a:rPr lang="en-US" dirty="0">
                <a:solidFill>
                  <a:srgbClr val="FF0000"/>
                </a:solidFill>
                <a:latin typeface="Aptos (Body)"/>
              </a:rPr>
              <a:t>** Insights are from the original data set before downscaling.</a:t>
            </a:r>
          </a:p>
          <a:p>
            <a:pPr marL="285750" indent="-285750">
              <a:buFont typeface="Arial" panose="020B0604020202020204" pitchFamily="34" charset="0"/>
              <a:buChar char="•"/>
            </a:pPr>
            <a:endParaRPr lang="en-US" dirty="0">
              <a:latin typeface="Aptos (Body)"/>
            </a:endParaRPr>
          </a:p>
        </p:txBody>
      </p:sp>
      <p:grpSp>
        <p:nvGrpSpPr>
          <p:cNvPr id="12" name="Group 11">
            <a:extLst>
              <a:ext uri="{FF2B5EF4-FFF2-40B4-BE49-F238E27FC236}">
                <a16:creationId xmlns:a16="http://schemas.microsoft.com/office/drawing/2014/main" id="{07268009-09DF-7568-7E6E-FCCE444C7E5D}"/>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a:solidFill>
            <a:srgbClr val="5983A4"/>
          </a:solidFill>
        </p:grpSpPr>
        <p:sp>
          <p:nvSpPr>
            <p:cNvPr id="13" name="Freeform 19">
              <a:extLst>
                <a:ext uri="{FF2B5EF4-FFF2-40B4-BE49-F238E27FC236}">
                  <a16:creationId xmlns:a16="http://schemas.microsoft.com/office/drawing/2014/main" id="{DC70CE02-229D-1A03-648D-D032B0CD6FA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20">
              <a:extLst>
                <a:ext uri="{FF2B5EF4-FFF2-40B4-BE49-F238E27FC236}">
                  <a16:creationId xmlns:a16="http://schemas.microsoft.com/office/drawing/2014/main" id="{88E6B078-25EB-3E14-AD6D-2084CCC2C246}"/>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21">
              <a:extLst>
                <a:ext uri="{FF2B5EF4-FFF2-40B4-BE49-F238E27FC236}">
                  <a16:creationId xmlns:a16="http://schemas.microsoft.com/office/drawing/2014/main" id="{D4815434-6591-50A7-4E16-2911AF9C08A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6986192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9E31EAC-06CE-82F5-193C-51271492B379}"/>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a:solidFill>
            <a:srgbClr val="5983A4"/>
          </a:solidFill>
        </p:grpSpPr>
        <p:sp>
          <p:nvSpPr>
            <p:cNvPr id="5" name="Freeform 19">
              <a:extLst>
                <a:ext uri="{FF2B5EF4-FFF2-40B4-BE49-F238E27FC236}">
                  <a16:creationId xmlns:a16="http://schemas.microsoft.com/office/drawing/2014/main" id="{2ACCDC65-A540-6DB7-DB31-53F22D1C0EFA}"/>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6" name="Freeform 20">
              <a:extLst>
                <a:ext uri="{FF2B5EF4-FFF2-40B4-BE49-F238E27FC236}">
                  <a16:creationId xmlns:a16="http://schemas.microsoft.com/office/drawing/2014/main" id="{101D9636-9C49-5CB5-6546-7F9E1F97B025}"/>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7" name="Freeform 21">
              <a:extLst>
                <a:ext uri="{FF2B5EF4-FFF2-40B4-BE49-F238E27FC236}">
                  <a16:creationId xmlns:a16="http://schemas.microsoft.com/office/drawing/2014/main" id="{E8625246-B238-C14D-F8AE-83AE041CFED8}"/>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 name="Arrow: Pentagon 2">
            <a:extLst>
              <a:ext uri="{FF2B5EF4-FFF2-40B4-BE49-F238E27FC236}">
                <a16:creationId xmlns:a16="http://schemas.microsoft.com/office/drawing/2014/main" id="{14298820-1D1A-A4DF-3E38-B7982D475753}"/>
              </a:ext>
            </a:extLst>
          </p:cNvPr>
          <p:cNvSpPr/>
          <p:nvPr/>
        </p:nvSpPr>
        <p:spPr>
          <a:xfrm>
            <a:off x="0" y="206813"/>
            <a:ext cx="5263117" cy="1339702"/>
          </a:xfrm>
          <a:prstGeom prst="homePlate">
            <a:avLst/>
          </a:prstGeom>
          <a:solidFill>
            <a:srgbClr val="FFFF00"/>
          </a:solidFill>
          <a:ln w="12700" cap="flat" cmpd="sng" algn="ctr">
            <a:solidFill>
              <a:srgbClr val="A9D4DB">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b="1" kern="0" dirty="0">
                <a:solidFill>
                  <a:srgbClr val="5983A4"/>
                </a:solidFill>
                <a:latin typeface="Franklin Gothic Book"/>
              </a:rPr>
              <a:t>Key Takeaway 2: Development Modeling &amp; Insights</a:t>
            </a:r>
            <a:endParaRPr kumimoji="0" lang="en-US" sz="2800" b="1" i="0" u="none" strike="noStrike" kern="0" cap="none" spc="0" normalizeH="0" baseline="0" noProof="0" dirty="0">
              <a:ln>
                <a:noFill/>
              </a:ln>
              <a:solidFill>
                <a:srgbClr val="5983A4"/>
              </a:solidFill>
              <a:effectLst/>
              <a:uLnTx/>
              <a:uFillTx/>
              <a:latin typeface="Franklin Gothic Book"/>
              <a:ea typeface="+mn-ea"/>
              <a:cs typeface="+mn-cs"/>
            </a:endParaRPr>
          </a:p>
        </p:txBody>
      </p:sp>
      <p:graphicFrame>
        <p:nvGraphicFramePr>
          <p:cNvPr id="10" name="Diagram 9">
            <a:extLst>
              <a:ext uri="{FF2B5EF4-FFF2-40B4-BE49-F238E27FC236}">
                <a16:creationId xmlns:a16="http://schemas.microsoft.com/office/drawing/2014/main" id="{7913E494-A77E-8765-31AC-077A619936DF}"/>
              </a:ext>
            </a:extLst>
          </p:cNvPr>
          <p:cNvGraphicFramePr/>
          <p:nvPr>
            <p:extLst>
              <p:ext uri="{D42A27DB-BD31-4B8C-83A1-F6EECF244321}">
                <p14:modId xmlns:p14="http://schemas.microsoft.com/office/powerpoint/2010/main" val="2856253561"/>
              </p:ext>
            </p:extLst>
          </p:nvPr>
        </p:nvGraphicFramePr>
        <p:xfrm>
          <a:off x="1197972" y="1848313"/>
          <a:ext cx="9796055" cy="32187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7817695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9E31EAC-06CE-82F5-193C-51271492B379}"/>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a:solidFill>
            <a:srgbClr val="5983A4"/>
          </a:solidFill>
        </p:grpSpPr>
        <p:sp>
          <p:nvSpPr>
            <p:cNvPr id="5" name="Freeform 19">
              <a:extLst>
                <a:ext uri="{FF2B5EF4-FFF2-40B4-BE49-F238E27FC236}">
                  <a16:creationId xmlns:a16="http://schemas.microsoft.com/office/drawing/2014/main" id="{2ACCDC65-A540-6DB7-DB31-53F22D1C0EFA}"/>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6" name="Freeform 20">
              <a:extLst>
                <a:ext uri="{FF2B5EF4-FFF2-40B4-BE49-F238E27FC236}">
                  <a16:creationId xmlns:a16="http://schemas.microsoft.com/office/drawing/2014/main" id="{101D9636-9C49-5CB5-6546-7F9E1F97B025}"/>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7" name="Freeform 21">
              <a:extLst>
                <a:ext uri="{FF2B5EF4-FFF2-40B4-BE49-F238E27FC236}">
                  <a16:creationId xmlns:a16="http://schemas.microsoft.com/office/drawing/2014/main" id="{E8625246-B238-C14D-F8AE-83AE041CFED8}"/>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 name="Arrow: Pentagon 2">
            <a:extLst>
              <a:ext uri="{FF2B5EF4-FFF2-40B4-BE49-F238E27FC236}">
                <a16:creationId xmlns:a16="http://schemas.microsoft.com/office/drawing/2014/main" id="{14298820-1D1A-A4DF-3E38-B7982D475753}"/>
              </a:ext>
            </a:extLst>
          </p:cNvPr>
          <p:cNvSpPr/>
          <p:nvPr/>
        </p:nvSpPr>
        <p:spPr>
          <a:xfrm>
            <a:off x="0" y="206813"/>
            <a:ext cx="5263117" cy="1339702"/>
          </a:xfrm>
          <a:prstGeom prst="homePlate">
            <a:avLst/>
          </a:prstGeom>
          <a:solidFill>
            <a:srgbClr val="FFFF00"/>
          </a:solidFill>
          <a:ln w="12700" cap="flat" cmpd="sng" algn="ctr">
            <a:solidFill>
              <a:srgbClr val="A9D4DB">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b="1" kern="0" dirty="0">
                <a:solidFill>
                  <a:srgbClr val="5983A4"/>
                </a:solidFill>
                <a:latin typeface="Franklin Gothic Book"/>
              </a:rPr>
              <a:t>Key Takeaway 2: Process Flow</a:t>
            </a:r>
            <a:endParaRPr kumimoji="0" lang="en-US" sz="2800" b="1" i="0" u="none" strike="noStrike" kern="0" cap="none" spc="0" normalizeH="0" baseline="0" noProof="0" dirty="0">
              <a:ln>
                <a:noFill/>
              </a:ln>
              <a:solidFill>
                <a:srgbClr val="5983A4"/>
              </a:solidFill>
              <a:effectLst/>
              <a:uLnTx/>
              <a:uFillTx/>
              <a:latin typeface="Franklin Gothic Book"/>
              <a:ea typeface="+mn-ea"/>
              <a:cs typeface="+mn-cs"/>
            </a:endParaRPr>
          </a:p>
        </p:txBody>
      </p:sp>
      <p:pic>
        <p:nvPicPr>
          <p:cNvPr id="2" name="Picture 1">
            <a:extLst>
              <a:ext uri="{FF2B5EF4-FFF2-40B4-BE49-F238E27FC236}">
                <a16:creationId xmlns:a16="http://schemas.microsoft.com/office/drawing/2014/main" id="{61C84DA3-2532-4199-51F0-1139331FF13A}"/>
              </a:ext>
            </a:extLst>
          </p:cNvPr>
          <p:cNvPicPr>
            <a:picLocks noChangeAspect="1"/>
          </p:cNvPicPr>
          <p:nvPr/>
        </p:nvPicPr>
        <p:blipFill>
          <a:blip r:embed="rId3"/>
          <a:stretch>
            <a:fillRect/>
          </a:stretch>
        </p:blipFill>
        <p:spPr>
          <a:xfrm>
            <a:off x="4143807" y="1736219"/>
            <a:ext cx="2206179" cy="2056200"/>
          </a:xfrm>
          <a:prstGeom prst="rect">
            <a:avLst/>
          </a:prstGeom>
          <a:ln>
            <a:solidFill>
              <a:schemeClr val="accent1"/>
            </a:solidFill>
          </a:ln>
        </p:spPr>
      </p:pic>
      <p:grpSp>
        <p:nvGrpSpPr>
          <p:cNvPr id="8" name="Group 7">
            <a:extLst>
              <a:ext uri="{FF2B5EF4-FFF2-40B4-BE49-F238E27FC236}">
                <a16:creationId xmlns:a16="http://schemas.microsoft.com/office/drawing/2014/main" id="{44378F83-B7DA-2C9B-B42B-5CEAB54445BA}"/>
              </a:ext>
            </a:extLst>
          </p:cNvPr>
          <p:cNvGrpSpPr/>
          <p:nvPr/>
        </p:nvGrpSpPr>
        <p:grpSpPr>
          <a:xfrm>
            <a:off x="3393645" y="2486455"/>
            <a:ext cx="545023" cy="637574"/>
            <a:chOff x="2841335" y="1290585"/>
            <a:chExt cx="545023" cy="637574"/>
          </a:xfrm>
        </p:grpSpPr>
        <p:sp>
          <p:nvSpPr>
            <p:cNvPr id="9" name="Arrow: Right 8">
              <a:extLst>
                <a:ext uri="{FF2B5EF4-FFF2-40B4-BE49-F238E27FC236}">
                  <a16:creationId xmlns:a16="http://schemas.microsoft.com/office/drawing/2014/main" id="{F4B57FFD-8B2F-4CB7-ACB8-E8622E1C4C39}"/>
                </a:ext>
              </a:extLst>
            </p:cNvPr>
            <p:cNvSpPr/>
            <p:nvPr/>
          </p:nvSpPr>
          <p:spPr>
            <a:xfrm>
              <a:off x="2841335" y="1290585"/>
              <a:ext cx="545023" cy="63757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US"/>
            </a:p>
          </p:txBody>
        </p:sp>
        <p:sp>
          <p:nvSpPr>
            <p:cNvPr id="11" name="Arrow: Right 4">
              <a:extLst>
                <a:ext uri="{FF2B5EF4-FFF2-40B4-BE49-F238E27FC236}">
                  <a16:creationId xmlns:a16="http://schemas.microsoft.com/office/drawing/2014/main" id="{7A4B13FA-421F-9567-F15C-8B7CD3E161BB}"/>
                </a:ext>
              </a:extLst>
            </p:cNvPr>
            <p:cNvSpPr txBox="1"/>
            <p:nvPr/>
          </p:nvSpPr>
          <p:spPr>
            <a:xfrm>
              <a:off x="2841335" y="1418100"/>
              <a:ext cx="381516" cy="3825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p:txBody>
        </p:sp>
      </p:grpSp>
      <p:pic>
        <p:nvPicPr>
          <p:cNvPr id="12" name="Picture 11">
            <a:extLst>
              <a:ext uri="{FF2B5EF4-FFF2-40B4-BE49-F238E27FC236}">
                <a16:creationId xmlns:a16="http://schemas.microsoft.com/office/drawing/2014/main" id="{C194BA99-9BA3-DC71-545A-EC441926A697}"/>
              </a:ext>
            </a:extLst>
          </p:cNvPr>
          <p:cNvPicPr>
            <a:picLocks noChangeAspect="1"/>
          </p:cNvPicPr>
          <p:nvPr/>
        </p:nvPicPr>
        <p:blipFill>
          <a:blip r:embed="rId4"/>
          <a:stretch>
            <a:fillRect/>
          </a:stretch>
        </p:blipFill>
        <p:spPr>
          <a:xfrm>
            <a:off x="199514" y="1736219"/>
            <a:ext cx="2983413" cy="2291755"/>
          </a:xfrm>
          <a:prstGeom prst="rect">
            <a:avLst/>
          </a:prstGeom>
          <a:ln>
            <a:solidFill>
              <a:schemeClr val="accent1"/>
            </a:solidFill>
          </a:ln>
        </p:spPr>
      </p:pic>
      <p:sp>
        <p:nvSpPr>
          <p:cNvPr id="14" name="TextBox 13">
            <a:extLst>
              <a:ext uri="{FF2B5EF4-FFF2-40B4-BE49-F238E27FC236}">
                <a16:creationId xmlns:a16="http://schemas.microsoft.com/office/drawing/2014/main" id="{AFEB71CB-A63A-DFE7-5C19-9585200B79DB}"/>
              </a:ext>
            </a:extLst>
          </p:cNvPr>
          <p:cNvSpPr txBox="1"/>
          <p:nvPr/>
        </p:nvSpPr>
        <p:spPr>
          <a:xfrm>
            <a:off x="9226364" y="6318126"/>
            <a:ext cx="2808754" cy="382544"/>
          </a:xfrm>
          <a:prstGeom prst="rect">
            <a:avLst/>
          </a:prstGeom>
          <a:noFill/>
        </p:spPr>
        <p:txBody>
          <a:bodyPr wrap="square">
            <a:spAutoFit/>
          </a:bodyPr>
          <a:lstStyle/>
          <a:p>
            <a:r>
              <a:rPr lang="en-US" dirty="0">
                <a:solidFill>
                  <a:srgbClr val="FF0000"/>
                </a:solidFill>
                <a:latin typeface="Aptos (Body)"/>
              </a:rPr>
              <a:t>** Visualization purposes</a:t>
            </a:r>
          </a:p>
        </p:txBody>
      </p:sp>
      <p:pic>
        <p:nvPicPr>
          <p:cNvPr id="18" name="Picture 17">
            <a:extLst>
              <a:ext uri="{FF2B5EF4-FFF2-40B4-BE49-F238E27FC236}">
                <a16:creationId xmlns:a16="http://schemas.microsoft.com/office/drawing/2014/main" id="{D1A58572-AE37-9E43-62B6-9B1ECEC2A2EC}"/>
              </a:ext>
            </a:extLst>
          </p:cNvPr>
          <p:cNvPicPr>
            <a:picLocks noChangeAspect="1"/>
          </p:cNvPicPr>
          <p:nvPr/>
        </p:nvPicPr>
        <p:blipFill>
          <a:blip r:embed="rId5"/>
          <a:stretch>
            <a:fillRect/>
          </a:stretch>
        </p:blipFill>
        <p:spPr>
          <a:xfrm>
            <a:off x="7310867" y="1608377"/>
            <a:ext cx="3830993" cy="2291755"/>
          </a:xfrm>
          <a:prstGeom prst="rect">
            <a:avLst/>
          </a:prstGeom>
          <a:ln>
            <a:solidFill>
              <a:schemeClr val="accent1"/>
            </a:solidFill>
          </a:ln>
        </p:spPr>
      </p:pic>
      <p:grpSp>
        <p:nvGrpSpPr>
          <p:cNvPr id="19" name="Group 18">
            <a:extLst>
              <a:ext uri="{FF2B5EF4-FFF2-40B4-BE49-F238E27FC236}">
                <a16:creationId xmlns:a16="http://schemas.microsoft.com/office/drawing/2014/main" id="{DD954D0E-D209-1ACF-620F-1B6E76764CBE}"/>
              </a:ext>
            </a:extLst>
          </p:cNvPr>
          <p:cNvGrpSpPr/>
          <p:nvPr/>
        </p:nvGrpSpPr>
        <p:grpSpPr>
          <a:xfrm>
            <a:off x="6584102" y="2504445"/>
            <a:ext cx="545023" cy="637574"/>
            <a:chOff x="2841335" y="1290585"/>
            <a:chExt cx="545023" cy="637574"/>
          </a:xfrm>
        </p:grpSpPr>
        <p:sp>
          <p:nvSpPr>
            <p:cNvPr id="20" name="Arrow: Right 19">
              <a:extLst>
                <a:ext uri="{FF2B5EF4-FFF2-40B4-BE49-F238E27FC236}">
                  <a16:creationId xmlns:a16="http://schemas.microsoft.com/office/drawing/2014/main" id="{D30336C5-0208-305A-DAC7-0988D4DF17C1}"/>
                </a:ext>
              </a:extLst>
            </p:cNvPr>
            <p:cNvSpPr/>
            <p:nvPr/>
          </p:nvSpPr>
          <p:spPr>
            <a:xfrm>
              <a:off x="2841335" y="1290585"/>
              <a:ext cx="545023" cy="63757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US"/>
            </a:p>
          </p:txBody>
        </p:sp>
        <p:sp>
          <p:nvSpPr>
            <p:cNvPr id="21" name="Arrow: Right 4">
              <a:extLst>
                <a:ext uri="{FF2B5EF4-FFF2-40B4-BE49-F238E27FC236}">
                  <a16:creationId xmlns:a16="http://schemas.microsoft.com/office/drawing/2014/main" id="{4598BCF0-8680-B93A-7DED-9CDF92758CBB}"/>
                </a:ext>
              </a:extLst>
            </p:cNvPr>
            <p:cNvSpPr txBox="1"/>
            <p:nvPr/>
          </p:nvSpPr>
          <p:spPr>
            <a:xfrm>
              <a:off x="2841335" y="1418100"/>
              <a:ext cx="381516" cy="3825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p:txBody>
        </p:sp>
      </p:grpSp>
      <p:grpSp>
        <p:nvGrpSpPr>
          <p:cNvPr id="22" name="Group 21">
            <a:extLst>
              <a:ext uri="{FF2B5EF4-FFF2-40B4-BE49-F238E27FC236}">
                <a16:creationId xmlns:a16="http://schemas.microsoft.com/office/drawing/2014/main" id="{192AFE42-C4FD-42AD-A65F-8A353637E73D}"/>
              </a:ext>
            </a:extLst>
          </p:cNvPr>
          <p:cNvGrpSpPr/>
          <p:nvPr/>
        </p:nvGrpSpPr>
        <p:grpSpPr>
          <a:xfrm rot="8012958">
            <a:off x="7536602" y="4263768"/>
            <a:ext cx="545023" cy="637574"/>
            <a:chOff x="2841335" y="1290585"/>
            <a:chExt cx="545023" cy="637574"/>
          </a:xfrm>
        </p:grpSpPr>
        <p:sp>
          <p:nvSpPr>
            <p:cNvPr id="23" name="Arrow: Right 22">
              <a:extLst>
                <a:ext uri="{FF2B5EF4-FFF2-40B4-BE49-F238E27FC236}">
                  <a16:creationId xmlns:a16="http://schemas.microsoft.com/office/drawing/2014/main" id="{C06E9876-6E0E-9C78-4081-584DC05E23B6}"/>
                </a:ext>
              </a:extLst>
            </p:cNvPr>
            <p:cNvSpPr/>
            <p:nvPr/>
          </p:nvSpPr>
          <p:spPr>
            <a:xfrm>
              <a:off x="2841335" y="1290585"/>
              <a:ext cx="545023" cy="63757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US"/>
            </a:p>
          </p:txBody>
        </p:sp>
        <p:sp>
          <p:nvSpPr>
            <p:cNvPr id="24" name="Arrow: Right 4">
              <a:extLst>
                <a:ext uri="{FF2B5EF4-FFF2-40B4-BE49-F238E27FC236}">
                  <a16:creationId xmlns:a16="http://schemas.microsoft.com/office/drawing/2014/main" id="{D61BA875-D95B-3ACA-2025-ACAC9CDA2110}"/>
                </a:ext>
              </a:extLst>
            </p:cNvPr>
            <p:cNvSpPr txBox="1"/>
            <p:nvPr/>
          </p:nvSpPr>
          <p:spPr>
            <a:xfrm>
              <a:off x="2841335" y="1418100"/>
              <a:ext cx="381516" cy="3825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p:txBody>
        </p:sp>
      </p:grpSp>
      <p:sp>
        <p:nvSpPr>
          <p:cNvPr id="25" name="Rectangle 24">
            <a:extLst>
              <a:ext uri="{FF2B5EF4-FFF2-40B4-BE49-F238E27FC236}">
                <a16:creationId xmlns:a16="http://schemas.microsoft.com/office/drawing/2014/main" id="{08723751-F500-6846-FAB7-EC3928C22F82}"/>
              </a:ext>
            </a:extLst>
          </p:cNvPr>
          <p:cNvSpPr/>
          <p:nvPr/>
        </p:nvSpPr>
        <p:spPr>
          <a:xfrm>
            <a:off x="7809113" y="1688310"/>
            <a:ext cx="2417376" cy="1854989"/>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DC8495A-1D28-4D8C-8F01-24183CD0BAF9}"/>
              </a:ext>
            </a:extLst>
          </p:cNvPr>
          <p:cNvGrpSpPr/>
          <p:nvPr/>
        </p:nvGrpSpPr>
        <p:grpSpPr>
          <a:xfrm>
            <a:off x="3487803" y="4284023"/>
            <a:ext cx="3747689" cy="2291755"/>
            <a:chOff x="964760" y="2167317"/>
            <a:chExt cx="5900466" cy="3107955"/>
          </a:xfrm>
        </p:grpSpPr>
        <p:pic>
          <p:nvPicPr>
            <p:cNvPr id="13" name="Picture 12">
              <a:extLst>
                <a:ext uri="{FF2B5EF4-FFF2-40B4-BE49-F238E27FC236}">
                  <a16:creationId xmlns:a16="http://schemas.microsoft.com/office/drawing/2014/main" id="{F7C8D96E-99B3-7E72-2B5D-5E38BB2BB368}"/>
                </a:ext>
              </a:extLst>
            </p:cNvPr>
            <p:cNvPicPr>
              <a:picLocks noChangeAspect="1"/>
            </p:cNvPicPr>
            <p:nvPr/>
          </p:nvPicPr>
          <p:blipFill>
            <a:blip r:embed="rId6"/>
            <a:stretch>
              <a:fillRect/>
            </a:stretch>
          </p:blipFill>
          <p:spPr>
            <a:xfrm>
              <a:off x="964760" y="2167317"/>
              <a:ext cx="5900466" cy="3107955"/>
            </a:xfrm>
            <a:prstGeom prst="rect">
              <a:avLst/>
            </a:prstGeom>
            <a:ln>
              <a:solidFill>
                <a:schemeClr val="accent1"/>
              </a:solidFill>
            </a:ln>
          </p:spPr>
        </p:pic>
        <p:sp>
          <p:nvSpPr>
            <p:cNvPr id="15" name="Rectangle 14">
              <a:extLst>
                <a:ext uri="{FF2B5EF4-FFF2-40B4-BE49-F238E27FC236}">
                  <a16:creationId xmlns:a16="http://schemas.microsoft.com/office/drawing/2014/main" id="{AFE10D13-8EE0-8F91-DA9A-100168F0C1F8}"/>
                </a:ext>
              </a:extLst>
            </p:cNvPr>
            <p:cNvSpPr/>
            <p:nvPr/>
          </p:nvSpPr>
          <p:spPr>
            <a:xfrm>
              <a:off x="997138" y="4996344"/>
              <a:ext cx="5835710" cy="278928"/>
            </a:xfrm>
            <a:prstGeom prst="rect">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349D3A3A-CA02-EF29-89D5-4D1CB751FF94}"/>
              </a:ext>
            </a:extLst>
          </p:cNvPr>
          <p:cNvSpPr txBox="1"/>
          <p:nvPr/>
        </p:nvSpPr>
        <p:spPr>
          <a:xfrm>
            <a:off x="3951725" y="3796396"/>
            <a:ext cx="2632377" cy="430887"/>
          </a:xfrm>
          <a:prstGeom prst="rect">
            <a:avLst/>
          </a:prstGeom>
          <a:noFill/>
        </p:spPr>
        <p:txBody>
          <a:bodyPr wrap="square" rtlCol="0">
            <a:spAutoFit/>
          </a:bodyPr>
          <a:lstStyle/>
          <a:p>
            <a:pPr algn="ctr"/>
            <a:r>
              <a:rPr lang="en-US" sz="1050" dirty="0"/>
              <a:t>Variables do not have a significant linear correlation. The highest is 0.6</a:t>
            </a:r>
          </a:p>
        </p:txBody>
      </p:sp>
    </p:spTree>
    <p:extLst>
      <p:ext uri="{BB962C8B-B14F-4D97-AF65-F5344CB8AC3E}">
        <p14:creationId xmlns:p14="http://schemas.microsoft.com/office/powerpoint/2010/main" val="3897818488"/>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1719</TotalTime>
  <Words>2045</Words>
  <Application>Microsoft Office PowerPoint</Application>
  <PresentationFormat>Widescreen</PresentationFormat>
  <Paragraphs>302</Paragraphs>
  <Slides>22</Slides>
  <Notes>22</Notes>
  <HiddenSlides>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Aptos</vt:lpstr>
      <vt:lpstr>Aptos (Body)</vt:lpstr>
      <vt:lpstr>Aptos Black</vt:lpstr>
      <vt:lpstr>Aptos Display</vt:lpstr>
      <vt:lpstr>Aptos Narrow</vt:lpstr>
      <vt:lpstr>Arial</vt:lpstr>
      <vt:lpstr>Franklin Gothic Book</vt:lpstr>
      <vt:lpstr>Franklin Gothic Demi</vt:lpstr>
      <vt:lpstr>Tahoma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Jason Yap</dc:creator>
  <cp:lastModifiedBy>Jason Yap</cp:lastModifiedBy>
  <cp:revision>45</cp:revision>
  <dcterms:created xsi:type="dcterms:W3CDTF">2024-08-12T21:02:49Z</dcterms:created>
  <dcterms:modified xsi:type="dcterms:W3CDTF">2024-08-19T15:08:12Z</dcterms:modified>
</cp:coreProperties>
</file>