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B3783-CF1B-4A65-8E4F-378C6E6379FE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B656B-558F-4A70-A6E4-1FE6A87FBB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D9B4-CD5A-46B8-B609-E2E73AFC86FF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9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C152-E576-49A6-8B85-B28C31430A74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13B0-7894-487C-B06C-22531C978379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0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2838-582F-404D-8527-3B581BEBC562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7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AA79-F4B4-49BD-8344-1B39ED88B650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9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5BAE-4A2C-44C6-8E4E-4A6B26C7F150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4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440-3817-434E-9930-222E1CA1CB78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6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5742-A4C8-412A-AE17-639830FEBFD5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55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6EDA-B980-4E5D-AE02-19F3DFCBD009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F4EC24-EA6B-4C19-9DDA-8CD951DE499D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0F20-2056-4D76-911C-942FB75AAD6D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FA502C-EE96-4116-83E2-169F3BF96930}" type="datetime1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A836F-F491-41E7-932B-5A3EC9EA58C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6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755FF-A449-E388-8EE5-72740562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83" y="1243000"/>
            <a:ext cx="10058400" cy="2670048"/>
          </a:xfrm>
        </p:spPr>
        <p:txBody>
          <a:bodyPr/>
          <a:lstStyle/>
          <a:p>
            <a:r>
              <a:rPr lang="en-US" altLang="zh-TW" dirty="0" err="1"/>
              <a:t>uBrain</a:t>
            </a:r>
            <a:r>
              <a:rPr lang="en-US" altLang="zh-TW" dirty="0"/>
              <a:t>: A Unary Brain Computer Interface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5BDF0C-BED8-AFF7-2F3A-794A4F2E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685" y="4484451"/>
            <a:ext cx="10077855" cy="18190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 Di Wu, </a:t>
            </a:r>
            <a:r>
              <a:rPr lang="en-US" altLang="zh-TW" dirty="0" err="1"/>
              <a:t>Jingjie</a:t>
            </a:r>
            <a:r>
              <a:rPr lang="en-US" altLang="zh-TW" dirty="0"/>
              <a:t> Li, </a:t>
            </a:r>
            <a:r>
              <a:rPr lang="en-US" altLang="zh-TW" dirty="0" err="1"/>
              <a:t>Zhewen</a:t>
            </a:r>
            <a:r>
              <a:rPr lang="en-US" altLang="zh-TW" dirty="0"/>
              <a:t> Pan, </a:t>
            </a:r>
            <a:r>
              <a:rPr lang="en-US" altLang="zh-TW" dirty="0" err="1"/>
              <a:t>Younghyun</a:t>
            </a:r>
            <a:r>
              <a:rPr lang="en-US" altLang="zh-TW" dirty="0"/>
              <a:t> Kim, and Joshua San Miguel</a:t>
            </a:r>
          </a:p>
          <a:p>
            <a:r>
              <a:rPr lang="en-US" altLang="zh-TW" dirty="0"/>
              <a:t>ISCA ’22</a:t>
            </a:r>
          </a:p>
          <a:p>
            <a:endParaRPr lang="en-US" altLang="zh-TW" dirty="0"/>
          </a:p>
          <a:p>
            <a:r>
              <a:rPr lang="en-US" altLang="zh-TW" dirty="0"/>
              <a:t>Chieh-Cheng, Yu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FE3567-C2A2-79D3-806C-4A8A9EBC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78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B7EEE-638C-7FFB-73C3-A32E1CD9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1B4CA-9802-EAF1-27A8-E33A2A8E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87885" cy="4351338"/>
          </a:xfrm>
        </p:spPr>
        <p:txBody>
          <a:bodyPr>
            <a:normAutofit/>
          </a:bodyPr>
          <a:lstStyle/>
          <a:p>
            <a:r>
              <a:rPr lang="en-US" altLang="zh-TW" sz="2400" b="0" i="0" dirty="0" err="1">
                <a:solidFill>
                  <a:srgbClr val="090909"/>
                </a:solidFill>
                <a:effectLst/>
              </a:rPr>
              <a:t>uBrain</a:t>
            </a:r>
            <a:r>
              <a:rPr lang="en-US" altLang="zh-TW" sz="2400" dirty="0">
                <a:solidFill>
                  <a:srgbClr val="090909"/>
                </a:solidFill>
              </a:rPr>
              <a:t> </a:t>
            </a:r>
            <a:r>
              <a:rPr lang="en-US" altLang="zh-TW" sz="2400" b="0" i="0" dirty="0">
                <a:solidFill>
                  <a:srgbClr val="090909"/>
                </a:solidFill>
                <a:effectLst/>
              </a:rPr>
              <a:t>latency: 14 timestamps (109.375ms)</a:t>
            </a:r>
          </a:p>
          <a:p>
            <a:r>
              <a:rPr lang="en-US" altLang="zh-TW" sz="2400" b="0" i="0" dirty="0">
                <a:solidFill>
                  <a:srgbClr val="090909"/>
                </a:solidFill>
                <a:effectLst/>
              </a:rPr>
              <a:t>Total power:</a:t>
            </a:r>
            <a:r>
              <a:rPr lang="en-US" altLang="zh-TW" sz="2400" dirty="0">
                <a:solidFill>
                  <a:srgbClr val="090909"/>
                </a:solidFill>
              </a:rPr>
              <a:t> improve 5.5X</a:t>
            </a:r>
          </a:p>
          <a:p>
            <a:r>
              <a:rPr lang="en-US" altLang="zh-TW" sz="2400" dirty="0">
                <a:solidFill>
                  <a:srgbClr val="090909"/>
                </a:solidFill>
              </a:rPr>
              <a:t>On-chip power: improve 9X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B15EC-29BC-169E-6D68-C81D261D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99B7B5-A2B7-A2D7-1995-BCE18810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0"/>
            <a:ext cx="6720840" cy="67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1CECB-F74B-3B58-A805-2A0352ED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Result(power)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CB5B0-CA0F-804F-C621-61851AA2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B3426B5-7CFF-2410-ED3E-F803FFC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B29958-CE2F-DEF1-B32F-72E86848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1826155"/>
            <a:ext cx="5787803" cy="44857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C19B66-8926-7B9A-0983-64FF4A78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38" y="1089499"/>
            <a:ext cx="5803669" cy="52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E2587-2FD0-BC12-FAE7-86D2CE8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28257-2BA0-8E31-0C41-CB18B222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/>
              <a:t>[1]  D. Wu, J. Li, Z. Pan, Y. Kim, and J. S. Miguel, "</a:t>
            </a:r>
            <a:r>
              <a:rPr lang="en-US" altLang="zh-TW" sz="1800" dirty="0" err="1"/>
              <a:t>uBrain</a:t>
            </a:r>
            <a:r>
              <a:rPr lang="en-US" altLang="zh-TW" sz="1800" dirty="0"/>
              <a:t>: a unary brain computer interface," presented at the Proceedings of the 49th Annual International Symposium on Computer Architecture, New York, New York, 2022. [Online]. Available: https://doi.org/10.1145/3470496.3527401.</a:t>
            </a:r>
          </a:p>
          <a:p>
            <a:pPr marL="0" indent="0">
              <a:buNone/>
            </a:pPr>
            <a:r>
              <a:rPr lang="en-US" altLang="zh-TW" sz="1800" dirty="0"/>
              <a:t>[2]  D. Wu, J. Li, R. Yin, H. Hsiao, Y. Kim, and J. S. Miguel, "</a:t>
            </a:r>
            <a:r>
              <a:rPr lang="en-US" altLang="zh-TW" sz="1800" dirty="0" err="1"/>
              <a:t>uGEMM</a:t>
            </a:r>
            <a:r>
              <a:rPr lang="en-US" altLang="zh-TW" sz="1800" dirty="0"/>
              <a:t>: unary computing architecture for GEMM applications," presented at the Proceedings of the ACM/IEEE 47th Annual International Symposium on Computer Architecture, Virtual Event, 2020. [Online]. Available: https://doi.org/10.1109/ISCA45697.2020.00040.</a:t>
            </a:r>
          </a:p>
          <a:p>
            <a:pPr marL="0" indent="0">
              <a:buNone/>
            </a:pP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4D97E0-948F-30DC-58C3-133CC468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9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559ED-9CD1-7305-D65E-7899BD8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Ubrain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3725D-880A-4EA7-50EC-41DEDA2D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7942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 system design to measure the signal from brain.</a:t>
            </a:r>
          </a:p>
          <a:p>
            <a:r>
              <a:rPr lang="en-US" altLang="zh-TW" sz="2400" dirty="0"/>
              <a:t>Voltage signal =&gt; ATC =&gt; DNN =&gt; result</a:t>
            </a:r>
          </a:p>
          <a:p>
            <a:r>
              <a:rPr lang="en-US" altLang="zh-TW" sz="2400" dirty="0"/>
              <a:t>Contribution:</a:t>
            </a:r>
          </a:p>
          <a:p>
            <a:pPr lvl="1"/>
            <a:r>
              <a:rPr lang="en-US" altLang="zh-TW" sz="2400" b="0" i="0" dirty="0">
                <a:solidFill>
                  <a:srgbClr val="090909"/>
                </a:solidFill>
                <a:effectLst/>
                <a:latin typeface="Poppins" panose="00000500000000000000" pitchFamily="2" charset="0"/>
              </a:rPr>
              <a:t>immediate signal processing after sensing</a:t>
            </a:r>
          </a:p>
          <a:p>
            <a:pPr lvl="1"/>
            <a:r>
              <a:rPr lang="en-US" altLang="zh-TW" sz="2400" dirty="0">
                <a:solidFill>
                  <a:srgbClr val="090909"/>
                </a:solidFill>
                <a:latin typeface="Poppins" panose="00000500000000000000" pitchFamily="2" charset="0"/>
              </a:rPr>
              <a:t>Low-cost ATC and hardware</a:t>
            </a:r>
          </a:p>
          <a:p>
            <a:pPr lvl="1"/>
            <a:r>
              <a:rPr lang="en-US" altLang="zh-TW" sz="2400" dirty="0">
                <a:solidFill>
                  <a:srgbClr val="090909"/>
                </a:solidFill>
                <a:latin typeface="Poppins" panose="00000500000000000000" pitchFamily="2" charset="0"/>
              </a:rPr>
              <a:t>DNN with high accuracy</a:t>
            </a:r>
            <a:endParaRPr lang="en-US" altLang="zh-TW" sz="24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248C049-E987-3E4E-2054-2075489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57ECBF-2568-1732-081A-077FD286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88" y="3588033"/>
            <a:ext cx="6197012" cy="2759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9225FE-24CF-AB50-BA73-6F51A798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42" y="151989"/>
            <a:ext cx="4457484" cy="32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1C557-380F-1B76-606A-A510E437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 computer interface (BCI)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BD5A9-97F5-5AC3-3499-FAD6EAC9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724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Measure signal from brain</a:t>
            </a:r>
          </a:p>
          <a:p>
            <a:r>
              <a:rPr lang="en-US" altLang="zh-TW" sz="2400" dirty="0"/>
              <a:t>EEG is a common method to get the brain signal</a:t>
            </a:r>
          </a:p>
          <a:p>
            <a:r>
              <a:rPr lang="en-US" altLang="zh-TW" sz="2400" dirty="0"/>
              <a:t>Time and space resolution are both important</a:t>
            </a:r>
          </a:p>
          <a:p>
            <a:r>
              <a:rPr lang="en-US" altLang="zh-TW" sz="2400" dirty="0"/>
              <a:t>high resolution leads to high cost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0E926-116E-CEF5-318E-3C07FD3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3F4E3D-0C3E-72E7-C964-32CEF197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29" y="1917065"/>
            <a:ext cx="7571571" cy="37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1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AEEC1-BF96-8E04-3CBB-CA0348C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Analog-to-Temporal Conversion</a:t>
            </a:r>
            <a:r>
              <a:rPr lang="zh-TW" altLang="en-US" dirty="0"/>
              <a:t> </a:t>
            </a:r>
            <a:r>
              <a:rPr lang="en-US" altLang="zh-TW" dirty="0"/>
              <a:t>(ATC)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196EB-537C-1806-F38A-9AF00FAB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923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converter output temporal coded signal. </a:t>
            </a:r>
          </a:p>
          <a:p>
            <a:r>
              <a:rPr lang="en-US" altLang="zh-TW" sz="2400" dirty="0"/>
              <a:t>ATC use the number of 1 to present the input analog data.</a:t>
            </a:r>
          </a:p>
          <a:p>
            <a:r>
              <a:rPr lang="en-US" altLang="zh-TW" sz="2400" dirty="0"/>
              <a:t>There are random and deterministic distributions.</a:t>
            </a:r>
            <a:endParaRPr lang="zh-TW" altLang="en-US" sz="2400" dirty="0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7D86E484-8316-D9B9-1AF7-91DDE1C5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80AAE9-832A-4C54-905E-AFF0CB42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60" y="2210669"/>
            <a:ext cx="5119753" cy="16249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C1F184-C451-CDA6-B430-44755AAD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23" y="4267952"/>
            <a:ext cx="6799681" cy="8682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3420E5-76D2-89B6-C3DF-51482C306B6E}"/>
              </a:ext>
            </a:extLst>
          </p:cNvPr>
          <p:cNvSpPr/>
          <p:nvPr/>
        </p:nvSpPr>
        <p:spPr>
          <a:xfrm>
            <a:off x="8049576" y="2295728"/>
            <a:ext cx="822960" cy="12938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D80197FD-55AD-90ED-E19A-C1657D73F217}"/>
              </a:ext>
            </a:extLst>
          </p:cNvPr>
          <p:cNvSpPr/>
          <p:nvPr/>
        </p:nvSpPr>
        <p:spPr>
          <a:xfrm flipH="1">
            <a:off x="8049577" y="3726278"/>
            <a:ext cx="822959" cy="277939"/>
          </a:xfrm>
          <a:prstGeom prst="rtTriangl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EDAEC3-161B-DAA0-6334-A5C80965AA1F}"/>
              </a:ext>
            </a:extLst>
          </p:cNvPr>
          <p:cNvSpPr/>
          <p:nvPr/>
        </p:nvSpPr>
        <p:spPr>
          <a:xfrm>
            <a:off x="10371245" y="2584315"/>
            <a:ext cx="822960" cy="12938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414D68D1-2A0C-7420-8BE7-82DFAFF5A661}"/>
              </a:ext>
            </a:extLst>
          </p:cNvPr>
          <p:cNvSpPr/>
          <p:nvPr/>
        </p:nvSpPr>
        <p:spPr>
          <a:xfrm flipH="1">
            <a:off x="10371245" y="2435758"/>
            <a:ext cx="822959" cy="277939"/>
          </a:xfrm>
          <a:prstGeom prst="rtTriangl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F85D982-930F-FFBD-ECD8-AE955F00A149}"/>
              </a:ext>
            </a:extLst>
          </p:cNvPr>
          <p:cNvSpPr txBox="1"/>
          <p:nvPr/>
        </p:nvSpPr>
        <p:spPr>
          <a:xfrm>
            <a:off x="10272409" y="2735004"/>
            <a:ext cx="108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00000111111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A0348BE-E1F2-0EDB-7422-DDB4C9C04CBA}"/>
              </a:ext>
            </a:extLst>
          </p:cNvPr>
          <p:cNvSpPr txBox="1"/>
          <p:nvPr/>
        </p:nvSpPr>
        <p:spPr>
          <a:xfrm>
            <a:off x="5968829" y="5807631"/>
            <a:ext cx="58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LRG: linear ramp generator            CMP: comparator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86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50A8-7DAE-D8E5-4A39-AA9CB998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</a:t>
            </a:r>
            <a:r>
              <a:rPr lang="zh-TW" altLang="en-US" dirty="0"/>
              <a:t> </a:t>
            </a:r>
            <a:r>
              <a:rPr lang="en-US" altLang="zh-TW" dirty="0"/>
              <a:t>Computing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A4E2B-5F24-021F-3B54-F046958C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computing paradigm that works with serial bitstreams</a:t>
            </a:r>
          </a:p>
          <a:p>
            <a:r>
              <a:rPr lang="en-US" altLang="zh-TW" sz="2400" dirty="0"/>
              <a:t>The bitstreams can be either rate-coded or temporal-coded</a:t>
            </a:r>
          </a:p>
          <a:p>
            <a:r>
              <a:rPr lang="en-US" altLang="zh-TW" sz="2400" dirty="0"/>
              <a:t>simple and efficient hardware implementations of operations like multiplication and addition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EDD5B-8EB8-054E-261B-94193896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0B5598-CF60-31EC-2501-3859ECFF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95" y="912475"/>
            <a:ext cx="5676900" cy="4762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1F62AC-52CB-0835-02F9-477FCAD1053B}"/>
              </a:ext>
            </a:extLst>
          </p:cNvPr>
          <p:cNvSpPr txBox="1"/>
          <p:nvPr/>
        </p:nvSpPr>
        <p:spPr>
          <a:xfrm>
            <a:off x="3816527" y="5972364"/>
            <a:ext cx="957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RNG: Random Number Generator   PC: Parallel Counter   ACC: Accumulator  CNT: counter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3CEDFC-B21F-5BD2-E548-9388DBFF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1" y="4581728"/>
            <a:ext cx="5473438" cy="13542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D41AFC7-45BB-4EE9-88DA-3EB84A9C14B0}"/>
              </a:ext>
            </a:extLst>
          </p:cNvPr>
          <p:cNvSpPr txBox="1"/>
          <p:nvPr/>
        </p:nvSpPr>
        <p:spPr>
          <a:xfrm>
            <a:off x="332079" y="5687140"/>
            <a:ext cx="305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Multiplier applied by </a:t>
            </a:r>
            <a:r>
              <a:rPr lang="en-US" altLang="zh-TW" dirty="0" err="1"/>
              <a:t>uBrain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4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B57ED0-9104-D559-12A1-C0A67837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71" y="4269152"/>
            <a:ext cx="5825029" cy="20518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C9D7D6D-697E-ED2F-DFDC-79A8F3E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Inter-Layer Hardware Time-Division</a:t>
            </a:r>
            <a:br>
              <a:rPr lang="en-US" altLang="zh-TW" dirty="0"/>
            </a:br>
            <a:r>
              <a:rPr lang="en-US" altLang="zh-TW" dirty="0"/>
              <a:t> Multiplexing (HTDM)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5E7FEA-54C2-8D57-20D3-170C4150F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sz="2400" dirty="0"/>
                  <a:t>This HTDM provide trade off among area, frequency and power.</a:t>
                </a:r>
              </a:p>
              <a:p>
                <a:r>
                  <a:rPr lang="en-US" altLang="zh-TW" sz="2400" dirty="0"/>
                  <a:t>(a) provide faster calculation since all the out put can be calculated simultaneous. </a:t>
                </a:r>
              </a:p>
              <a:p>
                <a:r>
                  <a:rPr lang="en-US" altLang="zh-TW" sz="2400" dirty="0"/>
                  <a:t>(b) provide slow calculation but smaller area.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running frequency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target input sampling frequency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: data resolution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:number of times the hardware is halved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5E7FEA-54C2-8D57-20D3-170C4150F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8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2F557D-8934-1B65-D916-AF6DC374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7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9D3DA-1CA0-DCC2-11CE-6848B500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Customized DNN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96309-5906-22DE-A5B8-9398A10C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065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input of the DNN is temporal</a:t>
            </a:r>
          </a:p>
          <a:p>
            <a:r>
              <a:rPr lang="en-US" altLang="zh-TW" sz="2400" dirty="0"/>
              <a:t>Convolutional layers for spatial feature extraction</a:t>
            </a:r>
          </a:p>
          <a:p>
            <a:r>
              <a:rPr lang="en-US" altLang="zh-TW" sz="2400" dirty="0"/>
              <a:t>MGU layers for temporal feature extraction</a:t>
            </a:r>
          </a:p>
          <a:p>
            <a:r>
              <a:rPr lang="en-US" altLang="zh-TW" sz="2400" dirty="0"/>
              <a:t>double buffering use to reduce the delay of reading weight from DRAM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0F41C9D-4BDE-8558-2699-60D3FB35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9CDC1E-234C-6B52-4733-2593C41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98" y="3375025"/>
            <a:ext cx="5460788" cy="23127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D6D585-5BFD-9253-3398-A06966F4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98" y="320675"/>
            <a:ext cx="5200650" cy="3009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4C402E-75F1-B935-BD34-4AE41E67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598" y="5853747"/>
            <a:ext cx="459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F207A-568D-739C-0173-26A95FE3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MGU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277B5-5585-3DF0-D55F-7A192032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0891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Input and weight are all rate coding. Reduce the cost of converting between unary and binary</a:t>
            </a:r>
          </a:p>
          <a:p>
            <a:endParaRPr lang="en-US" altLang="zh-TW" sz="2400" dirty="0"/>
          </a:p>
          <a:p>
            <a:r>
              <a:rPr lang="en-US" altLang="zh-TW" sz="2400" dirty="0"/>
              <a:t>Shift register (SR) record recent history of one input </a:t>
            </a:r>
          </a:p>
          <a:p>
            <a:r>
              <a:rPr lang="en-US" altLang="zh-TW" sz="2400" dirty="0"/>
              <a:t>Parallel counter (PC) accumulate bits, approximating binary value</a:t>
            </a:r>
            <a:endParaRPr lang="zh-TW" altLang="en-US" sz="24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F967C1F-C2EC-6F91-7CBD-6E1DD03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9D999E-AE9B-9F88-5279-096CA386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18" y="113506"/>
            <a:ext cx="6172200" cy="4000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EC5DF5-F75E-2BE2-D177-EC101E94D0A1}"/>
              </a:ext>
            </a:extLst>
          </p:cNvPr>
          <p:cNvSpPr txBox="1"/>
          <p:nvPr/>
        </p:nvSpPr>
        <p:spPr>
          <a:xfrm>
            <a:off x="5785945" y="3910436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Thin and thick lines represent unary and binary connections, respectively.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67F0D8-28C0-0F5B-B771-F983AA89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013" y="4502033"/>
            <a:ext cx="5012987" cy="20365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704101A-8614-B600-7D60-8C2B68FB70B9}"/>
              </a:ext>
            </a:extLst>
          </p:cNvPr>
          <p:cNvSpPr txBox="1"/>
          <p:nvPr/>
        </p:nvSpPr>
        <p:spPr>
          <a:xfrm>
            <a:off x="5160105" y="5992297"/>
            <a:ext cx="35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In-stream multiplier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5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AB0BF-79D4-FFC8-449E-D60372E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5369E-0D7F-4B98-2D61-05BAF50F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Dataset: </a:t>
            </a:r>
          </a:p>
          <a:p>
            <a:pPr lvl="1"/>
            <a:r>
              <a:rPr lang="en-US" altLang="zh-TW" sz="2400" dirty="0"/>
              <a:t>motor imagery dataset contains five categories (468024 training and 156235 testing samples). </a:t>
            </a:r>
          </a:p>
          <a:p>
            <a:pPr lvl="1"/>
            <a:r>
              <a:rPr lang="en-US" altLang="zh-TW" sz="2400" dirty="0"/>
              <a:t>Seizure prediction dataset contains two categories (117265 training and 39263 testing samples).</a:t>
            </a:r>
          </a:p>
          <a:p>
            <a:r>
              <a:rPr lang="en-US" altLang="zh-TW" sz="2400" dirty="0" err="1"/>
              <a:t>Ubrain</a:t>
            </a:r>
            <a:r>
              <a:rPr lang="en-US" altLang="zh-TW" sz="2400" dirty="0"/>
              <a:t>: TSMC 32nm technology, systolic baseline is 400MHz</a:t>
            </a:r>
          </a:p>
          <a:p>
            <a:r>
              <a:rPr lang="en-US" altLang="zh-TW" sz="2400" dirty="0"/>
              <a:t>CPU: quad-core ARM A57 with a maximum frequency of 1479MHz and a 4GB LPDDR4 using one core.</a:t>
            </a:r>
          </a:p>
          <a:p>
            <a:r>
              <a:rPr lang="en-US" altLang="zh-TW" sz="2400" dirty="0"/>
              <a:t>Result reported by analyzing the DNN execution results with built-in tools and by an open-source systolic array simulator.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2BDB72-2381-6D50-CA93-C16C4DB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36F-F491-41E7-932B-5A3EC9EA58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6481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610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Aptos</vt:lpstr>
      <vt:lpstr>Calibri</vt:lpstr>
      <vt:lpstr>Calibri Light</vt:lpstr>
      <vt:lpstr>Cambria Math</vt:lpstr>
      <vt:lpstr>Poppins</vt:lpstr>
      <vt:lpstr>回顧</vt:lpstr>
      <vt:lpstr>uBrain: A Unary Brain Computer Interface</vt:lpstr>
      <vt:lpstr>Ubrain </vt:lpstr>
      <vt:lpstr>Brain computer interface (BCI)</vt:lpstr>
      <vt:lpstr>Analog-to-Temporal Conversion (ATC)</vt:lpstr>
      <vt:lpstr>Unary Computing</vt:lpstr>
      <vt:lpstr>Inter-Layer Hardware Time-Division  Multiplexing (HTDM)</vt:lpstr>
      <vt:lpstr>Customized DNN</vt:lpstr>
      <vt:lpstr>MGU Layer</vt:lpstr>
      <vt:lpstr>Experimental Setup</vt:lpstr>
      <vt:lpstr>Result</vt:lpstr>
      <vt:lpstr>Result(power)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Chieh-Cheng Yu</dc:creator>
  <cp:lastModifiedBy>Chieh-Cheng Yu</cp:lastModifiedBy>
  <cp:revision>8</cp:revision>
  <dcterms:created xsi:type="dcterms:W3CDTF">2025-03-12T06:18:13Z</dcterms:created>
  <dcterms:modified xsi:type="dcterms:W3CDTF">2025-03-13T00:33:30Z</dcterms:modified>
</cp:coreProperties>
</file>