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7" r:id="rId9"/>
    <p:sldId id="265" r:id="rId10"/>
    <p:sldId id="266" r:id="rId11"/>
    <p:sldId id="263"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0765F5D7-9978-48F7-B042-861CE4B15496}" type="datetimeFigureOut">
              <a:rPr lang="zh-TW" altLang="en-US" smtClean="0"/>
              <a:t>2017/1/15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75B19C-B7E8-4B48-A5DB-5E9E7E844A58}" type="slidenum">
              <a:rPr lang="zh-TW" altLang="en-US" smtClean="0"/>
              <a:t>‹#›</a:t>
            </a:fld>
            <a:endParaRPr lang="zh-TW" altLang="en-US"/>
          </a:p>
        </p:txBody>
      </p:sp>
    </p:spTree>
    <p:extLst>
      <p:ext uri="{BB962C8B-B14F-4D97-AF65-F5344CB8AC3E}">
        <p14:creationId xmlns:p14="http://schemas.microsoft.com/office/powerpoint/2010/main" val="1941411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765F5D7-9978-48F7-B042-861CE4B15496}" type="datetimeFigureOut">
              <a:rPr lang="zh-TW" altLang="en-US" smtClean="0"/>
              <a:t>2017/1/15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75B19C-B7E8-4B48-A5DB-5E9E7E844A58}" type="slidenum">
              <a:rPr lang="zh-TW" altLang="en-US" smtClean="0"/>
              <a:t>‹#›</a:t>
            </a:fld>
            <a:endParaRPr lang="zh-TW" altLang="en-US"/>
          </a:p>
        </p:txBody>
      </p:sp>
    </p:spTree>
    <p:extLst>
      <p:ext uri="{BB962C8B-B14F-4D97-AF65-F5344CB8AC3E}">
        <p14:creationId xmlns:p14="http://schemas.microsoft.com/office/powerpoint/2010/main" val="2944902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765F5D7-9978-48F7-B042-861CE4B15496}" type="datetimeFigureOut">
              <a:rPr lang="zh-TW" altLang="en-US" smtClean="0"/>
              <a:t>2017/1/15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75B19C-B7E8-4B48-A5DB-5E9E7E844A58}" type="slidenum">
              <a:rPr lang="zh-TW" altLang="en-US" smtClean="0"/>
              <a:t>‹#›</a:t>
            </a:fld>
            <a:endParaRPr lang="zh-TW" altLang="en-US"/>
          </a:p>
        </p:txBody>
      </p:sp>
    </p:spTree>
    <p:extLst>
      <p:ext uri="{BB962C8B-B14F-4D97-AF65-F5344CB8AC3E}">
        <p14:creationId xmlns:p14="http://schemas.microsoft.com/office/powerpoint/2010/main" val="184683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765F5D7-9978-48F7-B042-861CE4B15496}" type="datetimeFigureOut">
              <a:rPr lang="zh-TW" altLang="en-US" smtClean="0"/>
              <a:t>2017/1/15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75B19C-B7E8-4B48-A5DB-5E9E7E844A58}" type="slidenum">
              <a:rPr lang="zh-TW" altLang="en-US" smtClean="0"/>
              <a:t>‹#›</a:t>
            </a:fld>
            <a:endParaRPr lang="zh-TW" altLang="en-US"/>
          </a:p>
        </p:txBody>
      </p:sp>
    </p:spTree>
    <p:extLst>
      <p:ext uri="{BB962C8B-B14F-4D97-AF65-F5344CB8AC3E}">
        <p14:creationId xmlns:p14="http://schemas.microsoft.com/office/powerpoint/2010/main" val="139926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765F5D7-9978-48F7-B042-861CE4B15496}" type="datetimeFigureOut">
              <a:rPr lang="zh-TW" altLang="en-US" smtClean="0"/>
              <a:t>2017/1/15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275B19C-B7E8-4B48-A5DB-5E9E7E844A58}" type="slidenum">
              <a:rPr lang="zh-TW" altLang="en-US" smtClean="0"/>
              <a:t>‹#›</a:t>
            </a:fld>
            <a:endParaRPr lang="zh-TW" altLang="en-US"/>
          </a:p>
        </p:txBody>
      </p:sp>
    </p:spTree>
    <p:extLst>
      <p:ext uri="{BB962C8B-B14F-4D97-AF65-F5344CB8AC3E}">
        <p14:creationId xmlns:p14="http://schemas.microsoft.com/office/powerpoint/2010/main" val="1205965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765F5D7-9978-48F7-B042-861CE4B15496}" type="datetimeFigureOut">
              <a:rPr lang="zh-TW" altLang="en-US" smtClean="0"/>
              <a:t>2017/1/15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275B19C-B7E8-4B48-A5DB-5E9E7E844A58}" type="slidenum">
              <a:rPr lang="zh-TW" altLang="en-US" smtClean="0"/>
              <a:t>‹#›</a:t>
            </a:fld>
            <a:endParaRPr lang="zh-TW" altLang="en-US"/>
          </a:p>
        </p:txBody>
      </p:sp>
    </p:spTree>
    <p:extLst>
      <p:ext uri="{BB962C8B-B14F-4D97-AF65-F5344CB8AC3E}">
        <p14:creationId xmlns:p14="http://schemas.microsoft.com/office/powerpoint/2010/main" val="373705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765F5D7-9978-48F7-B042-861CE4B15496}" type="datetimeFigureOut">
              <a:rPr lang="zh-TW" altLang="en-US" smtClean="0"/>
              <a:t>2017/1/15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275B19C-B7E8-4B48-A5DB-5E9E7E844A58}" type="slidenum">
              <a:rPr lang="zh-TW" altLang="en-US" smtClean="0"/>
              <a:t>‹#›</a:t>
            </a:fld>
            <a:endParaRPr lang="zh-TW" altLang="en-US"/>
          </a:p>
        </p:txBody>
      </p:sp>
    </p:spTree>
    <p:extLst>
      <p:ext uri="{BB962C8B-B14F-4D97-AF65-F5344CB8AC3E}">
        <p14:creationId xmlns:p14="http://schemas.microsoft.com/office/powerpoint/2010/main" val="424823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765F5D7-9978-48F7-B042-861CE4B15496}" type="datetimeFigureOut">
              <a:rPr lang="zh-TW" altLang="en-US" smtClean="0"/>
              <a:t>2017/1/15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275B19C-B7E8-4B48-A5DB-5E9E7E844A58}" type="slidenum">
              <a:rPr lang="zh-TW" altLang="en-US" smtClean="0"/>
              <a:t>‹#›</a:t>
            </a:fld>
            <a:endParaRPr lang="zh-TW" altLang="en-US"/>
          </a:p>
        </p:txBody>
      </p:sp>
    </p:spTree>
    <p:extLst>
      <p:ext uri="{BB962C8B-B14F-4D97-AF65-F5344CB8AC3E}">
        <p14:creationId xmlns:p14="http://schemas.microsoft.com/office/powerpoint/2010/main" val="172021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765F5D7-9978-48F7-B042-861CE4B15496}" type="datetimeFigureOut">
              <a:rPr lang="zh-TW" altLang="en-US" smtClean="0"/>
              <a:t>2017/1/15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275B19C-B7E8-4B48-A5DB-5E9E7E844A58}" type="slidenum">
              <a:rPr lang="zh-TW" altLang="en-US" smtClean="0"/>
              <a:t>‹#›</a:t>
            </a:fld>
            <a:endParaRPr lang="zh-TW" altLang="en-US"/>
          </a:p>
        </p:txBody>
      </p:sp>
    </p:spTree>
    <p:extLst>
      <p:ext uri="{BB962C8B-B14F-4D97-AF65-F5344CB8AC3E}">
        <p14:creationId xmlns:p14="http://schemas.microsoft.com/office/powerpoint/2010/main" val="85832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765F5D7-9978-48F7-B042-861CE4B15496}" type="datetimeFigureOut">
              <a:rPr lang="zh-TW" altLang="en-US" smtClean="0"/>
              <a:t>2017/1/15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275B19C-B7E8-4B48-A5DB-5E9E7E844A58}" type="slidenum">
              <a:rPr lang="zh-TW" altLang="en-US" smtClean="0"/>
              <a:t>‹#›</a:t>
            </a:fld>
            <a:endParaRPr lang="zh-TW" altLang="en-US"/>
          </a:p>
        </p:txBody>
      </p:sp>
    </p:spTree>
    <p:extLst>
      <p:ext uri="{BB962C8B-B14F-4D97-AF65-F5344CB8AC3E}">
        <p14:creationId xmlns:p14="http://schemas.microsoft.com/office/powerpoint/2010/main" val="97926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765F5D7-9978-48F7-B042-861CE4B15496}" type="datetimeFigureOut">
              <a:rPr lang="zh-TW" altLang="en-US" smtClean="0"/>
              <a:t>2017/1/15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275B19C-B7E8-4B48-A5DB-5E9E7E844A58}" type="slidenum">
              <a:rPr lang="zh-TW" altLang="en-US" smtClean="0"/>
              <a:t>‹#›</a:t>
            </a:fld>
            <a:endParaRPr lang="zh-TW" altLang="en-US"/>
          </a:p>
        </p:txBody>
      </p:sp>
    </p:spTree>
    <p:extLst>
      <p:ext uri="{BB962C8B-B14F-4D97-AF65-F5344CB8AC3E}">
        <p14:creationId xmlns:p14="http://schemas.microsoft.com/office/powerpoint/2010/main" val="1668313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5F5D7-9978-48F7-B042-861CE4B15496}" type="datetimeFigureOut">
              <a:rPr lang="zh-TW" altLang="en-US" smtClean="0"/>
              <a:t>2017/1/15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5B19C-B7E8-4B48-A5DB-5E9E7E844A58}" type="slidenum">
              <a:rPr lang="zh-TW" altLang="en-US" smtClean="0"/>
              <a:t>‹#›</a:t>
            </a:fld>
            <a:endParaRPr lang="zh-TW" altLang="en-US"/>
          </a:p>
        </p:txBody>
      </p:sp>
    </p:spTree>
    <p:extLst>
      <p:ext uri="{BB962C8B-B14F-4D97-AF65-F5344CB8AC3E}">
        <p14:creationId xmlns:p14="http://schemas.microsoft.com/office/powerpoint/2010/main" val="1997388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社群媒體分析</a:t>
            </a:r>
            <a:r>
              <a:rPr lang="zh-TW" altLang="zh-TW" dirty="0"/>
              <a:t>期末報告</a:t>
            </a:r>
            <a:endParaRPr lang="zh-TW" altLang="en-US" dirty="0"/>
          </a:p>
        </p:txBody>
      </p:sp>
      <p:sp>
        <p:nvSpPr>
          <p:cNvPr id="3" name="副標題 2"/>
          <p:cNvSpPr>
            <a:spLocks noGrp="1"/>
          </p:cNvSpPr>
          <p:nvPr>
            <p:ph type="subTitle" idx="1"/>
          </p:nvPr>
        </p:nvSpPr>
        <p:spPr/>
        <p:txBody>
          <a:bodyPr anchor="b"/>
          <a:lstStyle/>
          <a:p>
            <a:pPr>
              <a:spcBef>
                <a:spcPts val="0"/>
              </a:spcBef>
            </a:pPr>
            <a:r>
              <a:rPr lang="en-US" altLang="zh-TW" dirty="0"/>
              <a:t>M10515011</a:t>
            </a:r>
          </a:p>
          <a:p>
            <a:pPr lvl="0">
              <a:spcBef>
                <a:spcPts val="0"/>
              </a:spcBef>
            </a:pPr>
            <a:r>
              <a:rPr lang="zh-TW" altLang="en-US" dirty="0"/>
              <a:t>林頡昇</a:t>
            </a:r>
            <a:endParaRPr lang="en-US" altLang="zh-TW" dirty="0"/>
          </a:p>
          <a:p>
            <a:pPr>
              <a:spcBef>
                <a:spcPts val="0"/>
              </a:spcBef>
            </a:pPr>
            <a:r>
              <a:rPr lang="en-US" altLang="zh-TW" dirty="0"/>
              <a:t>2017/01/12</a:t>
            </a:r>
            <a:endParaRPr lang="zh-TW" altLang="en-US" dirty="0"/>
          </a:p>
        </p:txBody>
      </p:sp>
    </p:spTree>
    <p:extLst>
      <p:ext uri="{BB962C8B-B14F-4D97-AF65-F5344CB8AC3E}">
        <p14:creationId xmlns:p14="http://schemas.microsoft.com/office/powerpoint/2010/main" val="133184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Microsoft</a:t>
            </a:r>
            <a:r>
              <a:rPr lang="zh-TW" altLang="en-US" dirty="0"/>
              <a:t>每月發文數分析</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1390" y="1825625"/>
            <a:ext cx="6329219" cy="4351338"/>
          </a:xfrm>
        </p:spPr>
      </p:pic>
    </p:spTree>
    <p:extLst>
      <p:ext uri="{BB962C8B-B14F-4D97-AF65-F5344CB8AC3E}">
        <p14:creationId xmlns:p14="http://schemas.microsoft.com/office/powerpoint/2010/main" val="3363259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結語</a:t>
            </a:r>
            <a:endParaRPr lang="zh-TW" altLang="en-US" dirty="0"/>
          </a:p>
        </p:txBody>
      </p:sp>
      <p:sp>
        <p:nvSpPr>
          <p:cNvPr id="3" name="內容版面配置區 2"/>
          <p:cNvSpPr>
            <a:spLocks noGrp="1"/>
          </p:cNvSpPr>
          <p:nvPr>
            <p:ph idx="1"/>
          </p:nvPr>
        </p:nvSpPr>
        <p:spPr/>
        <p:txBody>
          <a:bodyPr/>
          <a:lstStyle/>
          <a:p>
            <a:r>
              <a:rPr lang="zh-TW" altLang="en-US" dirty="0"/>
              <a:t>此次實作讓我更體會到</a:t>
            </a:r>
            <a:r>
              <a:rPr lang="en-US" altLang="zh-TW" dirty="0"/>
              <a:t>python</a:t>
            </a:r>
            <a:r>
              <a:rPr lang="zh-TW" altLang="en-US" dirty="0"/>
              <a:t>的強大，也較熟悉</a:t>
            </a:r>
            <a:r>
              <a:rPr lang="en-US" altLang="zh-TW" dirty="0" err="1"/>
              <a:t>elasticsearch</a:t>
            </a:r>
            <a:r>
              <a:rPr lang="zh-TW" altLang="en-US" dirty="0"/>
              <a:t>的使用，還有</a:t>
            </a:r>
            <a:r>
              <a:rPr lang="en-US" altLang="zh-TW" dirty="0"/>
              <a:t>pandas</a:t>
            </a:r>
            <a:r>
              <a:rPr lang="zh-TW" altLang="en-US" dirty="0"/>
              <a:t>的運用，比較可惜的是沒有時間自己去</a:t>
            </a:r>
            <a:r>
              <a:rPr lang="en-US" altLang="zh-TW" dirty="0" err="1"/>
              <a:t>facebook</a:t>
            </a:r>
            <a:r>
              <a:rPr lang="zh-TW" altLang="en-US" dirty="0"/>
              <a:t>上爬資料下來，而是直接使用老師給的資料，少掉自己寫爬蟲訓練的機會。在分析資料方面，因為這次僅對粉絲頁做發文次數比較，沒有著重在內文的分析，跟原本想探討的目標還有一大段路要走，若後續還有機會繼續研究的話，想要把發文的內容用結巴去做斷詞，然後用機器學習的方法去對詞語做分類，把它做情感分析分為正面的詞和負面的詞，在回來去分析發文的風格和紛絲回文的傾向，還可以再擴大去分析，找出哪種發文風格可以獲得比較多的人分享和案讚且不會總是只得到負面的評價，也許是個不錯的研究方向。</a:t>
            </a:r>
          </a:p>
        </p:txBody>
      </p:sp>
    </p:spTree>
    <p:extLst>
      <p:ext uri="{BB962C8B-B14F-4D97-AF65-F5344CB8AC3E}">
        <p14:creationId xmlns:p14="http://schemas.microsoft.com/office/powerpoint/2010/main" val="4035088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報告大綱</a:t>
            </a:r>
            <a:endParaRPr lang="zh-TW" altLang="en-US" dirty="0"/>
          </a:p>
        </p:txBody>
      </p:sp>
      <p:sp>
        <p:nvSpPr>
          <p:cNvPr id="3" name="內容版面配置區 2"/>
          <p:cNvSpPr>
            <a:spLocks noGrp="1"/>
          </p:cNvSpPr>
          <p:nvPr>
            <p:ph idx="1"/>
          </p:nvPr>
        </p:nvSpPr>
        <p:spPr/>
        <p:txBody>
          <a:bodyPr/>
          <a:lstStyle/>
          <a:p>
            <a:pPr marL="457200" lvl="0">
              <a:spcBef>
                <a:spcPts val="0"/>
              </a:spcBef>
            </a:pPr>
            <a:r>
              <a:rPr lang="zh-TW" altLang="zh-TW" dirty="0"/>
              <a:t>背景與觀察</a:t>
            </a:r>
            <a:endParaRPr lang="en-US" altLang="zh-TW" dirty="0"/>
          </a:p>
          <a:p>
            <a:pPr marL="457200" lvl="0">
              <a:spcBef>
                <a:spcPts val="0"/>
              </a:spcBef>
            </a:pPr>
            <a:endParaRPr lang="zh-TW" altLang="zh-TW" dirty="0"/>
          </a:p>
          <a:p>
            <a:pPr marL="457200" lvl="0">
              <a:spcBef>
                <a:spcPts val="0"/>
              </a:spcBef>
            </a:pPr>
            <a:r>
              <a:rPr lang="zh-TW" altLang="zh-TW" dirty="0"/>
              <a:t>分析方法與目的</a:t>
            </a:r>
            <a:endParaRPr lang="en-US" altLang="zh-TW" dirty="0"/>
          </a:p>
          <a:p>
            <a:pPr marL="457200" lvl="0">
              <a:spcBef>
                <a:spcPts val="0"/>
              </a:spcBef>
            </a:pPr>
            <a:endParaRPr lang="zh-TW" altLang="zh-TW" dirty="0"/>
          </a:p>
          <a:p>
            <a:pPr marL="457200" lvl="0">
              <a:spcBef>
                <a:spcPts val="0"/>
              </a:spcBef>
            </a:pPr>
            <a:r>
              <a:rPr lang="zh-TW" altLang="zh-TW" dirty="0"/>
              <a:t>資料統計</a:t>
            </a:r>
            <a:endParaRPr lang="en-US" altLang="zh-TW" dirty="0"/>
          </a:p>
          <a:p>
            <a:pPr marL="457200" lvl="0">
              <a:spcBef>
                <a:spcPts val="0"/>
              </a:spcBef>
            </a:pPr>
            <a:endParaRPr lang="zh-TW" altLang="zh-TW" dirty="0"/>
          </a:p>
          <a:p>
            <a:pPr marL="457200" lvl="0">
              <a:spcBef>
                <a:spcPts val="0"/>
              </a:spcBef>
            </a:pPr>
            <a:r>
              <a:rPr lang="zh-TW" altLang="zh-TW" dirty="0"/>
              <a:t>資料分析結果</a:t>
            </a:r>
            <a:endParaRPr lang="en-US" altLang="zh-TW" dirty="0"/>
          </a:p>
          <a:p>
            <a:pPr marL="457200" lvl="0">
              <a:spcBef>
                <a:spcPts val="0"/>
              </a:spcBef>
            </a:pPr>
            <a:endParaRPr lang="zh-TW" altLang="zh-TW" dirty="0"/>
          </a:p>
          <a:p>
            <a:pPr marL="457200" lvl="0">
              <a:spcBef>
                <a:spcPts val="0"/>
              </a:spcBef>
            </a:pPr>
            <a:r>
              <a:rPr lang="zh-TW" altLang="zh-TW" dirty="0"/>
              <a:t>結論</a:t>
            </a:r>
          </a:p>
          <a:p>
            <a:endParaRPr lang="zh-TW" altLang="en-US" dirty="0"/>
          </a:p>
        </p:txBody>
      </p:sp>
    </p:spTree>
    <p:extLst>
      <p:ext uri="{BB962C8B-B14F-4D97-AF65-F5344CB8AC3E}">
        <p14:creationId xmlns:p14="http://schemas.microsoft.com/office/powerpoint/2010/main" val="286343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背景與觀察</a:t>
            </a:r>
            <a:endParaRPr lang="zh-TW" altLang="en-US" dirty="0"/>
          </a:p>
        </p:txBody>
      </p:sp>
      <p:sp>
        <p:nvSpPr>
          <p:cNvPr id="3" name="內容版面配置區 2"/>
          <p:cNvSpPr>
            <a:spLocks noGrp="1"/>
          </p:cNvSpPr>
          <p:nvPr>
            <p:ph idx="1"/>
          </p:nvPr>
        </p:nvSpPr>
        <p:spPr/>
        <p:txBody>
          <a:bodyPr/>
          <a:lstStyle/>
          <a:p>
            <a:r>
              <a:rPr lang="zh-TW" altLang="en-US" dirty="0"/>
              <a:t>此份報告以</a:t>
            </a:r>
            <a:r>
              <a:rPr lang="en-US" altLang="zh-TW" dirty="0"/>
              <a:t>Microsoft Taiwan</a:t>
            </a:r>
            <a:r>
              <a:rPr lang="zh-TW" altLang="en-US" dirty="0"/>
              <a:t>和</a:t>
            </a:r>
            <a:r>
              <a:rPr lang="en-US" altLang="zh-TW" dirty="0"/>
              <a:t>ASUS Taiwan</a:t>
            </a:r>
            <a:r>
              <a:rPr lang="zh-TW" altLang="en-US" dirty="0"/>
              <a:t>兩個粉絲專業來做比較</a:t>
            </a:r>
          </a:p>
          <a:p>
            <a:r>
              <a:rPr lang="zh-TW" altLang="en-US" dirty="0"/>
              <a:t>會要探討這兩個粉絲專業是因為兩個都是跟電腦相關方面的</a:t>
            </a:r>
          </a:p>
          <a:p>
            <a:r>
              <a:rPr lang="en-US" altLang="zh-TW" dirty="0"/>
              <a:t>Microsoft</a:t>
            </a:r>
            <a:r>
              <a:rPr lang="zh-TW" altLang="en-US" dirty="0"/>
              <a:t>是美商，而且主要產品是在軟體方面，發文風格偏向把產品融入使用情境介紹，還有教學文和課程資訊方面居多，留言大多都是分享驚嘆和較正向的留言</a:t>
            </a:r>
          </a:p>
          <a:p>
            <a:r>
              <a:rPr lang="en-US" altLang="zh-TW" dirty="0"/>
              <a:t>ASUS</a:t>
            </a:r>
            <a:r>
              <a:rPr lang="zh-TW" altLang="en-US" dirty="0"/>
              <a:t>是台灣廠商，產品偏向是硬體方面，粉專文章主要都是其產品筆電手機電腦規格介紹還有售價居多，留言有很多負面的謾罵評價</a:t>
            </a:r>
          </a:p>
          <a:p>
            <a:endParaRPr lang="zh-TW" altLang="en-US" dirty="0"/>
          </a:p>
        </p:txBody>
      </p:sp>
    </p:spTree>
    <p:extLst>
      <p:ext uri="{BB962C8B-B14F-4D97-AF65-F5344CB8AC3E}">
        <p14:creationId xmlns:p14="http://schemas.microsoft.com/office/powerpoint/2010/main" val="3723932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背景與觀察- 觀察案例</a:t>
            </a:r>
            <a:endParaRPr lang="zh-TW" altLang="en-US" dirty="0"/>
          </a:p>
        </p:txBody>
      </p:sp>
      <p:sp>
        <p:nvSpPr>
          <p:cNvPr id="4" name="文字版面配置區 3"/>
          <p:cNvSpPr>
            <a:spLocks noGrp="1"/>
          </p:cNvSpPr>
          <p:nvPr>
            <p:ph type="body" idx="1"/>
          </p:nvPr>
        </p:nvSpPr>
        <p:spPr>
          <a:xfrm>
            <a:off x="839788" y="1681163"/>
            <a:ext cx="5157787" cy="431101"/>
          </a:xfrm>
        </p:spPr>
        <p:txBody>
          <a:bodyPr>
            <a:normAutofit/>
          </a:bodyPr>
          <a:lstStyle/>
          <a:p>
            <a:r>
              <a:rPr lang="en-US" altLang="zh-TW" dirty="0"/>
              <a:t>Microsoft</a:t>
            </a:r>
            <a:r>
              <a:rPr lang="zh-TW" altLang="en-US" dirty="0"/>
              <a:t>比較偏向情境式的置入廣告</a:t>
            </a:r>
          </a:p>
        </p:txBody>
      </p:sp>
      <p:pic>
        <p:nvPicPr>
          <p:cNvPr id="8" name="內容版面配置區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39226" y="2188093"/>
            <a:ext cx="2962541" cy="4611612"/>
          </a:xfrm>
        </p:spPr>
      </p:pic>
      <p:sp>
        <p:nvSpPr>
          <p:cNvPr id="6" name="文字版面配置區 5"/>
          <p:cNvSpPr>
            <a:spLocks noGrp="1"/>
          </p:cNvSpPr>
          <p:nvPr>
            <p:ph type="body" sz="quarter" idx="3"/>
          </p:nvPr>
        </p:nvSpPr>
        <p:spPr>
          <a:xfrm>
            <a:off x="6172200" y="1681163"/>
            <a:ext cx="5183188" cy="431101"/>
          </a:xfrm>
        </p:spPr>
        <p:txBody>
          <a:bodyPr>
            <a:normAutofit/>
          </a:bodyPr>
          <a:lstStyle/>
          <a:p>
            <a:r>
              <a:rPr lang="en-US" altLang="zh-TW" dirty="0"/>
              <a:t>ASUS</a:t>
            </a:r>
            <a:r>
              <a:rPr lang="zh-TW" altLang="en-US" dirty="0"/>
              <a:t>偏向直接產品規格介紹上市時間</a:t>
            </a:r>
          </a:p>
        </p:txBody>
      </p:sp>
      <p:pic>
        <p:nvPicPr>
          <p:cNvPr id="9" name="內容版面配置區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560236" y="2149191"/>
            <a:ext cx="2607892" cy="4622573"/>
          </a:xfrm>
        </p:spPr>
      </p:pic>
    </p:spTree>
    <p:extLst>
      <p:ext uri="{BB962C8B-B14F-4D97-AF65-F5344CB8AC3E}">
        <p14:creationId xmlns:p14="http://schemas.microsoft.com/office/powerpoint/2010/main" val="374606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分析方法與目的</a:t>
            </a:r>
            <a:endParaRPr lang="zh-TW" altLang="en-US" dirty="0"/>
          </a:p>
        </p:txBody>
      </p:sp>
      <p:sp>
        <p:nvSpPr>
          <p:cNvPr id="3" name="內容版面配置區 2"/>
          <p:cNvSpPr>
            <a:spLocks noGrp="1"/>
          </p:cNvSpPr>
          <p:nvPr>
            <p:ph idx="1"/>
          </p:nvPr>
        </p:nvSpPr>
        <p:spPr/>
        <p:txBody>
          <a:bodyPr/>
          <a:lstStyle/>
          <a:p>
            <a:r>
              <a:rPr lang="zh-TW" altLang="en-US" dirty="0"/>
              <a:t>此實驗使用的資料為老師課堂所提供的</a:t>
            </a:r>
            <a:r>
              <a:rPr lang="en-US" altLang="zh-TW" dirty="0" err="1"/>
              <a:t>Facebook_nested</a:t>
            </a:r>
            <a:r>
              <a:rPr lang="zh-TW" altLang="en-US" dirty="0"/>
              <a:t>的資料，是以爬蟲程式下載，然後以</a:t>
            </a:r>
            <a:r>
              <a:rPr lang="en-US" altLang="zh-TW" dirty="0"/>
              <a:t>JSON</a:t>
            </a:r>
            <a:r>
              <a:rPr lang="zh-TW" altLang="en-US" dirty="0"/>
              <a:t>格式存放在</a:t>
            </a:r>
            <a:r>
              <a:rPr lang="zh-TW" altLang="zh-TW" dirty="0"/>
              <a:t>ElasticSearch</a:t>
            </a:r>
            <a:r>
              <a:rPr lang="zh-TW" altLang="en-US" dirty="0"/>
              <a:t>中</a:t>
            </a:r>
            <a:endParaRPr lang="en-US" altLang="zh-TW" dirty="0"/>
          </a:p>
          <a:p>
            <a:endParaRPr lang="en-US" altLang="zh-TW" dirty="0"/>
          </a:p>
          <a:p>
            <a:r>
              <a:rPr lang="zh-TW" altLang="en-US" dirty="0"/>
              <a:t>使用的程式為</a:t>
            </a:r>
            <a:r>
              <a:rPr lang="en-US" altLang="zh-TW" dirty="0"/>
              <a:t>python</a:t>
            </a:r>
            <a:r>
              <a:rPr lang="zh-TW" altLang="en-US" dirty="0"/>
              <a:t>，也有使用相關套件如</a:t>
            </a:r>
            <a:r>
              <a:rPr lang="en-US" altLang="zh-TW" dirty="0"/>
              <a:t>pandas, </a:t>
            </a:r>
            <a:r>
              <a:rPr lang="en-US" altLang="zh-TW" dirty="0" err="1"/>
              <a:t>pyes</a:t>
            </a:r>
            <a:r>
              <a:rPr lang="en-US" altLang="zh-TW" dirty="0"/>
              <a:t>, seaborn, </a:t>
            </a:r>
            <a:r>
              <a:rPr lang="en-US" altLang="zh-TW" dirty="0" err="1"/>
              <a:t>numpy</a:t>
            </a:r>
            <a:r>
              <a:rPr lang="en-US" altLang="zh-TW" dirty="0"/>
              <a:t>, </a:t>
            </a:r>
            <a:r>
              <a:rPr lang="en-US" altLang="zh-TW" dirty="0" err="1"/>
              <a:t>matplotlib</a:t>
            </a:r>
            <a:endParaRPr lang="en-US" altLang="zh-TW" dirty="0"/>
          </a:p>
          <a:p>
            <a:endParaRPr lang="en-US" altLang="zh-TW" dirty="0"/>
          </a:p>
          <a:p>
            <a:r>
              <a:rPr lang="zh-TW" altLang="en-US" dirty="0"/>
              <a:t>要分析的目的是比較兩個專頁採用不同風格的廣告風格，所造成的粉絲留言數目和留言傾向</a:t>
            </a:r>
            <a:endParaRPr lang="en-US" altLang="zh-TW" dirty="0"/>
          </a:p>
        </p:txBody>
      </p:sp>
    </p:spTree>
    <p:extLst>
      <p:ext uri="{BB962C8B-B14F-4D97-AF65-F5344CB8AC3E}">
        <p14:creationId xmlns:p14="http://schemas.microsoft.com/office/powerpoint/2010/main" val="421655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資料統計 </a:t>
            </a:r>
            <a:r>
              <a:rPr lang="en-US" altLang="zh-TW" dirty="0"/>
              <a:t>ASUS</a:t>
            </a:r>
            <a:r>
              <a:rPr lang="zh-TW" altLang="en-US" dirty="0"/>
              <a:t> </a:t>
            </a:r>
            <a:r>
              <a:rPr lang="en-US" altLang="zh-TW" dirty="0"/>
              <a:t>Taiwan</a:t>
            </a:r>
            <a:endParaRPr lang="zh-TW" altLang="en-US" dirty="0"/>
          </a:p>
        </p:txBody>
      </p:sp>
      <p:graphicFrame>
        <p:nvGraphicFramePr>
          <p:cNvPr id="9" name="內容版面配置區 8"/>
          <p:cNvGraphicFramePr>
            <a:graphicFrameLocks noGrp="1"/>
          </p:cNvGraphicFramePr>
          <p:nvPr>
            <p:ph idx="1"/>
            <p:extLst>
              <p:ext uri="{D42A27DB-BD31-4B8C-83A1-F6EECF244321}">
                <p14:modId xmlns:p14="http://schemas.microsoft.com/office/powerpoint/2010/main" val="3235985444"/>
              </p:ext>
            </p:extLst>
          </p:nvPr>
        </p:nvGraphicFramePr>
        <p:xfrm>
          <a:off x="838200" y="1825624"/>
          <a:ext cx="10515600" cy="4264281"/>
        </p:xfrm>
        <a:graphic>
          <a:graphicData uri="http://schemas.openxmlformats.org/drawingml/2006/table">
            <a:tbl>
              <a:tblPr firstRow="1" bandRow="1">
                <a:tableStyleId>{C4B1156A-380E-4F78-BDF5-A606A8083BF9}</a:tableStyleId>
              </a:tblPr>
              <a:tblGrid>
                <a:gridCol w="5257800">
                  <a:extLst>
                    <a:ext uri="{9D8B030D-6E8A-4147-A177-3AD203B41FA5}">
                      <a16:colId xmlns:a16="http://schemas.microsoft.com/office/drawing/2014/main" val="1865555620"/>
                    </a:ext>
                  </a:extLst>
                </a:gridCol>
                <a:gridCol w="5257800">
                  <a:extLst>
                    <a:ext uri="{9D8B030D-6E8A-4147-A177-3AD203B41FA5}">
                      <a16:colId xmlns:a16="http://schemas.microsoft.com/office/drawing/2014/main" val="3778442908"/>
                    </a:ext>
                  </a:extLst>
                </a:gridCol>
              </a:tblGrid>
              <a:tr h="609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latin typeface="微軟正黑體" panose="020B0604030504040204" pitchFamily="34" charset="-120"/>
                          <a:ea typeface="微軟正黑體" panose="020B0604030504040204" pitchFamily="34" charset="-120"/>
                        </a:rPr>
                        <a:t>Start</a:t>
                      </a:r>
                      <a:r>
                        <a:rPr lang="en-US" altLang="zh-TW" b="1" baseline="0"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data time</a:t>
                      </a:r>
                      <a:endParaRPr lang="zh-TW" altLang="en-US" b="1" dirty="0">
                        <a:latin typeface="微軟正黑體" panose="020B0604030504040204" pitchFamily="34" charset="-120"/>
                        <a:ea typeface="微軟正黑體" panose="020B0604030504040204" pitchFamily="34" charset="-120"/>
                      </a:endParaRPr>
                    </a:p>
                  </a:txBody>
                  <a:tcPr/>
                </a:tc>
                <a:tc>
                  <a:txBody>
                    <a:bodyPr/>
                    <a:lstStyle/>
                    <a:p>
                      <a:endParaRPr lang="zh-TW" altLang="en-US" dirty="0"/>
                    </a:p>
                  </a:txBody>
                  <a:tcPr/>
                </a:tc>
                <a:extLst>
                  <a:ext uri="{0D108BD9-81ED-4DB2-BD59-A6C34878D82A}">
                    <a16:rowId xmlns:a16="http://schemas.microsoft.com/office/drawing/2014/main" val="311013181"/>
                  </a:ext>
                </a:extLst>
              </a:tr>
              <a:tr h="609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latin typeface="微軟正黑體" panose="020B0604030504040204" pitchFamily="34" charset="-120"/>
                          <a:ea typeface="微軟正黑體" panose="020B0604030504040204" pitchFamily="34" charset="-120"/>
                        </a:rPr>
                        <a:t>End date time</a:t>
                      </a:r>
                      <a:endParaRPr lang="zh-TW" altLang="en-US" b="1" dirty="0">
                        <a:latin typeface="微軟正黑體" panose="020B0604030504040204" pitchFamily="34" charset="-120"/>
                        <a:ea typeface="微軟正黑體" panose="020B0604030504040204" pitchFamily="34" charset="-120"/>
                      </a:endParaRPr>
                    </a:p>
                  </a:txBody>
                  <a:tcPr/>
                </a:tc>
                <a:tc>
                  <a:txBody>
                    <a:bodyPr/>
                    <a:lstStyle/>
                    <a:p>
                      <a:endParaRPr lang="zh-TW" altLang="en-US" dirty="0"/>
                    </a:p>
                  </a:txBody>
                  <a:tcPr/>
                </a:tc>
                <a:extLst>
                  <a:ext uri="{0D108BD9-81ED-4DB2-BD59-A6C34878D82A}">
                    <a16:rowId xmlns:a16="http://schemas.microsoft.com/office/drawing/2014/main" val="1299995630"/>
                  </a:ext>
                </a:extLst>
              </a:tr>
              <a:tr h="609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latin typeface="微軟正黑體" panose="020B0604030504040204" pitchFamily="34" charset="-120"/>
                          <a:ea typeface="微軟正黑體" panose="020B0604030504040204" pitchFamily="34" charset="-120"/>
                        </a:rPr>
                        <a:t>Number of fans</a:t>
                      </a:r>
                      <a:endParaRPr lang="zh-TW" altLang="en-US" b="1" dirty="0">
                        <a:latin typeface="微軟正黑體" panose="020B0604030504040204" pitchFamily="34" charset="-120"/>
                        <a:ea typeface="微軟正黑體" panose="020B0604030504040204" pitchFamily="34" charset="-120"/>
                      </a:endParaRPr>
                    </a:p>
                  </a:txBody>
                  <a:tcPr/>
                </a:tc>
                <a:tc>
                  <a:txBody>
                    <a:bodyPr/>
                    <a:lstStyle/>
                    <a:p>
                      <a:r>
                        <a:rPr lang="en-US" altLang="zh-TW" dirty="0"/>
                        <a:t>21,587,079</a:t>
                      </a:r>
                      <a:endParaRPr lang="zh-TW" altLang="en-US" dirty="0"/>
                    </a:p>
                  </a:txBody>
                  <a:tcPr/>
                </a:tc>
                <a:extLst>
                  <a:ext uri="{0D108BD9-81ED-4DB2-BD59-A6C34878D82A}">
                    <a16:rowId xmlns:a16="http://schemas.microsoft.com/office/drawing/2014/main" val="1920263959"/>
                  </a:ext>
                </a:extLst>
              </a:tr>
              <a:tr h="609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latin typeface="微軟正黑體" panose="020B0604030504040204" pitchFamily="34" charset="-120"/>
                          <a:ea typeface="微軟正黑體" panose="020B0604030504040204" pitchFamily="34" charset="-120"/>
                        </a:rPr>
                        <a:t>Number of likes</a:t>
                      </a:r>
                      <a:endParaRPr lang="zh-TW" altLang="en-US" b="1" dirty="0">
                        <a:latin typeface="微軟正黑體" panose="020B0604030504040204" pitchFamily="34" charset="-120"/>
                        <a:ea typeface="微軟正黑體" panose="020B0604030504040204" pitchFamily="34" charset="-120"/>
                      </a:endParaRPr>
                    </a:p>
                  </a:txBody>
                  <a:tcPr/>
                </a:tc>
                <a:tc>
                  <a:txBody>
                    <a:bodyPr/>
                    <a:lstStyle/>
                    <a:p>
                      <a:r>
                        <a:rPr lang="en-US" altLang="zh-TW" dirty="0"/>
                        <a:t>21,604,404</a:t>
                      </a:r>
                      <a:endParaRPr lang="zh-TW" altLang="en-US" dirty="0"/>
                    </a:p>
                  </a:txBody>
                  <a:tcPr/>
                </a:tc>
                <a:extLst>
                  <a:ext uri="{0D108BD9-81ED-4DB2-BD59-A6C34878D82A}">
                    <a16:rowId xmlns:a16="http://schemas.microsoft.com/office/drawing/2014/main" val="629988371"/>
                  </a:ext>
                </a:extLst>
              </a:tr>
              <a:tr h="609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latin typeface="微軟正黑體" panose="020B0604030504040204" pitchFamily="34" charset="-120"/>
                          <a:ea typeface="微軟正黑體" panose="020B0604030504040204" pitchFamily="34" charset="-120"/>
                        </a:rPr>
                        <a:t>Number of posts</a:t>
                      </a:r>
                      <a:endParaRPr lang="zh-TW" altLang="en-US" b="1" dirty="0">
                        <a:latin typeface="微軟正黑體" panose="020B0604030504040204" pitchFamily="34" charset="-120"/>
                        <a:ea typeface="微軟正黑體" panose="020B0604030504040204" pitchFamily="34" charset="-120"/>
                      </a:endParaRPr>
                    </a:p>
                  </a:txBody>
                  <a:tcPr/>
                </a:tc>
                <a:tc>
                  <a:txBody>
                    <a:bodyPr/>
                    <a:lstStyle/>
                    <a:p>
                      <a:endParaRPr lang="zh-TW" altLang="en-US" dirty="0"/>
                    </a:p>
                  </a:txBody>
                  <a:tcPr/>
                </a:tc>
                <a:extLst>
                  <a:ext uri="{0D108BD9-81ED-4DB2-BD59-A6C34878D82A}">
                    <a16:rowId xmlns:a16="http://schemas.microsoft.com/office/drawing/2014/main" val="553072888"/>
                  </a:ext>
                </a:extLst>
              </a:tr>
              <a:tr h="609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latin typeface="微軟正黑體" panose="020B0604030504040204" pitchFamily="34" charset="-120"/>
                          <a:ea typeface="微軟正黑體" panose="020B0604030504040204" pitchFamily="34" charset="-120"/>
                        </a:rPr>
                        <a:t>Number</a:t>
                      </a:r>
                      <a:r>
                        <a:rPr lang="en-US" altLang="zh-TW" b="1" baseline="0" dirty="0">
                          <a:latin typeface="微軟正黑體" panose="020B0604030504040204" pitchFamily="34" charset="-120"/>
                          <a:ea typeface="微軟正黑體" panose="020B0604030504040204" pitchFamily="34" charset="-120"/>
                        </a:rPr>
                        <a:t> of </a:t>
                      </a:r>
                      <a:r>
                        <a:rPr lang="en-US" altLang="zh-TW" b="1" dirty="0">
                          <a:latin typeface="微軟正黑體" panose="020B0604030504040204" pitchFamily="34" charset="-120"/>
                          <a:ea typeface="微軟正黑體" panose="020B0604030504040204" pitchFamily="34" charset="-120"/>
                        </a:rPr>
                        <a:t>like from unique users</a:t>
                      </a:r>
                      <a:endParaRPr lang="zh-TW" altLang="en-US" b="1" dirty="0">
                        <a:latin typeface="微軟正黑體" panose="020B0604030504040204" pitchFamily="34" charset="-120"/>
                        <a:ea typeface="微軟正黑體" panose="020B0604030504040204" pitchFamily="34" charset="-120"/>
                      </a:endParaRPr>
                    </a:p>
                  </a:txBody>
                  <a:tcPr/>
                </a:tc>
                <a:tc>
                  <a:txBody>
                    <a:bodyPr/>
                    <a:lstStyle/>
                    <a:p>
                      <a:endParaRPr lang="zh-TW" altLang="en-US" dirty="0"/>
                    </a:p>
                  </a:txBody>
                  <a:tcPr/>
                </a:tc>
                <a:extLst>
                  <a:ext uri="{0D108BD9-81ED-4DB2-BD59-A6C34878D82A}">
                    <a16:rowId xmlns:a16="http://schemas.microsoft.com/office/drawing/2014/main" val="3478404115"/>
                  </a:ext>
                </a:extLst>
              </a:tr>
              <a:tr h="609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latin typeface="微軟正黑體" panose="020B0604030504040204" pitchFamily="34" charset="-120"/>
                          <a:ea typeface="微軟正黑體" panose="020B0604030504040204" pitchFamily="34" charset="-120"/>
                        </a:rPr>
                        <a:t>Number of comment from unique user</a:t>
                      </a:r>
                    </a:p>
                  </a:txBody>
                  <a:tcPr/>
                </a:tc>
                <a:tc>
                  <a:txBody>
                    <a:bodyPr/>
                    <a:lstStyle/>
                    <a:p>
                      <a:endParaRPr lang="zh-TW" altLang="en-US" dirty="0"/>
                    </a:p>
                  </a:txBody>
                  <a:tcPr/>
                </a:tc>
                <a:extLst>
                  <a:ext uri="{0D108BD9-81ED-4DB2-BD59-A6C34878D82A}">
                    <a16:rowId xmlns:a16="http://schemas.microsoft.com/office/drawing/2014/main" val="2035995434"/>
                  </a:ext>
                </a:extLst>
              </a:tr>
            </a:tbl>
          </a:graphicData>
        </a:graphic>
      </p:graphicFrame>
    </p:spTree>
    <p:extLst>
      <p:ext uri="{BB962C8B-B14F-4D97-AF65-F5344CB8AC3E}">
        <p14:creationId xmlns:p14="http://schemas.microsoft.com/office/powerpoint/2010/main" val="325751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資料統計 </a:t>
            </a:r>
            <a:r>
              <a:rPr lang="en-US" altLang="zh-TW" dirty="0"/>
              <a:t>Microsoft</a:t>
            </a:r>
            <a:r>
              <a:rPr lang="zh-TW" altLang="en-US" dirty="0"/>
              <a:t> </a:t>
            </a:r>
            <a:r>
              <a:rPr lang="en-US" altLang="zh-TW" dirty="0"/>
              <a:t>Taiwan</a:t>
            </a:r>
            <a:endParaRPr lang="zh-TW" altLang="en-US" dirty="0"/>
          </a:p>
        </p:txBody>
      </p:sp>
      <p:graphicFrame>
        <p:nvGraphicFramePr>
          <p:cNvPr id="9" name="內容版面配置區 8"/>
          <p:cNvGraphicFramePr>
            <a:graphicFrameLocks noGrp="1"/>
          </p:cNvGraphicFramePr>
          <p:nvPr>
            <p:ph idx="1"/>
            <p:extLst>
              <p:ext uri="{D42A27DB-BD31-4B8C-83A1-F6EECF244321}">
                <p14:modId xmlns:p14="http://schemas.microsoft.com/office/powerpoint/2010/main" val="866712935"/>
              </p:ext>
            </p:extLst>
          </p:nvPr>
        </p:nvGraphicFramePr>
        <p:xfrm>
          <a:off x="838200" y="1825624"/>
          <a:ext cx="10515600" cy="4264281"/>
        </p:xfrm>
        <a:graphic>
          <a:graphicData uri="http://schemas.openxmlformats.org/drawingml/2006/table">
            <a:tbl>
              <a:tblPr firstRow="1" bandRow="1">
                <a:tableStyleId>{C4B1156A-380E-4F78-BDF5-A606A8083BF9}</a:tableStyleId>
              </a:tblPr>
              <a:tblGrid>
                <a:gridCol w="5257800">
                  <a:extLst>
                    <a:ext uri="{9D8B030D-6E8A-4147-A177-3AD203B41FA5}">
                      <a16:colId xmlns:a16="http://schemas.microsoft.com/office/drawing/2014/main" val="1865555620"/>
                    </a:ext>
                  </a:extLst>
                </a:gridCol>
                <a:gridCol w="5257800">
                  <a:extLst>
                    <a:ext uri="{9D8B030D-6E8A-4147-A177-3AD203B41FA5}">
                      <a16:colId xmlns:a16="http://schemas.microsoft.com/office/drawing/2014/main" val="3778442908"/>
                    </a:ext>
                  </a:extLst>
                </a:gridCol>
              </a:tblGrid>
              <a:tr h="609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latin typeface="微軟正黑體" panose="020B0604030504040204" pitchFamily="34" charset="-120"/>
                          <a:ea typeface="微軟正黑體" panose="020B0604030504040204" pitchFamily="34" charset="-120"/>
                        </a:rPr>
                        <a:t>Start</a:t>
                      </a:r>
                      <a:r>
                        <a:rPr lang="en-US" altLang="zh-TW" b="1" baseline="0"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data time</a:t>
                      </a:r>
                      <a:endParaRPr lang="zh-TW" altLang="en-US" b="1" dirty="0">
                        <a:latin typeface="微軟正黑體" panose="020B0604030504040204" pitchFamily="34" charset="-120"/>
                        <a:ea typeface="微軟正黑體" panose="020B0604030504040204" pitchFamily="34" charset="-120"/>
                      </a:endParaRPr>
                    </a:p>
                  </a:txBody>
                  <a:tcPr/>
                </a:tc>
                <a:tc>
                  <a:txBody>
                    <a:bodyPr/>
                    <a:lstStyle/>
                    <a:p>
                      <a:endParaRPr lang="zh-TW" altLang="en-US"/>
                    </a:p>
                  </a:txBody>
                  <a:tcPr/>
                </a:tc>
                <a:extLst>
                  <a:ext uri="{0D108BD9-81ED-4DB2-BD59-A6C34878D82A}">
                    <a16:rowId xmlns:a16="http://schemas.microsoft.com/office/drawing/2014/main" val="311013181"/>
                  </a:ext>
                </a:extLst>
              </a:tr>
              <a:tr h="609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latin typeface="微軟正黑體" panose="020B0604030504040204" pitchFamily="34" charset="-120"/>
                          <a:ea typeface="微軟正黑體" panose="020B0604030504040204" pitchFamily="34" charset="-120"/>
                        </a:rPr>
                        <a:t>End date time</a:t>
                      </a:r>
                      <a:endParaRPr lang="zh-TW" altLang="en-US" b="1" dirty="0">
                        <a:latin typeface="微軟正黑體" panose="020B0604030504040204" pitchFamily="34" charset="-120"/>
                        <a:ea typeface="微軟正黑體" panose="020B0604030504040204" pitchFamily="34" charset="-120"/>
                      </a:endParaRPr>
                    </a:p>
                  </a:txBody>
                  <a:tcPr/>
                </a:tc>
                <a:tc>
                  <a:txBody>
                    <a:bodyPr/>
                    <a:lstStyle/>
                    <a:p>
                      <a:endParaRPr lang="zh-TW" altLang="en-US" dirty="0"/>
                    </a:p>
                  </a:txBody>
                  <a:tcPr/>
                </a:tc>
                <a:extLst>
                  <a:ext uri="{0D108BD9-81ED-4DB2-BD59-A6C34878D82A}">
                    <a16:rowId xmlns:a16="http://schemas.microsoft.com/office/drawing/2014/main" val="1299995630"/>
                  </a:ext>
                </a:extLst>
              </a:tr>
              <a:tr h="609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latin typeface="微軟正黑體" panose="020B0604030504040204" pitchFamily="34" charset="-120"/>
                          <a:ea typeface="微軟正黑體" panose="020B0604030504040204" pitchFamily="34" charset="-120"/>
                        </a:rPr>
                        <a:t>Number of fans</a:t>
                      </a:r>
                      <a:endParaRPr lang="zh-TW" altLang="en-US" b="1" dirty="0">
                        <a:latin typeface="微軟正黑體" panose="020B0604030504040204" pitchFamily="34" charset="-120"/>
                        <a:ea typeface="微軟正黑體" panose="020B0604030504040204" pitchFamily="34" charset="-120"/>
                      </a:endParaRPr>
                    </a:p>
                  </a:txBody>
                  <a:tcPr/>
                </a:tc>
                <a:tc>
                  <a:txBody>
                    <a:bodyPr/>
                    <a:lstStyle/>
                    <a:p>
                      <a:r>
                        <a:rPr lang="en-US" altLang="zh-TW" dirty="0"/>
                        <a:t>48,708</a:t>
                      </a:r>
                      <a:endParaRPr lang="zh-TW" altLang="en-US" dirty="0"/>
                    </a:p>
                  </a:txBody>
                  <a:tcPr/>
                </a:tc>
                <a:extLst>
                  <a:ext uri="{0D108BD9-81ED-4DB2-BD59-A6C34878D82A}">
                    <a16:rowId xmlns:a16="http://schemas.microsoft.com/office/drawing/2014/main" val="1920263959"/>
                  </a:ext>
                </a:extLst>
              </a:tr>
              <a:tr h="609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latin typeface="微軟正黑體" panose="020B0604030504040204" pitchFamily="34" charset="-120"/>
                          <a:ea typeface="微軟正黑體" panose="020B0604030504040204" pitchFamily="34" charset="-120"/>
                        </a:rPr>
                        <a:t>Number of likes</a:t>
                      </a:r>
                      <a:endParaRPr lang="zh-TW" altLang="en-US" b="1" dirty="0">
                        <a:latin typeface="微軟正黑體" panose="020B0604030504040204" pitchFamily="34" charset="-120"/>
                        <a:ea typeface="微軟正黑體" panose="020B0604030504040204" pitchFamily="34" charset="-120"/>
                      </a:endParaRPr>
                    </a:p>
                  </a:txBody>
                  <a:tcPr/>
                </a:tc>
                <a:tc>
                  <a:txBody>
                    <a:bodyPr/>
                    <a:lstStyle/>
                    <a:p>
                      <a:r>
                        <a:rPr lang="en-US" altLang="zh-TW" dirty="0"/>
                        <a:t>49,274</a:t>
                      </a:r>
                      <a:endParaRPr lang="zh-TW" altLang="en-US" dirty="0"/>
                    </a:p>
                  </a:txBody>
                  <a:tcPr/>
                </a:tc>
                <a:extLst>
                  <a:ext uri="{0D108BD9-81ED-4DB2-BD59-A6C34878D82A}">
                    <a16:rowId xmlns:a16="http://schemas.microsoft.com/office/drawing/2014/main" val="629988371"/>
                  </a:ext>
                </a:extLst>
              </a:tr>
              <a:tr h="609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latin typeface="微軟正黑體" panose="020B0604030504040204" pitchFamily="34" charset="-120"/>
                          <a:ea typeface="微軟正黑體" panose="020B0604030504040204" pitchFamily="34" charset="-120"/>
                        </a:rPr>
                        <a:t>Number of posts</a:t>
                      </a:r>
                      <a:endParaRPr lang="zh-TW" altLang="en-US" b="1" dirty="0">
                        <a:latin typeface="微軟正黑體" panose="020B0604030504040204" pitchFamily="34" charset="-120"/>
                        <a:ea typeface="微軟正黑體" panose="020B0604030504040204" pitchFamily="34" charset="-120"/>
                      </a:endParaRPr>
                    </a:p>
                  </a:txBody>
                  <a:tcPr/>
                </a:tc>
                <a:tc>
                  <a:txBody>
                    <a:bodyPr/>
                    <a:lstStyle/>
                    <a:p>
                      <a:endParaRPr lang="zh-TW" altLang="en-US" dirty="0"/>
                    </a:p>
                  </a:txBody>
                  <a:tcPr/>
                </a:tc>
                <a:extLst>
                  <a:ext uri="{0D108BD9-81ED-4DB2-BD59-A6C34878D82A}">
                    <a16:rowId xmlns:a16="http://schemas.microsoft.com/office/drawing/2014/main" val="553072888"/>
                  </a:ext>
                </a:extLst>
              </a:tr>
              <a:tr h="609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latin typeface="微軟正黑體" panose="020B0604030504040204" pitchFamily="34" charset="-120"/>
                          <a:ea typeface="微軟正黑體" panose="020B0604030504040204" pitchFamily="34" charset="-120"/>
                        </a:rPr>
                        <a:t>Number</a:t>
                      </a:r>
                      <a:r>
                        <a:rPr lang="en-US" altLang="zh-TW" b="1" baseline="0" dirty="0">
                          <a:latin typeface="微軟正黑體" panose="020B0604030504040204" pitchFamily="34" charset="-120"/>
                          <a:ea typeface="微軟正黑體" panose="020B0604030504040204" pitchFamily="34" charset="-120"/>
                        </a:rPr>
                        <a:t> of </a:t>
                      </a:r>
                      <a:r>
                        <a:rPr lang="en-US" altLang="zh-TW" b="1" dirty="0">
                          <a:latin typeface="微軟正黑體" panose="020B0604030504040204" pitchFamily="34" charset="-120"/>
                          <a:ea typeface="微軟正黑體" panose="020B0604030504040204" pitchFamily="34" charset="-120"/>
                        </a:rPr>
                        <a:t>like from unique users</a:t>
                      </a:r>
                      <a:endParaRPr lang="zh-TW" altLang="en-US" b="1" dirty="0">
                        <a:latin typeface="微軟正黑體" panose="020B0604030504040204" pitchFamily="34" charset="-120"/>
                        <a:ea typeface="微軟正黑體" panose="020B0604030504040204" pitchFamily="34" charset="-120"/>
                      </a:endParaRPr>
                    </a:p>
                  </a:txBody>
                  <a:tcPr/>
                </a:tc>
                <a:tc>
                  <a:txBody>
                    <a:bodyPr/>
                    <a:lstStyle/>
                    <a:p>
                      <a:endParaRPr lang="zh-TW" altLang="en-US"/>
                    </a:p>
                  </a:txBody>
                  <a:tcPr/>
                </a:tc>
                <a:extLst>
                  <a:ext uri="{0D108BD9-81ED-4DB2-BD59-A6C34878D82A}">
                    <a16:rowId xmlns:a16="http://schemas.microsoft.com/office/drawing/2014/main" val="3478404115"/>
                  </a:ext>
                </a:extLst>
              </a:tr>
              <a:tr h="609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latin typeface="微軟正黑體" panose="020B0604030504040204" pitchFamily="34" charset="-120"/>
                          <a:ea typeface="微軟正黑體" panose="020B0604030504040204" pitchFamily="34" charset="-120"/>
                        </a:rPr>
                        <a:t>Number of comment from unique user</a:t>
                      </a:r>
                    </a:p>
                  </a:txBody>
                  <a:tcPr/>
                </a:tc>
                <a:tc>
                  <a:txBody>
                    <a:bodyPr/>
                    <a:lstStyle/>
                    <a:p>
                      <a:endParaRPr lang="zh-TW" altLang="en-US" dirty="0"/>
                    </a:p>
                  </a:txBody>
                  <a:tcPr/>
                </a:tc>
                <a:extLst>
                  <a:ext uri="{0D108BD9-81ED-4DB2-BD59-A6C34878D82A}">
                    <a16:rowId xmlns:a16="http://schemas.microsoft.com/office/drawing/2014/main" val="2035995434"/>
                  </a:ext>
                </a:extLst>
              </a:tr>
            </a:tbl>
          </a:graphicData>
        </a:graphic>
      </p:graphicFrame>
    </p:spTree>
    <p:extLst>
      <p:ext uri="{BB962C8B-B14F-4D97-AF65-F5344CB8AC3E}">
        <p14:creationId xmlns:p14="http://schemas.microsoft.com/office/powerpoint/2010/main" val="333222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資料分析結果 </a:t>
            </a:r>
            <a:endParaRPr lang="zh-TW" altLang="en-US" dirty="0"/>
          </a:p>
        </p:txBody>
      </p:sp>
      <p:pic>
        <p:nvPicPr>
          <p:cNvPr id="4" name="內容版面配置區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20119"/>
            <a:ext cx="5181600" cy="3562349"/>
          </a:xfrm>
        </p:spPr>
      </p:pic>
      <p:sp>
        <p:nvSpPr>
          <p:cNvPr id="5" name="內容版面配置區 4"/>
          <p:cNvSpPr>
            <a:spLocks noGrp="1"/>
          </p:cNvSpPr>
          <p:nvPr>
            <p:ph sz="half" idx="2"/>
          </p:nvPr>
        </p:nvSpPr>
        <p:spPr/>
        <p:txBody>
          <a:bodyPr>
            <a:normAutofit lnSpcReduction="10000"/>
          </a:bodyPr>
          <a:lstStyle/>
          <a:p>
            <a:r>
              <a:rPr lang="zh-TW" altLang="en-US" dirty="0"/>
              <a:t>兩個專頁發的文所獲得的回文數相型圖</a:t>
            </a:r>
            <a:endParaRPr lang="en-US" altLang="zh-TW" dirty="0"/>
          </a:p>
          <a:p>
            <a:endParaRPr lang="en-US" altLang="zh-TW" dirty="0"/>
          </a:p>
          <a:p>
            <a:r>
              <a:rPr lang="zh-TW" altLang="en-US" dirty="0"/>
              <a:t>左邊為</a:t>
            </a:r>
            <a:r>
              <a:rPr lang="en-US" altLang="zh-TW" dirty="0"/>
              <a:t>ASUS</a:t>
            </a:r>
            <a:r>
              <a:rPr lang="zh-TW" altLang="en-US" dirty="0"/>
              <a:t> </a:t>
            </a:r>
            <a:r>
              <a:rPr lang="en-US" altLang="zh-TW" dirty="0"/>
              <a:t>Taiwan</a:t>
            </a:r>
          </a:p>
          <a:p>
            <a:endParaRPr lang="en-US" altLang="zh-TW" dirty="0"/>
          </a:p>
          <a:p>
            <a:r>
              <a:rPr lang="zh-TW" altLang="en-US" dirty="0"/>
              <a:t>右邊為</a:t>
            </a:r>
            <a:r>
              <a:rPr lang="en-US" altLang="zh-TW" dirty="0"/>
              <a:t>Microsoft Taiwan</a:t>
            </a:r>
          </a:p>
          <a:p>
            <a:endParaRPr lang="en-US" altLang="zh-TW" dirty="0"/>
          </a:p>
          <a:p>
            <a:r>
              <a:rPr lang="zh-TW" altLang="en-US" dirty="0"/>
              <a:t>可以很明顯的看到</a:t>
            </a:r>
            <a:r>
              <a:rPr lang="en-US" altLang="zh-TW" dirty="0"/>
              <a:t>ASUS</a:t>
            </a:r>
            <a:r>
              <a:rPr lang="zh-TW" altLang="en-US" dirty="0"/>
              <a:t>的粉絲回文數較高，甚至在</a:t>
            </a:r>
            <a:r>
              <a:rPr lang="en-US" altLang="zh-TW" dirty="0"/>
              <a:t>Q1</a:t>
            </a:r>
            <a:r>
              <a:rPr lang="zh-TW" altLang="en-US" dirty="0"/>
              <a:t>還大於微軟的</a:t>
            </a:r>
            <a:r>
              <a:rPr lang="en-US" altLang="zh-TW" dirty="0"/>
              <a:t>Q3</a:t>
            </a:r>
            <a:endParaRPr lang="zh-TW" altLang="en-US" dirty="0"/>
          </a:p>
        </p:txBody>
      </p:sp>
    </p:spTree>
    <p:extLst>
      <p:ext uri="{BB962C8B-B14F-4D97-AF65-F5344CB8AC3E}">
        <p14:creationId xmlns:p14="http://schemas.microsoft.com/office/powerpoint/2010/main" val="199073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ASUS</a:t>
            </a:r>
            <a:r>
              <a:rPr lang="zh-TW" altLang="en-US" dirty="0"/>
              <a:t>每月發文數分析</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1390" y="1825625"/>
            <a:ext cx="6329219" cy="4351338"/>
          </a:xfrm>
        </p:spPr>
      </p:pic>
    </p:spTree>
    <p:extLst>
      <p:ext uri="{BB962C8B-B14F-4D97-AF65-F5344CB8AC3E}">
        <p14:creationId xmlns:p14="http://schemas.microsoft.com/office/powerpoint/2010/main" val="313874582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569</Words>
  <Application>Microsoft Office PowerPoint</Application>
  <PresentationFormat>寬螢幕</PresentationFormat>
  <Paragraphs>60</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新細明體</vt:lpstr>
      <vt:lpstr>Arial</vt:lpstr>
      <vt:lpstr>Calibri</vt:lpstr>
      <vt:lpstr>Calibri Light</vt:lpstr>
      <vt:lpstr>微軟正黑體</vt:lpstr>
      <vt:lpstr>Office 佈景主題</vt:lpstr>
      <vt:lpstr>社群媒體分析期末報告</vt:lpstr>
      <vt:lpstr>報告大綱</vt:lpstr>
      <vt:lpstr>背景與觀察</vt:lpstr>
      <vt:lpstr>背景與觀察- 觀察案例</vt:lpstr>
      <vt:lpstr>分析方法與目的</vt:lpstr>
      <vt:lpstr>資料統計 ASUS Taiwan</vt:lpstr>
      <vt:lpstr>資料統計 Microsoft Taiwan</vt:lpstr>
      <vt:lpstr>資料分析結果 </vt:lpstr>
      <vt:lpstr>ASUS每月發文數分析</vt:lpstr>
      <vt:lpstr>Microsoft每月發文數分析</vt:lpstr>
      <vt:lpstr>結語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社群媒體分析期末報告</dc:title>
  <dc:creator>Jason Lin</dc:creator>
  <cp:lastModifiedBy>Jason Lin</cp:lastModifiedBy>
  <cp:revision>14</cp:revision>
  <dcterms:created xsi:type="dcterms:W3CDTF">2017-01-15T10:00:12Z</dcterms:created>
  <dcterms:modified xsi:type="dcterms:W3CDTF">2017-01-15T16:27:47Z</dcterms:modified>
</cp:coreProperties>
</file>