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66" r:id="rId2"/>
    <p:sldId id="267" r:id="rId3"/>
    <p:sldId id="268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4630400" cy="8229600"/>
  <p:notesSz cx="8229600" cy="14630400"/>
  <p:embeddedFontLst>
    <p:embeddedFont>
      <p:font typeface="Roboto Condensed" panose="02000000000000000000" pitchFamily="2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109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96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38894-6B64-9132-8F1D-8D76BB17D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DBAB9D-932C-EAC3-F238-3DE79D284A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E5A97-F595-262D-A516-682906769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F9543-79D1-4D9C-4E15-C0C4DD40E1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66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F98B3-D742-E762-0065-CC7114FF2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E87D16-EE05-2917-8EDA-FF54E1D029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2A8FD0-A0DD-8E11-BB72-E21A16E253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B917B-7FDE-8CA3-3413-E9F2B41800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67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85BEC-E868-0B98-D479-1F56B7134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496FD1-58DA-50C6-C691-AA5AFBF22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A8E3A3-C00A-9A48-F9EF-1A6A99B7B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29196-04BC-36D4-3789-E07C1AFFD7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5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29E51-94DC-C720-27B0-887931333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C1485E0-B4B4-1437-7094-D55D604E1843}"/>
              </a:ext>
            </a:extLst>
          </p:cNvPr>
          <p:cNvSpPr/>
          <p:nvPr/>
        </p:nvSpPr>
        <p:spPr>
          <a:xfrm>
            <a:off x="912323" y="979170"/>
            <a:ext cx="1031557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/>
              <a:t>Analyzing Historical Stock and Revenue Data </a:t>
            </a:r>
            <a:br>
              <a:rPr lang="en-US" sz="4800" dirty="0"/>
            </a:br>
            <a:r>
              <a:rPr lang="en-US" sz="4800" dirty="0"/>
              <a:t>for Business Insights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E21A9102-C409-38AC-1946-CAC5A4E97462}"/>
              </a:ext>
            </a:extLst>
          </p:cNvPr>
          <p:cNvSpPr/>
          <p:nvPr/>
        </p:nvSpPr>
        <p:spPr>
          <a:xfrm>
            <a:off x="912323" y="35812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/>
              <a:t>Presented by:</a:t>
            </a:r>
            <a:r>
              <a:rPr lang="en-US" sz="2400" dirty="0"/>
              <a:t> Jason </a:t>
            </a:r>
            <a:r>
              <a:rPr lang="en-US" sz="2400" dirty="0" err="1"/>
              <a:t>Gnanakumar</a:t>
            </a:r>
            <a:r>
              <a:rPr lang="en-US" sz="2400" dirty="0"/>
              <a:t> J</a:t>
            </a:r>
            <a:br>
              <a:rPr lang="en-US" sz="2400" dirty="0"/>
            </a:br>
            <a:r>
              <a:rPr lang="en-US" sz="2400" b="1" dirty="0"/>
              <a:t>Course:</a:t>
            </a:r>
            <a:r>
              <a:rPr lang="en-US" sz="2400" dirty="0"/>
              <a:t> IBM Data Science Professional Certificate – Capstone Project</a:t>
            </a:r>
            <a:endParaRPr lang="en-US" sz="2200" dirty="0"/>
          </a:p>
        </p:txBody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23" y="7344966"/>
            <a:ext cx="347663" cy="347663"/>
          </a:xfrm>
          <a:prstGeom prst="rect">
            <a:avLst/>
          </a:prstGeom>
        </p:spPr>
      </p:pic>
      <p:sp>
        <p:nvSpPr>
          <p:cNvPr id="13" name="Text 3"/>
          <p:cNvSpPr/>
          <p:nvPr/>
        </p:nvSpPr>
        <p:spPr>
          <a:xfrm>
            <a:off x="1380953" y="7320439"/>
            <a:ext cx="113288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Roboto Condensed Bold" pitchFamily="34" charset="0"/>
                <a:ea typeface="Roboto Condensed Bold" pitchFamily="34" charset="-122"/>
                <a:cs typeface="Roboto Condensed Bold" pitchFamily="34" charset="-120"/>
              </a:rPr>
              <a:t>by JASON</a:t>
            </a:r>
            <a:endParaRPr lang="en-US" sz="2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808114-7AA3-C3E6-CE2F-7237F99DEC01}"/>
              </a:ext>
            </a:extLst>
          </p:cNvPr>
          <p:cNvSpPr/>
          <p:nvPr/>
        </p:nvSpPr>
        <p:spPr>
          <a:xfrm>
            <a:off x="12820650" y="7692629"/>
            <a:ext cx="1809750" cy="536971"/>
          </a:xfrm>
          <a:prstGeom prst="rect">
            <a:avLst/>
          </a:prstGeom>
          <a:solidFill>
            <a:srgbClr val="E8E8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 descr="A colorful logo on a black background&#10;&#10;AI-generated content may be incorrect.">
            <a:extLst>
              <a:ext uri="{FF2B5EF4-FFF2-40B4-BE49-F238E27FC236}">
                <a16:creationId xmlns:a16="http://schemas.microsoft.com/office/drawing/2014/main" id="{7712A7E7-D6A3-3F7E-B063-60C698444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0650" y="5916216"/>
            <a:ext cx="16002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49003"/>
            <a:ext cx="674929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Folium Map Results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597944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824758"/>
            <a:ext cx="29663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Interactive Map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3315176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Built a map of company headquarters.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3958828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4185642"/>
            <a:ext cx="30714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Markers &amp; Popups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676061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Added markers with revenue information.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5319713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5546527"/>
            <a:ext cx="35741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Geographic Insight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6036945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Visualized geographic spread and market reach correlation.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AC9357-DDA1-A0D0-14C1-8FF4CFF4004E}"/>
              </a:ext>
            </a:extLst>
          </p:cNvPr>
          <p:cNvSpPr/>
          <p:nvPr/>
        </p:nvSpPr>
        <p:spPr>
          <a:xfrm>
            <a:off x="12820650" y="7692629"/>
            <a:ext cx="1809750" cy="536971"/>
          </a:xfrm>
          <a:prstGeom prst="rect">
            <a:avLst/>
          </a:prstGeom>
          <a:solidFill>
            <a:srgbClr val="E8E8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107521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Plotly Dash Dashboard Results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92178"/>
            <a:ext cx="37852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Interactive Dashboard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936927"/>
            <a:ext cx="3785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Created using Plotly Dash.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571411" y="420909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Features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351967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Company selection dropdown, line charts for revenue and stock.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170307" y="3258026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314117"/>
            <a:ext cx="296941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Dynamic Updates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80453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Real-time data interaction and visual filtering.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694533" y="5984200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676AD0-B82B-1631-A717-742E191AB893}"/>
              </a:ext>
            </a:extLst>
          </p:cNvPr>
          <p:cNvSpPr/>
          <p:nvPr/>
        </p:nvSpPr>
        <p:spPr>
          <a:xfrm>
            <a:off x="12820650" y="7692629"/>
            <a:ext cx="1809750" cy="536971"/>
          </a:xfrm>
          <a:prstGeom prst="rect">
            <a:avLst/>
          </a:prstGeom>
          <a:solidFill>
            <a:srgbClr val="E8E8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293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7240" y="610672"/>
            <a:ext cx="7589520" cy="13877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Predictive Analysis Results</a:t>
            </a:r>
            <a:endParaRPr lang="en-US" sz="4350" dirty="0"/>
          </a:p>
        </p:txBody>
      </p:sp>
      <p:sp>
        <p:nvSpPr>
          <p:cNvPr id="4" name="Text 1"/>
          <p:cNvSpPr/>
          <p:nvPr/>
        </p:nvSpPr>
        <p:spPr>
          <a:xfrm>
            <a:off x="777240" y="2442567"/>
            <a:ext cx="3628192" cy="732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750"/>
              </a:lnSpc>
              <a:buNone/>
            </a:pPr>
            <a:r>
              <a:rPr lang="en-US" sz="575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85%</a:t>
            </a:r>
            <a:endParaRPr lang="en-US" sz="5750" dirty="0"/>
          </a:p>
        </p:txBody>
      </p:sp>
      <p:sp>
        <p:nvSpPr>
          <p:cNvPr id="5" name="Text 2"/>
          <p:cNvSpPr/>
          <p:nvPr/>
        </p:nvSpPr>
        <p:spPr>
          <a:xfrm>
            <a:off x="1203246" y="3452932"/>
            <a:ext cx="2776180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Accuracy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777240" y="3933230"/>
            <a:ext cx="3628192" cy="710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Logistic Regression model achieved 85% accuracy.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4738568" y="2442567"/>
            <a:ext cx="3628192" cy="732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750"/>
              </a:lnSpc>
              <a:buNone/>
            </a:pPr>
            <a:r>
              <a:rPr lang="en-US" sz="575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True Positives</a:t>
            </a:r>
            <a:endParaRPr lang="en-US" sz="5750" dirty="0"/>
          </a:p>
        </p:txBody>
      </p:sp>
      <p:sp>
        <p:nvSpPr>
          <p:cNvPr id="8" name="Text 5"/>
          <p:cNvSpPr/>
          <p:nvPr/>
        </p:nvSpPr>
        <p:spPr>
          <a:xfrm>
            <a:off x="4975741" y="3452932"/>
            <a:ext cx="3153728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Confusion Matrix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4738568" y="3933230"/>
            <a:ext cx="3628192" cy="710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Detailed breakdown of True Positives and False Negatives.</a:t>
            </a:r>
            <a:endParaRPr lang="en-US" sz="1700" dirty="0"/>
          </a:p>
        </p:txBody>
      </p:sp>
      <p:sp>
        <p:nvSpPr>
          <p:cNvPr id="10" name="Text 7"/>
          <p:cNvSpPr/>
          <p:nvPr/>
        </p:nvSpPr>
        <p:spPr>
          <a:xfrm>
            <a:off x="2757845" y="5421035"/>
            <a:ext cx="3628192" cy="732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750"/>
              </a:lnSpc>
              <a:buNone/>
            </a:pPr>
            <a:r>
              <a:rPr lang="en-US" sz="575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High/Low</a:t>
            </a:r>
            <a:endParaRPr lang="en-US" sz="5750" dirty="0"/>
          </a:p>
        </p:txBody>
      </p:sp>
      <p:sp>
        <p:nvSpPr>
          <p:cNvPr id="11" name="Text 8"/>
          <p:cNvSpPr/>
          <p:nvPr/>
        </p:nvSpPr>
        <p:spPr>
          <a:xfrm>
            <a:off x="3183850" y="6431399"/>
            <a:ext cx="2776180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Prediction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2757845" y="6911697"/>
            <a:ext cx="3628192" cy="710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Model can reasonably predict stock outcomes based on revenue.</a:t>
            </a:r>
            <a:endParaRPr lang="en-US" sz="17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7561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Conclusion &amp; Innovation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833330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000000"/>
          </a:solidFill>
          <a:ln/>
        </p:spPr>
      </p:sp>
      <p:sp>
        <p:nvSpPr>
          <p:cNvPr id="5" name="Text 2"/>
          <p:cNvSpPr/>
          <p:nvPr/>
        </p:nvSpPr>
        <p:spPr>
          <a:xfrm>
            <a:off x="6790373" y="2833330"/>
            <a:ext cx="355973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End-to-End Learning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3323749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Gathered, cleaned, analyzed, and visualized data.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3913465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000000"/>
          </a:solidFill>
          <a:ln/>
        </p:spPr>
      </p:sp>
      <p:sp>
        <p:nvSpPr>
          <p:cNvPr id="8" name="Text 5"/>
          <p:cNvSpPr/>
          <p:nvPr/>
        </p:nvSpPr>
        <p:spPr>
          <a:xfrm>
            <a:off x="7130534" y="3913465"/>
            <a:ext cx="328934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Pattern Discovery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4403884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Found patterns between financial performance and stock trends.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4993600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000000"/>
          </a:solidFill>
          <a:ln/>
        </p:spPr>
      </p:sp>
      <p:sp>
        <p:nvSpPr>
          <p:cNvPr id="11" name="Text 8"/>
          <p:cNvSpPr/>
          <p:nvPr/>
        </p:nvSpPr>
        <p:spPr>
          <a:xfrm>
            <a:off x="7470815" y="4993600"/>
            <a:ext cx="328803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Interactive Tools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70815" y="5484019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Built dashboards and a predictive model.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300913" y="6073735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000000"/>
          </a:solidFill>
          <a:ln/>
        </p:spPr>
      </p:sp>
      <p:sp>
        <p:nvSpPr>
          <p:cNvPr id="14" name="Text 11"/>
          <p:cNvSpPr/>
          <p:nvPr/>
        </p:nvSpPr>
        <p:spPr>
          <a:xfrm>
            <a:off x="7811095" y="6073735"/>
            <a:ext cx="327469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Creative Elements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811095" y="6564154"/>
            <a:ext cx="60255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Custom theme, storytelling layout, extra charts.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540BDF-CD6B-5159-842B-33620515522A}"/>
              </a:ext>
            </a:extLst>
          </p:cNvPr>
          <p:cNvSpPr/>
          <p:nvPr/>
        </p:nvSpPr>
        <p:spPr>
          <a:xfrm>
            <a:off x="12820650" y="7692629"/>
            <a:ext cx="1809750" cy="536971"/>
          </a:xfrm>
          <a:prstGeom prst="rect">
            <a:avLst/>
          </a:prstGeom>
          <a:solidFill>
            <a:srgbClr val="E8E8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839E8-8DC7-042D-7D8F-9E3B3BE25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C7353B7-E27E-CC11-1C3E-0ED293BE8412}"/>
              </a:ext>
            </a:extLst>
          </p:cNvPr>
          <p:cNvSpPr/>
          <p:nvPr/>
        </p:nvSpPr>
        <p:spPr>
          <a:xfrm>
            <a:off x="912323" y="979170"/>
            <a:ext cx="1031557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IN" sz="4800" dirty="0"/>
              <a:t>Executive Summary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593E9CC7-00D7-F137-5172-A9A2C3BB6172}"/>
              </a:ext>
            </a:extLst>
          </p:cNvPr>
          <p:cNvSpPr/>
          <p:nvPr/>
        </p:nvSpPr>
        <p:spPr>
          <a:xfrm>
            <a:off x="740873" y="2377135"/>
            <a:ext cx="13756177" cy="34863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buNone/>
            </a:pPr>
            <a:r>
              <a:rPr lang="en-US" sz="2400" dirty="0"/>
              <a:t>This project analyzes historical stock prices and revenue data of companies to extract meaningful business </a:t>
            </a:r>
            <a:br>
              <a:rPr lang="en-US" sz="2400" dirty="0"/>
            </a:br>
            <a:r>
              <a:rPr lang="en-US" sz="2400" dirty="0"/>
              <a:t>insights using data science tools.</a:t>
            </a:r>
          </a:p>
          <a:p>
            <a:pPr>
              <a:buNone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Objective:</a:t>
            </a:r>
            <a:r>
              <a:rPr lang="en-US" sz="2400" dirty="0"/>
              <a:t> Uncover trends, relationships, and build predictive models for business decisions.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Data:</a:t>
            </a:r>
            <a:r>
              <a:rPr lang="en-US" sz="2400" dirty="0"/>
              <a:t> Collected from Yahoo Finance, </a:t>
            </a:r>
            <a:r>
              <a:rPr lang="en-US" sz="2400" dirty="0" err="1"/>
              <a:t>MacroTrends</a:t>
            </a:r>
            <a:r>
              <a:rPr lang="en-US" sz="2400" dirty="0"/>
              <a:t>, and APIs.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Methods:</a:t>
            </a:r>
            <a:r>
              <a:rPr lang="en-US" sz="2400" dirty="0"/>
              <a:t> Data wrangling, visualization (Matplotlib, Seaborn, </a:t>
            </a:r>
            <a:r>
              <a:rPr lang="en-US" sz="2400" dirty="0" err="1"/>
              <a:t>Plotly</a:t>
            </a:r>
            <a:r>
              <a:rPr lang="en-US" sz="2400" dirty="0"/>
              <a:t>, Folium), SQL analysis, classification </a:t>
            </a:r>
            <a:br>
              <a:rPr lang="en-US" sz="2400" dirty="0"/>
            </a:br>
            <a:r>
              <a:rPr lang="en-US" sz="2400" dirty="0"/>
              <a:t>modeling.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Key Results:</a:t>
            </a:r>
            <a:r>
              <a:rPr lang="en-US" sz="2400" dirty="0"/>
              <a:t> Identified strong revenue-stock correlations, developed a classification model with 85% </a:t>
            </a:r>
            <a:br>
              <a:rPr lang="en-US" sz="2400" dirty="0"/>
            </a:br>
            <a:r>
              <a:rPr lang="en-US" sz="2400" dirty="0"/>
              <a:t>accuracy, and visualized company trends using Dash and Folium.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C7F19-14B1-8E10-9B30-674271E819DA}"/>
              </a:ext>
            </a:extLst>
          </p:cNvPr>
          <p:cNvSpPr/>
          <p:nvPr/>
        </p:nvSpPr>
        <p:spPr>
          <a:xfrm>
            <a:off x="12820650" y="7692629"/>
            <a:ext cx="1809750" cy="536971"/>
          </a:xfrm>
          <a:prstGeom prst="rect">
            <a:avLst/>
          </a:prstGeom>
          <a:solidFill>
            <a:srgbClr val="E8E8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93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6EBF7-39BC-4480-29FD-4B51CBC3B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524952A-0059-3453-21EF-AD1A7A972D08}"/>
              </a:ext>
            </a:extLst>
          </p:cNvPr>
          <p:cNvSpPr/>
          <p:nvPr/>
        </p:nvSpPr>
        <p:spPr>
          <a:xfrm>
            <a:off x="912323" y="979170"/>
            <a:ext cx="1031557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IN" sz="4800" dirty="0"/>
              <a:t>Introduction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DDC6A956-DEC9-4023-83BF-8802A1A5CE89}"/>
              </a:ext>
            </a:extLst>
          </p:cNvPr>
          <p:cNvSpPr/>
          <p:nvPr/>
        </p:nvSpPr>
        <p:spPr>
          <a:xfrm>
            <a:off x="740873" y="2377135"/>
            <a:ext cx="13756177" cy="34863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buNone/>
            </a:pPr>
            <a:endParaRPr lang="en-US" sz="240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D5A0212-72F8-4DEE-94F5-AD94C49C5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323" y="2523939"/>
            <a:ext cx="13301270" cy="168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How do company revenues impact stock trends, and can we predict performance?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It Matters: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Investors and analysts rely on historical data patterns to make informed decisions.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Companies Analyzed: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Tesla and Walmart — chosen for contrasting industry dynamics (tech vs. retail).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CFD132-0C52-B90D-4979-717DA4D25D18}"/>
              </a:ext>
            </a:extLst>
          </p:cNvPr>
          <p:cNvSpPr/>
          <p:nvPr/>
        </p:nvSpPr>
        <p:spPr>
          <a:xfrm>
            <a:off x="12820650" y="7692629"/>
            <a:ext cx="1809750" cy="536971"/>
          </a:xfrm>
          <a:prstGeom prst="rect">
            <a:avLst/>
          </a:prstGeom>
          <a:solidFill>
            <a:srgbClr val="E8E8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30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Financial Data Analysis Project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This presentation covers our end-to-end financial data analysis project. We will explore data collection, cleaning, visualization, and predictive modeling. Our goal is to uncover insights into stock performance.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4840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CEF5FF-415E-28E2-56EB-125F0F21EDC8}"/>
              </a:ext>
            </a:extLst>
          </p:cNvPr>
          <p:cNvSpPr/>
          <p:nvPr/>
        </p:nvSpPr>
        <p:spPr>
          <a:xfrm>
            <a:off x="12820650" y="7692629"/>
            <a:ext cx="1809750" cy="536971"/>
          </a:xfrm>
          <a:prstGeom prst="rect">
            <a:avLst/>
          </a:prstGeom>
          <a:solidFill>
            <a:srgbClr val="E8E8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1954"/>
            <a:ext cx="1031557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Data Collection &amp; Wrangling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Sources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Yahoo Finance (stock)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MacroTrends (revenue)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APIs and CSVs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Cleaning Steps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Removed null values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Parsed and merged dates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Normalized column formats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4854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Merged stock &amp; revenue</a:t>
            </a: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46A90D-1CBF-18C1-8DE7-582E1097B7E0}"/>
              </a:ext>
            </a:extLst>
          </p:cNvPr>
          <p:cNvSpPr/>
          <p:nvPr/>
        </p:nvSpPr>
        <p:spPr>
          <a:xfrm>
            <a:off x="12820650" y="7692629"/>
            <a:ext cx="1809750" cy="536971"/>
          </a:xfrm>
          <a:prstGeom prst="rect">
            <a:avLst/>
          </a:prstGeom>
          <a:solidFill>
            <a:srgbClr val="E8E8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9642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EDA &amp; Interactive Visual Analytics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65414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000000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3696653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37320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Tools Used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017306" y="4222433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Pandas, Matplotlib, Seaborn, Plotly for analysis.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0200203" y="365414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000000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5274" y="3696653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937319" y="37320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Visualizations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937319" y="4222433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Line charts, histograms, bar charts, correlation heatmaps.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6280190" y="54018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000000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260" y="5444371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17306" y="54797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Approach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017306" y="597015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Time series, outlier detection, visual correlation checks.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8B8575-DC9B-D4D5-EBE9-9BC55E07A93F}"/>
              </a:ext>
            </a:extLst>
          </p:cNvPr>
          <p:cNvSpPr/>
          <p:nvPr/>
        </p:nvSpPr>
        <p:spPr>
          <a:xfrm>
            <a:off x="12820650" y="7692629"/>
            <a:ext cx="1809750" cy="536971"/>
          </a:xfrm>
          <a:prstGeom prst="rect">
            <a:avLst/>
          </a:prstGeom>
          <a:solidFill>
            <a:srgbClr val="E8E8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2711" y="576858"/>
            <a:ext cx="7678579" cy="1308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Predictive Analysis Methodology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732711" y="2199323"/>
            <a:ext cx="7678579" cy="1206341"/>
          </a:xfrm>
          <a:prstGeom prst="roundRect">
            <a:avLst>
              <a:gd name="adj" fmla="val 2603"/>
            </a:avLst>
          </a:prstGeom>
          <a:solidFill>
            <a:srgbClr val="000000"/>
          </a:solidFill>
          <a:ln/>
        </p:spPr>
      </p:sp>
      <p:sp>
        <p:nvSpPr>
          <p:cNvPr id="5" name="Text 2"/>
          <p:cNvSpPr/>
          <p:nvPr/>
        </p:nvSpPr>
        <p:spPr>
          <a:xfrm>
            <a:off x="942023" y="2408634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chemeClr val="bg1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Model</a:t>
            </a:r>
            <a:endParaRPr lang="en-US" sz="2050" dirty="0">
              <a:solidFill>
                <a:schemeClr val="bg1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942023" y="2861310"/>
            <a:ext cx="7259955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Logistic Regression was chosen.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732711" y="3614976"/>
            <a:ext cx="7678579" cy="1206341"/>
          </a:xfrm>
          <a:prstGeom prst="roundRect">
            <a:avLst>
              <a:gd name="adj" fmla="val 2603"/>
            </a:avLst>
          </a:prstGeom>
          <a:solidFill>
            <a:srgbClr val="000000"/>
          </a:solidFill>
          <a:ln/>
        </p:spPr>
      </p:sp>
      <p:sp>
        <p:nvSpPr>
          <p:cNvPr id="8" name="Text 5"/>
          <p:cNvSpPr/>
          <p:nvPr/>
        </p:nvSpPr>
        <p:spPr>
          <a:xfrm>
            <a:off x="942023" y="3824288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chemeClr val="bg1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Goal</a:t>
            </a:r>
            <a:endParaRPr lang="en-US" sz="2050" dirty="0">
              <a:solidFill>
                <a:schemeClr val="bg1"/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942023" y="4276963"/>
            <a:ext cx="7259955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Predict high/low stock performance.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Shape 7"/>
          <p:cNvSpPr/>
          <p:nvPr/>
        </p:nvSpPr>
        <p:spPr>
          <a:xfrm>
            <a:off x="732711" y="5030629"/>
            <a:ext cx="7678579" cy="1206341"/>
          </a:xfrm>
          <a:prstGeom prst="roundRect">
            <a:avLst>
              <a:gd name="adj" fmla="val 2603"/>
            </a:avLst>
          </a:prstGeom>
          <a:solidFill>
            <a:srgbClr val="000000"/>
          </a:solidFill>
          <a:ln/>
        </p:spPr>
      </p:sp>
      <p:sp>
        <p:nvSpPr>
          <p:cNvPr id="11" name="Text 8"/>
          <p:cNvSpPr/>
          <p:nvPr/>
        </p:nvSpPr>
        <p:spPr>
          <a:xfrm>
            <a:off x="942023" y="5239941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chemeClr val="bg1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Data Split</a:t>
            </a:r>
            <a:endParaRPr lang="en-US" sz="2050" dirty="0">
              <a:solidFill>
                <a:schemeClr val="bg1"/>
              </a:solidFill>
            </a:endParaRPr>
          </a:p>
        </p:txBody>
      </p:sp>
      <p:sp>
        <p:nvSpPr>
          <p:cNvPr id="12" name="Text 9"/>
          <p:cNvSpPr/>
          <p:nvPr/>
        </p:nvSpPr>
        <p:spPr>
          <a:xfrm>
            <a:off x="942023" y="5692616"/>
            <a:ext cx="7259955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70% for training, 30% for testing.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Shape 10"/>
          <p:cNvSpPr/>
          <p:nvPr/>
        </p:nvSpPr>
        <p:spPr>
          <a:xfrm>
            <a:off x="732711" y="6446282"/>
            <a:ext cx="7678579" cy="1206341"/>
          </a:xfrm>
          <a:prstGeom prst="roundRect">
            <a:avLst>
              <a:gd name="adj" fmla="val 2603"/>
            </a:avLst>
          </a:prstGeom>
          <a:solidFill>
            <a:srgbClr val="000000"/>
          </a:solidFill>
          <a:ln/>
        </p:spPr>
      </p:sp>
      <p:sp>
        <p:nvSpPr>
          <p:cNvPr id="14" name="Text 11"/>
          <p:cNvSpPr/>
          <p:nvPr/>
        </p:nvSpPr>
        <p:spPr>
          <a:xfrm>
            <a:off x="942023" y="6655594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chemeClr val="bg1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Metrics</a:t>
            </a:r>
            <a:endParaRPr lang="en-US" sz="2050" dirty="0">
              <a:solidFill>
                <a:schemeClr val="bg1"/>
              </a:solidFill>
            </a:endParaRPr>
          </a:p>
        </p:txBody>
      </p:sp>
      <p:sp>
        <p:nvSpPr>
          <p:cNvPr id="15" name="Text 12"/>
          <p:cNvSpPr/>
          <p:nvPr/>
        </p:nvSpPr>
        <p:spPr>
          <a:xfrm>
            <a:off x="942023" y="7108269"/>
            <a:ext cx="7259955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Accuracy, Confusion Matrix, F1 Score.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9282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5924" y="3163253"/>
            <a:ext cx="8514636" cy="6480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0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EDA Visualization Results</a:t>
            </a:r>
            <a:endParaRPr lang="en-US" sz="40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24" y="4158615"/>
            <a:ext cx="518517" cy="51851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451848" y="4245531"/>
            <a:ext cx="2748558" cy="324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Stock vs Revenue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1451848" y="4694039"/>
            <a:ext cx="12452628" cy="331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Tesla revenue and stock showed clear upward trends.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924" y="5476875"/>
            <a:ext cx="518517" cy="51851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451848" y="5563791"/>
            <a:ext cx="3009900" cy="324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Seasonal Patterns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1451848" y="6012299"/>
            <a:ext cx="12452628" cy="331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Walmart had Q4 spikes due to holiday sales.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924" y="6795135"/>
            <a:ext cx="518517" cy="51851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451848" y="6882051"/>
            <a:ext cx="2592824" cy="324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Volatility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1451848" y="7330559"/>
            <a:ext cx="12452628" cy="331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Tesla's daily return distribution showed volatility.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7C6B69-D3B1-932D-A554-A6BDD1AACC07}"/>
              </a:ext>
            </a:extLst>
          </p:cNvPr>
          <p:cNvSpPr/>
          <p:nvPr/>
        </p:nvSpPr>
        <p:spPr>
          <a:xfrm>
            <a:off x="12820650" y="7692629"/>
            <a:ext cx="1809750" cy="536971"/>
          </a:xfrm>
          <a:prstGeom prst="rect">
            <a:avLst/>
          </a:prstGeom>
          <a:solidFill>
            <a:srgbClr val="E8E8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76958"/>
            <a:ext cx="720685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EDA with SQL Results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535341" y="2425898"/>
            <a:ext cx="30480" cy="4426625"/>
          </a:xfrm>
          <a:prstGeom prst="roundRect">
            <a:avLst>
              <a:gd name="adj" fmla="val 111628"/>
            </a:avLst>
          </a:prstGeom>
          <a:solidFill>
            <a:srgbClr val="000000">
              <a:alpha val="8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6760012" y="2665809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AEB0A7"/>
          </a:solidFill>
          <a:ln/>
        </p:spPr>
      </p:sp>
      <p:sp>
        <p:nvSpPr>
          <p:cNvPr id="6" name="Shape 3"/>
          <p:cNvSpPr/>
          <p:nvPr/>
        </p:nvSpPr>
        <p:spPr>
          <a:xfrm>
            <a:off x="6280190" y="242589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000000"/>
          </a:solidFill>
          <a:ln/>
        </p:spPr>
      </p:sp>
      <p:sp>
        <p:nvSpPr>
          <p:cNvPr id="7" name="Text 4"/>
          <p:cNvSpPr/>
          <p:nvPr/>
        </p:nvSpPr>
        <p:spPr>
          <a:xfrm>
            <a:off x="6365260" y="246840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669411" y="2503765"/>
            <a:ext cx="37589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Database Connection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69411" y="2994184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Connected to IBM Db2 using ibm_db and SQLAlchemy.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760012" y="4050625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AEB0A7"/>
          </a:solidFill>
          <a:ln/>
        </p:spPr>
      </p:sp>
      <p:sp>
        <p:nvSpPr>
          <p:cNvPr id="11" name="Shape 8"/>
          <p:cNvSpPr/>
          <p:nvPr/>
        </p:nvSpPr>
        <p:spPr>
          <a:xfrm>
            <a:off x="6280190" y="381071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000000"/>
          </a:solidFill>
          <a:ln/>
        </p:spPr>
      </p:sp>
      <p:sp>
        <p:nvSpPr>
          <p:cNvPr id="12" name="Text 9"/>
          <p:cNvSpPr/>
          <p:nvPr/>
        </p:nvSpPr>
        <p:spPr>
          <a:xfrm>
            <a:off x="6365260" y="385322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7669411" y="38885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SQL Queries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7669411" y="4379000"/>
            <a:ext cx="61671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Aggregated quarterly revenue, filtered top quarters, calculated average closing prices.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6760012" y="5798344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AEB0A7"/>
          </a:solidFill>
          <a:ln/>
        </p:spPr>
      </p:sp>
      <p:sp>
        <p:nvSpPr>
          <p:cNvPr id="16" name="Shape 13"/>
          <p:cNvSpPr/>
          <p:nvPr/>
        </p:nvSpPr>
        <p:spPr>
          <a:xfrm>
            <a:off x="6280190" y="555843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000000"/>
          </a:solidFill>
          <a:ln/>
        </p:spPr>
      </p:sp>
      <p:sp>
        <p:nvSpPr>
          <p:cNvPr id="17" name="Text 14"/>
          <p:cNvSpPr/>
          <p:nvPr/>
        </p:nvSpPr>
        <p:spPr>
          <a:xfrm>
            <a:off x="6365260" y="560093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7669411" y="56363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Key Insight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7669411" y="6126718"/>
            <a:ext cx="61671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Early 2020 revenue dips (COVID) immediately reflected in stock price drops.</a:t>
            </a:r>
            <a:endParaRPr lang="en-US" sz="17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9DFC2E-69DB-BAC4-C7CA-B98B4D14161E}"/>
              </a:ext>
            </a:extLst>
          </p:cNvPr>
          <p:cNvSpPr/>
          <p:nvPr/>
        </p:nvSpPr>
        <p:spPr>
          <a:xfrm>
            <a:off x="12820650" y="7692629"/>
            <a:ext cx="1809750" cy="536971"/>
          </a:xfrm>
          <a:prstGeom prst="rect">
            <a:avLst/>
          </a:prstGeom>
          <a:solidFill>
            <a:srgbClr val="E8E8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582</Words>
  <Application>Microsoft Office PowerPoint</Application>
  <PresentationFormat>Custom</PresentationFormat>
  <Paragraphs>108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Roboto Condensed Bold</vt:lpstr>
      <vt:lpstr>Arial</vt:lpstr>
      <vt:lpstr>Times New Roman</vt:lpstr>
      <vt:lpstr>Roboto Condensed</vt:lpstr>
      <vt:lpstr>Hubot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JASON J</cp:lastModifiedBy>
  <cp:revision>2</cp:revision>
  <dcterms:created xsi:type="dcterms:W3CDTF">2025-05-30T18:14:42Z</dcterms:created>
  <dcterms:modified xsi:type="dcterms:W3CDTF">2025-05-30T18:25:34Z</dcterms:modified>
</cp:coreProperties>
</file>