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2" r:id="rId7"/>
    <p:sldId id="273" r:id="rId8"/>
    <p:sldId id="274" r:id="rId9"/>
    <p:sldId id="276" r:id="rId10"/>
    <p:sldId id="275" r:id="rId11"/>
    <p:sldId id="277" r:id="rId12"/>
    <p:sldId id="279" r:id="rId13"/>
    <p:sldId id="271" r:id="rId14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0586" autoAdjust="0"/>
  </p:normalViewPr>
  <p:slideViewPr>
    <p:cSldViewPr snapToGrid="0">
      <p:cViewPr varScale="1">
        <p:scale>
          <a:sx n="87" d="100"/>
          <a:sy n="87" d="100"/>
        </p:scale>
        <p:origin x="976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2017年12月12日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2017年12月12日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60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这篇论文提出的协同过滤算法，在线计算量与顾客数量以及商品数量无关，为顾客提供实时的、高质量的推荐，适用于巨量数据集。它关注于寻找相似的商品而非相似的用户。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该论文的核心算法思想如图所示。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向量代表商品而非顾客，向量的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维度对应购买了该商品的顾客。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该方法的成功之处在于它将耗时的相似矩阵的计算放在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了线下。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amazon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的推荐对象不同，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推荐的对象是新闻，而新闻具有时效性，这需要一种新的推荐策略。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scalability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google news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访客较多，新闻数据也较多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 churn: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物品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会动态变化，模型需要不断重建，这是一个非常费时的任务，对于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google news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来说，每分钟都会产生很多新闻，模型超过一段时间后效果会变差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系统由三个部分组成：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离线部分用于根据用户的浏览记录对用户进行定期聚类；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一系列在线的服务器执行在用户点击时更新用户和文章统计信息，给用户返回推荐信息；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两种类型的数据表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-UT(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作为索引存放用户点击历史和聚类信息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以文章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作为索引存储文章直接的点击情况和文章类别信息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7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整个推荐系统分为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candidate generation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（淘宝称为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，后面用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代替）和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两个阶段。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i2i/u2i/u2u/user profile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等方式“粗糙”的召回候选商品，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阶段视频的数量是百级别了；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后的视频采用更精细的特征计算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user-item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之间的排序分，作为最终输出推荐结果的依据。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之所以把推荐系统划分成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两个阶段，主要是从性能方面考虑的。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阶段面临的是百万级视频，单个视频的性能开销必须很小；而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阶段的算法则非常消耗资源，不可能对所有视频都算一遍，实际上即便资源充足也完全没有必要，因为往往来说通不过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粗选的视频，大部分在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阶段排名也很低。接下来分别从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阶段展开介绍。</a:t>
            </a:r>
            <a:endParaRPr lang="zh-CN" altLang="en-US" dirty="0" smtClean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阶段的最重要任务就是精准的预估用户对视频的喜好程度。不同于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阶段面临的是百万级的候选视频集，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阶段面对的只是百级别的商品集，因此我们可以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使用更多更精细的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feature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来刻画视频（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）以及用户与视频（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user-item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）的关系。比如用户可能很喜欢某个视频，但如果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页的用的“缩略图”选择不当，用户也许不会点击，等等。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此外，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阶段的来源往往很多，没法直接比较。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阶段另一个关键的作用是能够把不同来源的数据进行有效的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ensemble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在目标的设定方面，单纯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指标是有迷惑性的，有些靠关键词吸引用户高点击的视频未必能够被播放。因此设定的目标基本与期望的观看时长相关，具体的目标调整则根据线上的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A/B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进行调整。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阶段的模型和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基本相似，不同的是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最后一层是一个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weighted LR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阶段激励函数用的是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，具体在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阐述。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2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阶段的最重要任务就是精准的预估用户对视频的喜好程度。不同于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阶段面临的是百万级的候选视频集，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阶段面对的只是百级别的商品集，因此我们可以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使用更多更精细的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feature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来刻画视频（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）以及用户与视频（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user-item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）的关系。比如用户可能很喜欢某个视频，但如果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页的用的“缩略图”选择不当，用户也许不会点击，等等。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此外，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阶段的来源往往很多，没法直接比较。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阶段另一个关键的作用是能够把不同来源的数据进行有效的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ensemble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在目标的设定方面，单纯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指标是有迷惑性的，有些靠关键词吸引用户高点击的视频未必能够被播放。因此设定的目标基本与期望的观看时长相关，具体的目标调整则根据线上的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A/B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进行调整。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阶段的模型和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基本相似，不同的是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最后一层是一个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weighted LR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79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  <a:t>2017年12月12日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/>
              <a:t>Recommender </a:t>
            </a:r>
            <a:r>
              <a:rPr lang="en-US" altLang="zh-CN" dirty="0" smtClean="0"/>
              <a:t>System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zh-CN" altLang="en-US" dirty="0"/>
              <a:t>吴捷</a:t>
            </a:r>
            <a:r>
              <a:rPr lang="zh-CN" altLang="en-US" dirty="0" smtClean="0"/>
              <a:t>成</a:t>
            </a:r>
            <a:r>
              <a:rPr lang="en-US" altLang="zh-CN" dirty="0" smtClean="0"/>
              <a:t>-2017213851</a:t>
            </a:r>
          </a:p>
          <a:p>
            <a:pPr algn="r" rtl="0"/>
            <a:r>
              <a:rPr lang="zh-CN" altLang="en-US" dirty="0" smtClean="0"/>
              <a:t>胡晗</a:t>
            </a:r>
            <a:r>
              <a:rPr lang="en-US" altLang="zh-CN" dirty="0" smtClean="0"/>
              <a:t>-2017213872</a:t>
            </a:r>
          </a:p>
          <a:p>
            <a:pPr algn="r"/>
            <a:r>
              <a:rPr lang="zh-CN" altLang="en-US" dirty="0" smtClean="0"/>
              <a:t>胡昱坤</a:t>
            </a:r>
            <a:r>
              <a:rPr lang="en-US" altLang="zh-CN" dirty="0" smtClean="0"/>
              <a:t>-2017213814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 rtl="0"/>
            <a:r>
              <a:rPr lang="zh-CN" altLang="en-US" dirty="0" smtClean="0"/>
              <a:t>谢谢</a:t>
            </a:r>
            <a:endParaRPr lang="x-none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Index</a:t>
            </a:r>
            <a:endParaRPr lang="x-none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/>
              <a:t>Unsupervised P2P Rental Recommendations </a:t>
            </a:r>
            <a:r>
              <a:rPr lang="en-US" altLang="zh-CN" dirty="0" smtClean="0"/>
              <a:t>via Integer Programming</a:t>
            </a:r>
          </a:p>
          <a:p>
            <a:r>
              <a:rPr lang="en-US" altLang="zh-CN" dirty="0" smtClean="0"/>
              <a:t>Amazon.com Recommendations</a:t>
            </a:r>
            <a:r>
              <a:rPr lang="en-US" altLang="zh-CN" dirty="0"/>
              <a:t>:</a:t>
            </a:r>
            <a:r>
              <a:rPr lang="en-US" altLang="zh-CN" dirty="0" smtClean="0"/>
              <a:t> Item-to-Item </a:t>
            </a:r>
            <a:r>
              <a:rPr lang="en-US" altLang="zh-CN" dirty="0"/>
              <a:t>Collaborative Filtering</a:t>
            </a:r>
            <a:endParaRPr lang="x-none" dirty="0"/>
          </a:p>
          <a:p>
            <a:r>
              <a:rPr lang="en-US" altLang="zh-CN" dirty="0"/>
              <a:t>Google News Personalization: Scalable Online Collaborative </a:t>
            </a:r>
            <a:r>
              <a:rPr lang="en-US" altLang="zh-CN" dirty="0" smtClean="0"/>
              <a:t>Filtering</a:t>
            </a:r>
          </a:p>
          <a:p>
            <a:r>
              <a:rPr lang="en-US" altLang="zh-CN" dirty="0"/>
              <a:t>Deep Neural Networks for YouTube Recommendations</a:t>
            </a:r>
            <a:endParaRPr lang="en-US" altLang="zh-CN" dirty="0" smtClean="0"/>
          </a:p>
          <a:p>
            <a:pPr rtl="0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Unsupervised P2P Rental Recommendations via Integer Programming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Amazon.com</a:t>
            </a:r>
            <a:r>
              <a:rPr lang="en-US" altLang="zh-CN" dirty="0"/>
              <a:t> Recommendations: Item-to-Item Collaborative Filtering</a:t>
            </a:r>
            <a:endParaRPr lang="x-none" dirty="0"/>
          </a:p>
        </p:txBody>
      </p:sp>
      <p:sp>
        <p:nvSpPr>
          <p:cNvPr id="2" name="文本框 1"/>
          <p:cNvSpPr txBox="1"/>
          <p:nvPr/>
        </p:nvSpPr>
        <p:spPr>
          <a:xfrm>
            <a:off x="1341120" y="2099258"/>
            <a:ext cx="4292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Online </a:t>
            </a:r>
            <a:r>
              <a:rPr lang="en-US" altLang="zh-CN" dirty="0"/>
              <a:t>computation scales independently of the number of customers and number of items in the product catalog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Produces </a:t>
            </a:r>
            <a:r>
              <a:rPr lang="en-US" altLang="zh-CN" dirty="0"/>
              <a:t>recommendations in </a:t>
            </a:r>
            <a:r>
              <a:rPr lang="en-US" altLang="zh-CN" dirty="0" smtClean="0"/>
              <a:t>real-time, </a:t>
            </a:r>
            <a:r>
              <a:rPr lang="en-US" altLang="zh-CN" dirty="0"/>
              <a:t>scales to massive data sets, and generates </a:t>
            </a:r>
            <a:r>
              <a:rPr lang="en-US" altLang="zh-CN" dirty="0" smtClean="0"/>
              <a:t>high-quality recommendations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Focus </a:t>
            </a:r>
            <a:r>
              <a:rPr lang="en-US" altLang="zh-CN" dirty="0"/>
              <a:t>on finding similar items, not similar customers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9573"/>
            <a:ext cx="5483896" cy="2741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39" y="4961580"/>
            <a:ext cx="4689417" cy="11648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1120" y="4898389"/>
            <a:ext cx="470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key to item-to-item collaborative filtering’s scalability and performance is that it creates the expensive similar-items table offline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Google News Personalization: Scalable Online Collaborative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(1)</a:t>
            </a:r>
            <a:endParaRPr lang="x-none" dirty="0"/>
          </a:p>
        </p:txBody>
      </p:sp>
      <p:sp>
        <p:nvSpPr>
          <p:cNvPr id="2" name="文本框 1"/>
          <p:cNvSpPr txBox="1"/>
          <p:nvPr/>
        </p:nvSpPr>
        <p:spPr>
          <a:xfrm>
            <a:off x="1341120" y="1700784"/>
            <a:ext cx="1932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Requirements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1120" y="2162449"/>
            <a:ext cx="386194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Scalability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/>
              <a:t>Google News </a:t>
            </a:r>
            <a:r>
              <a:rPr lang="en-US" altLang="zh-CN" sz="1600" dirty="0" smtClean="0"/>
              <a:t>is visited </a:t>
            </a:r>
            <a:r>
              <a:rPr lang="en-US" altLang="zh-CN" sz="1600" dirty="0"/>
              <a:t>by several million unique visitors over a period of few days. The number of items, news stories as identified by the cluster of news articles, is also of the order of several million</a:t>
            </a:r>
            <a:r>
              <a:rPr lang="en-US" altLang="zh-CN" sz="1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Item </a:t>
            </a:r>
            <a:r>
              <a:rPr lang="en-US" altLang="zh-CN" dirty="0" smtClean="0"/>
              <a:t>Churn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/>
              <a:t>the underlying item-set undergoes churn (insertions and deletions) every few minutes and at any given time the stories of interest are the ones that appeared in last couple of hours.</a:t>
            </a:r>
            <a:endParaRPr lang="en-US" altLang="zh-CN" dirty="0"/>
          </a:p>
          <a:p>
            <a:pPr marL="742950" lvl="1" indent="-285750">
              <a:buFont typeface="Arial" charset="0"/>
              <a:buChar char="•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758792" y="1700783"/>
            <a:ext cx="260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Problem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Statement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758792" y="2162449"/>
            <a:ext cx="4750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N </a:t>
            </a:r>
            <a:r>
              <a:rPr lang="en-US" altLang="zh-CN" dirty="0"/>
              <a:t>users (U = {u1,u2,...,</a:t>
            </a:r>
            <a:r>
              <a:rPr lang="en-US" altLang="zh-CN" dirty="0" err="1"/>
              <a:t>uN</a:t>
            </a:r>
            <a:r>
              <a:rPr lang="en-US" altLang="zh-CN" dirty="0"/>
              <a:t>} 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M items </a:t>
            </a:r>
            <a:r>
              <a:rPr lang="en-US" altLang="zh-CN" dirty="0"/>
              <a:t>(S = {s1,s2,...,</a:t>
            </a:r>
            <a:r>
              <a:rPr lang="en-US" altLang="zh-CN" dirty="0" err="1"/>
              <a:t>sM</a:t>
            </a:r>
            <a:r>
              <a:rPr lang="en-US" altLang="zh-CN" dirty="0" smtClean="0"/>
              <a:t>})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u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{si1 </a:t>
            </a:r>
            <a:r>
              <a:rPr lang="en-US" altLang="zh-CN" dirty="0"/>
              <a:t>, . . . , 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recommend </a:t>
            </a:r>
            <a:r>
              <a:rPr lang="en-US" altLang="zh-CN" dirty="0"/>
              <a:t>K stories to the user that </a:t>
            </a:r>
            <a:r>
              <a:rPr lang="en-US" altLang="zh-CN" dirty="0" smtClean="0"/>
              <a:t>u</a:t>
            </a:r>
            <a:r>
              <a:rPr lang="zh-CN" altLang="en-US" dirty="0" smtClean="0"/>
              <a:t> </a:t>
            </a:r>
            <a:r>
              <a:rPr lang="en-US" altLang="zh-CN" dirty="0" smtClean="0"/>
              <a:t>might </a:t>
            </a:r>
            <a:r>
              <a:rPr lang="en-US" altLang="zh-CN" dirty="0"/>
              <a:t>be </a:t>
            </a:r>
            <a:r>
              <a:rPr lang="en-US" altLang="zh-CN" dirty="0" smtClean="0"/>
              <a:t>interested </a:t>
            </a:r>
            <a:r>
              <a:rPr lang="en-US" altLang="zh-CN" dirty="0"/>
              <a:t>in reading.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Google News Personalization: Scalable Online Collaborative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(2)</a:t>
            </a:r>
            <a:endParaRPr lang="x-none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4" y="2114818"/>
            <a:ext cx="11341100" cy="3568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76802" y="5804085"/>
            <a:ext cx="273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System </a:t>
            </a:r>
            <a:r>
              <a:rPr lang="en-US" altLang="zh-CN" sz="2400" dirty="0" smtClean="0"/>
              <a:t>Components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113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Deep Neural Networks for YouTube </a:t>
            </a:r>
            <a:r>
              <a:rPr lang="en-US" altLang="zh-CN" dirty="0" smtClean="0"/>
              <a:t>Recommendations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(1)</a:t>
            </a:r>
            <a:endParaRPr lang="x-none" dirty="0"/>
          </a:p>
        </p:txBody>
      </p:sp>
      <p:pic>
        <p:nvPicPr>
          <p:cNvPr id="5" name="图片 4" descr="https://pic1.zhimg.com/50/v2-533f102bd97b2b8cdf25639cfb0ab3e9_h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06" y="1734050"/>
            <a:ext cx="6812809" cy="433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9225" y="2368062"/>
            <a:ext cx="448228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Matching</a:t>
            </a:r>
            <a:r>
              <a:rPr lang="en-US" altLang="zh-CN" sz="2000" dirty="0" smtClean="0"/>
              <a:t>(candidate </a:t>
            </a:r>
            <a:r>
              <a:rPr lang="en-US" altLang="zh-CN" sz="2000" dirty="0"/>
              <a:t>generation</a:t>
            </a:r>
            <a:r>
              <a:rPr lang="en-US" altLang="zh-CN" sz="2000" dirty="0" smtClean="0"/>
              <a:t>)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600" dirty="0"/>
              <a:t>Ranking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68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Deep Neural Networks for YouTube </a:t>
            </a:r>
            <a:r>
              <a:rPr lang="en-US" altLang="zh-CN" dirty="0" smtClean="0"/>
              <a:t>Recommendations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(2)</a:t>
            </a:r>
            <a:endParaRPr lang="x-none" dirty="0"/>
          </a:p>
        </p:txBody>
      </p:sp>
      <p:sp>
        <p:nvSpPr>
          <p:cNvPr id="2" name="文本框 1"/>
          <p:cNvSpPr txBox="1"/>
          <p:nvPr/>
        </p:nvSpPr>
        <p:spPr>
          <a:xfrm>
            <a:off x="884903" y="1814052"/>
            <a:ext cx="13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Matching</a:t>
            </a: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84903" y="2388985"/>
            <a:ext cx="4896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problem is modeled as </a:t>
            </a:r>
            <a:r>
              <a:rPr lang="en-US" altLang="zh-CN" i="1" dirty="0"/>
              <a:t>large scale and multi classification.</a:t>
            </a:r>
          </a:p>
          <a:p>
            <a:r>
              <a:rPr lang="en-US" altLang="zh-CN" dirty="0"/>
              <a:t>The whole model architecture is a DNN structure that contains three hidden layers.</a:t>
            </a:r>
            <a:endParaRPr lang="zh-CN" altLang="en-US" dirty="0"/>
          </a:p>
          <a:p>
            <a:r>
              <a:rPr lang="en-US" altLang="zh-CN" dirty="0"/>
              <a:t>Input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  User browsing history</a:t>
            </a:r>
          </a:p>
          <a:p>
            <a:pPr lvl="1"/>
            <a:r>
              <a:rPr lang="en-US" altLang="zh-CN" dirty="0"/>
              <a:t>  Search history</a:t>
            </a:r>
          </a:p>
          <a:p>
            <a:pPr lvl="1"/>
            <a:r>
              <a:rPr lang="en-US" altLang="zh-CN" dirty="0"/>
              <a:t>  Demographic information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Ect</a:t>
            </a:r>
            <a:r>
              <a:rPr lang="en-US" altLang="zh-CN" dirty="0"/>
              <a:t>..</a:t>
            </a:r>
          </a:p>
          <a:p>
            <a:r>
              <a:rPr lang="en-US" altLang="zh-CN" dirty="0"/>
              <a:t>Output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 On-line training</a:t>
            </a:r>
            <a:endParaRPr lang="zh-CN" altLang="en-US" dirty="0"/>
          </a:p>
          <a:p>
            <a:pPr lvl="1"/>
            <a:r>
              <a:rPr lang="en-US" altLang="zh-CN" dirty="0"/>
              <a:t> Off-line training</a:t>
            </a:r>
            <a:endParaRPr lang="zh-CN" altLang="en-US" dirty="0"/>
          </a:p>
        </p:txBody>
      </p:sp>
      <p:pic>
        <p:nvPicPr>
          <p:cNvPr id="7" name="图片 6" descr="https://pic4.zhimg.com/50/v2-7f97ddd40285e08b64546e3a54a5d64a_h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16" y="1814052"/>
            <a:ext cx="5913682" cy="45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3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Deep Neural Networks for YouTube </a:t>
            </a:r>
            <a:r>
              <a:rPr lang="en-US" altLang="zh-CN" dirty="0" smtClean="0"/>
              <a:t>Recommendations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(3)</a:t>
            </a:r>
            <a:endParaRPr lang="x-none" dirty="0"/>
          </a:p>
        </p:txBody>
      </p:sp>
      <p:sp>
        <p:nvSpPr>
          <p:cNvPr id="2" name="文本框 1"/>
          <p:cNvSpPr txBox="1"/>
          <p:nvPr/>
        </p:nvSpPr>
        <p:spPr>
          <a:xfrm>
            <a:off x="884903" y="1814052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Ranking</a:t>
            </a: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84904" y="2388985"/>
            <a:ext cx="34216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The most important task in the Ranking phase is to accurately predict the user's preference for video.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Matching </a:t>
            </a:r>
            <a:r>
              <a:rPr lang="zh-CN" altLang="en-US" dirty="0"/>
              <a:t>：</a:t>
            </a:r>
            <a:r>
              <a:rPr lang="en-US" altLang="zh-CN" dirty="0"/>
              <a:t>a million level candidate video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Ranking </a:t>
            </a:r>
            <a:r>
              <a:rPr lang="zh-CN" altLang="en-US" dirty="0"/>
              <a:t>：</a:t>
            </a:r>
            <a:r>
              <a:rPr lang="en-US" altLang="zh-CN" dirty="0"/>
              <a:t>only a hundred level set of commodities.</a:t>
            </a:r>
            <a:endParaRPr lang="zh-CN" altLang="en-US" dirty="0"/>
          </a:p>
        </p:txBody>
      </p:sp>
      <p:pic>
        <p:nvPicPr>
          <p:cNvPr id="6" name="图片 5" descr="https://pic4.zhimg.com/50/v2-33f93002d2d7f42f50e617e03ef659bd_h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52" y="1257773"/>
            <a:ext cx="5691554" cy="5088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06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95_TF02895254" id="{EFC1B834-9C0A-4AEB-8CA6-A4EB25A64C50}" vid="{6D84CB04-6D90-439B-B177-3B71BC5E2902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1631</TotalTime>
  <Words>1222</Words>
  <Application>Microsoft Macintosh PowerPoint</Application>
  <PresentationFormat>宽屏</PresentationFormat>
  <Paragraphs>87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Mangal</vt:lpstr>
      <vt:lpstr>微软雅黑</vt:lpstr>
      <vt:lpstr>幼圆</vt:lpstr>
      <vt:lpstr>Arial</vt:lpstr>
      <vt:lpstr>青色镶边设计 16x9</vt:lpstr>
      <vt:lpstr>Recommender System</vt:lpstr>
      <vt:lpstr>Index</vt:lpstr>
      <vt:lpstr>Unsupervised P2P Rental Recommendations via Integer Programming</vt:lpstr>
      <vt:lpstr>Amazon.com Recommendations: Item-to-Item Collaborative Filtering</vt:lpstr>
      <vt:lpstr>Google News Personalization: Scalable Online Collaborative Filtering – (1)</vt:lpstr>
      <vt:lpstr>Google News Personalization: Scalable Online Collaborative Filtering – (2)</vt:lpstr>
      <vt:lpstr>Deep Neural Networks for YouTube Recommendations – (1)</vt:lpstr>
      <vt:lpstr>Deep Neural Networks for YouTube Recommendations – (2)</vt:lpstr>
      <vt:lpstr>Deep Neural Networks for YouTube Recommendations – (3)</vt:lpstr>
      <vt:lpstr>谢谢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Windows 用户</dc:creator>
  <cp:lastModifiedBy>吴捷成</cp:lastModifiedBy>
  <cp:revision>21</cp:revision>
  <dcterms:created xsi:type="dcterms:W3CDTF">2017-12-11T01:51:51Z</dcterms:created>
  <dcterms:modified xsi:type="dcterms:W3CDTF">2017-12-12T15:41:12Z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