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matic SC"/>
      <p:regular r:id="rId25"/>
      <p:bold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Google Shape;197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102d51870ad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102d51870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cd3764d21_22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cd3764d21_2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102d51870ad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102d51870a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102d51870ad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102d51870a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102d51870ad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102d51870a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102d51870ad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102d51870a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102d51870a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102d51870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102d51870ad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102d51870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102d51870ad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102d51870a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9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oVS-5pu20Z6_s8FzxRpHFmiiJ25DmUiF/view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oVS-5pu20Z6_s8FzxRpHFmiiJ25DmUiF/view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Project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Phase III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22"/>
          <p:cNvSpPr txBox="1"/>
          <p:nvPr>
            <p:ph idx="4294967295" type="ctrTitle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Consistent Data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957" name="Google Shape;1957;p22"/>
          <p:cNvSpPr txBox="1"/>
          <p:nvPr>
            <p:ph idx="4294967295" type="subTitle"/>
          </p:nvPr>
        </p:nvSpPr>
        <p:spPr>
          <a:xfrm>
            <a:off x="1374150" y="3240109"/>
            <a:ext cx="639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How the data is persistent with each reopening.</a:t>
            </a:r>
            <a:endParaRPr sz="2200"/>
          </a:p>
        </p:txBody>
      </p:sp>
      <p:sp>
        <p:nvSpPr>
          <p:cNvPr id="1958" name="Google Shape;1958;p22"/>
          <p:cNvSpPr/>
          <p:nvPr/>
        </p:nvSpPr>
        <p:spPr>
          <a:xfrm>
            <a:off x="3515725" y="299100"/>
            <a:ext cx="2123707" cy="1892065"/>
          </a:xfrm>
          <a:custGeom>
            <a:rect b="b" l="l" r="r" t="t"/>
            <a:pathLst>
              <a:path extrusionOk="0" h="82958" w="89712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9" name="Google Shape;1959;p22"/>
          <p:cNvSpPr/>
          <p:nvPr/>
        </p:nvSpPr>
        <p:spPr>
          <a:xfrm>
            <a:off x="4139482" y="743625"/>
            <a:ext cx="867483" cy="100300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2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23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Food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Food is stored as core data and is accessed </a:t>
            </a:r>
            <a:r>
              <a:rPr lang="en"/>
              <a:t>throughout</a:t>
            </a:r>
            <a:r>
              <a:rPr lang="en"/>
              <a:t> the app. For example the diary system takes every entry and </a:t>
            </a:r>
            <a:r>
              <a:rPr lang="en"/>
              <a:t>portrays</a:t>
            </a:r>
            <a:r>
              <a:rPr lang="en"/>
              <a:t> it in a table view.</a:t>
            </a:r>
            <a:endParaRPr/>
          </a:p>
        </p:txBody>
      </p:sp>
      <p:sp>
        <p:nvSpPr>
          <p:cNvPr id="1966" name="Google Shape;1966;p2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967" name="Google Shape;1967;p23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Person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Person is stored as </a:t>
            </a:r>
            <a:r>
              <a:rPr lang="en"/>
              <a:t>core data</a:t>
            </a:r>
            <a:r>
              <a:rPr lang="en"/>
              <a:t> and is accessed and used in the different view controllers. For example the users information for the calories to take.</a:t>
            </a:r>
            <a:endParaRPr/>
          </a:p>
        </p:txBody>
      </p:sp>
      <p:sp>
        <p:nvSpPr>
          <p:cNvPr id="1968" name="Google Shape;1968;p2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24"/>
          <p:cNvSpPr txBox="1"/>
          <p:nvPr>
            <p:ph idx="4294967295" type="title"/>
          </p:nvPr>
        </p:nvSpPr>
        <p:spPr>
          <a:xfrm>
            <a:off x="2923225" y="406225"/>
            <a:ext cx="3297600" cy="19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lt1"/>
                </a:solidFill>
              </a:rPr>
              <a:t>Demo</a:t>
            </a:r>
            <a:endParaRPr b="0"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Merriweather"/>
                <a:ea typeface="Merriweather"/>
                <a:cs typeface="Merriweather"/>
                <a:sym typeface="Merriweather"/>
              </a:rPr>
              <a:t>Calorie+</a:t>
            </a:r>
            <a:endParaRPr sz="2400"/>
          </a:p>
        </p:txBody>
      </p:sp>
      <p:sp>
        <p:nvSpPr>
          <p:cNvPr id="1974" name="Google Shape;1974;p2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25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Capabilities and limitations </a:t>
            </a:r>
            <a:endParaRPr/>
          </a:p>
        </p:txBody>
      </p:sp>
      <p:sp>
        <p:nvSpPr>
          <p:cNvPr id="1980" name="Google Shape;1980;p25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Drawbacks?</a:t>
            </a:r>
            <a:endParaRPr/>
          </a:p>
        </p:txBody>
      </p:sp>
      <p:sp>
        <p:nvSpPr>
          <p:cNvPr id="1981" name="Google Shape;1981;p2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2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IOS</a:t>
            </a:r>
            <a:endParaRPr/>
          </a:p>
        </p:txBody>
      </p:sp>
      <p:sp>
        <p:nvSpPr>
          <p:cNvPr id="1987" name="Google Shape;1987;p2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8" name="Google Shape;1988;p26"/>
          <p:cNvGrpSpPr/>
          <p:nvPr/>
        </p:nvGrpSpPr>
        <p:grpSpPr>
          <a:xfrm>
            <a:off x="2256567" y="1058103"/>
            <a:ext cx="4036590" cy="3713071"/>
            <a:chOff x="2256567" y="677103"/>
            <a:chExt cx="4036590" cy="3713071"/>
          </a:xfrm>
        </p:grpSpPr>
        <p:sp>
          <p:nvSpPr>
            <p:cNvPr id="1989" name="Google Shape;1989;p26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0" name="Google Shape;1990;p26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1" name="Google Shape;1991;p26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2" name="Google Shape;1992;p26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3" name="Google Shape;1993;p26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4" name="Google Shape;1994;p26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995" name="Google Shape;1995;p26"/>
          <p:cNvGrpSpPr/>
          <p:nvPr/>
        </p:nvGrpSpPr>
        <p:grpSpPr>
          <a:xfrm>
            <a:off x="4447194" y="2196766"/>
            <a:ext cx="2440200" cy="2440200"/>
            <a:chOff x="4447194" y="1815766"/>
            <a:chExt cx="2440200" cy="2440200"/>
          </a:xfrm>
        </p:grpSpPr>
        <p:sp>
          <p:nvSpPr>
            <p:cNvPr id="1996" name="Google Shape;1996;p26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7" name="Google Shape;1997;p26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In the Beginning I had to get </a:t>
              </a:r>
              <a:r>
                <a:rPr lang="en" sz="12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experience</a:t>
              </a:r>
              <a:r>
                <a:rPr lang="en" sz="12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with a new OS.</a:t>
              </a:r>
              <a:endParaRPr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998" name="Google Shape;1998;p26"/>
          <p:cNvGrpSpPr/>
          <p:nvPr/>
        </p:nvGrpSpPr>
        <p:grpSpPr>
          <a:xfrm>
            <a:off x="3566937" y="1755053"/>
            <a:ext cx="1423800" cy="1423800"/>
            <a:chOff x="3490737" y="1374053"/>
            <a:chExt cx="1423800" cy="1423800"/>
          </a:xfrm>
        </p:grpSpPr>
        <p:sp>
          <p:nvSpPr>
            <p:cNvPr id="1999" name="Google Shape;1999;p2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000" name="Google Shape;2000;p26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Apple Developers Fee</a:t>
              </a:r>
              <a:endParaRPr sz="1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27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 Lessons learned </a:t>
            </a:r>
            <a:r>
              <a:rPr lang="en"/>
              <a:t> </a:t>
            </a:r>
            <a:endParaRPr/>
          </a:p>
        </p:txBody>
      </p:sp>
      <p:sp>
        <p:nvSpPr>
          <p:cNvPr id="2006" name="Google Shape;2006;p27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skills have I acquired by working on this project.</a:t>
            </a:r>
            <a:endParaRPr/>
          </a:p>
        </p:txBody>
      </p:sp>
      <p:sp>
        <p:nvSpPr>
          <p:cNvPr id="2007" name="Google Shape;2007;p2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618244"/>
            <a:ext cx="2765700" cy="2765700"/>
          </a:xfrm>
          <a:prstGeom prst="ellipse">
            <a:avLst/>
          </a:prstGeom>
          <a:noFill/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3" name="Google Shape;2013;p28"/>
          <p:cNvSpPr txBox="1"/>
          <p:nvPr>
            <p:ph type="title"/>
          </p:nvPr>
        </p:nvSpPr>
        <p:spPr>
          <a:xfrm>
            <a:off x="1051400" y="3407725"/>
            <a:ext cx="70413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Ios and Android</a:t>
            </a:r>
            <a:endParaRPr/>
          </a:p>
        </p:txBody>
      </p:sp>
      <p:sp>
        <p:nvSpPr>
          <p:cNvPr id="2014" name="Google Shape;2014;p28"/>
          <p:cNvSpPr txBox="1"/>
          <p:nvPr>
            <p:ph idx="1" type="body"/>
          </p:nvPr>
        </p:nvSpPr>
        <p:spPr>
          <a:xfrm>
            <a:off x="1051400" y="3809223"/>
            <a:ext cx="7041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 am glad that we followed a storyboard approach, with a little </a:t>
            </a:r>
            <a:r>
              <a:rPr lang="en" sz="1600"/>
              <a:t>research</a:t>
            </a:r>
            <a:r>
              <a:rPr lang="en" sz="1600"/>
              <a:t> I found that using android studio is almost the same with storyboarding as how we do it in XCode.</a:t>
            </a:r>
            <a:endParaRPr sz="1600"/>
          </a:p>
        </p:txBody>
      </p:sp>
      <p:sp>
        <p:nvSpPr>
          <p:cNvPr id="2015" name="Google Shape;2015;p2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29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improvements</a:t>
            </a:r>
            <a:r>
              <a:rPr lang="en"/>
              <a:t>  </a:t>
            </a:r>
            <a:endParaRPr/>
          </a:p>
        </p:txBody>
      </p:sp>
      <p:sp>
        <p:nvSpPr>
          <p:cNvPr id="2021" name="Google Shape;2021;p2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3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</a:t>
            </a:r>
            <a:r>
              <a:rPr lang="en"/>
              <a:t>Thoughts</a:t>
            </a:r>
            <a:endParaRPr/>
          </a:p>
        </p:txBody>
      </p:sp>
      <p:sp>
        <p:nvSpPr>
          <p:cNvPr id="2027" name="Google Shape;2027;p3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personally enjoyed the class. It is a simple refresher and not too </a:t>
            </a:r>
            <a:r>
              <a:rPr lang="en"/>
              <a:t>difficult</a:t>
            </a:r>
            <a:r>
              <a:rPr lang="en"/>
              <a:t> </a:t>
            </a:r>
            <a:r>
              <a:rPr lang="en"/>
              <a:t>on top</a:t>
            </a:r>
            <a:r>
              <a:rPr lang="en"/>
              <a:t> of my other classes. The only thing I would like better is in class activities </a:t>
            </a:r>
            <a:r>
              <a:rPr lang="en"/>
              <a:t>specifically</a:t>
            </a:r>
            <a:r>
              <a:rPr lang="en"/>
              <a:t> in groups. I believe that working in small teams and groups really boost each others confidence in the subjects and helps individuals learn better.</a:t>
            </a:r>
            <a:endParaRPr/>
          </a:p>
        </p:txBody>
      </p:sp>
      <p:sp>
        <p:nvSpPr>
          <p:cNvPr id="2028" name="Google Shape;2028;p3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31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Conclusions </a:t>
            </a:r>
            <a:endParaRPr/>
          </a:p>
        </p:txBody>
      </p:sp>
      <p:sp>
        <p:nvSpPr>
          <p:cNvPr id="2034" name="Google Shape;2034;p31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2035" name="Google Shape;2035;p3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/>
          <p:nvPr>
            <p:ph idx="4294967295" type="ctrTitle"/>
          </p:nvPr>
        </p:nvSpPr>
        <p:spPr>
          <a:xfrm>
            <a:off x="1715250" y="1457944"/>
            <a:ext cx="5713500" cy="8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897" name="Google Shape;1897;p14"/>
          <p:cNvSpPr txBox="1"/>
          <p:nvPr>
            <p:ph idx="4294967295" type="subTitle"/>
          </p:nvPr>
        </p:nvSpPr>
        <p:spPr>
          <a:xfrm>
            <a:off x="1715250" y="2154263"/>
            <a:ext cx="5713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Jason Leong</a:t>
            </a:r>
            <a:endParaRPr b="1" sz="3600"/>
          </a:p>
        </p:txBody>
      </p:sp>
      <p:sp>
        <p:nvSpPr>
          <p:cNvPr id="1898" name="Google Shape;1898;p14"/>
          <p:cNvSpPr txBox="1"/>
          <p:nvPr>
            <p:ph idx="4294967295" type="body"/>
          </p:nvPr>
        </p:nvSpPr>
        <p:spPr>
          <a:xfrm>
            <a:off x="1715250" y="2765369"/>
            <a:ext cx="57135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is my project presentation for phase III.</a:t>
            </a:r>
            <a:endParaRPr sz="1800"/>
          </a:p>
        </p:txBody>
      </p:sp>
      <p:pic>
        <p:nvPicPr>
          <p:cNvPr id="1899" name="Google Shape;18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875" y="628650"/>
            <a:ext cx="943800" cy="94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00" name="Google Shape;1900;p1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3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041" name="Google Shape;2041;p32"/>
          <p:cNvSpPr txBox="1"/>
          <p:nvPr>
            <p:ph idx="1" type="body"/>
          </p:nvPr>
        </p:nvSpPr>
        <p:spPr>
          <a:xfrm>
            <a:off x="977300" y="1279075"/>
            <a:ext cx="73386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really enjoyed the subject. It opened my eyes to how different the mobile system compares to the </a:t>
            </a:r>
            <a:r>
              <a:rPr lang="en"/>
              <a:t>desktop</a:t>
            </a:r>
            <a:r>
              <a:rPr lang="en"/>
              <a:t> computing. Where you have to take into consideration of battery life, computing power, accessibility to internet access </a:t>
            </a:r>
            <a:r>
              <a:rPr lang="en"/>
              <a:t>consistently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this class I want to learn more about the mobile world. We only touched a </a:t>
            </a:r>
            <a:r>
              <a:rPr lang="en"/>
              <a:t>brief</a:t>
            </a:r>
            <a:r>
              <a:rPr lang="en"/>
              <a:t> version of the whole idea and in just ios.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Thank you professor have a great winter break!</a:t>
            </a:r>
            <a:endParaRPr/>
          </a:p>
        </p:txBody>
      </p:sp>
      <p:sp>
        <p:nvSpPr>
          <p:cNvPr id="2042" name="Google Shape;2042;p3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</a:t>
            </a:r>
            <a:endParaRPr/>
          </a:p>
        </p:txBody>
      </p:sp>
      <p:sp>
        <p:nvSpPr>
          <p:cNvPr id="1906" name="Google Shape;1906;p15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907" name="Google Shape;1907;p1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16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Motivation:</a:t>
            </a:r>
            <a:br>
              <a:rPr lang="en"/>
            </a:br>
            <a:r>
              <a:rPr lang="en" sz="1800"/>
              <a:t>I </a:t>
            </a:r>
            <a:r>
              <a:rPr lang="en" sz="1800"/>
              <a:t>have always been interested in app development. I feel like it is super beneficial to learn about all types of aspects of the technological world. 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App I decided to build was a calorie tracker.</a:t>
            </a:r>
            <a:endParaRPr sz="1800"/>
          </a:p>
        </p:txBody>
      </p:sp>
      <p:sp>
        <p:nvSpPr>
          <p:cNvPr id="1913" name="Google Shape;1913;p1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7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1919" name="Google Shape;1919;p17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Astah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1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1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1926" name="Google Shape;1926;p1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A </a:t>
            </a:r>
            <a:r>
              <a:rPr lang="en"/>
              <a:t>representation</a:t>
            </a:r>
            <a:r>
              <a:rPr lang="en"/>
              <a:t> of all classes in one manor.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How the classes are connected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Link to full image: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https://drive.google.com/file/d/1oVS-5pu20Z6_s8FzxRpHFmiiJ25DmUiF/view?usp=sharing</a:t>
            </a:r>
            <a:endParaRPr/>
          </a:p>
        </p:txBody>
      </p:sp>
      <p:sp>
        <p:nvSpPr>
          <p:cNvPr id="1927" name="Google Shape;1927;p1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19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Diagram</a:t>
            </a:r>
            <a:endParaRPr/>
          </a:p>
        </p:txBody>
      </p:sp>
      <p:sp>
        <p:nvSpPr>
          <p:cNvPr id="1933" name="Google Shape;1933;p19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Astah</a:t>
            </a:r>
            <a:endParaRPr/>
          </a:p>
        </p:txBody>
      </p:sp>
      <p:sp>
        <p:nvSpPr>
          <p:cNvPr id="1934" name="Google Shape;1934;p1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2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Diagram</a:t>
            </a:r>
            <a:endParaRPr/>
          </a:p>
        </p:txBody>
      </p:sp>
      <p:sp>
        <p:nvSpPr>
          <p:cNvPr id="1940" name="Google Shape;1940;p20"/>
          <p:cNvSpPr/>
          <p:nvPr/>
        </p:nvSpPr>
        <p:spPr>
          <a:xfrm>
            <a:off x="3718503" y="1712600"/>
            <a:ext cx="1707000" cy="1718400"/>
          </a:xfrm>
          <a:prstGeom prst="ellipse">
            <a:avLst/>
          </a:prstGeom>
          <a:noFill/>
          <a:ln cap="rnd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Controller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1" name="Google Shape;1941;p20"/>
          <p:cNvSpPr/>
          <p:nvPr/>
        </p:nvSpPr>
        <p:spPr>
          <a:xfrm>
            <a:off x="2166525" y="1712600"/>
            <a:ext cx="1707000" cy="1718400"/>
          </a:xfrm>
          <a:prstGeom prst="ellipse">
            <a:avLst/>
          </a:prstGeom>
          <a:noFill/>
          <a:ln cap="rnd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View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2" name="Google Shape;1942;p20"/>
          <p:cNvSpPr/>
          <p:nvPr/>
        </p:nvSpPr>
        <p:spPr>
          <a:xfrm>
            <a:off x="5270306" y="1712600"/>
            <a:ext cx="1707000" cy="1718400"/>
          </a:xfrm>
          <a:prstGeom prst="ellipse">
            <a:avLst/>
          </a:prstGeom>
          <a:noFill/>
          <a:ln cap="rnd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Model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3" name="Google Shape;1943;p2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4" name="Google Shape;1944;p20"/>
          <p:cNvSpPr txBox="1"/>
          <p:nvPr>
            <p:ph idx="4294967295" type="body"/>
          </p:nvPr>
        </p:nvSpPr>
        <p:spPr>
          <a:xfrm>
            <a:off x="1212150" y="4560600"/>
            <a:ext cx="68805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Link to full image: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https://drive.google.com/file/d/1oVS-5pu20Z6_s8FzxRpHFmiiJ25DmUiF/view?usp=sharing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21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950" name="Google Shape;1950;p21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Workings</a:t>
            </a:r>
            <a:endParaRPr/>
          </a:p>
        </p:txBody>
      </p:sp>
      <p:sp>
        <p:nvSpPr>
          <p:cNvPr id="1951" name="Google Shape;1951;p2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