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14"/>
  </p:notesMasterIdLst>
  <p:handoutMasterIdLst>
    <p:handoutMasterId r:id="rId15"/>
  </p:handoutMasterIdLst>
  <p:sldIdLst>
    <p:sldId id="281" r:id="rId5"/>
    <p:sldId id="287" r:id="rId6"/>
    <p:sldId id="282" r:id="rId7"/>
    <p:sldId id="288" r:id="rId8"/>
    <p:sldId id="301" r:id="rId9"/>
    <p:sldId id="300" r:id="rId10"/>
    <p:sldId id="298" r:id="rId11"/>
    <p:sldId id="299" r:id="rId12"/>
    <p:sldId id="297" r:id="rId13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8" autoAdjust="0"/>
    <p:restoredTop sz="96804" autoAdjust="0"/>
  </p:normalViewPr>
  <p:slideViewPr>
    <p:cSldViewPr snapToGrid="0">
      <p:cViewPr varScale="1">
        <p:scale>
          <a:sx n="110" d="100"/>
          <a:sy n="110" d="100"/>
        </p:scale>
        <p:origin x="378" y="108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B76E27F-ECB6-488E-91AF-FFF40050CA53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2023/11/9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61E857-36B8-43F1-9D87-FE508167BCE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2A6548A-A6DF-4E6D-A063-343A6E919A1C}" type="datetime1">
              <a:rPr lang="zh-TW" altLang="en-US" smtClean="0"/>
              <a:pPr/>
              <a:t>2023/11/9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CFAAAB6-A2C6-4A85-A3A1-98EFBA61C967}" type="slidenum">
              <a:rPr lang="en-US" altLang="zh-TW" smtClean="0"/>
              <a:pPr/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b="0" i="0"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ID=d924773e-9a16-4d6d-9803-8cb819e99682</a:t>
            </a:r>
            <a:r>
              <a: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
</a:t>
            </a:r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Recipe=text_billboard</a:t>
            </a:r>
            <a:r>
              <a: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
</a:t>
            </a:r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Type=TextOnly</a:t>
            </a:r>
            <a:r>
              <a: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
</a:t>
            </a:r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Variant=0
FamilyID=AccentBoxWalbaum_Zero</a:t>
            </a:r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EAA36B1-75F6-458C-B388-8BC01E9857C8}" type="slidenum">
              <a:rPr lang="en-US" altLang="zh-TW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矩形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368" y="1664208"/>
            <a:ext cx="8586216" cy="2176272"/>
          </a:xfrm>
        </p:spPr>
        <p:txBody>
          <a:bodyPr rtlCol="0" anchor="ctr">
            <a:normAutofit/>
          </a:bodyPr>
          <a:lstStyle>
            <a:lvl1pPr algn="ctr">
              <a:defRPr sz="6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 3 張圖片的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矩形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</p:spPr>
        <p:txBody>
          <a:bodyPr rtlCol="0" anchor="ctr">
            <a:normAutofit/>
          </a:bodyPr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59152"/>
            <a:ext cx="4059936" cy="3429000"/>
          </a:xfrm>
        </p:spPr>
        <p:txBody>
          <a:bodyPr rtlCol="0"/>
          <a:lstStyle>
            <a:lvl1pPr marL="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5" name="圖片版面配置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566928"/>
            <a:ext cx="2871216" cy="2340864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圖片版面配置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566928"/>
            <a:ext cx="2871216" cy="2340864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7" name="圖片版面配置區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8" name="日期版面配置區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19" name="頁尾版面配置區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20" name="投影片編號版面配置區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 4 張圖片的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矩形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630936"/>
            <a:ext cx="4517136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0" y="978408"/>
            <a:ext cx="3721608" cy="1106424"/>
          </a:xfrm>
        </p:spPr>
        <p:txBody>
          <a:bodyPr rtlCol="0" anchor="ctr">
            <a:normAutofit/>
          </a:bodyPr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5" name="圖片版面配置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630936"/>
            <a:ext cx="3246120" cy="2688336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圖片版面配置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630936"/>
            <a:ext cx="3246120" cy="2688336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7" name="圖片版面配置區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8" name="日期版面配置區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19" name="頁尾版面配置區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20" name="投影片編號版面配置區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6" name="圖片版面配置區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72400" y="3099816"/>
            <a:ext cx="3721100" cy="447675"/>
          </a:xfrm>
        </p:spPr>
        <p:txBody>
          <a:bodyPr rtlCol="0"/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1" name="文字版面配置區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772400" y="4215384"/>
            <a:ext cx="3721100" cy="447675"/>
          </a:xfrm>
        </p:spPr>
        <p:txBody>
          <a:bodyPr rtlCol="0"/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2" name="文字版面配置區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772400" y="5321808"/>
            <a:ext cx="3721100" cy="447675"/>
          </a:xfrm>
        </p:spPr>
        <p:txBody>
          <a:bodyPr rtlCol="0"/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3" name="圖片版面配置區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rtlCol="0" anchor="ctr"/>
          <a:lstStyle>
            <a:lvl1pPr algn="ctr">
              <a:buNone/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圖示</a:t>
            </a:r>
          </a:p>
        </p:txBody>
      </p:sp>
      <p:sp>
        <p:nvSpPr>
          <p:cNvPr id="24" name="圖片版面配置區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rtlCol="0" anchor="ctr"/>
          <a:lstStyle>
            <a:lvl1pPr algn="ctr">
              <a:buNone/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圖示</a:t>
            </a:r>
          </a:p>
        </p:txBody>
      </p:sp>
      <p:sp>
        <p:nvSpPr>
          <p:cNvPr id="25" name="圖片版面配置區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rtlCol="0" anchor="ctr"/>
          <a:lstStyle>
            <a:lvl1pPr algn="ctr">
              <a:buNone/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圖示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矩形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 rtlCol="0">
            <a:normAutofit/>
          </a:bodyPr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 noProof="0"/>
              <a:t>20XX/9/4</a:t>
            </a:r>
            <a:endParaRPr lang="zh-TW" altLang="en-US" noProof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簡報標題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矩形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 rtlCol="0"/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 rtlCol="0">
            <a:normAutofit/>
          </a:bodyPr>
          <a:lstStyle>
            <a:lvl1pPr marL="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矩形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圖片預留位置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rtlCol="0">
            <a:normAutofit/>
          </a:bodyPr>
          <a:lstStyle>
            <a:lvl1pPr marL="0" indent="0">
              <a:buNone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 rtlCol="0">
            <a:normAutofit/>
          </a:bodyPr>
          <a:lstStyle>
            <a:lvl1pPr marL="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圖片的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064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064" y="3355848"/>
            <a:ext cx="6272784" cy="2825496"/>
          </a:xfrm>
        </p:spPr>
        <p:txBody>
          <a:bodyPr rtlCol="0"/>
          <a:lstStyle>
            <a:lvl1pPr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5" name="圖片版面配置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603504"/>
            <a:ext cx="4050792" cy="5577840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 2 張圖片的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 rtlCol="0"/>
          <a:lstStyle>
            <a:lvl1pPr marL="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5" name="圖片版面配置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圖片版面配置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矩形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7013448" cy="2990088"/>
          </a:xfrm>
        </p:spPr>
        <p:txBody>
          <a:bodyPr rtlCol="0" anchor="ctr">
            <a:normAutofit/>
          </a:bodyPr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矩形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rtlCol="0" anchor="ctr">
            <a:normAutofit/>
          </a:bodyPr>
          <a:lstStyle>
            <a:lvl1pPr algn="ctr">
              <a:defRPr sz="4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 useBgFill="1">
        <p:nvSpPr>
          <p:cNvPr id="4" name="矩形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10" name="頁尾版面配置區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矩形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5" name="圖片版面配置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圖片</a:t>
            </a:r>
          </a:p>
        </p:txBody>
      </p:sp>
      <p:sp>
        <p:nvSpPr>
          <p:cNvPr id="10" name="圖片版面配置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圖片</a:t>
            </a:r>
          </a:p>
        </p:txBody>
      </p:sp>
      <p:sp>
        <p:nvSpPr>
          <p:cNvPr id="16" name="圖片版面配置區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圖片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8" name="標題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2" name="圖片版面配置區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圖片</a:t>
            </a:r>
          </a:p>
        </p:txBody>
      </p:sp>
      <p:sp>
        <p:nvSpPr>
          <p:cNvPr id="33" name="圖片版面配置區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圖片</a:t>
            </a:r>
          </a:p>
        </p:txBody>
      </p:sp>
      <p:sp>
        <p:nvSpPr>
          <p:cNvPr id="11" name="日期版面配置區 10">
            <a:extLst>
              <a:ext uri="{FF2B5EF4-FFF2-40B4-BE49-F238E27FC236}">
                <a16:creationId xmlns:a16="http://schemas.microsoft.com/office/drawing/2014/main" id="{C4A1E4D4-19E0-496B-BBAF-99A720781C00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12" name="頁尾版面配置區 11">
            <a:extLst>
              <a:ext uri="{FF2B5EF4-FFF2-40B4-BE49-F238E27FC236}">
                <a16:creationId xmlns:a16="http://schemas.microsoft.com/office/drawing/2014/main" id="{D0281C10-EAAA-4F45-8CC9-87F9F9116C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37" name="文字版面配置區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1" rtl="0"/>
            <a:r>
              <a:rPr lang="zh-TW" altLang="en-US" noProof="0"/>
              <a:t>職稱</a:t>
            </a:r>
          </a:p>
        </p:txBody>
      </p:sp>
      <p:sp>
        <p:nvSpPr>
          <p:cNvPr id="38" name="文字版面配置區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1" rtl="0"/>
            <a:r>
              <a:rPr lang="zh-TW" altLang="en-US" noProof="0"/>
              <a:t>職稱</a:t>
            </a:r>
          </a:p>
        </p:txBody>
      </p:sp>
      <p:sp>
        <p:nvSpPr>
          <p:cNvPr id="39" name="文字版面配置區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1" rtl="0"/>
            <a:r>
              <a:rPr lang="zh-TW" altLang="en-US" noProof="0"/>
              <a:t>職稱</a:t>
            </a:r>
          </a:p>
        </p:txBody>
      </p:sp>
      <p:sp>
        <p:nvSpPr>
          <p:cNvPr id="40" name="文字版面配置區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1" rtl="0"/>
            <a:r>
              <a:rPr lang="zh-TW" altLang="en-US" noProof="0"/>
              <a:t>職稱</a:t>
            </a:r>
          </a:p>
        </p:txBody>
      </p:sp>
      <p:sp>
        <p:nvSpPr>
          <p:cNvPr id="41" name="文字版面配置區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1" rtl="0"/>
            <a:r>
              <a:rPr lang="zh-TW" altLang="en-US" noProof="0"/>
              <a:t>職稱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矩形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 rtlCol="0"/>
          <a:lstStyle>
            <a:lvl1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 rtlCol="0"/>
          <a:lstStyle>
            <a:lvl1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 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矩形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3203688"/>
            <a:ext cx="3291840" cy="2968512"/>
          </a:xfrm>
        </p:spPr>
        <p:txBody>
          <a:bodyPr rtlCol="0"/>
          <a:lstStyle>
            <a:lvl1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799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0799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14" name="文字預留位置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3991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6" name="內容預留位置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3991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368" y="1252728"/>
            <a:ext cx="8586216" cy="2176272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6500" b="1" dirty="0"/>
              <a:t>系統晶片設計實習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D9E8FDB-60EE-45AE-BB89-9A561A61C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4573" y="4166985"/>
            <a:ext cx="6639805" cy="685800"/>
          </a:xfrm>
        </p:spPr>
        <p:txBody>
          <a:bodyPr rtlCol="0"/>
          <a:lstStyle/>
          <a:p>
            <a:r>
              <a:rPr lang="zh-TW" altLang="en-US" b="1" dirty="0">
                <a:solidFill>
                  <a:schemeClr val="tx1"/>
                </a:solidFill>
              </a:rPr>
              <a:t>電子四甲 </a:t>
            </a:r>
            <a:r>
              <a:rPr lang="en-US" altLang="zh-TW" b="1" dirty="0">
                <a:solidFill>
                  <a:schemeClr val="tx1"/>
                </a:solidFill>
              </a:rPr>
              <a:t>- </a:t>
            </a:r>
            <a:r>
              <a:rPr lang="en-US" altLang="zh-TW" b="1" dirty="0" err="1">
                <a:solidFill>
                  <a:schemeClr val="tx1"/>
                </a:solidFill>
              </a:rPr>
              <a:t>C109112162</a:t>
            </a:r>
            <a:r>
              <a:rPr lang="zh-TW" altLang="en-US" b="1" dirty="0">
                <a:solidFill>
                  <a:schemeClr val="tx1"/>
                </a:solidFill>
              </a:rPr>
              <a:t> </a:t>
            </a:r>
            <a:r>
              <a:rPr lang="en-US" altLang="zh-TW" b="1" dirty="0">
                <a:solidFill>
                  <a:schemeClr val="tx1"/>
                </a:solidFill>
              </a:rPr>
              <a:t>–</a:t>
            </a:r>
            <a:r>
              <a:rPr lang="zh-TW" altLang="en-US" b="1" dirty="0">
                <a:solidFill>
                  <a:schemeClr val="tx1"/>
                </a:solidFill>
              </a:rPr>
              <a:t> 朱梓福</a:t>
            </a:r>
            <a:endParaRPr lang="en-US" altLang="zh-TW" b="1" dirty="0">
              <a:solidFill>
                <a:schemeClr val="tx1"/>
              </a:solidFill>
            </a:endParaRPr>
          </a:p>
        </p:txBody>
      </p:sp>
      <p:sp>
        <p:nvSpPr>
          <p:cNvPr id="4" name="副標題 2">
            <a:extLst>
              <a:ext uri="{FF2B5EF4-FFF2-40B4-BE49-F238E27FC236}">
                <a16:creationId xmlns:a16="http://schemas.microsoft.com/office/drawing/2014/main" id="{58E53E56-FEC6-2385-CDBD-29613D79D05D}"/>
              </a:ext>
            </a:extLst>
          </p:cNvPr>
          <p:cNvSpPr txBox="1">
            <a:spLocks/>
          </p:cNvSpPr>
          <p:nvPr/>
        </p:nvSpPr>
        <p:spPr>
          <a:xfrm>
            <a:off x="2774573" y="5247870"/>
            <a:ext cx="6639805" cy="6858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>
                <a:solidFill>
                  <a:schemeClr val="tx1"/>
                </a:solidFill>
              </a:rPr>
              <a:t>電子四甲 </a:t>
            </a:r>
            <a:r>
              <a:rPr lang="en-US" altLang="zh-TW" b="1" dirty="0">
                <a:solidFill>
                  <a:schemeClr val="tx1"/>
                </a:solidFill>
              </a:rPr>
              <a:t>- </a:t>
            </a:r>
            <a:r>
              <a:rPr lang="en-US" altLang="zh-TW" b="1" dirty="0" err="1">
                <a:solidFill>
                  <a:schemeClr val="tx1"/>
                </a:solidFill>
              </a:rPr>
              <a:t>C109112174</a:t>
            </a:r>
            <a:r>
              <a:rPr lang="zh-TW" altLang="en-US" b="1" dirty="0">
                <a:solidFill>
                  <a:schemeClr val="tx1"/>
                </a:solidFill>
              </a:rPr>
              <a:t> </a:t>
            </a:r>
            <a:r>
              <a:rPr lang="en-US" altLang="zh-TW" b="1" dirty="0">
                <a:solidFill>
                  <a:schemeClr val="tx1"/>
                </a:solidFill>
              </a:rPr>
              <a:t>-</a:t>
            </a:r>
            <a:r>
              <a:rPr lang="zh-TW" altLang="en-US" b="1" dirty="0">
                <a:solidFill>
                  <a:schemeClr val="tx1"/>
                </a:solidFill>
              </a:rPr>
              <a:t> 李洋誠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7124B60-5E0F-A613-7B70-07D904BE65E8}"/>
              </a:ext>
            </a:extLst>
          </p:cNvPr>
          <p:cNvSpPr txBox="1"/>
          <p:nvPr/>
        </p:nvSpPr>
        <p:spPr>
          <a:xfrm>
            <a:off x="3004277" y="3152001"/>
            <a:ext cx="618039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000" b="1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“</a:t>
            </a:r>
            <a:r>
              <a:rPr lang="en-US" altLang="zh-TW" sz="3000" b="1" dirty="0" err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Dinosuar</a:t>
            </a:r>
            <a:r>
              <a:rPr lang="en-US" altLang="zh-TW" sz="3000" b="1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Run!” - </a:t>
            </a:r>
            <a:r>
              <a:rPr lang="zh-TW" altLang="en-US" sz="3000" b="1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期末專題報告 </a:t>
            </a:r>
            <a:endParaRPr lang="zh-TW" altLang="en-US" sz="30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373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C1CD178-7ADA-6439-7C87-DC11596CB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US" altLang="zh-TW" noProof="0" smtClean="0"/>
              <a:t>2</a:t>
            </a:fld>
            <a:endParaRPr lang="zh-TW" altLang="en-US" noProof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1320CD16-EAC1-60E2-DA99-5E330EA54DEF}"/>
              </a:ext>
            </a:extLst>
          </p:cNvPr>
          <p:cNvSpPr/>
          <p:nvPr/>
        </p:nvSpPr>
        <p:spPr>
          <a:xfrm>
            <a:off x="1583908" y="1306961"/>
            <a:ext cx="8469236" cy="42440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5EA0D1E6-4CE8-2991-A3B4-9C9825CD6049}"/>
              </a:ext>
            </a:extLst>
          </p:cNvPr>
          <p:cNvSpPr txBox="1">
            <a:spLocks/>
          </p:cNvSpPr>
          <p:nvPr/>
        </p:nvSpPr>
        <p:spPr>
          <a:xfrm>
            <a:off x="2405029" y="1709533"/>
            <a:ext cx="6826994" cy="3438932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TW" altLang="en-US" b="1" dirty="0"/>
              <a:t>目錄清單</a:t>
            </a:r>
            <a:r>
              <a:rPr lang="en-US" altLang="zh-TW" b="1" dirty="0"/>
              <a:t>:</a:t>
            </a:r>
          </a:p>
          <a:p>
            <a:pPr lvl="1">
              <a:lnSpc>
                <a:spcPct val="200000"/>
              </a:lnSpc>
            </a:pPr>
            <a:r>
              <a:rPr lang="zh-TW" altLang="en-US" b="1" dirty="0"/>
              <a:t>遊戲規則</a:t>
            </a:r>
            <a:r>
              <a:rPr lang="en-US" altLang="zh-TW" b="1" dirty="0"/>
              <a:t>-</a:t>
            </a:r>
            <a:r>
              <a:rPr lang="zh-TW" altLang="en-US" b="1" dirty="0"/>
              <a:t>大綱</a:t>
            </a:r>
            <a:endParaRPr lang="en-US" altLang="zh-TW" b="1" dirty="0"/>
          </a:p>
          <a:p>
            <a:pPr lvl="1">
              <a:lnSpc>
                <a:spcPct val="200000"/>
              </a:lnSpc>
            </a:pPr>
            <a:r>
              <a:rPr lang="zh-TW" altLang="en-US" b="1" dirty="0"/>
              <a:t>使用的硬體、</a:t>
            </a:r>
            <a:r>
              <a:rPr lang="zh-TW" altLang="en-US" sz="2400" b="1" dirty="0"/>
              <a:t>軟體設備</a:t>
            </a:r>
            <a:endParaRPr lang="en-US" altLang="zh-TW" sz="2400" b="1" dirty="0"/>
          </a:p>
          <a:p>
            <a:pPr lvl="1">
              <a:lnSpc>
                <a:spcPct val="200000"/>
              </a:lnSpc>
            </a:pPr>
            <a:r>
              <a:rPr lang="zh-TW" altLang="en-US" b="1" dirty="0"/>
              <a:t>流程圖</a:t>
            </a:r>
            <a:endParaRPr lang="en-US" altLang="zh-TW" b="1" dirty="0"/>
          </a:p>
          <a:p>
            <a:pPr marL="457200" lvl="1" indent="0">
              <a:buNone/>
            </a:pP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665182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圓角 7">
            <a:extLst>
              <a:ext uri="{FF2B5EF4-FFF2-40B4-BE49-F238E27FC236}">
                <a16:creationId xmlns:a16="http://schemas.microsoft.com/office/drawing/2014/main" id="{156D41D7-FCBE-30A4-5DD4-8C6F17F550D9}"/>
              </a:ext>
            </a:extLst>
          </p:cNvPr>
          <p:cNvSpPr/>
          <p:nvPr/>
        </p:nvSpPr>
        <p:spPr>
          <a:xfrm>
            <a:off x="1861382" y="573866"/>
            <a:ext cx="8469236" cy="56062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2CFCBE3-FCF4-D661-FBCB-1558DCCC3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US" altLang="zh-TW" noProof="0" smtClean="0"/>
              <a:t>3</a:t>
            </a:fld>
            <a:endParaRPr lang="zh-TW" altLang="en-US" noProof="0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5D6652C3-92F7-0143-B347-BEE5F5D6967B}"/>
              </a:ext>
            </a:extLst>
          </p:cNvPr>
          <p:cNvSpPr txBox="1">
            <a:spLocks/>
          </p:cNvSpPr>
          <p:nvPr/>
        </p:nvSpPr>
        <p:spPr>
          <a:xfrm>
            <a:off x="2253483" y="805145"/>
            <a:ext cx="7685033" cy="5065933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b="1" dirty="0"/>
              <a:t>遊戲規則</a:t>
            </a:r>
            <a:r>
              <a:rPr lang="en-US" altLang="zh-TW" b="1" dirty="0"/>
              <a:t>-</a:t>
            </a:r>
            <a:r>
              <a:rPr lang="zh-TW" altLang="en-US" b="1" dirty="0"/>
              <a:t>大綱</a:t>
            </a:r>
            <a:endParaRPr lang="en-US" altLang="zh-TW" b="1" dirty="0"/>
          </a:p>
          <a:p>
            <a:pPr lvl="1">
              <a:lnSpc>
                <a:spcPct val="200000"/>
              </a:lnSpc>
            </a:pPr>
            <a:r>
              <a:rPr lang="zh-TW" altLang="en-US" b="1" dirty="0"/>
              <a:t>點擊螢幕</a:t>
            </a:r>
            <a:r>
              <a:rPr lang="en-US" altLang="zh-TW" b="1" dirty="0"/>
              <a:t>-</a:t>
            </a:r>
            <a:r>
              <a:rPr lang="zh-TW" altLang="en-US" b="1" dirty="0"/>
              <a:t>開始遊戲，並出現一隻恐龍在畫面上</a:t>
            </a:r>
            <a:endParaRPr lang="en-US" altLang="zh-TW" b="1" dirty="0"/>
          </a:p>
          <a:p>
            <a:pPr lvl="1">
              <a:lnSpc>
                <a:spcPct val="200000"/>
              </a:lnSpc>
            </a:pPr>
            <a:r>
              <a:rPr lang="zh-TW" altLang="en-US" b="1" dirty="0"/>
              <a:t>透過</a:t>
            </a:r>
            <a:r>
              <a:rPr lang="en-US" altLang="zh-TW" b="1" dirty="0"/>
              <a:t>”</a:t>
            </a:r>
            <a:r>
              <a:rPr lang="zh-TW" altLang="en-US" b="1" dirty="0"/>
              <a:t>板子上的按鈕</a:t>
            </a:r>
            <a:r>
              <a:rPr lang="en-US" altLang="zh-TW" b="1" dirty="0"/>
              <a:t>”</a:t>
            </a:r>
            <a:r>
              <a:rPr lang="zh-TW" altLang="en-US" b="1" dirty="0"/>
              <a:t>控制恐龍，避開</a:t>
            </a:r>
            <a:r>
              <a:rPr lang="en-US" altLang="zh-TW" b="1" dirty="0"/>
              <a:t>”</a:t>
            </a:r>
            <a:r>
              <a:rPr lang="zh-TW" altLang="en-US" b="1" dirty="0"/>
              <a:t>障礙物</a:t>
            </a:r>
            <a:r>
              <a:rPr lang="en-US" altLang="zh-TW" b="1" dirty="0"/>
              <a:t>”</a:t>
            </a:r>
          </a:p>
          <a:p>
            <a:pPr lvl="1">
              <a:lnSpc>
                <a:spcPct val="200000"/>
              </a:lnSpc>
            </a:pPr>
            <a:r>
              <a:rPr lang="zh-TW" altLang="en-US" b="1" dirty="0"/>
              <a:t>當恐龍碰到障礙物時，則遊戲結束</a:t>
            </a:r>
            <a:endParaRPr lang="en-US" altLang="zh-TW" b="1" dirty="0"/>
          </a:p>
          <a:p>
            <a:pPr lvl="1">
              <a:lnSpc>
                <a:spcPct val="150000"/>
              </a:lnSpc>
            </a:pPr>
            <a:endParaRPr lang="en-US" altLang="zh-TW" b="1" dirty="0"/>
          </a:p>
          <a:p>
            <a:pPr lvl="1">
              <a:lnSpc>
                <a:spcPct val="150000"/>
              </a:lnSpc>
            </a:pPr>
            <a:endParaRPr lang="en-US" altLang="zh-TW" b="1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AB0CC6B-8FE8-6FB0-98DB-A7A4E4ECC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622" y="4039471"/>
            <a:ext cx="4358753" cy="19197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59415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9ACBFA-6B10-4596-0CE1-AD09A927B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US" altLang="zh-TW" noProof="0" smtClean="0"/>
              <a:t>4</a:t>
            </a:fld>
            <a:endParaRPr lang="zh-TW" altLang="en-US" noProof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8E0C80B-0FB4-6EAF-2520-7F60FA8C98A6}"/>
              </a:ext>
            </a:extLst>
          </p:cNvPr>
          <p:cNvSpPr txBox="1"/>
          <p:nvPr/>
        </p:nvSpPr>
        <p:spPr>
          <a:xfrm>
            <a:off x="4201967" y="235044"/>
            <a:ext cx="37880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b="1" dirty="0"/>
              <a:t>軟體和硬體設備</a:t>
            </a:r>
            <a:endParaRPr lang="en-US" altLang="zh-TW" sz="4000" b="1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93CC671-D3AB-42D4-33A6-F4602F695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24" y="942930"/>
            <a:ext cx="10007951" cy="248719"/>
          </a:xfrm>
          <a:prstGeom prst="rect">
            <a:avLst/>
          </a:prstGeom>
        </p:spPr>
      </p:pic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BBDB275E-3C15-AD47-742C-4A32DCF65DDA}"/>
              </a:ext>
            </a:extLst>
          </p:cNvPr>
          <p:cNvSpPr txBox="1">
            <a:spLocks/>
          </p:cNvSpPr>
          <p:nvPr/>
        </p:nvSpPr>
        <p:spPr>
          <a:xfrm>
            <a:off x="1273328" y="1588848"/>
            <a:ext cx="9826647" cy="425196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硬體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ZYNQ-7000 </a:t>
            </a:r>
            <a:r>
              <a:rPr lang="en-US" altLang="zh-TW" dirty="0" err="1"/>
              <a:t>xc7z020clg484</a:t>
            </a:r>
            <a:r>
              <a:rPr lang="en-US" altLang="zh-TW" dirty="0"/>
              <a:t>-1</a:t>
            </a:r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en-US" altLang="zh-TW" dirty="0"/>
              <a:t>C</a:t>
            </a:r>
            <a:r>
              <a:rPr lang="zh-TW" altLang="en-US" dirty="0"/>
              <a:t>程式 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Windows</a:t>
            </a:r>
            <a:r>
              <a:rPr lang="zh-TW" altLang="en-US" dirty="0"/>
              <a:t> 平台上執行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zh-TW" altLang="en-US" dirty="0"/>
              <a:t>軟體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 err="1"/>
              <a:t>Vivado</a:t>
            </a:r>
            <a:r>
              <a:rPr lang="en-US" altLang="zh-TW" dirty="0"/>
              <a:t> 2018.3</a:t>
            </a:r>
          </a:p>
          <a:p>
            <a:pPr lvl="1"/>
            <a:r>
              <a:rPr lang="en-US" altLang="zh-TW" dirty="0" err="1"/>
              <a:t>Vivado</a:t>
            </a:r>
            <a:r>
              <a:rPr lang="en-US" altLang="zh-TW" dirty="0"/>
              <a:t> SDK 2018.3</a:t>
            </a:r>
          </a:p>
          <a:p>
            <a:pPr lvl="1"/>
            <a:r>
              <a:rPr lang="en-US" altLang="zh-TW" dirty="0"/>
              <a:t>Visual Studio Code</a:t>
            </a:r>
            <a:r>
              <a:rPr lang="zh-TW" altLang="en-US" dirty="0"/>
              <a:t>  </a:t>
            </a:r>
            <a:r>
              <a:rPr lang="en-US" altLang="zh-TW" dirty="0"/>
              <a:t>/</a:t>
            </a:r>
            <a:r>
              <a:rPr lang="zh-TW" altLang="en-US" dirty="0"/>
              <a:t>  </a:t>
            </a:r>
            <a:r>
              <a:rPr lang="en-US" altLang="zh-TW" dirty="0"/>
              <a:t>Visual Studio (</a:t>
            </a:r>
            <a:r>
              <a:rPr lang="zh-TW" altLang="en-US" dirty="0"/>
              <a:t>詢問老師</a:t>
            </a:r>
            <a:r>
              <a:rPr lang="en-US" altLang="zh-TW" dirty="0"/>
              <a:t>)</a:t>
            </a:r>
          </a:p>
          <a:p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63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2F38603-4A3B-1B40-6DF8-63BAF8719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US" altLang="zh-TW" noProof="0" smtClean="0"/>
              <a:t>5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488852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9ACBFA-6B10-4596-0CE1-AD09A927B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US" altLang="zh-TW" noProof="0" smtClean="0"/>
              <a:t>6</a:t>
            </a:fld>
            <a:endParaRPr lang="zh-TW" altLang="en-US" noProof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8E0C80B-0FB4-6EAF-2520-7F60FA8C98A6}"/>
              </a:ext>
            </a:extLst>
          </p:cNvPr>
          <p:cNvSpPr txBox="1"/>
          <p:nvPr/>
        </p:nvSpPr>
        <p:spPr>
          <a:xfrm>
            <a:off x="5225182" y="235044"/>
            <a:ext cx="17416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b="1" dirty="0"/>
              <a:t>流程圖</a:t>
            </a:r>
            <a:endParaRPr lang="en-US" altLang="zh-TW" sz="4000" b="1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93CC671-D3AB-42D4-33A6-F4602F695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24" y="942930"/>
            <a:ext cx="10007951" cy="248719"/>
          </a:xfrm>
          <a:prstGeom prst="rect">
            <a:avLst/>
          </a:prstGeom>
        </p:spPr>
      </p:pic>
      <p:pic>
        <p:nvPicPr>
          <p:cNvPr id="7" name="圖片 6" descr="一張含有 圓形, 螢幕擷取畫面, 鮮豔 的圖片&#10;&#10;自動產生的描述">
            <a:extLst>
              <a:ext uri="{FF2B5EF4-FFF2-40B4-BE49-F238E27FC236}">
                <a16:creationId xmlns:a16="http://schemas.microsoft.com/office/drawing/2014/main" id="{1DA50162-B503-AD94-1E11-FC1A430FC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934" y="1191649"/>
            <a:ext cx="5666351" cy="566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378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485DF50-331B-7D8A-E37B-AB79BD752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US" altLang="zh-TW" noProof="0" smtClean="0"/>
              <a:t>7</a:t>
            </a:fld>
            <a:endParaRPr lang="zh-TW" altLang="en-US" noProof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64820DB-0C21-F66F-8C7B-0706A82F7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18" y="1339031"/>
            <a:ext cx="4593334" cy="468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469BF56-69C7-D52D-E460-3CB6BDAA1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520" y="3070434"/>
            <a:ext cx="1226344" cy="121719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458ADB41-30E5-0B86-AB5C-A93A6310E96E}"/>
              </a:ext>
            </a:extLst>
          </p:cNvPr>
          <p:cNvCxnSpPr>
            <a:cxnSpLocks/>
          </p:cNvCxnSpPr>
          <p:nvPr/>
        </p:nvCxnSpPr>
        <p:spPr>
          <a:xfrm flipV="1">
            <a:off x="4802784" y="4301657"/>
            <a:ext cx="1290736" cy="734687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A117CA00-21B2-402D-AE2B-8357AA109FFC}"/>
              </a:ext>
            </a:extLst>
          </p:cNvPr>
          <p:cNvCxnSpPr>
            <a:cxnSpLocks/>
          </p:cNvCxnSpPr>
          <p:nvPr/>
        </p:nvCxnSpPr>
        <p:spPr>
          <a:xfrm flipV="1">
            <a:off x="4802784" y="3070434"/>
            <a:ext cx="1290736" cy="1115803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圖片 17">
            <a:extLst>
              <a:ext uri="{FF2B5EF4-FFF2-40B4-BE49-F238E27FC236}">
                <a16:creationId xmlns:a16="http://schemas.microsoft.com/office/drawing/2014/main" id="{ADD14E20-E1CA-7D26-06DF-387FCFC71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0" y="3839900"/>
            <a:ext cx="2194750" cy="2392887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65C5EDC6-A76A-8462-80DC-8A88DB71A2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0600" y="647064"/>
            <a:ext cx="2194750" cy="2423370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527BBAAE-9F81-9CE6-0E1E-5C8930AA6373}"/>
              </a:ext>
            </a:extLst>
          </p:cNvPr>
          <p:cNvSpPr/>
          <p:nvPr/>
        </p:nvSpPr>
        <p:spPr>
          <a:xfrm>
            <a:off x="6568628" y="3171963"/>
            <a:ext cx="276127" cy="265954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F22C5A5-B4F2-E87C-9907-1308B721A3B1}"/>
              </a:ext>
            </a:extLst>
          </p:cNvPr>
          <p:cNvSpPr/>
          <p:nvPr/>
        </p:nvSpPr>
        <p:spPr>
          <a:xfrm>
            <a:off x="6097040" y="3077449"/>
            <a:ext cx="1222823" cy="1217193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FC928F6-0F5E-3DD8-2F8A-C32E42304459}"/>
              </a:ext>
            </a:extLst>
          </p:cNvPr>
          <p:cNvSpPr/>
          <p:nvPr/>
        </p:nvSpPr>
        <p:spPr>
          <a:xfrm>
            <a:off x="3825552" y="4186237"/>
            <a:ext cx="980752" cy="917608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4BF397B-6AB5-A152-FA98-33B6BCBB196E}"/>
              </a:ext>
            </a:extLst>
          </p:cNvPr>
          <p:cNvSpPr/>
          <p:nvPr/>
        </p:nvSpPr>
        <p:spPr>
          <a:xfrm>
            <a:off x="6568628" y="3934248"/>
            <a:ext cx="276127" cy="265954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73197231-6EB6-0914-46A3-68E8DBF6B1A4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844755" y="1858749"/>
            <a:ext cx="1765845" cy="1317925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0D6F2AFD-64C2-AD7A-2F7C-EA089C5133E3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844755" y="4200202"/>
            <a:ext cx="1765845" cy="836142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2A26923-A057-8845-4F86-F6F60CAC5015}"/>
              </a:ext>
            </a:extLst>
          </p:cNvPr>
          <p:cNvSpPr txBox="1"/>
          <p:nvPr/>
        </p:nvSpPr>
        <p:spPr>
          <a:xfrm>
            <a:off x="1216404" y="369902"/>
            <a:ext cx="651127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b="1" dirty="0"/>
              <a:t>硬體按鍵功能和</a:t>
            </a:r>
            <a:r>
              <a:rPr lang="en-US" altLang="zh-TW" sz="4000" b="1" dirty="0"/>
              <a:t>PC</a:t>
            </a:r>
            <a:r>
              <a:rPr lang="zh-TW" altLang="en-US" sz="4000" b="1" dirty="0"/>
              <a:t>顯示畫面</a:t>
            </a:r>
            <a:endParaRPr lang="en-US" altLang="zh-TW" sz="4000" b="1" dirty="0"/>
          </a:p>
        </p:txBody>
      </p:sp>
      <p:pic>
        <p:nvPicPr>
          <p:cNvPr id="40" name="圖片 39">
            <a:extLst>
              <a:ext uri="{FF2B5EF4-FFF2-40B4-BE49-F238E27FC236}">
                <a16:creationId xmlns:a16="http://schemas.microsoft.com/office/drawing/2014/main" id="{C32AE6A4-E836-0328-5D82-AD082CDE22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2025" y="942930"/>
            <a:ext cx="6694664" cy="24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044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9F20EE6-6797-2FDC-37AC-06C97D924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US" altLang="zh-TW" noProof="0" smtClean="0"/>
              <a:t>8</a:t>
            </a:fld>
            <a:endParaRPr lang="zh-TW" altLang="en-US" noProof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607C736-AFE7-D278-ED1B-7A8D9E040AD5}"/>
              </a:ext>
            </a:extLst>
          </p:cNvPr>
          <p:cNvSpPr txBox="1"/>
          <p:nvPr/>
        </p:nvSpPr>
        <p:spPr>
          <a:xfrm>
            <a:off x="5489501" y="227855"/>
            <a:ext cx="12129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b="1" dirty="0"/>
              <a:t>分工</a:t>
            </a:r>
            <a:endParaRPr lang="en-US" altLang="zh-TW" sz="4000" b="1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8F7F7DA-9F4A-C68E-0D54-90D60A7EF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24" y="942930"/>
            <a:ext cx="10007951" cy="248719"/>
          </a:xfrm>
          <a:prstGeom prst="rect">
            <a:avLst/>
          </a:prstGeom>
        </p:spPr>
      </p:pic>
      <p:graphicFrame>
        <p:nvGraphicFramePr>
          <p:cNvPr id="7" name="內容版面配置區 3">
            <a:extLst>
              <a:ext uri="{FF2B5EF4-FFF2-40B4-BE49-F238E27FC236}">
                <a16:creationId xmlns:a16="http://schemas.microsoft.com/office/drawing/2014/main" id="{C205EA6B-3725-A903-0760-E7481FE6F1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1062154"/>
              </p:ext>
            </p:extLst>
          </p:nvPr>
        </p:nvGraphicFramePr>
        <p:xfrm>
          <a:off x="2206226" y="2208849"/>
          <a:ext cx="7779546" cy="1417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89773">
                  <a:extLst>
                    <a:ext uri="{9D8B030D-6E8A-4147-A177-3AD203B41FA5}">
                      <a16:colId xmlns:a16="http://schemas.microsoft.com/office/drawing/2014/main" val="3350531602"/>
                    </a:ext>
                  </a:extLst>
                </a:gridCol>
                <a:gridCol w="3889773">
                  <a:extLst>
                    <a:ext uri="{9D8B030D-6E8A-4147-A177-3AD203B41FA5}">
                      <a16:colId xmlns:a16="http://schemas.microsoft.com/office/drawing/2014/main" val="3232639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組員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工作項目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335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朱梓福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程式撰寫及整合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034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李洋誠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程式撰寫及整合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379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7572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5C14AB2-5D96-7479-69E8-ECE5D1D5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US" altLang="zh-TW" noProof="0" smtClean="0"/>
              <a:t>9</a:t>
            </a:fld>
            <a:endParaRPr lang="zh-TW" altLang="en-US" noProof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34C616E-B2D8-0C63-B207-3E9D7331507A}"/>
              </a:ext>
            </a:extLst>
          </p:cNvPr>
          <p:cNvSpPr txBox="1"/>
          <p:nvPr/>
        </p:nvSpPr>
        <p:spPr>
          <a:xfrm>
            <a:off x="4970276" y="150860"/>
            <a:ext cx="22493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b="1" dirty="0"/>
              <a:t>參考資料</a:t>
            </a:r>
            <a:endParaRPr lang="en-US" altLang="zh-TW" sz="4000" b="1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0183BC5F-C629-BFE0-1CF5-BA10D8E6A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24" y="942930"/>
            <a:ext cx="10007951" cy="248719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72524DE7-8B5A-8835-0A4C-D9B48732C9F8}"/>
              </a:ext>
            </a:extLst>
          </p:cNvPr>
          <p:cNvSpPr txBox="1"/>
          <p:nvPr/>
        </p:nvSpPr>
        <p:spPr>
          <a:xfrm>
            <a:off x="1795166" y="1726673"/>
            <a:ext cx="8599565" cy="1232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https://hackmd.io/@ludwigchao/HJ7LEDGw5#%E5%B0%8F%E6%81%90%E9%BE%8D%E8%A6%96%E7%AA%97%E3%80%81class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3961096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399872_TF89213316_Win32" id="{383ED126-3325-4608-AA12-8ABF5411E01A}" vid="{C35C8160-B903-4372-84AE-5953110B003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醒目色塊簡報</Template>
  <TotalTime>0</TotalTime>
  <Words>202</Words>
  <Application>Microsoft Office PowerPoint</Application>
  <PresentationFormat>寬螢幕</PresentationFormat>
  <Paragraphs>45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Microsoft JhengHei UI</vt:lpstr>
      <vt:lpstr>標楷體</vt:lpstr>
      <vt:lpstr>Arial</vt:lpstr>
      <vt:lpstr>Avenir Next LT Pro</vt:lpstr>
      <vt:lpstr>AccentBoxVTI</vt:lpstr>
      <vt:lpstr>系統晶片設計實習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系統晶片設計實習-HW2</dc:title>
  <dc:creator>C109112140</dc:creator>
  <cp:lastModifiedBy>C109112140</cp:lastModifiedBy>
  <cp:revision>39</cp:revision>
  <dcterms:created xsi:type="dcterms:W3CDTF">2023-11-03T06:50:12Z</dcterms:created>
  <dcterms:modified xsi:type="dcterms:W3CDTF">2023-11-09T08:43:41Z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