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0"/>
  </p:notesMasterIdLst>
  <p:handoutMasterIdLst>
    <p:handoutMasterId r:id="rId21"/>
  </p:handoutMasterIdLst>
  <p:sldIdLst>
    <p:sldId id="281" r:id="rId5"/>
    <p:sldId id="314" r:id="rId6"/>
    <p:sldId id="282" r:id="rId7"/>
    <p:sldId id="312" r:id="rId8"/>
    <p:sldId id="307" r:id="rId9"/>
    <p:sldId id="302" r:id="rId10"/>
    <p:sldId id="301" r:id="rId11"/>
    <p:sldId id="308" r:id="rId12"/>
    <p:sldId id="315" r:id="rId13"/>
    <p:sldId id="309" r:id="rId14"/>
    <p:sldId id="319" r:id="rId15"/>
    <p:sldId id="318" r:id="rId16"/>
    <p:sldId id="317" r:id="rId17"/>
    <p:sldId id="311" r:id="rId18"/>
    <p:sldId id="316" r:id="rId1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6804" autoAdjust="0"/>
  </p:normalViewPr>
  <p:slideViewPr>
    <p:cSldViewPr snapToGrid="0">
      <p:cViewPr varScale="1">
        <p:scale>
          <a:sx n="121" d="100"/>
          <a:sy n="121" d="100"/>
        </p:scale>
        <p:origin x="264" y="8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76E27F-ECB6-488E-91AF-FFF40050CA5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2023/11/29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A6548A-A6DF-4E6D-A063-343A6E919A1C}" type="datetime1">
              <a:rPr lang="zh-TW" altLang="en-US" smtClean="0"/>
              <a:pPr/>
              <a:t>2023/11/29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AAAB6-A2C6-4A85-A3A1-98EFBA61C967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ID=d924773e-9a16-4d6d-9803-8cb819e99682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Recipe=text_billboard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Type=TextOnly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Variant=0
FamilyID=AccentBoxWalbaum_Zero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3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版面配置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4" name="圖片版面配置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5" name="圖片版面配置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20XX/9/4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2" name="圖片版面配置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33" name="圖片版面配置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37" name="文字版面配置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8" name="文字版面配置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9" name="文字版面配置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0" name="文字版面配置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1" name="文字版面配置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預留位置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內容預留位置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252728"/>
            <a:ext cx="8586216" cy="217627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6500" b="1" dirty="0"/>
              <a:t>系統晶片設計實習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4573" y="4166985"/>
            <a:ext cx="6639805" cy="685800"/>
          </a:xfrm>
        </p:spPr>
        <p:txBody>
          <a:bodyPr rtlCol="0"/>
          <a:lstStyle/>
          <a:p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C109112162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–</a:t>
            </a:r>
            <a:r>
              <a:rPr lang="zh-TW" altLang="en-US" b="1" dirty="0">
                <a:solidFill>
                  <a:schemeClr val="tx1"/>
                </a:solidFill>
              </a:rPr>
              <a:t> 朱梓福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58E53E56-FEC6-2385-CDBD-29613D79D05D}"/>
              </a:ext>
            </a:extLst>
          </p:cNvPr>
          <p:cNvSpPr txBox="1">
            <a:spLocks/>
          </p:cNvSpPr>
          <p:nvPr/>
        </p:nvSpPr>
        <p:spPr>
          <a:xfrm>
            <a:off x="2774573" y="5247870"/>
            <a:ext cx="6639805" cy="6858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C109112174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-</a:t>
            </a:r>
            <a:r>
              <a:rPr lang="zh-TW" altLang="en-US" b="1" dirty="0">
                <a:solidFill>
                  <a:schemeClr val="tx1"/>
                </a:solidFill>
              </a:rPr>
              <a:t> 李洋誠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124B60-5E0F-A613-7B70-07D904BE65E8}"/>
              </a:ext>
            </a:extLst>
          </p:cNvPr>
          <p:cNvSpPr txBox="1"/>
          <p:nvPr/>
        </p:nvSpPr>
        <p:spPr>
          <a:xfrm>
            <a:off x="3004277" y="3152001"/>
            <a:ext cx="61803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  <a:r>
              <a:rPr lang="zh-TW" altLang="en-US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推箱子益智遊戲</a:t>
            </a:r>
            <a:r>
              <a:rPr lang="en-US" altLang="zh-TW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 - </a:t>
            </a:r>
            <a:r>
              <a:rPr lang="zh-TW" altLang="en-US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期末專題報告 </a:t>
            </a:r>
            <a:endParaRPr lang="zh-TW" altLang="en-US" sz="3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2B3337-273D-BDEE-8A54-C89D7BB5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10</a:t>
            </a:fld>
            <a:endParaRPr lang="zh-TW" altLang="en-US" noProof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F10132-9E4E-86D4-4DBA-70105CF0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86" y="1507894"/>
            <a:ext cx="3855430" cy="4232885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4110FC2-DB95-7C99-DEF2-7F9C36BFC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8" y="1353861"/>
            <a:ext cx="4593334" cy="46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6DA7335-A01C-8B22-625C-715667BA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20" y="3008726"/>
            <a:ext cx="1226344" cy="12171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9FC8A4-EE6E-7290-C642-B732C147A5C7}"/>
              </a:ext>
            </a:extLst>
          </p:cNvPr>
          <p:cNvSpPr/>
          <p:nvPr/>
        </p:nvSpPr>
        <p:spPr>
          <a:xfrm>
            <a:off x="6365928" y="3110255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A17340-045B-D58F-3F84-F64E8253D209}"/>
              </a:ext>
            </a:extLst>
          </p:cNvPr>
          <p:cNvSpPr/>
          <p:nvPr/>
        </p:nvSpPr>
        <p:spPr>
          <a:xfrm>
            <a:off x="5894340" y="3015741"/>
            <a:ext cx="1222823" cy="121719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664E91-249D-5734-E4AE-E853963CACE8}"/>
              </a:ext>
            </a:extLst>
          </p:cNvPr>
          <p:cNvSpPr/>
          <p:nvPr/>
        </p:nvSpPr>
        <p:spPr>
          <a:xfrm>
            <a:off x="6365928" y="3872540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B25C36C-4A53-6F85-0FE8-00D9CDF68AA5}"/>
              </a:ext>
            </a:extLst>
          </p:cNvPr>
          <p:cNvCxnSpPr>
            <a:cxnSpLocks/>
          </p:cNvCxnSpPr>
          <p:nvPr/>
        </p:nvCxnSpPr>
        <p:spPr>
          <a:xfrm flipV="1">
            <a:off x="9280934" y="1963034"/>
            <a:ext cx="0" cy="470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1B5BA92-0B92-AF84-9557-1DA60C3197CA}"/>
              </a:ext>
            </a:extLst>
          </p:cNvPr>
          <p:cNvCxnSpPr>
            <a:cxnSpLocks/>
          </p:cNvCxnSpPr>
          <p:nvPr/>
        </p:nvCxnSpPr>
        <p:spPr>
          <a:xfrm flipH="1">
            <a:off x="8481922" y="2777285"/>
            <a:ext cx="5551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6570A16-B336-D773-E153-F7F10AA05DD5}"/>
              </a:ext>
            </a:extLst>
          </p:cNvPr>
          <p:cNvCxnSpPr>
            <a:cxnSpLocks/>
          </p:cNvCxnSpPr>
          <p:nvPr/>
        </p:nvCxnSpPr>
        <p:spPr>
          <a:xfrm>
            <a:off x="9280934" y="3110255"/>
            <a:ext cx="0" cy="521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51E62D2-822F-E0B8-F798-B45BA4DE006E}"/>
              </a:ext>
            </a:extLst>
          </p:cNvPr>
          <p:cNvCxnSpPr>
            <a:cxnSpLocks/>
          </p:cNvCxnSpPr>
          <p:nvPr/>
        </p:nvCxnSpPr>
        <p:spPr>
          <a:xfrm>
            <a:off x="9611860" y="2777285"/>
            <a:ext cx="5856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EC1D4C5-8535-A000-9501-411E0AB8012A}"/>
              </a:ext>
            </a:extLst>
          </p:cNvPr>
          <p:cNvSpPr/>
          <p:nvPr/>
        </p:nvSpPr>
        <p:spPr>
          <a:xfrm>
            <a:off x="5955533" y="3491359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72DE8C-3F0F-7B2F-7DC9-2BFD2C6BC01A}"/>
              </a:ext>
            </a:extLst>
          </p:cNvPr>
          <p:cNvSpPr/>
          <p:nvPr/>
        </p:nvSpPr>
        <p:spPr>
          <a:xfrm>
            <a:off x="6796968" y="3506708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DF994B7-1DCF-9C3F-180A-52E18947D30A}"/>
              </a:ext>
            </a:extLst>
          </p:cNvPr>
          <p:cNvSpPr txBox="1"/>
          <p:nvPr/>
        </p:nvSpPr>
        <p:spPr>
          <a:xfrm>
            <a:off x="6293820" y="2568086"/>
            <a:ext cx="33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6BA330E-9434-01A0-8D6A-DD918AC82A91}"/>
              </a:ext>
            </a:extLst>
          </p:cNvPr>
          <p:cNvSpPr txBox="1"/>
          <p:nvPr/>
        </p:nvSpPr>
        <p:spPr>
          <a:xfrm>
            <a:off x="6335262" y="4327448"/>
            <a:ext cx="33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4F1EE5A-4746-F9AD-9C6E-8E1E4A42FFA5}"/>
              </a:ext>
            </a:extLst>
          </p:cNvPr>
          <p:cNvSpPr txBox="1"/>
          <p:nvPr/>
        </p:nvSpPr>
        <p:spPr>
          <a:xfrm>
            <a:off x="5477800" y="3432656"/>
            <a:ext cx="3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F921EC3-3BF9-AEDD-CB62-920922F405C0}"/>
              </a:ext>
            </a:extLst>
          </p:cNvPr>
          <p:cNvSpPr txBox="1"/>
          <p:nvPr/>
        </p:nvSpPr>
        <p:spPr>
          <a:xfrm>
            <a:off x="7104678" y="3455019"/>
            <a:ext cx="3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右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69C17BB-3C98-66D7-0DED-36282672302D}"/>
              </a:ext>
            </a:extLst>
          </p:cNvPr>
          <p:cNvSpPr txBox="1"/>
          <p:nvPr/>
        </p:nvSpPr>
        <p:spPr>
          <a:xfrm>
            <a:off x="9222508" y="2063965"/>
            <a:ext cx="33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A8FFE5-0B52-16F5-972F-91286380C18F}"/>
              </a:ext>
            </a:extLst>
          </p:cNvPr>
          <p:cNvSpPr txBox="1"/>
          <p:nvPr/>
        </p:nvSpPr>
        <p:spPr>
          <a:xfrm>
            <a:off x="9222508" y="3085687"/>
            <a:ext cx="33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C7E4825-23C2-B404-7C1F-80C81F215394}"/>
              </a:ext>
            </a:extLst>
          </p:cNvPr>
          <p:cNvSpPr txBox="1"/>
          <p:nvPr/>
        </p:nvSpPr>
        <p:spPr>
          <a:xfrm>
            <a:off x="8613359" y="2433297"/>
            <a:ext cx="3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C4A1FC-EA91-2FD5-B73A-B4B28552197C}"/>
              </a:ext>
            </a:extLst>
          </p:cNvPr>
          <p:cNvSpPr txBox="1"/>
          <p:nvPr/>
        </p:nvSpPr>
        <p:spPr>
          <a:xfrm>
            <a:off x="9904686" y="2383420"/>
            <a:ext cx="3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右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40FAF6-DFA8-B372-7366-7DC8DF5341E0}"/>
              </a:ext>
            </a:extLst>
          </p:cNvPr>
          <p:cNvSpPr/>
          <p:nvPr/>
        </p:nvSpPr>
        <p:spPr>
          <a:xfrm>
            <a:off x="6357563" y="3498412"/>
            <a:ext cx="276127" cy="265954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02BFCEE-72E1-79EB-D4D8-2E138290975C}"/>
              </a:ext>
            </a:extLst>
          </p:cNvPr>
          <p:cNvCxnSpPr>
            <a:cxnSpLocks/>
          </p:cNvCxnSpPr>
          <p:nvPr/>
        </p:nvCxnSpPr>
        <p:spPr>
          <a:xfrm>
            <a:off x="6647587" y="3772662"/>
            <a:ext cx="409503" cy="739452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42092D1-C302-3E49-A6EA-3395D11656B6}"/>
              </a:ext>
            </a:extLst>
          </p:cNvPr>
          <p:cNvSpPr txBox="1"/>
          <p:nvPr/>
        </p:nvSpPr>
        <p:spPr>
          <a:xfrm>
            <a:off x="7015572" y="4270644"/>
            <a:ext cx="368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</a:rPr>
              <a:t>重置遊戲按鈕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CE867A0-573C-254B-441C-BAFFF9A5445E}"/>
              </a:ext>
            </a:extLst>
          </p:cNvPr>
          <p:cNvSpPr txBox="1"/>
          <p:nvPr/>
        </p:nvSpPr>
        <p:spPr>
          <a:xfrm>
            <a:off x="3590269" y="237453"/>
            <a:ext cx="5282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硬體按鍵對應遊戲功能</a:t>
            </a:r>
            <a:endParaRPr lang="en-US" altLang="zh-TW" sz="4000" b="1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A699C19A-1557-18C0-E51E-ACD70B08B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024" y="899181"/>
            <a:ext cx="10007951" cy="248719"/>
          </a:xfrm>
          <a:prstGeom prst="rect">
            <a:avLst/>
          </a:prstGeom>
        </p:spPr>
      </p:pic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DF7A6048-63B7-549E-50A2-6E001B74B58E}"/>
              </a:ext>
            </a:extLst>
          </p:cNvPr>
          <p:cNvSpPr/>
          <p:nvPr/>
        </p:nvSpPr>
        <p:spPr>
          <a:xfrm>
            <a:off x="5161310" y="4780878"/>
            <a:ext cx="181155" cy="862642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832EDFC-AE7E-EDB4-8D2B-C34C21D317B8}"/>
              </a:ext>
            </a:extLst>
          </p:cNvPr>
          <p:cNvSpPr txBox="1"/>
          <p:nvPr/>
        </p:nvSpPr>
        <p:spPr>
          <a:xfrm>
            <a:off x="5348622" y="4889033"/>
            <a:ext cx="689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</a:rPr>
              <a:t>LED</a:t>
            </a:r>
            <a:r>
              <a:rPr lang="zh-TW" altLang="en-US" b="1" dirty="0">
                <a:solidFill>
                  <a:srgbClr val="92D050"/>
                </a:solidFill>
              </a:rPr>
              <a:t>計分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47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BFDF934D-6F5D-4681-8532-B66B1592887D}"/>
              </a:ext>
            </a:extLst>
          </p:cNvPr>
          <p:cNvSpPr/>
          <p:nvPr/>
        </p:nvSpPr>
        <p:spPr>
          <a:xfrm>
            <a:off x="7323681" y="1579562"/>
            <a:ext cx="2949129" cy="4335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5A6B1F4-33EC-0337-A7A1-3C740B2EF345}"/>
              </a:ext>
            </a:extLst>
          </p:cNvPr>
          <p:cNvSpPr/>
          <p:nvPr/>
        </p:nvSpPr>
        <p:spPr>
          <a:xfrm>
            <a:off x="2641384" y="1579562"/>
            <a:ext cx="4426958" cy="4351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BB5F5D-543B-C483-5971-332FF5E1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11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A059DE-93E2-F17A-AB9A-7298DD00EADC}"/>
              </a:ext>
            </a:extLst>
          </p:cNvPr>
          <p:cNvSpPr txBox="1"/>
          <p:nvPr/>
        </p:nvSpPr>
        <p:spPr>
          <a:xfrm>
            <a:off x="5225182" y="235044"/>
            <a:ext cx="1741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架構圖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E17983-2A72-14D1-567D-7A26A8A4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877D77B3-94D5-01A1-3670-CB711FD2EEFC}"/>
              </a:ext>
            </a:extLst>
          </p:cNvPr>
          <p:cNvSpPr/>
          <p:nvPr/>
        </p:nvSpPr>
        <p:spPr>
          <a:xfrm rot="16200000">
            <a:off x="2146029" y="2702585"/>
            <a:ext cx="188055" cy="6078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17C71EC3-F61F-8E74-C759-3650F600BFF1}"/>
              </a:ext>
            </a:extLst>
          </p:cNvPr>
          <p:cNvSpPr/>
          <p:nvPr/>
        </p:nvSpPr>
        <p:spPr>
          <a:xfrm rot="16200000">
            <a:off x="2146029" y="2433611"/>
            <a:ext cx="188055" cy="6078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259D74B-463B-76D8-AD80-48244A20B9C3}"/>
              </a:ext>
            </a:extLst>
          </p:cNvPr>
          <p:cNvSpPr/>
          <p:nvPr/>
        </p:nvSpPr>
        <p:spPr>
          <a:xfrm rot="16200000">
            <a:off x="2146030" y="2156991"/>
            <a:ext cx="188055" cy="6078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B6D77ACC-5FEE-1431-A981-6B915072FC95}"/>
              </a:ext>
            </a:extLst>
          </p:cNvPr>
          <p:cNvSpPr/>
          <p:nvPr/>
        </p:nvSpPr>
        <p:spPr>
          <a:xfrm rot="16200000">
            <a:off x="2146031" y="1861918"/>
            <a:ext cx="188055" cy="60789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28380086-9E42-F168-19E9-C35D2046ED19}"/>
              </a:ext>
            </a:extLst>
          </p:cNvPr>
          <p:cNvSpPr/>
          <p:nvPr/>
        </p:nvSpPr>
        <p:spPr>
          <a:xfrm>
            <a:off x="1269788" y="2043772"/>
            <a:ext cx="607891" cy="1070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95F081-7432-3D04-5A59-C111A485D8D4}"/>
              </a:ext>
            </a:extLst>
          </p:cNvPr>
          <p:cNvSpPr txBox="1"/>
          <p:nvPr/>
        </p:nvSpPr>
        <p:spPr>
          <a:xfrm>
            <a:off x="456744" y="237203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418A03-EF12-3F2C-FF25-EAB4584093E4}"/>
              </a:ext>
            </a:extLst>
          </p:cNvPr>
          <p:cNvSpPr/>
          <p:nvPr/>
        </p:nvSpPr>
        <p:spPr>
          <a:xfrm>
            <a:off x="2760575" y="1873197"/>
            <a:ext cx="1008993" cy="1513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GPIO_1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C5079E-01CD-9B6A-13AD-40523B0EB6A5}"/>
              </a:ext>
            </a:extLst>
          </p:cNvPr>
          <p:cNvSpPr/>
          <p:nvPr/>
        </p:nvSpPr>
        <p:spPr>
          <a:xfrm>
            <a:off x="2766908" y="3894133"/>
            <a:ext cx="1008993" cy="1513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GPIO_2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6F9AE6DF-2F15-7D32-A846-8DAB7A86CC43}"/>
              </a:ext>
            </a:extLst>
          </p:cNvPr>
          <p:cNvSpPr/>
          <p:nvPr/>
        </p:nvSpPr>
        <p:spPr>
          <a:xfrm rot="5400000">
            <a:off x="1899238" y="4131255"/>
            <a:ext cx="369333" cy="117676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5B6BB6C-52F6-598A-0A9D-2D9F56306015}"/>
              </a:ext>
            </a:extLst>
          </p:cNvPr>
          <p:cNvSpPr txBox="1"/>
          <p:nvPr/>
        </p:nvSpPr>
        <p:spPr>
          <a:xfrm>
            <a:off x="1481923" y="4125257"/>
            <a:ext cx="120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8bits</a:t>
            </a:r>
            <a:r>
              <a:rPr lang="en-US" altLang="zh-TW" dirty="0"/>
              <a:t> LED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660284-9729-9F2D-772A-54472FF1847E}"/>
              </a:ext>
            </a:extLst>
          </p:cNvPr>
          <p:cNvSpPr/>
          <p:nvPr/>
        </p:nvSpPr>
        <p:spPr>
          <a:xfrm>
            <a:off x="4891508" y="3639194"/>
            <a:ext cx="1862356" cy="183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AXI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interconnect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箭號: 左-右雙向 20">
            <a:extLst>
              <a:ext uri="{FF2B5EF4-FFF2-40B4-BE49-F238E27FC236}">
                <a16:creationId xmlns:a16="http://schemas.microsoft.com/office/drawing/2014/main" id="{6AB816FE-A6F9-137A-B025-6218A93C5E37}"/>
              </a:ext>
            </a:extLst>
          </p:cNvPr>
          <p:cNvSpPr/>
          <p:nvPr/>
        </p:nvSpPr>
        <p:spPr>
          <a:xfrm>
            <a:off x="3807796" y="4402136"/>
            <a:ext cx="1027540" cy="297672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箭號: 左-上雙向 22">
            <a:extLst>
              <a:ext uri="{FF2B5EF4-FFF2-40B4-BE49-F238E27FC236}">
                <a16:creationId xmlns:a16="http://schemas.microsoft.com/office/drawing/2014/main" id="{DF700FDD-100A-F333-C58D-EB6C1385628A}"/>
              </a:ext>
            </a:extLst>
          </p:cNvPr>
          <p:cNvSpPr/>
          <p:nvPr/>
        </p:nvSpPr>
        <p:spPr>
          <a:xfrm rot="16200000">
            <a:off x="4528141" y="2088743"/>
            <a:ext cx="909198" cy="2104600"/>
          </a:xfrm>
          <a:prstGeom prst="leftUpArrow">
            <a:avLst>
              <a:gd name="adj1" fmla="val 22471"/>
              <a:gd name="adj2" fmla="val 20455"/>
              <a:gd name="adj3" fmla="val 34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上彎 25">
            <a:extLst>
              <a:ext uri="{FF2B5EF4-FFF2-40B4-BE49-F238E27FC236}">
                <a16:creationId xmlns:a16="http://schemas.microsoft.com/office/drawing/2014/main" id="{84EF7EF5-9539-D2A1-A0C6-A642ADCCD416}"/>
              </a:ext>
            </a:extLst>
          </p:cNvPr>
          <p:cNvSpPr/>
          <p:nvPr/>
        </p:nvSpPr>
        <p:spPr>
          <a:xfrm flipV="1">
            <a:off x="3930440" y="2064946"/>
            <a:ext cx="5062212" cy="1530696"/>
          </a:xfrm>
          <a:prstGeom prst="bentUpArrow">
            <a:avLst>
              <a:gd name="adj1" fmla="val 18991"/>
              <a:gd name="adj2" fmla="val 15586"/>
              <a:gd name="adj3" fmla="val 208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23DE9-ACE5-76B1-C42C-A05AC37C45AA}"/>
              </a:ext>
            </a:extLst>
          </p:cNvPr>
          <p:cNvSpPr/>
          <p:nvPr/>
        </p:nvSpPr>
        <p:spPr>
          <a:xfrm>
            <a:off x="7837157" y="3639194"/>
            <a:ext cx="1862356" cy="18371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ZYNQ_CPU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FDA83E4-0AE8-364E-F660-9DC810B3F781}"/>
              </a:ext>
            </a:extLst>
          </p:cNvPr>
          <p:cNvSpPr txBox="1"/>
          <p:nvPr/>
        </p:nvSpPr>
        <p:spPr>
          <a:xfrm>
            <a:off x="6216063" y="201618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interrupt</a:t>
            </a:r>
            <a:endParaRPr lang="zh-TW" altLang="en-US" dirty="0"/>
          </a:p>
        </p:txBody>
      </p:sp>
      <p:sp>
        <p:nvSpPr>
          <p:cNvPr id="30" name="箭號: 左-右雙向 29">
            <a:extLst>
              <a:ext uri="{FF2B5EF4-FFF2-40B4-BE49-F238E27FC236}">
                <a16:creationId xmlns:a16="http://schemas.microsoft.com/office/drawing/2014/main" id="{6D7F8FB4-209F-D004-E422-A424C66EF2AB}"/>
              </a:ext>
            </a:extLst>
          </p:cNvPr>
          <p:cNvSpPr/>
          <p:nvPr/>
        </p:nvSpPr>
        <p:spPr>
          <a:xfrm>
            <a:off x="6779389" y="4388714"/>
            <a:ext cx="1009077" cy="297672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064E15D-B39C-5F43-D39B-3F9BA0F07991}"/>
              </a:ext>
            </a:extLst>
          </p:cNvPr>
          <p:cNvSpPr txBox="1"/>
          <p:nvPr/>
        </p:nvSpPr>
        <p:spPr>
          <a:xfrm>
            <a:off x="4639841" y="599534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PL</a:t>
            </a:r>
            <a:r>
              <a:rPr lang="zh-TW" altLang="en-US" dirty="0"/>
              <a:t>端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7F59C00-4CCB-2CFB-EC6B-580C368054C4}"/>
              </a:ext>
            </a:extLst>
          </p:cNvPr>
          <p:cNvSpPr txBox="1"/>
          <p:nvPr/>
        </p:nvSpPr>
        <p:spPr>
          <a:xfrm>
            <a:off x="8434750" y="596205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PS</a:t>
            </a:r>
            <a:r>
              <a:rPr lang="zh-TW" altLang="en-US" dirty="0"/>
              <a:t>端</a:t>
            </a:r>
          </a:p>
        </p:txBody>
      </p:sp>
      <p:sp>
        <p:nvSpPr>
          <p:cNvPr id="36" name="箭號: 向左 35">
            <a:extLst>
              <a:ext uri="{FF2B5EF4-FFF2-40B4-BE49-F238E27FC236}">
                <a16:creationId xmlns:a16="http://schemas.microsoft.com/office/drawing/2014/main" id="{908ABDBF-F4A9-76D9-2647-E10C052D22EC}"/>
              </a:ext>
            </a:extLst>
          </p:cNvPr>
          <p:cNvSpPr/>
          <p:nvPr/>
        </p:nvSpPr>
        <p:spPr>
          <a:xfrm rot="10800000">
            <a:off x="9796895" y="4331714"/>
            <a:ext cx="1303080" cy="478173"/>
          </a:xfrm>
          <a:prstGeom prst="lef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579AE20-9335-2FF1-4FD8-6690CB12BBAD}"/>
              </a:ext>
            </a:extLst>
          </p:cNvPr>
          <p:cNvSpPr txBox="1"/>
          <p:nvPr/>
        </p:nvSpPr>
        <p:spPr>
          <a:xfrm>
            <a:off x="9773730" y="4372369"/>
            <a:ext cx="119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UART_PS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04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DC3959-F05C-4060-0D23-4D75942E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12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A783F6-3832-2417-5463-08BE7DEF083E}"/>
              </a:ext>
            </a:extLst>
          </p:cNvPr>
          <p:cNvSpPr txBox="1"/>
          <p:nvPr/>
        </p:nvSpPr>
        <p:spPr>
          <a:xfrm>
            <a:off x="5476660" y="235044"/>
            <a:ext cx="1238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效能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7E6E16-C74F-5166-E7E1-7EED0F84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37A03B5-3CE5-1AB5-1E96-28411EDCF22E}"/>
              </a:ext>
            </a:extLst>
          </p:cNvPr>
          <p:cNvSpPr txBox="1"/>
          <p:nvPr/>
        </p:nvSpPr>
        <p:spPr>
          <a:xfrm>
            <a:off x="1092024" y="1530203"/>
            <a:ext cx="6094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產生亂數在</a:t>
            </a:r>
            <a:r>
              <a:rPr lang="en-US" altLang="zh-TW" dirty="0" err="1"/>
              <a:t>6.4us</a:t>
            </a:r>
            <a:r>
              <a:rPr lang="zh-TW" altLang="en-US" dirty="0"/>
              <a:t>內產生完畢</a:t>
            </a:r>
            <a:endParaRPr lang="en-US" altLang="zh-TW" dirty="0"/>
          </a:p>
          <a:p>
            <a:r>
              <a:rPr lang="zh-TW" altLang="en-US" dirty="0"/>
              <a:t>按鈕按下控制人物移動在</a:t>
            </a:r>
            <a:r>
              <a:rPr lang="en-US" altLang="zh-TW" dirty="0"/>
              <a:t>[]</a:t>
            </a:r>
            <a:r>
              <a:rPr lang="zh-TW" altLang="en-US" dirty="0"/>
              <a:t>內完成</a:t>
            </a:r>
          </a:p>
        </p:txBody>
      </p:sp>
    </p:spTree>
    <p:extLst>
      <p:ext uri="{BB962C8B-B14F-4D97-AF65-F5344CB8AC3E}">
        <p14:creationId xmlns:p14="http://schemas.microsoft.com/office/powerpoint/2010/main" val="232162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314A7D-44FC-D0F1-372C-0BCC4861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13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4DE1B9-79F9-3179-5D04-B2D9186F9537}"/>
              </a:ext>
            </a:extLst>
          </p:cNvPr>
          <p:cNvSpPr txBox="1"/>
          <p:nvPr/>
        </p:nvSpPr>
        <p:spPr>
          <a:xfrm>
            <a:off x="4294245" y="285494"/>
            <a:ext cx="3603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UART</a:t>
            </a:r>
            <a:r>
              <a:rPr lang="zh-TW" altLang="en-US" sz="4000" b="1" dirty="0"/>
              <a:t>傳輸內容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FE4506-4AC8-4DE6-15C4-F2AE3EA0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6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BC4062-6D3F-41C1-41CA-6F6E6408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14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2520B8-B7BD-AE0C-ACFE-8FE9194E5F8E}"/>
              </a:ext>
            </a:extLst>
          </p:cNvPr>
          <p:cNvSpPr txBox="1"/>
          <p:nvPr/>
        </p:nvSpPr>
        <p:spPr>
          <a:xfrm>
            <a:off x="5572426" y="235044"/>
            <a:ext cx="1228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需求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A2832E-5E2C-1DB8-B664-D8007698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953F32A-86FF-CAC0-DD28-0E0608312436}"/>
              </a:ext>
            </a:extLst>
          </p:cNvPr>
          <p:cNvSpPr txBox="1">
            <a:spLocks/>
          </p:cNvSpPr>
          <p:nvPr/>
        </p:nvSpPr>
        <p:spPr>
          <a:xfrm>
            <a:off x="1273328" y="1297577"/>
            <a:ext cx="9826647" cy="505877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環境：</a:t>
            </a:r>
            <a:endParaRPr lang="en-US" altLang="zh-TW" dirty="0"/>
          </a:p>
          <a:p>
            <a:pPr lvl="1"/>
            <a:r>
              <a:rPr lang="en-US" altLang="zh-TW" sz="1900" dirty="0"/>
              <a:t>ZYNQ-7000 xc7z020clg484-1</a:t>
            </a:r>
          </a:p>
          <a:p>
            <a:pPr lvl="1"/>
            <a:r>
              <a:rPr lang="en-US" altLang="zh-TW" sz="1900" dirty="0" err="1"/>
              <a:t>Vivado</a:t>
            </a:r>
            <a:r>
              <a:rPr lang="en-US" altLang="zh-TW" sz="1900" dirty="0"/>
              <a:t> 2018.3</a:t>
            </a:r>
          </a:p>
          <a:p>
            <a:pPr lvl="1"/>
            <a:r>
              <a:rPr lang="en-US" altLang="zh-TW" sz="1900" dirty="0" err="1"/>
              <a:t>Vivado</a:t>
            </a:r>
            <a:r>
              <a:rPr lang="en-US" altLang="zh-TW" sz="1900" dirty="0"/>
              <a:t> SDK 2018.3</a:t>
            </a:r>
          </a:p>
          <a:p>
            <a:pPr lvl="1"/>
            <a:r>
              <a:rPr lang="en-US" altLang="zh-TW" sz="1900" dirty="0"/>
              <a:t>Visual Studio</a:t>
            </a:r>
          </a:p>
          <a:p>
            <a:r>
              <a:rPr lang="zh-TW" altLang="en-US" dirty="0"/>
              <a:t>介面：</a:t>
            </a:r>
            <a:endParaRPr lang="en-US" altLang="zh-TW" dirty="0"/>
          </a:p>
          <a:p>
            <a:pPr lvl="1"/>
            <a:r>
              <a:rPr lang="en-US" altLang="zh-TW" sz="1900" dirty="0"/>
              <a:t>UART (PS-PC)</a:t>
            </a:r>
          </a:p>
          <a:p>
            <a:pPr lvl="1"/>
            <a:r>
              <a:rPr lang="en-US" altLang="zh-TW" sz="1900" dirty="0"/>
              <a:t>AIX (PL-PS)</a:t>
            </a:r>
          </a:p>
          <a:p>
            <a:r>
              <a:rPr lang="zh-TW" altLang="en-US" dirty="0"/>
              <a:t>功能：</a:t>
            </a:r>
            <a:endParaRPr lang="en-US" altLang="zh-TW" dirty="0"/>
          </a:p>
          <a:p>
            <a:pPr lvl="1"/>
            <a:r>
              <a:rPr lang="zh-TW" altLang="en-US" sz="1900" dirty="0"/>
              <a:t>確認人遊玩時的狀態並顯示目前座標。</a:t>
            </a:r>
            <a:endParaRPr lang="en-US" altLang="zh-TW" sz="1900" dirty="0"/>
          </a:p>
          <a:p>
            <a:pPr lvl="1"/>
            <a:r>
              <a:rPr lang="zh-TW" altLang="en-US" sz="1900" dirty="0"/>
              <a:t>確認碰到箱子後，物件位置會改變，例如：空地變箱子、箱子變人、人變空地。</a:t>
            </a:r>
            <a:endParaRPr lang="en-US" altLang="zh-TW" sz="1900" dirty="0"/>
          </a:p>
          <a:p>
            <a:pPr lvl="1"/>
            <a:r>
              <a:rPr lang="zh-TW" altLang="en-US" sz="1900" dirty="0"/>
              <a:t>確認當所有箱子移動到指定位置後結束遊戲。</a:t>
            </a:r>
            <a:endParaRPr lang="en-US" altLang="zh-TW" sz="1900" dirty="0"/>
          </a:p>
          <a:p>
            <a:pPr lvl="1"/>
            <a:r>
              <a:rPr lang="zh-TW" altLang="en-US" sz="1900" dirty="0"/>
              <a:t>使用</a:t>
            </a:r>
            <a:r>
              <a:rPr lang="en-US" altLang="zh-TW" sz="1900" dirty="0"/>
              <a:t>UART</a:t>
            </a:r>
            <a:r>
              <a:rPr lang="zh-TW" altLang="en-US" sz="1900" dirty="0"/>
              <a:t>傳輸遊戲狀態，再利用</a:t>
            </a:r>
            <a:r>
              <a:rPr lang="en-US" altLang="zh-TW" sz="1900" dirty="0"/>
              <a:t>C#</a:t>
            </a:r>
            <a:r>
              <a:rPr lang="zh-TW" altLang="en-US" sz="1900" dirty="0"/>
              <a:t>顯示遊戲畫面。</a:t>
            </a:r>
            <a:endParaRPr lang="en-US" altLang="zh-TW" sz="1900" dirty="0"/>
          </a:p>
          <a:p>
            <a:r>
              <a:rPr lang="zh-TW" altLang="en-US" dirty="0"/>
              <a:t>驗收：</a:t>
            </a:r>
            <a:endParaRPr lang="en-US" altLang="zh-TW" dirty="0"/>
          </a:p>
          <a:p>
            <a:pPr lvl="1"/>
            <a:r>
              <a:rPr lang="zh-TW" altLang="en-US" sz="1900" dirty="0"/>
              <a:t>透過板子上的</a:t>
            </a:r>
            <a:r>
              <a:rPr lang="en-US" altLang="zh-TW" sz="1900" dirty="0"/>
              <a:t>Button</a:t>
            </a:r>
            <a:r>
              <a:rPr lang="zh-TW" altLang="en-US" sz="1900" dirty="0"/>
              <a:t>操控人物，確認人物在畫面上有即時改變。</a:t>
            </a:r>
            <a:endParaRPr lang="en-US" altLang="zh-TW" sz="1900" dirty="0"/>
          </a:p>
          <a:p>
            <a:pPr lvl="1"/>
            <a:r>
              <a:rPr lang="zh-TW" altLang="en-US" sz="1900" dirty="0"/>
              <a:t>確認人物能推動箱子，並將所有箱子移至指定位置。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329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A8897D-6419-FCEB-4E4A-62C5D647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5519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35C50D-AE31-F5CC-D493-8DEC42AC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2</a:t>
            </a:fld>
            <a:endParaRPr lang="zh-TW" altLang="en-US" noProof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7FAEDE5-923D-B275-7845-07578155CACA}"/>
              </a:ext>
            </a:extLst>
          </p:cNvPr>
          <p:cNvSpPr txBox="1">
            <a:spLocks/>
          </p:cNvSpPr>
          <p:nvPr/>
        </p:nvSpPr>
        <p:spPr>
          <a:xfrm>
            <a:off x="1092024" y="1496915"/>
            <a:ext cx="10515600" cy="485943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硬體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ZYNQ-7000 </a:t>
            </a:r>
            <a:r>
              <a:rPr lang="en-US" altLang="zh-TW" dirty="0" err="1"/>
              <a:t>xc7z020clg484</a:t>
            </a:r>
            <a:r>
              <a:rPr lang="en-US" altLang="zh-TW" dirty="0"/>
              <a:t>-1</a:t>
            </a:r>
          </a:p>
          <a:p>
            <a:r>
              <a:rPr lang="zh-TW" altLang="en-US" dirty="0"/>
              <a:t>程式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  </a:t>
            </a:r>
            <a:r>
              <a:rPr lang="en-US" altLang="zh-TW" dirty="0"/>
              <a:t>(SDK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(Windows</a:t>
            </a:r>
            <a:r>
              <a:rPr lang="zh-TW" altLang="en-US" dirty="0"/>
              <a:t>平台執行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軟體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2022</a:t>
            </a:r>
          </a:p>
          <a:p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2400" dirty="0"/>
              <a:t>UART (PS-PC)</a:t>
            </a:r>
          </a:p>
          <a:p>
            <a:pPr lvl="1"/>
            <a:r>
              <a:rPr lang="en-US" altLang="zh-TW" sz="2400" dirty="0"/>
              <a:t>AIX (PL-PS)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E7BD24-0F60-702F-1CB9-B249753D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1027906"/>
            <a:ext cx="10007951" cy="24871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7F1E82C-D264-1E69-ED15-5038C20F7326}"/>
              </a:ext>
            </a:extLst>
          </p:cNvPr>
          <p:cNvSpPr txBox="1"/>
          <p:nvPr/>
        </p:nvSpPr>
        <p:spPr>
          <a:xfrm>
            <a:off x="5488986" y="375147"/>
            <a:ext cx="1214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限制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378647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6D41D7-FCBE-30A4-5DD4-8C6F17F550D9}"/>
              </a:ext>
            </a:extLst>
          </p:cNvPr>
          <p:cNvSpPr/>
          <p:nvPr/>
        </p:nvSpPr>
        <p:spPr>
          <a:xfrm>
            <a:off x="938274" y="573865"/>
            <a:ext cx="10415526" cy="5217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CFCBE3-FCF4-D661-FBCB-1558DCCC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3</a:t>
            </a:fld>
            <a:endParaRPr lang="zh-TW" altLang="en-US" noProof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5D6652C3-92F7-0143-B347-BEE5F5D6967B}"/>
              </a:ext>
            </a:extLst>
          </p:cNvPr>
          <p:cNvSpPr txBox="1">
            <a:spLocks/>
          </p:cNvSpPr>
          <p:nvPr/>
        </p:nvSpPr>
        <p:spPr>
          <a:xfrm>
            <a:off x="1391334" y="800395"/>
            <a:ext cx="7685033" cy="70143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b="1" dirty="0"/>
              <a:t>遊戲規則</a:t>
            </a:r>
            <a:r>
              <a:rPr lang="en-US" altLang="zh-TW" b="1" dirty="0"/>
              <a:t>-</a:t>
            </a:r>
            <a:r>
              <a:rPr lang="zh-TW" altLang="en-US" b="1" dirty="0"/>
              <a:t>大綱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endParaRPr lang="en-US" altLang="zh-TW" b="1" dirty="0"/>
          </a:p>
        </p:txBody>
      </p:sp>
      <p:pic>
        <p:nvPicPr>
          <p:cNvPr id="3" name="圖片 2" descr="一張含有 Rectangle, 螢幕擷取畫面, 正方形, 建築材料 的圖片&#10;&#10;自動產生的描述">
            <a:extLst>
              <a:ext uri="{FF2B5EF4-FFF2-40B4-BE49-F238E27FC236}">
                <a16:creationId xmlns:a16="http://schemas.microsoft.com/office/drawing/2014/main" id="{9EE49E54-D05B-C18A-9776-0B9C2C62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986" y="1893464"/>
            <a:ext cx="2915987" cy="3239986"/>
          </a:xfrm>
          <a:prstGeom prst="rect">
            <a:avLst/>
          </a:prstGeom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0E14B2A-28EA-1914-3321-29F9BAC28059}"/>
              </a:ext>
            </a:extLst>
          </p:cNvPr>
          <p:cNvSpPr txBox="1">
            <a:spLocks/>
          </p:cNvSpPr>
          <p:nvPr/>
        </p:nvSpPr>
        <p:spPr>
          <a:xfrm>
            <a:off x="1852023" y="1501833"/>
            <a:ext cx="5929836" cy="70143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b="1" dirty="0"/>
              <a:t>遊戲</a:t>
            </a:r>
            <a:r>
              <a:rPr lang="zh-TW" altLang="en-US" sz="2000" b="1" dirty="0">
                <a:solidFill>
                  <a:schemeClr val="tx1"/>
                </a:solidFill>
              </a:rPr>
              <a:t>目標：將所有箱子「</a:t>
            </a:r>
            <a:r>
              <a:rPr lang="zh-TW" altLang="en-US" sz="2000" b="1" dirty="0"/>
              <a:t>推</a:t>
            </a:r>
            <a:r>
              <a:rPr lang="zh-TW" altLang="en-US" sz="2000" b="1" dirty="0">
                <a:solidFill>
                  <a:schemeClr val="tx1"/>
                </a:solidFill>
              </a:rPr>
              <a:t>動」到指定目的地則完成關卡。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/>
          </a:p>
          <a:p>
            <a:pPr lvl="1">
              <a:lnSpc>
                <a:spcPct val="150000"/>
              </a:lnSpc>
            </a:pPr>
            <a:endParaRPr lang="en-US" altLang="zh-TW" b="1" dirty="0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6A032EA1-620D-BE69-C596-C2DA51AA6DBC}"/>
              </a:ext>
            </a:extLst>
          </p:cNvPr>
          <p:cNvSpPr txBox="1">
            <a:spLocks/>
          </p:cNvSpPr>
          <p:nvPr/>
        </p:nvSpPr>
        <p:spPr>
          <a:xfrm>
            <a:off x="1852023" y="2662554"/>
            <a:ext cx="5872480" cy="70143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b="1" dirty="0"/>
              <a:t>移動方式：玩家只能在沒有阻礙物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如牆壁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的情況下，上、下、左、右的移動 。</a:t>
            </a:r>
            <a:endParaRPr lang="en-US" altLang="zh-TW" b="1" dirty="0"/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54D5B914-4255-E7DE-A88F-85517D8F00C5}"/>
              </a:ext>
            </a:extLst>
          </p:cNvPr>
          <p:cNvSpPr txBox="1">
            <a:spLocks/>
          </p:cNvSpPr>
          <p:nvPr/>
        </p:nvSpPr>
        <p:spPr>
          <a:xfrm>
            <a:off x="1851264" y="3867662"/>
            <a:ext cx="5872480" cy="70143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b="1" dirty="0"/>
              <a:t>推箱限制：箱子只能被「推」，並且玩家不能同時推動兩個或以上的箱子。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35941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D00D17-BE86-8D15-7181-BA98947A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4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69804C-BB36-FC78-4ACE-038E1170D437}"/>
              </a:ext>
            </a:extLst>
          </p:cNvPr>
          <p:cNvSpPr txBox="1"/>
          <p:nvPr/>
        </p:nvSpPr>
        <p:spPr>
          <a:xfrm>
            <a:off x="4978670" y="235044"/>
            <a:ext cx="2234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運作機制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B52B3B-B1E9-A749-EEF5-742C674B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5C18FD3-5936-FE55-59C6-5C926CE95177}"/>
              </a:ext>
            </a:extLst>
          </p:cNvPr>
          <p:cNvSpPr txBox="1"/>
          <p:nvPr/>
        </p:nvSpPr>
        <p:spPr>
          <a:xfrm>
            <a:off x="1852022" y="2694431"/>
            <a:ext cx="6758577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透過硬體上的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控制人物「上、下、左、右」來進行移動</a:t>
            </a:r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1A847E-34CC-C2F5-ACFA-11EF6C9DD7AB}"/>
              </a:ext>
            </a:extLst>
          </p:cNvPr>
          <p:cNvSpPr txBox="1"/>
          <p:nvPr/>
        </p:nvSpPr>
        <p:spPr>
          <a:xfrm>
            <a:off x="1852023" y="1482465"/>
            <a:ext cx="6180398" cy="92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遊戲畫面顯示地圖上所有物件的圖案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人物、箱子、擺放目的地、地圖邊界、牆壁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障礙物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02E8C38-C960-70BE-ADC8-D81AA59BBC41}"/>
              </a:ext>
            </a:extLst>
          </p:cNvPr>
          <p:cNvSpPr txBox="1"/>
          <p:nvPr/>
        </p:nvSpPr>
        <p:spPr>
          <a:xfrm>
            <a:off x="1852022" y="3435475"/>
            <a:ext cx="6180398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箱子只能被人物以「推」的方式移動</a:t>
            </a:r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35AEED-A0D9-8BB9-5126-349C1CA4173B}"/>
              </a:ext>
            </a:extLst>
          </p:cNvPr>
          <p:cNvSpPr txBox="1"/>
          <p:nvPr/>
        </p:nvSpPr>
        <p:spPr>
          <a:xfrm>
            <a:off x="1852022" y="4917563"/>
            <a:ext cx="6180398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於硬體的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LED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上顯示剩餘要將箱子擺放到目的地的數量</a:t>
            </a:r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F6B70E-958D-F2D1-CB12-3E0631FF2FC9}"/>
              </a:ext>
            </a:extLst>
          </p:cNvPr>
          <p:cNvSpPr txBox="1"/>
          <p:nvPr/>
        </p:nvSpPr>
        <p:spPr>
          <a:xfrm>
            <a:off x="1852022" y="4176519"/>
            <a:ext cx="6180398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若玩家將所有箱子推到指定目的地則完成關卡</a:t>
            </a:r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6EB80E-C422-2694-1A90-4C39FCEDA09B}"/>
              </a:ext>
            </a:extLst>
          </p:cNvPr>
          <p:cNvSpPr txBox="1"/>
          <p:nvPr/>
        </p:nvSpPr>
        <p:spPr>
          <a:xfrm>
            <a:off x="1852022" y="5658607"/>
            <a:ext cx="6180398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可以透過硬體上的</a:t>
            </a:r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來重置遊戲</a:t>
            </a:r>
            <a:endPara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725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F1E74-D190-FA09-935F-6F5AEC9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5</a:t>
            </a:fld>
            <a:endParaRPr lang="zh-TW" altLang="en-US" noProof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9C93C3-B9CC-F1BA-8E19-32DCBED1D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1" y="2111114"/>
            <a:ext cx="11887158" cy="263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6A8316C-59EE-5C98-00A6-473105BDBC55}"/>
              </a:ext>
            </a:extLst>
          </p:cNvPr>
          <p:cNvSpPr txBox="1"/>
          <p:nvPr/>
        </p:nvSpPr>
        <p:spPr>
          <a:xfrm>
            <a:off x="4178852" y="501650"/>
            <a:ext cx="38342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000" b="1" dirty="0" err="1"/>
              <a:t>BreakDown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77505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080614-D6E2-8DA4-6D3D-9F57E2A9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6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A6DC7F-356F-A84F-1B47-6695E7836904}"/>
              </a:ext>
            </a:extLst>
          </p:cNvPr>
          <p:cNvSpPr txBox="1"/>
          <p:nvPr/>
        </p:nvSpPr>
        <p:spPr>
          <a:xfrm>
            <a:off x="672101" y="397000"/>
            <a:ext cx="879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PC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BC8CB6A-2660-390B-5B5B-767CF720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92" y="1983328"/>
            <a:ext cx="9527215" cy="28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9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F38603-4A3B-1B40-6DF8-63BAF871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7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65154E-B35A-FF6C-988D-3A9E7BB10794}"/>
              </a:ext>
            </a:extLst>
          </p:cNvPr>
          <p:cNvSpPr txBox="1"/>
          <p:nvPr/>
        </p:nvSpPr>
        <p:spPr>
          <a:xfrm>
            <a:off x="672101" y="397000"/>
            <a:ext cx="828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PS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3FEB140-DABA-397B-5A02-16EBF9695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86" y="414376"/>
            <a:ext cx="7463828" cy="602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5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0A751-AEDD-7639-C0B2-C2FD05C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8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BA3222-3677-AC01-AFE7-2C6EE2E0164A}"/>
              </a:ext>
            </a:extLst>
          </p:cNvPr>
          <p:cNvSpPr txBox="1"/>
          <p:nvPr/>
        </p:nvSpPr>
        <p:spPr>
          <a:xfrm>
            <a:off x="672101" y="397000"/>
            <a:ext cx="828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PL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0589F0A-88BE-F3DC-8E55-A10539FD5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00" y="1104886"/>
            <a:ext cx="9908599" cy="464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1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43A364-0E63-C67C-B9D8-DD264469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9</a:t>
            </a:fld>
            <a:endParaRPr lang="zh-TW" altLang="en-US" noProof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5AEF3F7-293E-1B2F-D0DA-4CB5DC92409F}"/>
              </a:ext>
            </a:extLst>
          </p:cNvPr>
          <p:cNvSpPr txBox="1">
            <a:spLocks/>
          </p:cNvSpPr>
          <p:nvPr/>
        </p:nvSpPr>
        <p:spPr>
          <a:xfrm>
            <a:off x="750438" y="1342617"/>
            <a:ext cx="11027453" cy="48627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剩餘擺放目的地數量</a:t>
            </a:r>
            <a:r>
              <a:rPr lang="en-US" altLang="zh-TW" dirty="0"/>
              <a:t>(LED)	---&gt;	</a:t>
            </a:r>
            <a:r>
              <a:rPr lang="zh-TW" altLang="en-US" dirty="0"/>
              <a:t>箱子擺放到目的地後數量減一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方向按鍵偵測                         </a:t>
            </a:r>
            <a:r>
              <a:rPr lang="en-US" altLang="zh-TW" dirty="0"/>
              <a:t>---&gt;	</a:t>
            </a:r>
            <a:r>
              <a:rPr lang="zh-TW" altLang="en-US" dirty="0"/>
              <a:t>人物會根據按鈕做對應移動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無限執行</a:t>
            </a:r>
            <a:r>
              <a:rPr lang="en-US" altLang="zh-TW" dirty="0"/>
              <a:t>				---&gt;	</a:t>
            </a:r>
            <a:r>
              <a:rPr lang="zh-TW" altLang="en-US" dirty="0"/>
              <a:t>當箱子全部擺放在目的地上才結束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重置遊戲</a:t>
            </a:r>
            <a:r>
              <a:rPr lang="en-US" altLang="zh-TW" dirty="0"/>
              <a:t>				---&gt;	</a:t>
            </a:r>
            <a:r>
              <a:rPr lang="zh-TW" altLang="en-US" dirty="0"/>
              <a:t>按鍵按下重置到最一開始畫面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UART</a:t>
            </a:r>
            <a:r>
              <a:rPr lang="zh-TW" altLang="en-US" dirty="0"/>
              <a:t>傳遞與接收</a:t>
            </a:r>
            <a:r>
              <a:rPr lang="en-US" altLang="zh-TW" dirty="0"/>
              <a:t>		---&gt;	</a:t>
            </a:r>
            <a:r>
              <a:rPr lang="zh-TW" altLang="en-US" dirty="0"/>
              <a:t>遊戲畫面正常顯示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遊戲介面設置</a:t>
            </a:r>
            <a:r>
              <a:rPr lang="en-US" altLang="zh-TW" dirty="0"/>
              <a:t>			---&gt;	</a:t>
            </a:r>
            <a:r>
              <a:rPr lang="zh-TW" altLang="en-US" dirty="0"/>
              <a:t> </a:t>
            </a:r>
            <a:r>
              <a:rPr lang="en-US" altLang="zh-TW" dirty="0"/>
              <a:t>C#</a:t>
            </a:r>
            <a:r>
              <a:rPr lang="zh-TW" altLang="en-US" dirty="0"/>
              <a:t>完成對</a:t>
            </a:r>
            <a:r>
              <a:rPr lang="en-US" altLang="zh-TW" dirty="0"/>
              <a:t>UART</a:t>
            </a:r>
            <a:r>
              <a:rPr lang="zh-TW" altLang="en-US" dirty="0"/>
              <a:t>解碼繪出畫面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9A61F9-A20E-F70B-7227-B84D3B562362}"/>
              </a:ext>
            </a:extLst>
          </p:cNvPr>
          <p:cNvSpPr txBox="1"/>
          <p:nvPr/>
        </p:nvSpPr>
        <p:spPr>
          <a:xfrm>
            <a:off x="4978670" y="235044"/>
            <a:ext cx="2234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驗收流程</a:t>
            </a:r>
            <a:endParaRPr lang="en-US" altLang="zh-TW" sz="4000" b="1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C48B3C2-EE1D-ACFA-F16E-2A519F84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7783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72_TF89213316_Win32" id="{383ED126-3325-4608-AA12-8ABF5411E01A}" vid="{C35C8160-B903-4372-84AE-5953110B00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醒目色塊簡報</Template>
  <TotalTime>0</TotalTime>
  <Words>555</Words>
  <Application>Microsoft Office PowerPoint</Application>
  <PresentationFormat>寬螢幕</PresentationFormat>
  <Paragraphs>101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Microsoft JhengHei UI</vt:lpstr>
      <vt:lpstr>Arial</vt:lpstr>
      <vt:lpstr>Avenir Next LT Pro</vt:lpstr>
      <vt:lpstr>AccentBoxVTI</vt:lpstr>
      <vt:lpstr>系統晶片設計實習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系統晶片設計實習-HW2</dc:title>
  <dc:creator>C109112140</dc:creator>
  <cp:lastModifiedBy>C109112140</cp:lastModifiedBy>
  <cp:revision>108</cp:revision>
  <dcterms:created xsi:type="dcterms:W3CDTF">2023-11-03T06:50:12Z</dcterms:created>
  <dcterms:modified xsi:type="dcterms:W3CDTF">2023-11-29T15:37:08Z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