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60" r:id="rId4"/>
    <p:sldId id="269" r:id="rId5"/>
    <p:sldId id="265" r:id="rId6"/>
    <p:sldId id="266" r:id="rId7"/>
    <p:sldId id="257" r:id="rId8"/>
    <p:sldId id="270" r:id="rId9"/>
    <p:sldId id="271" r:id="rId10"/>
    <p:sldId id="261" r:id="rId11"/>
    <p:sldId id="267" r:id="rId12"/>
    <p:sldId id="272" r:id="rId13"/>
    <p:sldId id="273" r:id="rId14"/>
    <p:sldId id="258" r:id="rId15"/>
    <p:sldId id="274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題目" id="{A6F72837-C57A-48E5-83F7-7F2EA8026FA2}">
          <p14:sldIdLst>
            <p14:sldId id="256"/>
          </p14:sldIdLst>
        </p14:section>
        <p14:section name="需求" id="{2D34D89A-E4C2-477B-8F25-96B2EEB6155B}">
          <p14:sldIdLst>
            <p14:sldId id="268"/>
            <p14:sldId id="260"/>
            <p14:sldId id="269"/>
          </p14:sldIdLst>
        </p14:section>
        <p14:section name="硬體功能" id="{AA6B3E20-0EAC-4AF2-AF09-325E974716E6}">
          <p14:sldIdLst>
            <p14:sldId id="265"/>
            <p14:sldId id="266"/>
          </p14:sldIdLst>
        </p14:section>
        <p14:section name="系統分析(2023/11/16)" id="{23308738-915D-4887-9F93-BCA8CA222BF3}">
          <p14:sldIdLst>
            <p14:sldId id="257"/>
            <p14:sldId id="270"/>
            <p14:sldId id="271"/>
          </p14:sldIdLst>
        </p14:section>
        <p14:section name="系統流程圖" id="{642F4B86-578D-4A09-9392-E04D7E5058BC}">
          <p14:sldIdLst>
            <p14:sldId id="261"/>
            <p14:sldId id="267"/>
          </p14:sldIdLst>
        </p14:section>
        <p14:section name="MSC" id="{6658C8C2-A6DC-489F-BEC6-1147E8456206}">
          <p14:sldIdLst>
            <p14:sldId id="272"/>
            <p14:sldId id="273"/>
          </p14:sldIdLst>
        </p14:section>
        <p14:section name="工作分配" id="{A0A0DF4E-159B-4CD8-AD51-BE6E3802BC41}">
          <p14:sldIdLst>
            <p14:sldId id="258"/>
            <p14:sldId id="274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8839F"/>
    <a:srgbClr val="FFFFFF"/>
    <a:srgbClr val="5B9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22" y="86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D4D2BFA-F0E3-4FAC-AEEA-95ADD238D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592C2F-4623-4252-87A4-822477669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378B0-538E-4F56-8FCE-D10EA8C224A9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2BFA58-9D3C-41E5-BA5D-0D5C11D41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43468-DC51-438F-9D25-8EAC6A6B9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3832F-3D7F-46B0-A374-89E2E5DA4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75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1F152-949A-49A8-95BD-0DAC365CCFA0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4091-52AF-44D5-AD6B-8A406563E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4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 userDrawn="1"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2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1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0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0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8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78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3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9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59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38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208A-51A2-4AF3-9D44-B75A8255CF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 userDrawn="1"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9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873320-0B93-4742-80EC-7BC5528F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6FD299-0A6B-4DA0-A273-23A17948C356}"/>
              </a:ext>
            </a:extLst>
          </p:cNvPr>
          <p:cNvSpPr txBox="1"/>
          <p:nvPr/>
        </p:nvSpPr>
        <p:spPr>
          <a:xfrm>
            <a:off x="2110680" y="487268"/>
            <a:ext cx="10081320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鱷魚牙醫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系統晶片實習</a:t>
            </a:r>
            <a:endParaRPr lang="en-US" altLang="zh-TW" sz="4000" b="1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電子碩一甲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F112112118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黃士銘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電子碩一甲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F112112119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陳欣妤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電子碩一甲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F112112130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陳泓廷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9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890E0-2B9B-49C7-806F-BDAE6E06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  <a:r>
              <a:rPr lang="en-US" altLang="zh-TW" dirty="0"/>
              <a:t>(2023/11/16)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86B028-DBEA-4420-8B14-31DE3379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5C04812-8FD0-4884-8361-2AAF20736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68" y="889462"/>
            <a:ext cx="9387063" cy="5135819"/>
          </a:xfrm>
        </p:spPr>
      </p:pic>
    </p:spTree>
    <p:extLst>
      <p:ext uri="{BB962C8B-B14F-4D97-AF65-F5344CB8AC3E}">
        <p14:creationId xmlns:p14="http://schemas.microsoft.com/office/powerpoint/2010/main" val="279697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BB130-A166-4284-B516-3F6F0A7D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  <a:r>
              <a:rPr lang="en-US" altLang="zh-TW" dirty="0"/>
              <a:t>(2023/12/07)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CDF42-63DD-44A7-A6C8-DFE60DBE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03E1B1-1CF5-4DB0-B088-08A832391913}"/>
              </a:ext>
            </a:extLst>
          </p:cNvPr>
          <p:cNvSpPr/>
          <p:nvPr/>
        </p:nvSpPr>
        <p:spPr>
          <a:xfrm>
            <a:off x="990900" y="2473136"/>
            <a:ext cx="1571347" cy="994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DCD26-6DCB-4C05-B2A2-045D17A4A534}"/>
              </a:ext>
            </a:extLst>
          </p:cNvPr>
          <p:cNvSpPr txBox="1"/>
          <p:nvPr/>
        </p:nvSpPr>
        <p:spPr>
          <a:xfrm>
            <a:off x="1203963" y="2770230"/>
            <a:ext cx="1145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335384-F255-4FDA-A0ED-9E08896D00D1}"/>
              </a:ext>
            </a:extLst>
          </p:cNvPr>
          <p:cNvSpPr/>
          <p:nvPr/>
        </p:nvSpPr>
        <p:spPr>
          <a:xfrm>
            <a:off x="3395533" y="2524254"/>
            <a:ext cx="2130641" cy="81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61B76F-60B4-4691-B277-DF1F08281698}"/>
              </a:ext>
            </a:extLst>
          </p:cNvPr>
          <p:cNvSpPr txBox="1"/>
          <p:nvPr/>
        </p:nvSpPr>
        <p:spPr>
          <a:xfrm>
            <a:off x="3413507" y="2574487"/>
            <a:ext cx="2077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利用亂數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產生目標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8D72-EBD5-479A-8AEB-10E1920D6055}"/>
              </a:ext>
            </a:extLst>
          </p:cNvPr>
          <p:cNvSpPr/>
          <p:nvPr/>
        </p:nvSpPr>
        <p:spPr>
          <a:xfrm>
            <a:off x="6259246" y="2524188"/>
            <a:ext cx="2130641" cy="81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41C5BD-F372-4D70-8F9C-A8D69460682B}"/>
              </a:ext>
            </a:extLst>
          </p:cNvPr>
          <p:cNvSpPr txBox="1"/>
          <p:nvPr/>
        </p:nvSpPr>
        <p:spPr>
          <a:xfrm>
            <a:off x="6462791" y="27182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+mn-ea"/>
              </a:rPr>
              <a:t>按下指撥開關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97E63C-C3A6-4DD8-92A6-4CBFAA98D883}"/>
              </a:ext>
            </a:extLst>
          </p:cNvPr>
          <p:cNvSpPr txBox="1"/>
          <p:nvPr/>
        </p:nvSpPr>
        <p:spPr>
          <a:xfrm>
            <a:off x="9781475" y="260672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判斷按下的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是否為目標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1BBE2B-1330-4AD9-B154-A5A58B372C5A}"/>
              </a:ext>
            </a:extLst>
          </p:cNvPr>
          <p:cNvSpPr/>
          <p:nvPr/>
        </p:nvSpPr>
        <p:spPr>
          <a:xfrm>
            <a:off x="7715277" y="822174"/>
            <a:ext cx="2130641" cy="81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41B589-1BFA-4016-9646-E0D0BBC03B6C}"/>
              </a:ext>
            </a:extLst>
          </p:cNvPr>
          <p:cNvSpPr txBox="1"/>
          <p:nvPr/>
        </p:nvSpPr>
        <p:spPr>
          <a:xfrm>
            <a:off x="7815428" y="880909"/>
            <a:ext cx="193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熄滅按下的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分數加一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B44E2A-7AF0-4788-95AA-46ADC6E1F51C}"/>
              </a:ext>
            </a:extLst>
          </p:cNvPr>
          <p:cNvSpPr/>
          <p:nvPr/>
        </p:nvSpPr>
        <p:spPr>
          <a:xfrm>
            <a:off x="6342728" y="4970604"/>
            <a:ext cx="2130641" cy="81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0F59141-AD10-4CB8-B195-5A680221193E}"/>
              </a:ext>
            </a:extLst>
          </p:cNvPr>
          <p:cNvSpPr txBox="1"/>
          <p:nvPr/>
        </p:nvSpPr>
        <p:spPr>
          <a:xfrm>
            <a:off x="6674516" y="51915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生命值減一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57FA39-B091-44A9-91FC-6FF6329D1594}"/>
              </a:ext>
            </a:extLst>
          </p:cNvPr>
          <p:cNvSpPr/>
          <p:nvPr/>
        </p:nvSpPr>
        <p:spPr>
          <a:xfrm>
            <a:off x="9406732" y="4970604"/>
            <a:ext cx="2130641" cy="81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11B3E41-2CE9-439B-85AD-823A0DCD25FA}"/>
              </a:ext>
            </a:extLst>
          </p:cNvPr>
          <p:cNvSpPr txBox="1"/>
          <p:nvPr/>
        </p:nvSpPr>
        <p:spPr>
          <a:xfrm>
            <a:off x="9529848" y="5022296"/>
            <a:ext cx="193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觸發中斷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閃爍</a:t>
            </a: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5E142BE7-D0AE-4EE0-ADD9-550533B10DD6}"/>
              </a:ext>
            </a:extLst>
          </p:cNvPr>
          <p:cNvSpPr/>
          <p:nvPr/>
        </p:nvSpPr>
        <p:spPr>
          <a:xfrm>
            <a:off x="3261628" y="4740200"/>
            <a:ext cx="2398451" cy="12720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7FA7CA0-C2FF-4810-A2FA-E6A4C0F3AA45}"/>
              </a:ext>
            </a:extLst>
          </p:cNvPr>
          <p:cNvSpPr txBox="1"/>
          <p:nvPr/>
        </p:nvSpPr>
        <p:spPr>
          <a:xfrm>
            <a:off x="3698692" y="505641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判斷生命值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是否為零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BDC8CF30-9818-4DFC-87E6-5989CB97CA1B}"/>
              </a:ext>
            </a:extLst>
          </p:cNvPr>
          <p:cNvSpPr/>
          <p:nvPr/>
        </p:nvSpPr>
        <p:spPr>
          <a:xfrm>
            <a:off x="9251663" y="2293993"/>
            <a:ext cx="2398451" cy="12720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A8982F6-3CC5-4B38-8FF6-BFF466ADCA1D}"/>
              </a:ext>
            </a:extLst>
          </p:cNvPr>
          <p:cNvSpPr/>
          <p:nvPr/>
        </p:nvSpPr>
        <p:spPr>
          <a:xfrm>
            <a:off x="913568" y="4913208"/>
            <a:ext cx="1571347" cy="994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D18209-A01F-4412-AE79-16E962241365}"/>
              </a:ext>
            </a:extLst>
          </p:cNvPr>
          <p:cNvSpPr txBox="1"/>
          <p:nvPr/>
        </p:nvSpPr>
        <p:spPr>
          <a:xfrm>
            <a:off x="1081503" y="5210302"/>
            <a:ext cx="123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A56F119-4A3E-4600-B083-87CF767407B8}"/>
              </a:ext>
            </a:extLst>
          </p:cNvPr>
          <p:cNvCxnSpPr>
            <a:cxnSpLocks/>
          </p:cNvCxnSpPr>
          <p:nvPr/>
        </p:nvCxnSpPr>
        <p:spPr>
          <a:xfrm flipV="1">
            <a:off x="2562247" y="2969701"/>
            <a:ext cx="803659" cy="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4055724-DD21-4253-A010-C033272FDD91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526174" y="2929824"/>
            <a:ext cx="733072" cy="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5CAFF83-7340-4897-8185-217A8CD343D2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8389887" y="2929824"/>
            <a:ext cx="861776" cy="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3134034E-73E1-4263-8932-3A84FF7AED30}"/>
              </a:ext>
            </a:extLst>
          </p:cNvPr>
          <p:cNvCxnSpPr>
            <a:stCxn id="29" idx="0"/>
            <a:endCxn id="21" idx="3"/>
          </p:cNvCxnSpPr>
          <p:nvPr/>
        </p:nvCxnSpPr>
        <p:spPr>
          <a:xfrm rot="16200000" flipV="1">
            <a:off x="9615313" y="1458416"/>
            <a:ext cx="1066183" cy="6049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03E857D-626C-40C9-8173-6E414D52AECD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rot="10800000" flipV="1">
            <a:off x="7324567" y="1227810"/>
            <a:ext cx="390710" cy="12963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113A2A1-2051-4C4C-8C61-626B978008D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450889" y="3566072"/>
            <a:ext cx="27478" cy="1378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18AA85B-9B31-4099-BBDA-DD7C15DFD62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8473369" y="5376240"/>
            <a:ext cx="933364" cy="13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7E4085A-4122-4489-8073-6974748C6BB2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5660079" y="5376240"/>
            <a:ext cx="6826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B470D8A-9FFC-454D-A830-14CA5BF2F208}"/>
              </a:ext>
            </a:extLst>
          </p:cNvPr>
          <p:cNvCxnSpPr>
            <a:cxnSpLocks/>
            <a:stCxn id="27" idx="0"/>
            <a:endCxn id="9" idx="2"/>
          </p:cNvCxnSpPr>
          <p:nvPr/>
        </p:nvCxnSpPr>
        <p:spPr>
          <a:xfrm flipV="1">
            <a:off x="4460854" y="3335525"/>
            <a:ext cx="0" cy="1404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EB2C1E1E-30BD-49C7-9563-92B9CD6774C1}"/>
              </a:ext>
            </a:extLst>
          </p:cNvPr>
          <p:cNvCxnSpPr>
            <a:cxnSpLocks/>
            <a:stCxn id="27" idx="1"/>
            <a:endCxn id="30" idx="6"/>
          </p:cNvCxnSpPr>
          <p:nvPr/>
        </p:nvCxnSpPr>
        <p:spPr>
          <a:xfrm flipH="1">
            <a:off x="2484915" y="5376240"/>
            <a:ext cx="776713" cy="34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C809227-77DE-450A-B12A-2FC87E50D8CB}"/>
              </a:ext>
            </a:extLst>
          </p:cNvPr>
          <p:cNvSpPr txBox="1"/>
          <p:nvPr/>
        </p:nvSpPr>
        <p:spPr>
          <a:xfrm>
            <a:off x="10495016" y="18680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3B075ACB-C1D5-4505-BA45-AFEC1735ADBE}"/>
              </a:ext>
            </a:extLst>
          </p:cNvPr>
          <p:cNvSpPr txBox="1"/>
          <p:nvPr/>
        </p:nvSpPr>
        <p:spPr>
          <a:xfrm>
            <a:off x="4441910" y="44049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1C32A5-64D1-4369-A00F-91E8FB90D493}"/>
              </a:ext>
            </a:extLst>
          </p:cNvPr>
          <p:cNvSpPr txBox="1"/>
          <p:nvPr/>
        </p:nvSpPr>
        <p:spPr>
          <a:xfrm>
            <a:off x="10495016" y="3523391"/>
            <a:ext cx="49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C6A8C64-958F-4E21-A507-E06D43F53C1D}"/>
              </a:ext>
            </a:extLst>
          </p:cNvPr>
          <p:cNvSpPr txBox="1"/>
          <p:nvPr/>
        </p:nvSpPr>
        <p:spPr>
          <a:xfrm>
            <a:off x="2911750" y="4967043"/>
            <a:ext cx="49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70443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0DE-620F-4E5A-BD8F-415DB921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b="1" dirty="0"/>
              <a:t>MSC</a:t>
            </a:r>
            <a:r>
              <a:rPr lang="en-US" altLang="zh-TW" dirty="0"/>
              <a:t>(2023/12/08)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1CBA7-0E3E-494A-9349-B219058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F1AA2F-F30A-42C4-A237-D7B595E8F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11" y="889462"/>
            <a:ext cx="6729378" cy="54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0DE-620F-4E5A-BD8F-415DB921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b="1" dirty="0"/>
              <a:t>MSC</a:t>
            </a:r>
            <a:r>
              <a:rPr lang="en-US" altLang="zh-TW" dirty="0"/>
              <a:t>(2023/12/07)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1CBA7-0E3E-494A-9349-B219058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CF873E-379F-455A-A8E1-B988A77E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75" y="963841"/>
            <a:ext cx="9318650" cy="49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8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B7325-A6C8-45DD-ABC0-FCDF9C94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工作分配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957E001-A86E-44B9-8F36-25A7FC0E7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154127"/>
              </p:ext>
            </p:extLst>
          </p:nvPr>
        </p:nvGraphicFramePr>
        <p:xfrm>
          <a:off x="1206253" y="1617807"/>
          <a:ext cx="9779493" cy="362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6493">
                  <a:extLst>
                    <a:ext uri="{9D8B030D-6E8A-4147-A177-3AD203B41FA5}">
                      <a16:colId xmlns:a16="http://schemas.microsoft.com/office/drawing/2014/main" val="197563895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92209489"/>
                    </a:ext>
                  </a:extLst>
                </a:gridCol>
              </a:tblGrid>
              <a:tr h="58031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分配工作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540277"/>
                  </a:ext>
                </a:extLst>
              </a:tr>
              <a:tr h="1014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F112112118 </a:t>
                      </a:r>
                      <a:r>
                        <a:rPr lang="zh-TW" altLang="en-US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 code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撰寫及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FPGA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驗證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590493"/>
                  </a:ext>
                </a:extLst>
              </a:tr>
              <a:tr h="101402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F112112119 </a:t>
                      </a:r>
                      <a:r>
                        <a:rPr lang="zh-TW" altLang="en-US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資料彙整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(UART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Basys3 USB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EGO-XZ7 USB)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 code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PowerPoint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報告製作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465942"/>
                  </a:ext>
                </a:extLst>
              </a:tr>
              <a:tr h="101402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F112112130 </a:t>
                      </a:r>
                      <a:r>
                        <a:rPr lang="zh-TW" altLang="en-US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陳泓廷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Verilog code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FPGA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驗證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(Basys3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EGO-XZ7)</a:t>
                      </a:r>
                      <a:endParaRPr lang="zh-TW" altLang="en-US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74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2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3E71-CA63-462D-93BC-BF77E7C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FCB6D6B-B3E7-484B-9EBC-A23A88408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10184"/>
              </p:ext>
            </p:extLst>
          </p:nvPr>
        </p:nvGraphicFramePr>
        <p:xfrm>
          <a:off x="1143000" y="1036320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生命計算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斷訊號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LED(EGO-X27)</a:t>
                      </a:r>
                      <a:endParaRPr lang="zh-TW" altLang="en-US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依據得到的中斷訊號，將生命數值減一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617B3-9217-48C5-BA5A-B707706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458DF925-3FB0-4F22-BD3A-DDB3CF3F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642144"/>
              </p:ext>
            </p:extLst>
          </p:nvPr>
        </p:nvGraphicFramePr>
        <p:xfrm>
          <a:off x="1142999" y="3422759"/>
          <a:ext cx="9906000" cy="2715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亂數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EGO-X27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的開始鍵、判斷生命值不為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的輸出值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四位元的亂數值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srand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(time(NULL))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，再利用佇列方式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尋找數值為一的位元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2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3E71-CA63-462D-93BC-BF77E7C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FCB6D6B-B3E7-484B-9EBC-A23A88408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698089"/>
              </p:ext>
            </p:extLst>
          </p:nvPr>
        </p:nvGraphicFramePr>
        <p:xfrm>
          <a:off x="1143000" y="1036320"/>
          <a:ext cx="9906000" cy="25542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計分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當前遊戲狀態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分數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[EGO-X27(Seven-segment)]</a:t>
                      </a:r>
                      <a:endParaRPr lang="zh-TW" altLang="en-US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依據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狀態確認的結果，當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的指撥開關結果與亂數值不同時，計分加一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617B3-9217-48C5-BA5A-B707706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458DF925-3FB0-4F22-BD3A-DDB3CF3F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229337"/>
              </p:ext>
            </p:extLst>
          </p:nvPr>
        </p:nvGraphicFramePr>
        <p:xfrm>
          <a:off x="1143000" y="3575858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遊戲開始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Button(EGO-X27)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亂數、生命值設為三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8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3E71-CA63-462D-93BC-BF77E7C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FCB6D6B-B3E7-484B-9EBC-A23A88408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20613"/>
              </p:ext>
            </p:extLst>
          </p:nvPr>
        </p:nvGraphicFramePr>
        <p:xfrm>
          <a:off x="1143000" y="1036320"/>
          <a:ext cx="9906000" cy="2715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中斷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UART(Basys3)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生命值變動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(EGO-X27)</a:t>
                      </a: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判斷生命值是否為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的輸出值</a:t>
                      </a:r>
                      <a:endParaRPr lang="zh-TW" altLang="en-US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透過中斷結果，將生命值減一，並且重新產生一個亂數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617B3-9217-48C5-BA5A-B707706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458DF925-3FB0-4F22-BD3A-DDB3CF3F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83565"/>
              </p:ext>
            </p:extLst>
          </p:nvPr>
        </p:nvGraphicFramePr>
        <p:xfrm>
          <a:off x="1143000" y="3752088"/>
          <a:ext cx="9906000" cy="25542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en-US" altLang="zh-TW" b="1" dirty="0">
                          <a:latin typeface="+mn-ea"/>
                          <a:ea typeface="+mn-ea"/>
                        </a:rPr>
                        <a:t>UART(EGO-X27)</a:t>
                      </a:r>
                      <a:endParaRPr lang="zh-TW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狀態確認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中斷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(EGO-X27)</a:t>
                      </a:r>
                      <a:endParaRPr lang="zh-TW" altLang="en-US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Basys3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狀態確認結果，透過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UART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的方式傳輸到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EGO-X27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21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3E71-CA63-462D-93BC-BF77E7C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FCB6D6B-B3E7-484B-9EBC-A23A88408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05693"/>
              </p:ext>
            </p:extLst>
          </p:nvPr>
        </p:nvGraphicFramePr>
        <p:xfrm>
          <a:off x="1143000" y="1036320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遊戲重置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Button(EGO-X27)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生命值設為三，計分清除為零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617B3-9217-48C5-BA5A-B707706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458DF925-3FB0-4F22-BD3A-DDB3CF3F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801398"/>
              </p:ext>
            </p:extLst>
          </p:nvPr>
        </p:nvGraphicFramePr>
        <p:xfrm>
          <a:off x="1143000" y="3575858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遊戲結束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生命值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計分</a:t>
                      </a:r>
                      <a:r>
                        <a:rPr lang="en-US" altLang="zh-TW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(EGO-X27)</a:t>
                      </a:r>
                      <a:endParaRPr lang="zh-TW" altLang="en-US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4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3E71-CA63-462D-93BC-BF77E7C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FCB6D6B-B3E7-484B-9EBC-A23A88408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905519"/>
              </p:ext>
            </p:extLst>
          </p:nvPr>
        </p:nvGraphicFramePr>
        <p:xfrm>
          <a:off x="1143000" y="1036320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牙齒燈號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[Basys3]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十六位元的指撥開關輸入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(Basys3)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十六位元的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燈輸出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(Basys3)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617B3-9217-48C5-BA5A-B707706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458DF925-3FB0-4F22-BD3A-DDB3CF3F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988219"/>
              </p:ext>
            </p:extLst>
          </p:nvPr>
        </p:nvGraphicFramePr>
        <p:xfrm>
          <a:off x="1143000" y="3575858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狀態確認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[Basys3]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十六位元的指撥開關、亂數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(EGO-X27)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生命值變動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[EGO-X27(LED)]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Basys3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十六位元的指撥開觀以及亂數做比較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B7672-8A4E-47C2-BDF8-8758B0EA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520999"/>
            <a:ext cx="9905998" cy="603919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b="1" dirty="0"/>
              <a:t>效能</a:t>
            </a:r>
            <a:r>
              <a:rPr lang="en-US" altLang="zh-TW" sz="2000" b="1" dirty="0"/>
              <a:t>:</a:t>
            </a:r>
          </a:p>
          <a:p>
            <a:pPr lvl="1"/>
            <a:r>
              <a:rPr lang="en-US" altLang="zh-TW" sz="1600" dirty="0"/>
              <a:t>Baud rate:115200bps</a:t>
            </a:r>
          </a:p>
          <a:p>
            <a:pPr lvl="1"/>
            <a:r>
              <a:rPr lang="en-US" altLang="zh-TW" sz="1600" dirty="0"/>
              <a:t>Clk:100MHZ</a:t>
            </a:r>
          </a:p>
          <a:p>
            <a:r>
              <a:rPr lang="zh-TW" altLang="en-US" sz="2000" b="1" dirty="0"/>
              <a:t>環境</a:t>
            </a:r>
            <a:r>
              <a:rPr lang="en-US" altLang="zh-TW" sz="2000" b="1" dirty="0"/>
              <a:t>:</a:t>
            </a:r>
          </a:p>
          <a:p>
            <a:pPr lvl="1"/>
            <a:r>
              <a:rPr lang="en-US" altLang="zh-TW" sz="1600" dirty="0"/>
              <a:t>Vivado2018.3</a:t>
            </a:r>
          </a:p>
          <a:p>
            <a:r>
              <a:rPr lang="zh-TW" altLang="en-US" sz="2000" b="1" dirty="0"/>
              <a:t>硬體</a:t>
            </a:r>
            <a:r>
              <a:rPr lang="en-US" altLang="zh-TW" sz="2000" b="1" dirty="0"/>
              <a:t>:</a:t>
            </a:r>
          </a:p>
          <a:p>
            <a:pPr lvl="1"/>
            <a:r>
              <a:rPr lang="en-US" altLang="zh-TW" sz="1600" dirty="0"/>
              <a:t>Basys3</a:t>
            </a:r>
          </a:p>
          <a:p>
            <a:pPr lvl="1"/>
            <a:r>
              <a:rPr lang="en-US" altLang="zh-TW" sz="1600" dirty="0"/>
              <a:t>EGO-X27</a:t>
            </a:r>
            <a:endParaRPr lang="en-US" altLang="zh-TW" b="1" dirty="0"/>
          </a:p>
          <a:p>
            <a:r>
              <a:rPr lang="zh-TW" altLang="en-US" sz="2000" b="1" dirty="0"/>
              <a:t>介面</a:t>
            </a:r>
            <a:r>
              <a:rPr lang="en-US" altLang="zh-TW" sz="2000" b="1" dirty="0"/>
              <a:t>(basys3):</a:t>
            </a:r>
          </a:p>
          <a:p>
            <a:pPr lvl="1"/>
            <a:r>
              <a:rPr lang="en-US" altLang="zh-TW" sz="1600" dirty="0"/>
              <a:t>UART</a:t>
            </a:r>
          </a:p>
          <a:p>
            <a:pPr lvl="1"/>
            <a:r>
              <a:rPr lang="en-US" altLang="zh-TW" sz="1600" dirty="0"/>
              <a:t>LED</a:t>
            </a:r>
          </a:p>
          <a:p>
            <a:pPr lvl="1"/>
            <a:r>
              <a:rPr lang="en-US" altLang="zh-TW" sz="1600" dirty="0"/>
              <a:t>button</a:t>
            </a:r>
          </a:p>
          <a:p>
            <a:r>
              <a:rPr lang="zh-TW" altLang="en-US" sz="2000" b="1" dirty="0"/>
              <a:t>介面</a:t>
            </a:r>
            <a:r>
              <a:rPr lang="en-US" altLang="zh-TW" sz="2000" b="1" dirty="0"/>
              <a:t>(EGO-X27):</a:t>
            </a:r>
          </a:p>
          <a:p>
            <a:pPr lvl="1"/>
            <a:r>
              <a:rPr lang="en-US" altLang="zh-TW" sz="1600" dirty="0"/>
              <a:t>AXI</a:t>
            </a:r>
          </a:p>
          <a:p>
            <a:pPr lvl="1"/>
            <a:r>
              <a:rPr lang="en-US" altLang="zh-TW" sz="1600" dirty="0"/>
              <a:t>UART</a:t>
            </a:r>
          </a:p>
          <a:p>
            <a:pPr lvl="1"/>
            <a:r>
              <a:rPr lang="zh-TW" altLang="en-US" sz="1600" dirty="0"/>
              <a:t>七段顯示器</a:t>
            </a:r>
            <a:endParaRPr lang="en-US" altLang="zh-TW" sz="1600" dirty="0"/>
          </a:p>
          <a:p>
            <a:pPr lvl="1"/>
            <a:r>
              <a:rPr lang="en-US" altLang="zh-TW" sz="1600" dirty="0"/>
              <a:t>LED</a:t>
            </a:r>
          </a:p>
          <a:p>
            <a:pPr lvl="1"/>
            <a:r>
              <a:rPr lang="en-US" altLang="zh-TW" sz="1600" dirty="0"/>
              <a:t>button</a:t>
            </a:r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AF506-2D56-44FF-89C4-A7CBFB61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01B82E2-783A-448B-92F1-1E3E78BB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11271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352875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3E71-CA63-462D-93BC-BF77E7C6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FCB6D6B-B3E7-484B-9EBC-A23A88408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30368"/>
              </p:ext>
            </p:extLst>
          </p:nvPr>
        </p:nvGraphicFramePr>
        <p:xfrm>
          <a:off x="1143000" y="1036320"/>
          <a:ext cx="9906000" cy="2392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牙齒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[Basys3]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十六位元的指撥開關輸入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十六位元的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燈輸出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D617B3-9217-48C5-BA5A-B707706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458DF925-3FB0-4F22-BD3A-DDB3CF3F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096030"/>
              </p:ext>
            </p:extLst>
          </p:nvPr>
        </p:nvGraphicFramePr>
        <p:xfrm>
          <a:off x="1143000" y="3575858"/>
          <a:ext cx="9906000" cy="25542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70452039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26886673"/>
                    </a:ext>
                  </a:extLst>
                </a:gridCol>
              </a:tblGrid>
              <a:tr h="478536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UART[Basys3]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7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十六位元數值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指撥開關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、亂數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(EGO-X27)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7349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狀態確認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863838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6956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狀態確認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結果做輸出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93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B7672-8A4E-47C2-BDF8-8758B0EA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598011"/>
            <a:ext cx="9905999" cy="58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457200" lvl="1" indent="0">
              <a:buNone/>
            </a:pPr>
            <a:endParaRPr lang="en-US" altLang="zh-TW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AF506-2D56-44FF-89C4-A7CBFB61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F3F09861-CF28-4A5F-B0FA-53F20BFE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11271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8A42C6-8F48-4001-9ABC-F4160D67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21040"/>
              </p:ext>
            </p:extLst>
          </p:nvPr>
        </p:nvGraphicFramePr>
        <p:xfrm>
          <a:off x="1143000" y="796885"/>
          <a:ext cx="10156972" cy="556197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078486">
                  <a:extLst>
                    <a:ext uri="{9D8B030D-6E8A-4147-A177-3AD203B41FA5}">
                      <a16:colId xmlns:a16="http://schemas.microsoft.com/office/drawing/2014/main" val="2815000630"/>
                    </a:ext>
                  </a:extLst>
                </a:gridCol>
                <a:gridCol w="5078486">
                  <a:extLst>
                    <a:ext uri="{9D8B030D-6E8A-4147-A177-3AD203B41FA5}">
                      <a16:colId xmlns:a16="http://schemas.microsoft.com/office/drawing/2014/main" val="262466031"/>
                    </a:ext>
                  </a:extLst>
                </a:gridCol>
              </a:tblGrid>
              <a:tr h="4278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功能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159482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開始遊戲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按下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button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開始遊戲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341735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顯示未按下的牙齒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個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055173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產生隨機數值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隨機產生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個隨機觸發按鍵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47621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觸發牙齒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上的指撥開關模擬玩具的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顆牙齒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756359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顯示分數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上的七段顯示器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85421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計算分數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上的七段顯示器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3684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觸發中斷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觸發到亂數數值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130221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顯示生命值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752372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生命值減少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觸發到亂數數值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03854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接收，傳遞亂數值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UART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69712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接收，傳遞牙齒狀態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UART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425869"/>
                  </a:ext>
                </a:extLst>
              </a:tr>
              <a:tr h="427844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重製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按下重製按鈕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56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1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AF506-2D56-44FF-89C4-A7CBFB61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01B82E2-783A-448B-92F1-1E3E78BB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11271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驗收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C78B38-EAB7-4321-8F4B-3C97EF67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32669"/>
              </p:ext>
            </p:extLst>
          </p:nvPr>
        </p:nvGraphicFramePr>
        <p:xfrm>
          <a:off x="1143001" y="811271"/>
          <a:ext cx="10155600" cy="577880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077800">
                  <a:extLst>
                    <a:ext uri="{9D8B030D-6E8A-4147-A177-3AD203B41FA5}">
                      <a16:colId xmlns:a16="http://schemas.microsoft.com/office/drawing/2014/main" val="2815000630"/>
                    </a:ext>
                  </a:extLst>
                </a:gridCol>
                <a:gridCol w="5077800">
                  <a:extLst>
                    <a:ext uri="{9D8B030D-6E8A-4147-A177-3AD203B41FA5}">
                      <a16:colId xmlns:a16="http://schemas.microsoft.com/office/drawing/2014/main" val="262466031"/>
                    </a:ext>
                  </a:extLst>
                </a:gridCol>
              </a:tblGrid>
              <a:tr h="4097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功能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驗收方式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159482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開始遊戲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按下開始按鈕後，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分數顯示歸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0/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生命值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顆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全亮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;basys3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顆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全亮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72615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顯示未按下的牙齒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按下遊戲開始後，</a:t>
                      </a:r>
                      <a:r>
                        <a:rPr lang="en-US" altLang="zh-TW" sz="1400" dirty="0" err="1">
                          <a:latin typeface="+mn-ea"/>
                          <a:ea typeface="+mn-ea"/>
                        </a:rPr>
                        <a:t>basys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顆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要全亮</a:t>
                      </a:r>
                      <a:endParaRPr lang="en-US" altLang="zh-TW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341735"/>
                  </a:ext>
                </a:extLst>
              </a:tr>
              <a:tr h="527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產生隨機數值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能夠在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16bit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中輸出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1bit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的設定為位元</a:t>
                      </a:r>
                      <a:endParaRPr lang="en-US" altLang="zh-TW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且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次產出，至少要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次數值不同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47621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觸發牙齒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撥下指撥後，對應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能正常熄滅</a:t>
                      </a:r>
                      <a:endParaRPr lang="en-US" altLang="zh-TW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756359"/>
                  </a:ext>
                </a:extLst>
              </a:tr>
              <a:tr h="527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顯示分數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按下遊戲開始後，七段顯示器顯示為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隨著分數增加，數值增加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85421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計算分數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 撥下非亂數數值的指撥開關後，分數確實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+1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148829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觸發中斷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撥下亂數數值的指撥開關後，遊戲中斷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130221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顯示生命值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上的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能正常顯示出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顆代表生命的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752372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生命值減少</a:t>
                      </a:r>
                      <a:endParaRPr lang="en-US" altLang="zh-TW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撥下亂數數值的指撥開關後，生命值燈號熄滅一顆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03854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接收，傳遞亂數值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亂數值能夠經由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輸入至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basys3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69712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接收，傳遞牙齒狀態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牙齒狀態能夠經由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basys3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輸入至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407350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+mn-ea"/>
                          <a:ea typeface="+mn-ea"/>
                        </a:rPr>
                        <a:t>重製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按下重製按鈕後，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EGO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的分數顯示歸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0/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生命值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顆</a:t>
                      </a:r>
                      <a:r>
                        <a:rPr lang="en-US" altLang="zh-TW" sz="1400" b="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b="0" dirty="0">
                          <a:latin typeface="+mn-ea"/>
                          <a:ea typeface="+mn-ea"/>
                        </a:rPr>
                        <a:t>全亮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;basys3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TW" sz="140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400" dirty="0">
                          <a:latin typeface="+mn-ea"/>
                          <a:ea typeface="+mn-ea"/>
                        </a:rPr>
                        <a:t>恢復至初始全亮狀態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E769E0-822A-49A7-BE44-F5C9D74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硬體按鍵功能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FA96BE9-50AF-4F10-A5DA-A655CA2AC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96" y="638323"/>
            <a:ext cx="6122506" cy="5398474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145608-0502-4AE0-B5F7-5365451D7FE5}"/>
              </a:ext>
            </a:extLst>
          </p:cNvPr>
          <p:cNvSpPr/>
          <p:nvPr/>
        </p:nvSpPr>
        <p:spPr>
          <a:xfrm>
            <a:off x="4105429" y="3795204"/>
            <a:ext cx="772358" cy="499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9C6CA3-632A-4687-B3F1-2D24A6581AB2}"/>
              </a:ext>
            </a:extLst>
          </p:cNvPr>
          <p:cNvSpPr txBox="1"/>
          <p:nvPr/>
        </p:nvSpPr>
        <p:spPr>
          <a:xfrm>
            <a:off x="753930" y="3019502"/>
            <a:ext cx="22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顯示目前取得的分數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4ABB09-B605-4DF1-988E-5BF146347F55}"/>
              </a:ext>
            </a:extLst>
          </p:cNvPr>
          <p:cNvSpPr/>
          <p:nvPr/>
        </p:nvSpPr>
        <p:spPr>
          <a:xfrm>
            <a:off x="8048760" y="4567560"/>
            <a:ext cx="531181" cy="96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CDC7F0F-C26E-4132-9DBE-0F74D20AA10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8579941" y="5050938"/>
            <a:ext cx="8202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E914B3-7DFB-44BB-87E6-E1AE710208E0}"/>
              </a:ext>
            </a:extLst>
          </p:cNvPr>
          <p:cNvSpPr txBox="1"/>
          <p:nvPr/>
        </p:nvSpPr>
        <p:spPr>
          <a:xfrm>
            <a:off x="9400230" y="4866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ea"/>
              </a:rPr>
              <a:t>顯示生命值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8DBD54-A9D1-4E9C-8FA2-FCA629644AB9}"/>
              </a:ext>
            </a:extLst>
          </p:cNvPr>
          <p:cNvSpPr txBox="1"/>
          <p:nvPr/>
        </p:nvSpPr>
        <p:spPr>
          <a:xfrm>
            <a:off x="4105429" y="6035011"/>
            <a:ext cx="394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EGO_XZ7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AC01F8-3D15-4706-BDEE-17A09A8C97D7}"/>
              </a:ext>
            </a:extLst>
          </p:cNvPr>
          <p:cNvSpPr/>
          <p:nvPr/>
        </p:nvSpPr>
        <p:spPr>
          <a:xfrm>
            <a:off x="3612061" y="3700223"/>
            <a:ext cx="398376" cy="209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2EE61FD-9AF8-4177-938D-E6E140E9C5E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839705" y="4747136"/>
            <a:ext cx="7723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85CB359-97B9-44D3-B78D-B2BD48DAF087}"/>
              </a:ext>
            </a:extLst>
          </p:cNvPr>
          <p:cNvSpPr txBox="1"/>
          <p:nvPr/>
        </p:nvSpPr>
        <p:spPr>
          <a:xfrm>
            <a:off x="2064652" y="4567560"/>
            <a:ext cx="7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UART</a:t>
            </a:r>
            <a:endParaRPr lang="zh-TW" altLang="en-US" dirty="0">
              <a:latin typeface="+mn-ea"/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AA28E2D-4DBF-4F44-A5B3-EDEFCDCE028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3462888" y="2766484"/>
            <a:ext cx="595524" cy="14619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7B476AD-7F07-41FF-BEF6-69CFFDC43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54" y="889462"/>
            <a:ext cx="6665291" cy="5032295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1E769E0-822A-49A7-BE44-F5C9D74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硬體按鍵功能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9C6CA3-632A-4687-B3F1-2D24A6581AB2}"/>
              </a:ext>
            </a:extLst>
          </p:cNvPr>
          <p:cNvSpPr txBox="1"/>
          <p:nvPr/>
        </p:nvSpPr>
        <p:spPr>
          <a:xfrm>
            <a:off x="9957427" y="3908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4ABB09-B605-4DF1-988E-5BF146347F55}"/>
              </a:ext>
            </a:extLst>
          </p:cNvPr>
          <p:cNvSpPr/>
          <p:nvPr/>
        </p:nvSpPr>
        <p:spPr>
          <a:xfrm>
            <a:off x="3292136" y="4936892"/>
            <a:ext cx="5567384" cy="1021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CDC7F0F-C26E-4132-9DBE-0F74D20AA10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8859520" y="5447407"/>
            <a:ext cx="109790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E914B3-7DFB-44BB-87E6-E1AE710208E0}"/>
              </a:ext>
            </a:extLst>
          </p:cNvPr>
          <p:cNvSpPr txBox="1"/>
          <p:nvPr/>
        </p:nvSpPr>
        <p:spPr>
          <a:xfrm>
            <a:off x="9957427" y="526274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鱷魚的牙齒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97476F-D30B-4A84-A05B-2533F907F516}"/>
              </a:ext>
            </a:extLst>
          </p:cNvPr>
          <p:cNvSpPr txBox="1"/>
          <p:nvPr/>
        </p:nvSpPr>
        <p:spPr>
          <a:xfrm>
            <a:off x="4105429" y="6035011"/>
            <a:ext cx="394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Basys3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33F43C-7D36-4269-A6B5-3F44F0B70CF0}"/>
              </a:ext>
            </a:extLst>
          </p:cNvPr>
          <p:cNvSpPr/>
          <p:nvPr/>
        </p:nvSpPr>
        <p:spPr>
          <a:xfrm>
            <a:off x="3292136" y="4551680"/>
            <a:ext cx="5567384" cy="356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E1950B5-4F43-468F-9A95-5252286388A8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8859520" y="4729690"/>
            <a:ext cx="1097907" cy="20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0C76C1-8E23-44DE-AC4C-965FFD8E5226}"/>
              </a:ext>
            </a:extLst>
          </p:cNvPr>
          <p:cNvSpPr txBox="1"/>
          <p:nvPr/>
        </p:nvSpPr>
        <p:spPr>
          <a:xfrm>
            <a:off x="9957427" y="45656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顯示未按下的牙齒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533660-F010-4DDF-B3D4-58D81C848905}"/>
              </a:ext>
            </a:extLst>
          </p:cNvPr>
          <p:cNvSpPr/>
          <p:nvPr/>
        </p:nvSpPr>
        <p:spPr>
          <a:xfrm>
            <a:off x="2669283" y="2116538"/>
            <a:ext cx="797255" cy="104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00B4C5-423F-40F0-8BA3-93849BF345A7}"/>
              </a:ext>
            </a:extLst>
          </p:cNvPr>
          <p:cNvCxnSpPr>
            <a:cxnSpLocks/>
          </p:cNvCxnSpPr>
          <p:nvPr/>
        </p:nvCxnSpPr>
        <p:spPr>
          <a:xfrm flipH="1" flipV="1">
            <a:off x="1803163" y="2637812"/>
            <a:ext cx="866120" cy="1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D1AB38E-F2D4-43C5-B17B-C6D991B9C4FC}"/>
              </a:ext>
            </a:extLst>
          </p:cNvPr>
          <p:cNvSpPr txBox="1"/>
          <p:nvPr/>
        </p:nvSpPr>
        <p:spPr>
          <a:xfrm>
            <a:off x="1005907" y="2453146"/>
            <a:ext cx="79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UART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40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0DE-620F-4E5A-BD8F-415DB921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系統分析</a:t>
            </a:r>
            <a:r>
              <a:rPr lang="en-US" altLang="zh-TW" dirty="0"/>
              <a:t>(2023/11/16)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1CBA7-0E3E-494A-9349-B219058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0DC1B788-5809-4A15-9A80-8D589EA77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2" y="2017483"/>
            <a:ext cx="6543604" cy="3183692"/>
          </a:xfr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9F24056D-A0C4-407B-AE09-FEAFF33CC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67" y="2017483"/>
            <a:ext cx="4134180" cy="17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3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0DE-620F-4E5A-BD8F-415DB921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zh-TW" altLang="en-US" b="1" dirty="0"/>
              <a:t>系統分析</a:t>
            </a:r>
            <a:r>
              <a:rPr lang="en-US" altLang="zh-TW" dirty="0"/>
              <a:t>(2023/12/08)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1CBA7-0E3E-494A-9349-B219058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BC82832-209C-476B-890F-CE80A5EF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41"/>
            <a:ext cx="12192000" cy="37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0DE-620F-4E5A-BD8F-415DB921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zh-TW" altLang="en-US" b="1" dirty="0"/>
              <a:t>系統分析</a:t>
            </a:r>
            <a:r>
              <a:rPr lang="en-US" altLang="zh-TW" dirty="0"/>
              <a:t>(2023/12/07)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1CBA7-0E3E-494A-9349-B219058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208A-51A2-4AF3-9D44-B75A8255CF7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1C8115-E5DA-4909-9F0D-F476A2E7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97" y="966218"/>
            <a:ext cx="8450205" cy="50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7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14">
      <a:majorFont>
        <a:latin typeface="Cambria Math"/>
        <a:ea typeface="微軟正黑體"/>
        <a:cs typeface=""/>
      </a:majorFont>
      <a:minorFont>
        <a:latin typeface="Cambria Math"/>
        <a:ea typeface="微軟正黑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0</TotalTime>
  <Words>954</Words>
  <Application>Microsoft Office PowerPoint</Application>
  <PresentationFormat>寬螢幕</PresentationFormat>
  <Paragraphs>274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Calibri</vt:lpstr>
      <vt:lpstr>Cambria Math</vt:lpstr>
      <vt:lpstr>Times New Roman</vt:lpstr>
      <vt:lpstr>電路</vt:lpstr>
      <vt:lpstr>PowerPoint 簡報</vt:lpstr>
      <vt:lpstr>需求</vt:lpstr>
      <vt:lpstr>需求_功能</vt:lpstr>
      <vt:lpstr>需求_驗收</vt:lpstr>
      <vt:lpstr>硬體按鍵功能</vt:lpstr>
      <vt:lpstr>硬體按鍵功能</vt:lpstr>
      <vt:lpstr> 系統分析(2023/11/16)</vt:lpstr>
      <vt:lpstr> 系統分析(2023/12/08)</vt:lpstr>
      <vt:lpstr> 系統分析(2023/12/07)</vt:lpstr>
      <vt:lpstr>系統流程圖(2023/11/16)</vt:lpstr>
      <vt:lpstr>系統流程圖(2023/12/07)</vt:lpstr>
      <vt:lpstr> MSC(2023/12/08)</vt:lpstr>
      <vt:lpstr> MSC(2023/12/07)</vt:lpstr>
      <vt:lpstr>工作分配</vt:lpstr>
      <vt:lpstr>api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Frista</dc:creator>
  <cp:lastModifiedBy>C109112140</cp:lastModifiedBy>
  <cp:revision>262</cp:revision>
  <cp:lastPrinted>2023-10-30T13:41:08Z</cp:lastPrinted>
  <dcterms:created xsi:type="dcterms:W3CDTF">2023-05-09T14:52:08Z</dcterms:created>
  <dcterms:modified xsi:type="dcterms:W3CDTF">2023-12-13T14:04:26Z</dcterms:modified>
</cp:coreProperties>
</file>