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60" r:id="rId3"/>
    <p:sldId id="285" r:id="rId4"/>
    <p:sldId id="289" r:id="rId5"/>
    <p:sldId id="296" r:id="rId6"/>
    <p:sldId id="293" r:id="rId7"/>
    <p:sldId id="297" r:id="rId8"/>
    <p:sldId id="295" r:id="rId9"/>
    <p:sldId id="290" r:id="rId10"/>
    <p:sldId id="291" r:id="rId11"/>
    <p:sldId id="286" r:id="rId12"/>
    <p:sldId id="287" r:id="rId13"/>
    <p:sldId id="28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4:24:13.1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5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9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5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1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1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85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7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6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4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5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7435178-85E8-49CF-A27F-FABFE9B4B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4196982"/>
            <a:ext cx="10908792" cy="127564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系統晶片設計實習</a:t>
            </a: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b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別踩白塊兒 </a:t>
            </a: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4800" b="0" i="0" u="none" strike="noStrike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期末專題報告</a:t>
            </a:r>
            <a:r>
              <a:rPr lang="en-US" altLang="zh-TW" sz="4800" b="0" i="0" u="none" strike="noStrike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_1207</a:t>
            </a:r>
            <a:endParaRPr lang="zh-TW" altLang="en-US" sz="4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8CE402-C4C8-4089-A019-59D038FCB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678424"/>
            <a:ext cx="10908792" cy="548640"/>
          </a:xfrm>
        </p:spPr>
        <p:txBody>
          <a:bodyPr anchor="ctr">
            <a:noAutofit/>
          </a:bodyPr>
          <a:lstStyle/>
          <a:p>
            <a:pPr algn="ctr"/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電子四甲</a:t>
            </a:r>
            <a:r>
              <a:rPr lang="zh-TW" altLang="en-US" sz="1600" dirty="0"/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C109112163</a:t>
            </a:r>
            <a:r>
              <a:rPr lang="zh-TW" altLang="en-US" sz="1600" dirty="0"/>
              <a:t> </a:t>
            </a:r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楊翔詠</a:t>
            </a:r>
            <a:endParaRPr lang="en-US" altLang="zh-TW" sz="16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algn="ctr"/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電子四甲 </a:t>
            </a:r>
            <a:r>
              <a:rPr lang="en-US" altLang="zh-TW" sz="16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C109112189</a:t>
            </a:r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林祐丞</a:t>
            </a:r>
          </a:p>
        </p:txBody>
      </p:sp>
      <p:pic>
        <p:nvPicPr>
          <p:cNvPr id="4" name="Picture 3" descr="白色燈泡和一顆突出的黃色燈泡">
            <a:extLst>
              <a:ext uri="{FF2B5EF4-FFF2-40B4-BE49-F238E27FC236}">
                <a16:creationId xmlns:a16="http://schemas.microsoft.com/office/drawing/2014/main" id="{A9EBD822-3829-477A-9239-AAF212E5C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8" b="45890"/>
          <a:stretch/>
        </p:blipFill>
        <p:spPr>
          <a:xfrm>
            <a:off x="20" y="10"/>
            <a:ext cx="12191979" cy="4196972"/>
          </a:xfrm>
          <a:custGeom>
            <a:avLst/>
            <a:gdLst/>
            <a:ahLst/>
            <a:cxnLst/>
            <a:rect l="l" t="t" r="r" b="b"/>
            <a:pathLst>
              <a:path w="12191999" h="4196982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3621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效能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64294-7186-F0F8-6D08-73B4658A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記憶體大小可容量至少</a:t>
            </a:r>
            <a:r>
              <a:rPr lang="en-US" altLang="zh-TW" dirty="0"/>
              <a:t>3</a:t>
            </a:r>
            <a:r>
              <a:rPr lang="zh-TW" altLang="en-US" dirty="0"/>
              <a:t>組遊玩分數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08483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硬體按鍵功能及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PC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顯示畫面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5917428-D737-39E2-C381-B55746EDC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763511" y="1980014"/>
            <a:ext cx="4452579" cy="4252912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F790BCE-4DAC-E9CC-39C4-C6930DC51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/>
        </p:blipFill>
        <p:spPr bwMode="auto">
          <a:xfrm>
            <a:off x="8641700" y="2147439"/>
            <a:ext cx="2365827" cy="363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C79DD3A-31C8-6D3F-9C66-A587382E7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51529"/>
            <a:ext cx="1565957" cy="135494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1E553B6-278B-949E-DF19-97814D62D61A}"/>
              </a:ext>
            </a:extLst>
          </p:cNvPr>
          <p:cNvSpPr txBox="1"/>
          <p:nvPr/>
        </p:nvSpPr>
        <p:spPr>
          <a:xfrm>
            <a:off x="5189970" y="41684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遊戲重置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6CEBA90-BE73-07A9-B425-11A8083F57AD}"/>
              </a:ext>
            </a:extLst>
          </p:cNvPr>
          <p:cNvSpPr txBox="1"/>
          <p:nvPr/>
        </p:nvSpPr>
        <p:spPr>
          <a:xfrm>
            <a:off x="8515787" y="5601475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第一行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D0A6099-1A2C-B1AE-4581-A99CA27B0074}"/>
              </a:ext>
            </a:extLst>
          </p:cNvPr>
          <p:cNvSpPr txBox="1"/>
          <p:nvPr/>
        </p:nvSpPr>
        <p:spPr>
          <a:xfrm>
            <a:off x="9049187" y="587355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第二行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745B28A-3004-D6D1-51C6-C2F334C251BC}"/>
              </a:ext>
            </a:extLst>
          </p:cNvPr>
          <p:cNvSpPr txBox="1"/>
          <p:nvPr/>
        </p:nvSpPr>
        <p:spPr>
          <a:xfrm>
            <a:off x="9651349" y="5601475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第三行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B5018B9-9758-9E21-07EF-A142149F3FCC}"/>
              </a:ext>
            </a:extLst>
          </p:cNvPr>
          <p:cNvSpPr txBox="1"/>
          <p:nvPr/>
        </p:nvSpPr>
        <p:spPr>
          <a:xfrm>
            <a:off x="10218857" y="587355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第四行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91B0B5-B124-295D-6F96-0279C35ECDB9}"/>
              </a:ext>
            </a:extLst>
          </p:cNvPr>
          <p:cNvSpPr txBox="1"/>
          <p:nvPr/>
        </p:nvSpPr>
        <p:spPr>
          <a:xfrm>
            <a:off x="6303100" y="2147439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第一行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250C342-5716-82F3-A394-F0BC3865B94D}"/>
              </a:ext>
            </a:extLst>
          </p:cNvPr>
          <p:cNvSpPr txBox="1"/>
          <p:nvPr/>
        </p:nvSpPr>
        <p:spPr>
          <a:xfrm>
            <a:off x="6371680" y="4179626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第三行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C1CCD5F-F54E-C3F7-CDAE-58D4F27EDF85}"/>
              </a:ext>
            </a:extLst>
          </p:cNvPr>
          <p:cNvSpPr txBox="1"/>
          <p:nvPr/>
        </p:nvSpPr>
        <p:spPr>
          <a:xfrm>
            <a:off x="5126375" y="3173003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第四行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F327865-51E6-440B-1351-48AC43DA72FF}"/>
              </a:ext>
            </a:extLst>
          </p:cNvPr>
          <p:cNvSpPr txBox="1"/>
          <p:nvPr/>
        </p:nvSpPr>
        <p:spPr>
          <a:xfrm>
            <a:off x="7466771" y="3105835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第二行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1AAB7CF-CEB3-8CF4-2164-F47A901FC112}"/>
              </a:ext>
            </a:extLst>
          </p:cNvPr>
          <p:cNvSpPr/>
          <p:nvPr/>
        </p:nvSpPr>
        <p:spPr>
          <a:xfrm>
            <a:off x="4865298" y="5184475"/>
            <a:ext cx="181155" cy="862642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921B5A09-F9EE-8587-C16B-9B6BEC4E87C7}"/>
              </a:ext>
            </a:extLst>
          </p:cNvPr>
          <p:cNvSpPr/>
          <p:nvPr/>
        </p:nvSpPr>
        <p:spPr>
          <a:xfrm rot="5400000">
            <a:off x="10440433" y="1830665"/>
            <a:ext cx="165790" cy="725745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31FDD87-D294-8A9A-6BEF-89215BAA2BD7}"/>
              </a:ext>
            </a:extLst>
          </p:cNvPr>
          <p:cNvCxnSpPr>
            <a:stCxn id="3" idx="3"/>
          </p:cNvCxnSpPr>
          <p:nvPr/>
        </p:nvCxnSpPr>
        <p:spPr>
          <a:xfrm>
            <a:off x="5046453" y="5615796"/>
            <a:ext cx="379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FB57C48E-6818-E35A-E9E4-5AC47C8B8E6D}"/>
              </a:ext>
            </a:extLst>
          </p:cNvPr>
          <p:cNvSpPr txBox="1"/>
          <p:nvPr/>
        </p:nvSpPr>
        <p:spPr>
          <a:xfrm>
            <a:off x="5426015" y="543113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LED</a:t>
            </a:r>
            <a:r>
              <a:rPr lang="zh-TW" altLang="en-US" dirty="0"/>
              <a:t>計分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B10D4-11F8-C235-ECE0-0E884F0CA59E}"/>
              </a:ext>
            </a:extLst>
          </p:cNvPr>
          <p:cNvSpPr txBox="1"/>
          <p:nvPr/>
        </p:nvSpPr>
        <p:spPr>
          <a:xfrm>
            <a:off x="9824613" y="177810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遊戲畫面計分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97040DAB-433F-876C-3DFF-B6464E8201C2}"/>
              </a:ext>
            </a:extLst>
          </p:cNvPr>
          <p:cNvCxnSpPr>
            <a:endCxn id="10" idx="0"/>
          </p:cNvCxnSpPr>
          <p:nvPr/>
        </p:nvCxnSpPr>
        <p:spPr>
          <a:xfrm flipH="1">
            <a:off x="5743968" y="3429000"/>
            <a:ext cx="1135010" cy="7394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2ECFDDB2-2DA5-73D5-0199-4616AE3371B5}"/>
              </a:ext>
            </a:extLst>
          </p:cNvPr>
          <p:cNvSpPr/>
          <p:nvPr/>
        </p:nvSpPr>
        <p:spPr>
          <a:xfrm>
            <a:off x="2579297" y="5431130"/>
            <a:ext cx="2102937" cy="53967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BAE3CE7D-628D-42D1-602F-FBB90F0AC528}"/>
              </a:ext>
            </a:extLst>
          </p:cNvPr>
          <p:cNvCxnSpPr>
            <a:stCxn id="21" idx="2"/>
          </p:cNvCxnSpPr>
          <p:nvPr/>
        </p:nvCxnSpPr>
        <p:spPr>
          <a:xfrm rot="16200000" flipH="1">
            <a:off x="4941537" y="4660035"/>
            <a:ext cx="272084" cy="28936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AF0ECA7-AE8B-37ED-6FA7-DE46EA742456}"/>
              </a:ext>
            </a:extLst>
          </p:cNvPr>
          <p:cNvSpPr txBox="1"/>
          <p:nvPr/>
        </p:nvSpPr>
        <p:spPr>
          <a:xfrm>
            <a:off x="6508604" y="603630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切換顯示玩家分數</a:t>
            </a:r>
          </a:p>
        </p:txBody>
      </p:sp>
    </p:spTree>
    <p:extLst>
      <p:ext uri="{BB962C8B-B14F-4D97-AF65-F5344CB8AC3E}">
        <p14:creationId xmlns:p14="http://schemas.microsoft.com/office/powerpoint/2010/main" val="160109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驗收流程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E609FEB-2B08-803F-BE7D-2FA8CB63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遊戲啟動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隨機產生黑色方塊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踩黑色格子 </a:t>
            </a:r>
            <a:r>
              <a:rPr lang="en-US" altLang="zh-TW" dirty="0"/>
              <a:t>-&gt;</a:t>
            </a:r>
            <a:r>
              <a:rPr lang="zh-TW" altLang="en-US" dirty="0"/>
              <a:t> 分數加一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重複第</a:t>
            </a:r>
            <a:r>
              <a:rPr lang="en-US" altLang="zh-TW" dirty="0"/>
              <a:t>3</a:t>
            </a:r>
            <a:r>
              <a:rPr lang="zh-TW" altLang="en-US" dirty="0"/>
              <a:t>動作</a:t>
            </a:r>
            <a:r>
              <a:rPr lang="en-US" altLang="zh-TW" dirty="0"/>
              <a:t>5</a:t>
            </a:r>
            <a:r>
              <a:rPr lang="zh-TW" altLang="en-US" dirty="0"/>
              <a:t>次 </a:t>
            </a:r>
            <a:r>
              <a:rPr lang="en-US" altLang="zh-TW" dirty="0"/>
              <a:t>-&gt;</a:t>
            </a:r>
            <a:r>
              <a:rPr lang="zh-TW" altLang="en-US" dirty="0"/>
              <a:t> 分數加五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踩白色格子 </a:t>
            </a:r>
            <a:r>
              <a:rPr lang="en-US" altLang="zh-TW" dirty="0"/>
              <a:t>-&gt;</a:t>
            </a:r>
            <a:r>
              <a:rPr lang="zh-TW" altLang="en-US" dirty="0"/>
              <a:t> 遊戲結束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顯示總分數</a:t>
            </a:r>
            <a:r>
              <a:rPr lang="en-US" altLang="zh-TW" dirty="0"/>
              <a:t>(LED&amp;</a:t>
            </a:r>
            <a:r>
              <a:rPr lang="zh-TW" altLang="en-US" dirty="0"/>
              <a:t>遊戲畫面顯示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3644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分工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E7CB6DC-841A-B1F2-DE72-DCACAADEC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54628"/>
              </p:ext>
            </p:extLst>
          </p:nvPr>
        </p:nvGraphicFramePr>
        <p:xfrm>
          <a:off x="838200" y="3094673"/>
          <a:ext cx="105156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505316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32639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組員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工作項目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3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楊翔詠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程式撰寫及整合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03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林祐丞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程式撰寫及整合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79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912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限制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硬體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/>
              <a:t>ZYNQ-7000 xc7z020clg484-1</a:t>
            </a:r>
          </a:p>
          <a:p>
            <a:r>
              <a:rPr lang="zh-TW" altLang="en-US" dirty="0"/>
              <a:t>程式 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/>
              <a:t>C</a:t>
            </a:r>
            <a:r>
              <a:rPr lang="zh-TW" altLang="en-US" dirty="0"/>
              <a:t>   </a:t>
            </a:r>
            <a:r>
              <a:rPr lang="en-US" altLang="zh-TW" dirty="0"/>
              <a:t>(SDK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C#</a:t>
            </a:r>
            <a:r>
              <a:rPr lang="zh-TW" altLang="en-US" dirty="0"/>
              <a:t> </a:t>
            </a:r>
            <a:r>
              <a:rPr lang="en-US" altLang="zh-TW" dirty="0"/>
              <a:t>(Windows</a:t>
            </a:r>
            <a:r>
              <a:rPr lang="zh-TW" altLang="en-US" dirty="0"/>
              <a:t>平台執行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軟體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</a:p>
          <a:p>
            <a:pPr lvl="1"/>
            <a:r>
              <a:rPr lang="en-US" altLang="zh-TW" dirty="0" err="1"/>
              <a:t>Vivado</a:t>
            </a:r>
            <a:r>
              <a:rPr lang="en-US" altLang="zh-TW" dirty="0"/>
              <a:t> SDK 2018.3</a:t>
            </a:r>
          </a:p>
          <a:p>
            <a:pPr lvl="1"/>
            <a:r>
              <a:rPr lang="en-US" altLang="zh-TW" dirty="0"/>
              <a:t>Visual studio 2022</a:t>
            </a: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31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運作機制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畫面分割成幾個黑白不同的方塊，呈縱向卷軸滾動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透過硬體的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button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來點擊對應方位的方塊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玩家僅能點擊黑色方塊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若玩家點擊到白色方塊即結束遊戲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遊戲結束後顯示獲得的遊玩分數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點擊過的黑色方塊數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220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Breakdown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68356EA-6339-00B0-C50E-FB63DF12E9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5307" y="1928813"/>
            <a:ext cx="9581386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674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55" y="640080"/>
            <a:ext cx="3690898" cy="1719072"/>
          </a:xfrm>
        </p:spPr>
        <p:txBody>
          <a:bodyPr anchor="b">
            <a:normAutofit/>
          </a:bodyPr>
          <a:lstStyle/>
          <a:p>
            <a:pPr marL="457200" lvl="1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程式流程圖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3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EB6F03A-6AA9-B5E0-95D1-60906896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一張含有 文字, 螢幕擷取畫面, 字型, 圓形 的圖片&#10;&#10;自動產生的描述">
            <a:extLst>
              <a:ext uri="{FF2B5EF4-FFF2-40B4-BE49-F238E27FC236}">
                <a16:creationId xmlns:a16="http://schemas.microsoft.com/office/drawing/2014/main" id="{DA0A079C-43A5-7B8A-45A4-C76B9C31B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4312" y="422800"/>
            <a:ext cx="5095508" cy="601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5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E25BA7AD-41E5-2B2F-B973-B5B83CD536D1}"/>
              </a:ext>
            </a:extLst>
          </p:cNvPr>
          <p:cNvSpPr/>
          <p:nvPr/>
        </p:nvSpPr>
        <p:spPr>
          <a:xfrm>
            <a:off x="7168546" y="1889184"/>
            <a:ext cx="2751826" cy="42343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B5D2E1D-8309-646D-0BA0-ADCD63B7CCB6}"/>
              </a:ext>
            </a:extLst>
          </p:cNvPr>
          <p:cNvSpPr/>
          <p:nvPr/>
        </p:nvSpPr>
        <p:spPr>
          <a:xfrm>
            <a:off x="2279490" y="1889185"/>
            <a:ext cx="4477405" cy="41698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系統架構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7384D16-CC59-C9A8-1264-F0ABA249596A}"/>
              </a:ext>
            </a:extLst>
          </p:cNvPr>
          <p:cNvSpPr txBox="1"/>
          <p:nvPr/>
        </p:nvSpPr>
        <p:spPr>
          <a:xfrm>
            <a:off x="7562883" y="6092342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PS</a:t>
            </a:r>
            <a:r>
              <a:rPr lang="zh-TW" altLang="en-US" dirty="0"/>
              <a:t>端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C36965-FBAB-130F-452D-1BC492C54482}"/>
              </a:ext>
            </a:extLst>
          </p:cNvPr>
          <p:cNvSpPr txBox="1"/>
          <p:nvPr/>
        </p:nvSpPr>
        <p:spPr>
          <a:xfrm>
            <a:off x="2195355" y="6123543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PL</a:t>
            </a:r>
            <a:r>
              <a:rPr lang="zh-TW" altLang="en-US" dirty="0"/>
              <a:t>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75C288-2C30-0A73-3B26-D1D57F191AD9}"/>
              </a:ext>
            </a:extLst>
          </p:cNvPr>
          <p:cNvSpPr/>
          <p:nvPr/>
        </p:nvSpPr>
        <p:spPr>
          <a:xfrm>
            <a:off x="4545445" y="5037229"/>
            <a:ext cx="2033629" cy="7135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AXI_interconnect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ADC4AF3-E4FD-2A08-3E29-408C9617F019}"/>
              </a:ext>
            </a:extLst>
          </p:cNvPr>
          <p:cNvSpPr/>
          <p:nvPr/>
        </p:nvSpPr>
        <p:spPr>
          <a:xfrm>
            <a:off x="2364608" y="5037229"/>
            <a:ext cx="1069246" cy="7135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GPIO_3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ECFEBB-7D53-EA73-359F-ABFDD0020414}"/>
              </a:ext>
            </a:extLst>
          </p:cNvPr>
          <p:cNvSpPr/>
          <p:nvPr/>
        </p:nvSpPr>
        <p:spPr>
          <a:xfrm>
            <a:off x="2350374" y="2061548"/>
            <a:ext cx="1069246" cy="18371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GPIO_1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2271653C-4982-8AA1-5DF3-EE0822A91442}"/>
              </a:ext>
            </a:extLst>
          </p:cNvPr>
          <p:cNvSpPr/>
          <p:nvPr/>
        </p:nvSpPr>
        <p:spPr>
          <a:xfrm rot="16200000">
            <a:off x="1882425" y="3059932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74569245-D506-CEF6-86B6-0899FF930F30}"/>
              </a:ext>
            </a:extLst>
          </p:cNvPr>
          <p:cNvSpPr/>
          <p:nvPr/>
        </p:nvSpPr>
        <p:spPr>
          <a:xfrm rot="16200000">
            <a:off x="1882425" y="2766836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4A5D0D42-A622-82A8-55A9-A6B43453B5D1}"/>
              </a:ext>
            </a:extLst>
          </p:cNvPr>
          <p:cNvSpPr/>
          <p:nvPr/>
        </p:nvSpPr>
        <p:spPr>
          <a:xfrm rot="16200000">
            <a:off x="1882425" y="2480704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29BCE923-7B16-E947-1DA1-12869C7792D4}"/>
              </a:ext>
            </a:extLst>
          </p:cNvPr>
          <p:cNvSpPr/>
          <p:nvPr/>
        </p:nvSpPr>
        <p:spPr>
          <a:xfrm rot="16200000">
            <a:off x="1891518" y="2214711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951782D3-1050-809E-DA39-347EFE2C279E}"/>
              </a:ext>
            </a:extLst>
          </p:cNvPr>
          <p:cNvSpPr/>
          <p:nvPr/>
        </p:nvSpPr>
        <p:spPr>
          <a:xfrm>
            <a:off x="896415" y="4228896"/>
            <a:ext cx="1383983" cy="47817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switch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箭號: 左-右雙向 24">
            <a:extLst>
              <a:ext uri="{FF2B5EF4-FFF2-40B4-BE49-F238E27FC236}">
                <a16:creationId xmlns:a16="http://schemas.microsoft.com/office/drawing/2014/main" id="{788506F7-4920-9760-6075-25F2F8393620}"/>
              </a:ext>
            </a:extLst>
          </p:cNvPr>
          <p:cNvSpPr/>
          <p:nvPr/>
        </p:nvSpPr>
        <p:spPr>
          <a:xfrm>
            <a:off x="3525333" y="5151678"/>
            <a:ext cx="914399" cy="484632"/>
          </a:xfrm>
          <a:prstGeom prst="leftRightArrow">
            <a:avLst>
              <a:gd name="adj1" fmla="val 43076"/>
              <a:gd name="adj2" fmla="val 43076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左大括弧 27">
            <a:extLst>
              <a:ext uri="{FF2B5EF4-FFF2-40B4-BE49-F238E27FC236}">
                <a16:creationId xmlns:a16="http://schemas.microsoft.com/office/drawing/2014/main" id="{B6099103-1147-ED8B-AC9C-9F98A97C43DD}"/>
              </a:ext>
            </a:extLst>
          </p:cNvPr>
          <p:cNvSpPr/>
          <p:nvPr/>
        </p:nvSpPr>
        <p:spPr>
          <a:xfrm>
            <a:off x="1123196" y="2486256"/>
            <a:ext cx="607891" cy="1175051"/>
          </a:xfrm>
          <a:prstGeom prst="leftBrace">
            <a:avLst>
              <a:gd name="adj1" fmla="val 8333"/>
              <a:gd name="adj2" fmla="val 529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1334B17-9587-D0BF-572C-E679999CA754}"/>
              </a:ext>
            </a:extLst>
          </p:cNvPr>
          <p:cNvSpPr txBox="1"/>
          <p:nvPr/>
        </p:nvSpPr>
        <p:spPr>
          <a:xfrm>
            <a:off x="515827" y="270246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Button</a:t>
            </a:r>
            <a:endParaRPr lang="zh-TW" altLang="en-US" dirty="0"/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DDD22949-591E-1DBA-B542-AAC2C5A3536B}"/>
              </a:ext>
            </a:extLst>
          </p:cNvPr>
          <p:cNvSpPr/>
          <p:nvPr/>
        </p:nvSpPr>
        <p:spPr>
          <a:xfrm rot="16200000">
            <a:off x="1882425" y="3353027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E0CD81-A58F-7278-E878-AE6B1BFE9199}"/>
              </a:ext>
            </a:extLst>
          </p:cNvPr>
          <p:cNvSpPr/>
          <p:nvPr/>
        </p:nvSpPr>
        <p:spPr>
          <a:xfrm>
            <a:off x="2364608" y="4111218"/>
            <a:ext cx="1069246" cy="7135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GPIO_2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C72510E9-65A3-1494-E517-83392AF91899}"/>
              </a:ext>
            </a:extLst>
          </p:cNvPr>
          <p:cNvSpPr/>
          <p:nvPr/>
        </p:nvSpPr>
        <p:spPr>
          <a:xfrm flipH="1">
            <a:off x="847683" y="5168167"/>
            <a:ext cx="1396978" cy="47817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8bit_LED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1999B9-03E1-ECCB-8B50-BE12E31CC83F}"/>
              </a:ext>
            </a:extLst>
          </p:cNvPr>
          <p:cNvSpPr/>
          <p:nvPr/>
        </p:nvSpPr>
        <p:spPr>
          <a:xfrm>
            <a:off x="7747150" y="2789183"/>
            <a:ext cx="1862356" cy="29615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遊戲程式</a:t>
            </a:r>
          </a:p>
        </p:txBody>
      </p:sp>
      <p:sp>
        <p:nvSpPr>
          <p:cNvPr id="31" name="箭號: ＞形 30">
            <a:extLst>
              <a:ext uri="{FF2B5EF4-FFF2-40B4-BE49-F238E27FC236}">
                <a16:creationId xmlns:a16="http://schemas.microsoft.com/office/drawing/2014/main" id="{B99EA558-01C8-C5E0-A160-B894010C72A1}"/>
              </a:ext>
            </a:extLst>
          </p:cNvPr>
          <p:cNvSpPr/>
          <p:nvPr/>
        </p:nvSpPr>
        <p:spPr>
          <a:xfrm>
            <a:off x="3518064" y="3411747"/>
            <a:ext cx="379563" cy="924314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A7D5D706-AA98-CB31-E477-2079B0DE0883}"/>
              </a:ext>
            </a:extLst>
          </p:cNvPr>
          <p:cNvSpPr/>
          <p:nvPr/>
        </p:nvSpPr>
        <p:spPr>
          <a:xfrm>
            <a:off x="4026534" y="3629380"/>
            <a:ext cx="3625091" cy="44083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Interrupt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E22A0888-8C5C-4EEA-85E9-37AF5FC97F82}"/>
              </a:ext>
            </a:extLst>
          </p:cNvPr>
          <p:cNvSpPr/>
          <p:nvPr/>
        </p:nvSpPr>
        <p:spPr>
          <a:xfrm>
            <a:off x="9811376" y="3659420"/>
            <a:ext cx="1600759" cy="44083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PS_UART_1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箭號: 左-右雙向 36">
            <a:extLst>
              <a:ext uri="{FF2B5EF4-FFF2-40B4-BE49-F238E27FC236}">
                <a16:creationId xmlns:a16="http://schemas.microsoft.com/office/drawing/2014/main" id="{12B51103-8518-8F84-04C9-240FBD7F1086}"/>
              </a:ext>
            </a:extLst>
          </p:cNvPr>
          <p:cNvSpPr/>
          <p:nvPr/>
        </p:nvSpPr>
        <p:spPr>
          <a:xfrm>
            <a:off x="6666437" y="5168167"/>
            <a:ext cx="1024228" cy="484632"/>
          </a:xfrm>
          <a:prstGeom prst="leftRightArrow">
            <a:avLst>
              <a:gd name="adj1" fmla="val 43076"/>
              <a:gd name="adj2" fmla="val 43076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246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62F6F9E-8B7D-65C0-FBA4-39D5E84A9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69185"/>
              </p:ext>
            </p:extLst>
          </p:nvPr>
        </p:nvGraphicFramePr>
        <p:xfrm>
          <a:off x="838200" y="2168904"/>
          <a:ext cx="10515600" cy="31015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96706">
                  <a:extLst>
                    <a:ext uri="{9D8B030D-6E8A-4147-A177-3AD203B41FA5}">
                      <a16:colId xmlns:a16="http://schemas.microsoft.com/office/drawing/2014/main" val="3316876710"/>
                    </a:ext>
                  </a:extLst>
                </a:gridCol>
                <a:gridCol w="3847381">
                  <a:extLst>
                    <a:ext uri="{9D8B030D-6E8A-4147-A177-3AD203B41FA5}">
                      <a16:colId xmlns:a16="http://schemas.microsoft.com/office/drawing/2014/main" val="983499348"/>
                    </a:ext>
                  </a:extLst>
                </a:gridCol>
                <a:gridCol w="4271513">
                  <a:extLst>
                    <a:ext uri="{9D8B030D-6E8A-4147-A177-3AD203B41FA5}">
                      <a16:colId xmlns:a16="http://schemas.microsoft.com/office/drawing/2014/main" val="4144176605"/>
                    </a:ext>
                  </a:extLst>
                </a:gridCol>
              </a:tblGrid>
              <a:tr h="72906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129457"/>
                  </a:ext>
                </a:extLst>
              </a:tr>
              <a:tr h="7290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GPIO_1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 按鍵 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XGpio_DiscreteRead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XGpio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InstancePtr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unsigned Channel)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btn_value</a:t>
                      </a:r>
                      <a:endParaRPr lang="en-US" altLang="zh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990105"/>
                  </a:ext>
                </a:extLst>
              </a:tr>
              <a:tr h="7290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GPIO_2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Switch 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XGpio_DiscreteRead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XGpio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InstancePtr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unsigned Channel)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Switch_value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661054"/>
                  </a:ext>
                </a:extLst>
              </a:tr>
              <a:tr h="7290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GPIO_3 (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LED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led_score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XGpio_DiscreteWrite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XGpio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InstancePtr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unsigned Channel, u32 Data)</a:t>
                      </a:r>
                      <a:endParaRPr lang="zh-TW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67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776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UART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傳輸內容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AF9267-E548-2A87-BB41-D1A24762F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共傳輸 </a:t>
            </a:r>
            <a:r>
              <a:rPr lang="en-US" altLang="zh-TW" dirty="0"/>
              <a:t>3Byte</a:t>
            </a:r>
            <a:r>
              <a:rPr lang="zh-TW" altLang="en-US" dirty="0"/>
              <a:t> 資料</a:t>
            </a:r>
            <a:endParaRPr lang="en-US" altLang="zh-TW" dirty="0"/>
          </a:p>
          <a:p>
            <a:r>
              <a:rPr lang="zh-TW" altLang="en-US" dirty="0"/>
              <a:t>前 </a:t>
            </a:r>
            <a:r>
              <a:rPr lang="en-US" altLang="zh-TW" dirty="0"/>
              <a:t>2Byte</a:t>
            </a:r>
            <a:r>
              <a:rPr lang="zh-TW" altLang="en-US" dirty="0"/>
              <a:t> 為繪製方塊地圖</a:t>
            </a:r>
            <a:endParaRPr lang="en-US" altLang="zh-TW" dirty="0"/>
          </a:p>
          <a:p>
            <a:r>
              <a:rPr lang="zh-TW" altLang="en-US" dirty="0"/>
              <a:t>後 </a:t>
            </a:r>
            <a:r>
              <a:rPr lang="en-US" altLang="zh-TW" dirty="0"/>
              <a:t>1Byte </a:t>
            </a:r>
            <a:r>
              <a:rPr lang="zh-TW" altLang="en-US" dirty="0"/>
              <a:t>的最高兩位元為按鍵狀態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C93B4E-0E5A-3BF0-0E41-DB72D295D17B}"/>
              </a:ext>
            </a:extLst>
          </p:cNvPr>
          <p:cNvSpPr txBox="1"/>
          <p:nvPr/>
        </p:nvSpPr>
        <p:spPr>
          <a:xfrm>
            <a:off x="5379477" y="3743862"/>
            <a:ext cx="32607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0001</a:t>
            </a:r>
            <a:r>
              <a:rPr lang="zh-TW" altLang="en-US" sz="2600" dirty="0"/>
              <a:t> </a:t>
            </a:r>
            <a:r>
              <a:rPr lang="en-US" altLang="zh-TW" sz="2600" dirty="0"/>
              <a:t>0001</a:t>
            </a:r>
          </a:p>
          <a:p>
            <a:r>
              <a:rPr lang="en-US" altLang="zh-TW" sz="2600" dirty="0"/>
              <a:t>1000</a:t>
            </a:r>
            <a:r>
              <a:rPr lang="zh-TW" altLang="en-US" sz="2600" dirty="0"/>
              <a:t> </a:t>
            </a:r>
            <a:r>
              <a:rPr lang="en-US" altLang="zh-TW" sz="2600" dirty="0"/>
              <a:t>0001</a:t>
            </a:r>
          </a:p>
          <a:p>
            <a:r>
              <a:rPr lang="en-US" altLang="zh-TW" sz="2600" dirty="0"/>
              <a:t>01</a:t>
            </a:r>
            <a:r>
              <a:rPr lang="zh-TW" altLang="en-US" sz="2600" dirty="0"/>
              <a:t> </a:t>
            </a:r>
            <a:r>
              <a:rPr lang="en-US" altLang="zh-TW" sz="2600" dirty="0"/>
              <a:t>000000</a:t>
            </a:r>
            <a:endParaRPr lang="zh-TW" altLang="en-US" sz="26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6E6655-4551-9F22-5457-51C14808B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/>
        </p:blipFill>
        <p:spPr bwMode="auto">
          <a:xfrm>
            <a:off x="7753179" y="1929384"/>
            <a:ext cx="2857311" cy="439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左大括弧 5">
            <a:extLst>
              <a:ext uri="{FF2B5EF4-FFF2-40B4-BE49-F238E27FC236}">
                <a16:creationId xmlns:a16="http://schemas.microsoft.com/office/drawing/2014/main" id="{2DCDB8E7-94CB-C364-7B11-80B3C1C184EC}"/>
              </a:ext>
            </a:extLst>
          </p:cNvPr>
          <p:cNvSpPr/>
          <p:nvPr/>
        </p:nvSpPr>
        <p:spPr>
          <a:xfrm>
            <a:off x="5055079" y="3895775"/>
            <a:ext cx="298313" cy="573400"/>
          </a:xfrm>
          <a:prstGeom prst="leftBrace">
            <a:avLst>
              <a:gd name="adj1" fmla="val 8333"/>
              <a:gd name="adj2" fmla="val 529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B32DFE-9BB3-A4E8-4363-861749078417}"/>
              </a:ext>
            </a:extLst>
          </p:cNvPr>
          <p:cNvSpPr txBox="1"/>
          <p:nvPr/>
        </p:nvSpPr>
        <p:spPr>
          <a:xfrm>
            <a:off x="2964270" y="3885363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方塊地圖座標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0 : </a:t>
            </a:r>
            <a:r>
              <a:rPr lang="zh-TW" altLang="en-US" dirty="0"/>
              <a:t>白塊  </a:t>
            </a:r>
            <a:r>
              <a:rPr lang="en-US" altLang="zh-TW" dirty="0"/>
              <a:t>1:</a:t>
            </a:r>
            <a:r>
              <a:rPr lang="zh-TW" altLang="en-US" dirty="0"/>
              <a:t> 黑塊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FDA392-08AA-5C09-1A10-AFC58779F9DF}"/>
              </a:ext>
            </a:extLst>
          </p:cNvPr>
          <p:cNvSpPr/>
          <p:nvPr/>
        </p:nvSpPr>
        <p:spPr>
          <a:xfrm>
            <a:off x="5443268" y="4536844"/>
            <a:ext cx="414068" cy="388839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BD95F2A-777E-B276-8FAA-F8E4E8F3B8E5}"/>
              </a:ext>
            </a:extLst>
          </p:cNvPr>
          <p:cNvCxnSpPr>
            <a:cxnSpLocks/>
            <a:stCxn id="9" idx="1"/>
            <a:endCxn id="14" idx="0"/>
          </p:cNvCxnSpPr>
          <p:nvPr/>
        </p:nvCxnSpPr>
        <p:spPr>
          <a:xfrm flipH="1">
            <a:off x="3955259" y="4731264"/>
            <a:ext cx="1488009" cy="47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2AA23BC-CBA2-31CB-931A-0E8AC7F5224C}"/>
              </a:ext>
            </a:extLst>
          </p:cNvPr>
          <p:cNvSpPr txBox="1"/>
          <p:nvPr/>
        </p:nvSpPr>
        <p:spPr>
          <a:xfrm>
            <a:off x="2855438" y="5203100"/>
            <a:ext cx="2199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00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按鍵未按下</a:t>
            </a:r>
            <a:endParaRPr lang="en-US" altLang="zh-TW" dirty="0"/>
          </a:p>
          <a:p>
            <a:r>
              <a:rPr lang="en-US" altLang="zh-TW" dirty="0"/>
              <a:t>01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按對</a:t>
            </a:r>
            <a:r>
              <a:rPr lang="en-US" altLang="zh-TW" dirty="0"/>
              <a:t>(</a:t>
            </a:r>
            <a:r>
              <a:rPr lang="zh-TW" altLang="en-US" dirty="0"/>
              <a:t>分數</a:t>
            </a:r>
            <a:r>
              <a:rPr lang="en-US" altLang="zh-TW" dirty="0"/>
              <a:t>+1)</a:t>
            </a:r>
          </a:p>
          <a:p>
            <a:r>
              <a:rPr lang="en-US" altLang="zh-TW" dirty="0"/>
              <a:t>10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按錯</a:t>
            </a:r>
            <a:r>
              <a:rPr lang="en-US" altLang="zh-TW" dirty="0"/>
              <a:t>(</a:t>
            </a:r>
            <a:r>
              <a:rPr lang="zh-TW" altLang="en-US" dirty="0"/>
              <a:t>結束遊戲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遊戲重啟</a:t>
            </a:r>
          </a:p>
        </p:txBody>
      </p:sp>
      <p:sp>
        <p:nvSpPr>
          <p:cNvPr id="16" name="左大括弧 15">
            <a:extLst>
              <a:ext uri="{FF2B5EF4-FFF2-40B4-BE49-F238E27FC236}">
                <a16:creationId xmlns:a16="http://schemas.microsoft.com/office/drawing/2014/main" id="{C1330199-E31D-B231-FE1E-70B84BECAF0F}"/>
              </a:ext>
            </a:extLst>
          </p:cNvPr>
          <p:cNvSpPr/>
          <p:nvPr/>
        </p:nvSpPr>
        <p:spPr>
          <a:xfrm rot="16200000">
            <a:off x="6317960" y="4653059"/>
            <a:ext cx="333169" cy="919443"/>
          </a:xfrm>
          <a:prstGeom prst="leftBrace">
            <a:avLst>
              <a:gd name="adj1" fmla="val 16728"/>
              <a:gd name="adj2" fmla="val 4543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E100015-836C-030E-24EA-B74F35CA8DD8}"/>
              </a:ext>
            </a:extLst>
          </p:cNvPr>
          <p:cNvSpPr txBox="1"/>
          <p:nvPr/>
        </p:nvSpPr>
        <p:spPr>
          <a:xfrm>
            <a:off x="6027229" y="53610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未使用</a:t>
            </a:r>
          </a:p>
        </p:txBody>
      </p:sp>
    </p:spTree>
    <p:extLst>
      <p:ext uri="{BB962C8B-B14F-4D97-AF65-F5344CB8AC3E}">
        <p14:creationId xmlns:p14="http://schemas.microsoft.com/office/powerpoint/2010/main" val="1444518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功能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64294-7186-F0F8-6D08-73B4658A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計分</a:t>
            </a:r>
            <a:r>
              <a:rPr lang="en-US" altLang="zh-TW" dirty="0"/>
              <a:t>(LED&amp;</a:t>
            </a:r>
            <a:r>
              <a:rPr lang="zh-TW" altLang="en-US" dirty="0"/>
              <a:t>遊戲畫面</a:t>
            </a:r>
            <a:r>
              <a:rPr lang="en-US" altLang="zh-TW" dirty="0"/>
              <a:t>)		---&gt;		</a:t>
            </a:r>
            <a:r>
              <a:rPr lang="zh-TW" altLang="en-US" dirty="0"/>
              <a:t>按下一個黑格記一分</a:t>
            </a:r>
            <a:endParaRPr lang="en-US" altLang="zh-TW" dirty="0"/>
          </a:p>
          <a:p>
            <a:r>
              <a:rPr lang="zh-TW" altLang="en-US" dirty="0"/>
              <a:t>按鍵偵測                           </a:t>
            </a:r>
            <a:r>
              <a:rPr lang="en-US" altLang="zh-TW" dirty="0"/>
              <a:t>	---&gt;		</a:t>
            </a:r>
            <a:r>
              <a:rPr lang="zh-TW" altLang="en-US" dirty="0"/>
              <a:t>消除對應的格子</a:t>
            </a:r>
            <a:endParaRPr lang="en-US" altLang="zh-TW" dirty="0"/>
          </a:p>
          <a:p>
            <a:r>
              <a:rPr lang="en-US" altLang="zh-TW" dirty="0"/>
              <a:t>Switch</a:t>
            </a:r>
            <a:r>
              <a:rPr lang="zh-TW" altLang="en-US" dirty="0"/>
              <a:t>玩家分數切換                    </a:t>
            </a:r>
            <a:r>
              <a:rPr lang="en-US" altLang="zh-TW" dirty="0"/>
              <a:t>---&gt;</a:t>
            </a:r>
            <a:r>
              <a:rPr lang="zh-TW" altLang="en-US" dirty="0"/>
              <a:t>     </a:t>
            </a:r>
            <a:r>
              <a:rPr lang="en-US" altLang="zh-TW" dirty="0"/>
              <a:t>	</a:t>
            </a:r>
            <a:r>
              <a:rPr lang="zh-TW" altLang="en-US" dirty="0"/>
              <a:t>可以選取顯示相應玩家的分數</a:t>
            </a:r>
            <a:endParaRPr lang="en-US" altLang="zh-TW" dirty="0"/>
          </a:p>
          <a:p>
            <a:r>
              <a:rPr lang="zh-TW" altLang="en-US" dirty="0"/>
              <a:t>遊戲介面設置</a:t>
            </a:r>
            <a:r>
              <a:rPr lang="en-US" altLang="zh-TW" dirty="0"/>
              <a:t>			---&gt;		</a:t>
            </a:r>
            <a:r>
              <a:rPr lang="zh-TW" altLang="en-US" dirty="0"/>
              <a:t>繪出方格、分數</a:t>
            </a:r>
            <a:endParaRPr lang="en-US" altLang="zh-TW" dirty="0"/>
          </a:p>
          <a:p>
            <a:r>
              <a:rPr lang="zh-TW" altLang="en-US" dirty="0"/>
              <a:t>隨機種子初始化</a:t>
            </a:r>
            <a:r>
              <a:rPr lang="en-US" altLang="zh-TW" dirty="0"/>
              <a:t>			---&gt;		</a:t>
            </a:r>
            <a:r>
              <a:rPr lang="zh-TW" altLang="en-US" dirty="0"/>
              <a:t>黑格是否隨機產生</a:t>
            </a:r>
            <a:r>
              <a:rPr lang="en-US" altLang="zh-TW" dirty="0"/>
              <a:t>	</a:t>
            </a:r>
          </a:p>
          <a:p>
            <a:r>
              <a:rPr lang="zh-TW" altLang="en-US" dirty="0"/>
              <a:t>方格移動、清屏</a:t>
            </a:r>
            <a:r>
              <a:rPr lang="en-US" altLang="zh-TW" dirty="0"/>
              <a:t>			---&gt;		</a:t>
            </a:r>
            <a:r>
              <a:rPr lang="zh-TW" altLang="en-US" dirty="0"/>
              <a:t>方格是否依序往下移動</a:t>
            </a:r>
            <a:endParaRPr lang="en-US" altLang="zh-TW" dirty="0"/>
          </a:p>
          <a:p>
            <a:r>
              <a:rPr lang="zh-TW" altLang="en-US" dirty="0"/>
              <a:t>無限執行</a:t>
            </a:r>
            <a:r>
              <a:rPr lang="en-US" altLang="zh-TW" dirty="0"/>
              <a:t>				---&gt;		</a:t>
            </a:r>
            <a:r>
              <a:rPr lang="zh-TW" altLang="en-US" dirty="0"/>
              <a:t>按到白色格子才結束</a:t>
            </a:r>
            <a:endParaRPr lang="en-US" altLang="zh-TW" dirty="0"/>
          </a:p>
          <a:p>
            <a:r>
              <a:rPr lang="zh-TW" altLang="en-US" dirty="0"/>
              <a:t>遊戲起始</a:t>
            </a:r>
            <a:r>
              <a:rPr lang="en-US" altLang="zh-TW" dirty="0"/>
              <a:t>				---&gt;		</a:t>
            </a:r>
            <a:r>
              <a:rPr lang="zh-TW" altLang="en-US" dirty="0"/>
              <a:t>按鍵按下即開始執行  </a:t>
            </a:r>
            <a:endParaRPr lang="en-US" altLang="zh-TW" dirty="0"/>
          </a:p>
          <a:p>
            <a:r>
              <a:rPr lang="en-US" altLang="zh-TW" dirty="0"/>
              <a:t>UART</a:t>
            </a:r>
            <a:r>
              <a:rPr lang="zh-TW" altLang="en-US" dirty="0"/>
              <a:t>接收傳遞</a:t>
            </a:r>
            <a:r>
              <a:rPr lang="en-US" altLang="zh-TW" dirty="0"/>
              <a:t>			---&gt;		</a:t>
            </a:r>
            <a:r>
              <a:rPr lang="zh-TW" altLang="en-US" dirty="0"/>
              <a:t>遊戲畫面正常顯示            </a:t>
            </a:r>
          </a:p>
        </p:txBody>
      </p:sp>
    </p:spTree>
    <p:extLst>
      <p:ext uri="{BB962C8B-B14F-4D97-AF65-F5344CB8AC3E}">
        <p14:creationId xmlns:p14="http://schemas.microsoft.com/office/powerpoint/2010/main" val="2295472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Yu Gothic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536</Words>
  <Application>Microsoft Office PowerPoint</Application>
  <PresentationFormat>寬螢幕</PresentationFormat>
  <Paragraphs>104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Yu Gothic</vt:lpstr>
      <vt:lpstr>Yu Gothic Medium</vt:lpstr>
      <vt:lpstr>新細明體</vt:lpstr>
      <vt:lpstr>標楷體</vt:lpstr>
      <vt:lpstr>Arial</vt:lpstr>
      <vt:lpstr>Times New Roman</vt:lpstr>
      <vt:lpstr>Wingdings</vt:lpstr>
      <vt:lpstr>SketchyVTI</vt:lpstr>
      <vt:lpstr>系統晶片設計實習- ” 別踩白塊兒 ” 期末專題報告_1207</vt:lpstr>
      <vt:lpstr>限制</vt:lpstr>
      <vt:lpstr>運作機制</vt:lpstr>
      <vt:lpstr>Breakdown</vt:lpstr>
      <vt:lpstr>程式流程圖</vt:lpstr>
      <vt:lpstr>系統架構</vt:lpstr>
      <vt:lpstr>API</vt:lpstr>
      <vt:lpstr>UART傳輸內容</vt:lpstr>
      <vt:lpstr>功能</vt:lpstr>
      <vt:lpstr>效能</vt:lpstr>
      <vt:lpstr>硬體按鍵功能及PC顯示畫面</vt:lpstr>
      <vt:lpstr>驗收流程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SOC設計實驗室-面試報告</dc:title>
  <dc:creator>C109112163</dc:creator>
  <cp:lastModifiedBy>C109112163</cp:lastModifiedBy>
  <cp:revision>46</cp:revision>
  <dcterms:created xsi:type="dcterms:W3CDTF">2021-11-01T17:15:43Z</dcterms:created>
  <dcterms:modified xsi:type="dcterms:W3CDTF">2023-12-06T15:49:58Z</dcterms:modified>
</cp:coreProperties>
</file>