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81" r:id="rId5"/>
    <p:sldId id="282" r:id="rId6"/>
    <p:sldId id="287" r:id="rId7"/>
    <p:sldId id="283" r:id="rId8"/>
    <p:sldId id="288" r:id="rId9"/>
    <p:sldId id="284" r:id="rId10"/>
    <p:sldId id="285" r:id="rId11"/>
    <p:sldId id="286" r:id="rId12"/>
    <p:sldId id="298" r:id="rId13"/>
    <p:sldId id="299" r:id="rId14"/>
    <p:sldId id="290" r:id="rId15"/>
    <p:sldId id="291" r:id="rId16"/>
    <p:sldId id="297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6804" autoAdjust="0"/>
  </p:normalViewPr>
  <p:slideViewPr>
    <p:cSldViewPr snapToGrid="0">
      <p:cViewPr varScale="1">
        <p:scale>
          <a:sx n="121" d="100"/>
          <a:sy n="121" d="100"/>
        </p:scale>
        <p:origin x="264" y="8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76E27F-ECB6-488E-91AF-FFF40050CA5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2023/11/3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A6548A-A6DF-4E6D-A063-343A6E919A1C}" type="datetime1">
              <a:rPr lang="zh-TW" altLang="en-US" smtClean="0"/>
              <a:pPr/>
              <a:t>2023/11/3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AAAB6-A2C6-4A85-A3A1-98EFBA61C967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ID=d924773e-9a16-4d6d-9803-8cb819e99682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Recipe=text_billboard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Type=TextOnly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Variant=0
FamilyID=AccentBoxWalbaum_Zero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3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4" name="圖片版面配置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5" name="圖片版面配置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20XX/9/4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2" name="圖片版面配置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33" name="圖片版面配置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37" name="文字版面配置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8" name="文字版面配置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9" name="文字版面配置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0" name="文字版面配置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1" name="文字版面配置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預留位置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ceweb.sce.uhcl.edu/xiaokun/Doc/Teaching/CENG4265/ug585-Zynq-7000-TRM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1332806/article/details/10706284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JPVTVNtJ7R4&amp;t=1s" TargetMode="External"/><Relationship Id="rId4" Type="http://schemas.openxmlformats.org/officeDocument/2006/relationships/hyperlink" Target="https://sceweb.sce.uhcl.edu/xiaokun/Doc/Teaching/CENG4265/ug585-Zynq-7000-TRM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000" b="1" dirty="0"/>
              <a:t>系統晶片設計實習</a:t>
            </a:r>
            <a:r>
              <a:rPr lang="en-US" altLang="zh-TW" sz="6000" b="1" dirty="0"/>
              <a:t>-</a:t>
            </a:r>
            <a:r>
              <a:rPr lang="en-US" altLang="zh-TW" sz="6000" b="1" dirty="0" err="1"/>
              <a:t>HW3</a:t>
            </a:r>
            <a:endParaRPr lang="zh-TW" altLang="en-US" sz="6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C109112174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-</a:t>
            </a:r>
            <a:r>
              <a:rPr lang="zh-TW" altLang="en-US" b="1" dirty="0">
                <a:solidFill>
                  <a:schemeClr val="tx1"/>
                </a:solidFill>
              </a:rPr>
              <a:t> 李洋誠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96EA8B-2F2C-6E76-5AA2-5836F0D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10</a:t>
            </a:fld>
            <a:endParaRPr lang="zh-TW" altLang="en-US" noProof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E52B57-47F9-2CD7-6BD4-2D28D3B5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14" y="2070733"/>
            <a:ext cx="5099319" cy="4399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D4A77D9-B329-118B-EEF7-C506A23F86E6}"/>
              </a:ext>
            </a:extLst>
          </p:cNvPr>
          <p:cNvSpPr txBox="1"/>
          <p:nvPr/>
        </p:nvSpPr>
        <p:spPr>
          <a:xfrm>
            <a:off x="5628157" y="387444"/>
            <a:ext cx="1240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SDK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8CFA69-E44A-46AB-DBF1-A608B134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24" y="1095330"/>
            <a:ext cx="10007951" cy="2487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1714D9E-F213-43B9-1EDA-570B9EA1E686}"/>
              </a:ext>
            </a:extLst>
          </p:cNvPr>
          <p:cNvSpPr txBox="1"/>
          <p:nvPr/>
        </p:nvSpPr>
        <p:spPr>
          <a:xfrm>
            <a:off x="1244424" y="1464662"/>
            <a:ext cx="6094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設定中斷系統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52E396-DCD3-BCE3-3F45-45F46EA3661C}"/>
              </a:ext>
            </a:extLst>
          </p:cNvPr>
          <p:cNvSpPr txBox="1"/>
          <p:nvPr/>
        </p:nvSpPr>
        <p:spPr>
          <a:xfrm>
            <a:off x="7089226" y="2213857"/>
            <a:ext cx="46757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說明 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IntcInitFunction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函數的主要工作包括： </a:t>
            </a:r>
            <a:endParaRPr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初始化中斷控制器（</a:t>
            </a:r>
            <a:r>
              <a:rPr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XScuGic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）。 </a:t>
            </a:r>
            <a:endParaRPr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設定中斷處理程序 </a:t>
            </a:r>
            <a:r>
              <a:rPr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BTN_Intr_Handler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，以便在按鈕中斷事件發生時執行。 </a:t>
            </a:r>
            <a:endParaRPr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啟用 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GPIO 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中斷和中斷控制器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GIC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，以確保按鈕中斷可以被正確地處理</a:t>
            </a:r>
            <a:endParaRPr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4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702DD6-94F5-570B-C8BD-E75E109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11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C4433E-68F1-A1E7-F68C-3A0D44E0F677}"/>
              </a:ext>
            </a:extLst>
          </p:cNvPr>
          <p:cNvSpPr txBox="1"/>
          <p:nvPr/>
        </p:nvSpPr>
        <p:spPr>
          <a:xfrm>
            <a:off x="5475757" y="235044"/>
            <a:ext cx="1240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SDK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873968-A418-9048-B982-AE3198AF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C47D5DB-6869-A1CF-CA3D-219F266AA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43" y="1560507"/>
            <a:ext cx="4793395" cy="4336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DDFBE1F-086A-00BB-871E-C32962BEF773}"/>
              </a:ext>
            </a:extLst>
          </p:cNvPr>
          <p:cNvSpPr txBox="1"/>
          <p:nvPr/>
        </p:nvSpPr>
        <p:spPr>
          <a:xfrm>
            <a:off x="1092024" y="1532552"/>
            <a:ext cx="4337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ISR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中斷執行動作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09DD9C-716C-7282-6A79-26087F929C04}"/>
              </a:ext>
            </a:extLst>
          </p:cNvPr>
          <p:cNvSpPr txBox="1"/>
          <p:nvPr/>
        </p:nvSpPr>
        <p:spPr>
          <a:xfrm>
            <a:off x="1092024" y="2205091"/>
            <a:ext cx="46757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說明 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按下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button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執行中斷後首先顯示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Interrupt</a:t>
            </a:r>
          </a:p>
          <a:p>
            <a:pPr>
              <a:lnSpc>
                <a:spcPct val="250000"/>
              </a:lnSpc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接者會將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LED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的顯示數值改成</a:t>
            </a:r>
            <a:r>
              <a:rPr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interrupt_led_data</a:t>
            </a:r>
            <a:endParaRPr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每當中斷一次數值便會加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btn_value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]</a:t>
            </a:r>
          </a:p>
          <a:p>
            <a:endParaRPr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0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3CB095-3C59-F4ED-D6EF-2EAFC3EF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12</a:t>
            </a:fld>
            <a:endParaRPr lang="zh-TW" altLang="en-US" noProof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D214EC6-41D7-2561-71EE-492ADF538C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457200" lvl="1" algn="ctr"/>
            <a:r>
              <a:rPr lang="en-US" altLang="zh-TW" sz="4400" b="1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IRQ</a:t>
            </a:r>
            <a:r>
              <a:rPr lang="zh-TW" altLang="en-US" sz="4400" b="1" kern="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編號、中斷相關處理器</a:t>
            </a:r>
            <a:endParaRPr lang="en-US" altLang="zh-TW" sz="4400" b="1" kern="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AE87881-CBA0-992B-7A8A-1B995B367B70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手冊來源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Zynq-7000 SoC Technical Reference Manual 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UG585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P.231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0C6BF8-2D01-1DB5-5FD3-21FDB4682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314" y="2506412"/>
            <a:ext cx="6315371" cy="4142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66873AD-A9D4-7778-5836-35C235916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23" y="1213560"/>
            <a:ext cx="10007951" cy="2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1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C14AB2-5D96-7479-69E8-ECE5D1D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13</a:t>
            </a:fld>
            <a:endParaRPr lang="zh-TW" altLang="en-US" noProof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4C616E-B2D8-0C63-B207-3E9D7331507A}"/>
              </a:ext>
            </a:extLst>
          </p:cNvPr>
          <p:cNvSpPr txBox="1"/>
          <p:nvPr/>
        </p:nvSpPr>
        <p:spPr>
          <a:xfrm>
            <a:off x="4970276" y="150860"/>
            <a:ext cx="22493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參考資料</a:t>
            </a:r>
            <a:endParaRPr lang="en-US" altLang="zh-TW" sz="40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183BC5F-C629-BFE0-1CF5-BA10D8E6A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524DE7-8B5A-8835-0A4C-D9B48732C9F8}"/>
              </a:ext>
            </a:extLst>
          </p:cNvPr>
          <p:cNvSpPr txBox="1"/>
          <p:nvPr/>
        </p:nvSpPr>
        <p:spPr>
          <a:xfrm>
            <a:off x="1795166" y="1726673"/>
            <a:ext cx="8599565" cy="246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hlinkClick r:id="rId3"/>
              </a:rPr>
              <a:t>https://blog.csdn.net/qq_41332806/article/details/107062840</a:t>
            </a:r>
            <a:endParaRPr lang="en-US" altLang="zh-TW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Zynq-7000 SoC Technical Reference Manual (</a:t>
            </a:r>
            <a:r>
              <a:rPr lang="en-US" altLang="zh-TW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UG585</a:t>
            </a:r>
            <a:r>
              <a:rPr lang="en-US" altLang="zh-TW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)</a:t>
            </a:r>
            <a:r>
              <a:rPr lang="zh-TW" alt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手冊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5"/>
              </a:rPr>
              <a:t>https://</a:t>
            </a:r>
            <a:r>
              <a:rPr lang="en-US" altLang="zh-TW" sz="2000" dirty="0" err="1">
                <a:hlinkClick r:id="rId5"/>
              </a:rPr>
              <a:t>www.youtube.com</a:t>
            </a:r>
            <a:r>
              <a:rPr lang="en-US" altLang="zh-TW" sz="2000" dirty="0">
                <a:hlinkClick r:id="rId5"/>
              </a:rPr>
              <a:t>/</a:t>
            </a:r>
            <a:r>
              <a:rPr lang="en-US" altLang="zh-TW" sz="2000" dirty="0" err="1">
                <a:hlinkClick r:id="rId5"/>
              </a:rPr>
              <a:t>watch?v</a:t>
            </a:r>
            <a:r>
              <a:rPr lang="en-US" altLang="zh-TW" sz="2000" dirty="0">
                <a:hlinkClick r:id="rId5"/>
              </a:rPr>
              <a:t>=</a:t>
            </a:r>
            <a:r>
              <a:rPr lang="en-US" altLang="zh-TW" sz="2000" dirty="0" err="1">
                <a:hlinkClick r:id="rId5"/>
              </a:rPr>
              <a:t>JPVTVNtJ7R4&amp;t</a:t>
            </a:r>
            <a:r>
              <a:rPr lang="en-US" altLang="zh-TW" sz="2000" dirty="0">
                <a:hlinkClick r:id="rId5"/>
              </a:rPr>
              <a:t>=1s</a:t>
            </a:r>
            <a:endParaRPr lang="en-US" altLang="zh-TW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https://</a:t>
            </a:r>
            <a:r>
              <a:rPr lang="en-US" altLang="zh-TW" sz="2000" dirty="0" err="1"/>
              <a:t>github.com</a:t>
            </a:r>
            <a:r>
              <a:rPr lang="en-US" altLang="zh-TW" sz="2000" dirty="0"/>
              <a:t>/Micro-Studios/Xilinx-GPIO-Interrupt/tree/master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961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6D41D7-FCBE-30A4-5DD4-8C6F17F550D9}"/>
              </a:ext>
            </a:extLst>
          </p:cNvPr>
          <p:cNvSpPr/>
          <p:nvPr/>
        </p:nvSpPr>
        <p:spPr>
          <a:xfrm>
            <a:off x="1861382" y="1354258"/>
            <a:ext cx="8469236" cy="3797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CFCBE3-FCF4-D661-FBCB-1558DCC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</a:t>
            </a:fld>
            <a:endParaRPr lang="zh-TW" altLang="en-US" noProof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5D6652C3-92F7-0143-B347-BEE5F5D6967B}"/>
              </a:ext>
            </a:extLst>
          </p:cNvPr>
          <p:cNvSpPr txBox="1">
            <a:spLocks/>
          </p:cNvSpPr>
          <p:nvPr/>
        </p:nvSpPr>
        <p:spPr>
          <a:xfrm>
            <a:off x="2581472" y="1492522"/>
            <a:ext cx="7029056" cy="31036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b="1" dirty="0" err="1"/>
              <a:t>HW3</a:t>
            </a:r>
            <a:r>
              <a:rPr lang="en-US" altLang="zh-TW" b="1" dirty="0"/>
              <a:t>-</a:t>
            </a:r>
            <a:r>
              <a:rPr lang="zh-TW" altLang="en-US" b="1" dirty="0"/>
              <a:t>功課說明大綱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未中斷時</a:t>
            </a:r>
            <a:r>
              <a:rPr lang="en-US" altLang="zh-TW" b="1" dirty="0"/>
              <a:t>LED</a:t>
            </a:r>
            <a:r>
              <a:rPr lang="zh-TW" altLang="en-US" b="1" dirty="0"/>
              <a:t>顯示數值為無窮上數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利用</a:t>
            </a:r>
            <a:r>
              <a:rPr lang="en-US" altLang="zh-TW" b="1" dirty="0"/>
              <a:t>Button</a:t>
            </a:r>
            <a:r>
              <a:rPr lang="zh-TW" altLang="en-US" b="1" dirty="0"/>
              <a:t>做中斷觸發，執行中斷的動作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b="1" dirty="0"/>
              <a:t>中斷結束後，回到</a:t>
            </a:r>
            <a:r>
              <a:rPr lang="en-US" altLang="zh-TW" b="1" dirty="0"/>
              <a:t>LED</a:t>
            </a:r>
            <a:r>
              <a:rPr lang="zh-TW" altLang="en-US" b="1" dirty="0"/>
              <a:t>顯示數值無窮迴圈上數</a:t>
            </a:r>
            <a:endParaRPr lang="en-US" altLang="zh-TW" b="1" dirty="0"/>
          </a:p>
          <a:p>
            <a:pPr lvl="1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5941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1CD178-7ADA-6439-7C87-DC11596C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3</a:t>
            </a:fld>
            <a:endParaRPr lang="zh-TW" altLang="en-US" noProof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320CD16-EAC1-60E2-DA99-5E330EA54DEF}"/>
              </a:ext>
            </a:extLst>
          </p:cNvPr>
          <p:cNvSpPr/>
          <p:nvPr/>
        </p:nvSpPr>
        <p:spPr>
          <a:xfrm>
            <a:off x="1861382" y="1354258"/>
            <a:ext cx="8469236" cy="3797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EA0D1E6-4CE8-2991-A3B4-9C9825CD6049}"/>
              </a:ext>
            </a:extLst>
          </p:cNvPr>
          <p:cNvSpPr txBox="1">
            <a:spLocks/>
          </p:cNvSpPr>
          <p:nvPr/>
        </p:nvSpPr>
        <p:spPr>
          <a:xfrm>
            <a:off x="2682503" y="1549278"/>
            <a:ext cx="6826994" cy="31036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b="1" dirty="0"/>
              <a:t>目錄清單</a:t>
            </a:r>
            <a:r>
              <a:rPr lang="en-US" altLang="zh-TW" b="1" dirty="0"/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zh-TW" b="1" dirty="0"/>
              <a:t>Block Design</a:t>
            </a:r>
          </a:p>
          <a:p>
            <a:pPr lvl="1">
              <a:lnSpc>
                <a:spcPct val="200000"/>
              </a:lnSpc>
            </a:pPr>
            <a:r>
              <a:rPr lang="en-US" altLang="zh-TW" b="1" dirty="0" err="1"/>
              <a:t>ISR</a:t>
            </a:r>
            <a:r>
              <a:rPr lang="zh-TW" altLang="en-US" b="1" dirty="0"/>
              <a:t>、主程式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en-US" altLang="zh-TW" b="1" dirty="0" err="1"/>
              <a:t>IRQ</a:t>
            </a:r>
            <a:r>
              <a:rPr lang="zh-TW" altLang="en-US" b="1" dirty="0"/>
              <a:t>編號、中斷相關處理器</a:t>
            </a:r>
            <a:endParaRPr lang="en-US" altLang="zh-TW" b="1" dirty="0"/>
          </a:p>
          <a:p>
            <a:pPr lvl="1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6518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2F2CEC-E802-3055-DF5E-035B5536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4</a:t>
            </a:fld>
            <a:endParaRPr lang="zh-TW" altLang="en-US" noProof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F9ECA4-77CA-2B4D-0206-A4114CBCBA4D}"/>
              </a:ext>
            </a:extLst>
          </p:cNvPr>
          <p:cNvSpPr txBox="1"/>
          <p:nvPr/>
        </p:nvSpPr>
        <p:spPr>
          <a:xfrm>
            <a:off x="4372041" y="235044"/>
            <a:ext cx="3447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Block Design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A81516D-28F4-24D2-26ED-D971E9B2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7D43556-E899-C2AA-B072-5CA36422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89" y="1395004"/>
            <a:ext cx="8519619" cy="4566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010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9ACBFA-6B10-4596-0CE1-AD09A92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5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0C80B-0FB4-6EAF-2520-7F60FA8C98A6}"/>
              </a:ext>
            </a:extLst>
          </p:cNvPr>
          <p:cNvSpPr txBox="1"/>
          <p:nvPr/>
        </p:nvSpPr>
        <p:spPr>
          <a:xfrm>
            <a:off x="4372041" y="235044"/>
            <a:ext cx="3447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Block Design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3CC671-D3AB-42D4-33A6-F4602F69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CD369B1-0AB8-63C2-68E9-CCAF2D0B94B3}"/>
              </a:ext>
            </a:extLst>
          </p:cNvPr>
          <p:cNvSpPr txBox="1"/>
          <p:nvPr/>
        </p:nvSpPr>
        <p:spPr>
          <a:xfrm>
            <a:off x="1092024" y="1585343"/>
            <a:ext cx="7062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ZYNQ7</a:t>
            </a:r>
            <a:r>
              <a:rPr lang="en-US" altLang="zh-TW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Processing System</a:t>
            </a:r>
            <a:r>
              <a:rPr lang="zh-TW" altLang="en-US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設定 </a:t>
            </a:r>
            <a:r>
              <a:rPr lang="en-US" altLang="zh-TW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啟用中斷設定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3C005F0-4D0E-3953-8751-337E7034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29" y="2440702"/>
            <a:ext cx="10283739" cy="33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B4BF7E-6194-F56D-7A01-934E36A9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6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D00F26-21FC-3597-7695-37634B72AD5F}"/>
              </a:ext>
            </a:extLst>
          </p:cNvPr>
          <p:cNvSpPr txBox="1"/>
          <p:nvPr/>
        </p:nvSpPr>
        <p:spPr>
          <a:xfrm>
            <a:off x="5475757" y="235044"/>
            <a:ext cx="1240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SDK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E9BCE5-4C77-7799-140D-F71B6591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A62AD45-906A-E948-C5DA-C3BE9531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315" y="3469280"/>
            <a:ext cx="2956695" cy="1152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6385F3-AD7A-6573-2CFE-99C2479F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779" y="1840478"/>
            <a:ext cx="6168021" cy="44098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FE9B18F-3F2A-A7A1-A44C-DE6B6FC6A75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298010" y="3346860"/>
            <a:ext cx="2873589" cy="6985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8B74020-746F-134E-FA42-7774C79B46C0}"/>
              </a:ext>
            </a:extLst>
          </p:cNvPr>
          <p:cNvSpPr txBox="1"/>
          <p:nvPr/>
        </p:nvSpPr>
        <p:spPr>
          <a:xfrm>
            <a:off x="1092024" y="1279654"/>
            <a:ext cx="5182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AXI_GPIO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AXI_GPIO_0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為 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LED</a:t>
            </a:r>
            <a:endParaRPr lang="zh-TW" altLang="en-US" sz="20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0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DEE77-31E1-6C8C-3212-EE836CB2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7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D42C0BE-1E12-88C8-DF6D-999533172BE2}"/>
              </a:ext>
            </a:extLst>
          </p:cNvPr>
          <p:cNvSpPr txBox="1"/>
          <p:nvPr/>
        </p:nvSpPr>
        <p:spPr>
          <a:xfrm>
            <a:off x="5475757" y="235044"/>
            <a:ext cx="1240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SDK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6BAFF3-14E0-0D5B-A12E-265C8262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78653C0-CC38-BB65-126F-B36410888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24" y="3394175"/>
            <a:ext cx="2912417" cy="1077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C7F8AC0-8C89-E31A-F6CA-543D9A90D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554" y="1770327"/>
            <a:ext cx="6419421" cy="45860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B8802B0-8E54-DFBF-E321-5426B0BDC2E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004441" y="3328931"/>
            <a:ext cx="2787344" cy="6039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4DCC1E-1810-A08F-E8D9-180D5C43F682}"/>
              </a:ext>
            </a:extLst>
          </p:cNvPr>
          <p:cNvSpPr txBox="1"/>
          <p:nvPr/>
        </p:nvSpPr>
        <p:spPr>
          <a:xfrm>
            <a:off x="1092024" y="1279654"/>
            <a:ext cx="5453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AXI_GPIO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AXI_GPIO_1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為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Button</a:t>
            </a:r>
            <a:endParaRPr lang="zh-TW" altLang="en-US" sz="20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1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F7D786-5109-45C5-E14D-35416C6A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8</a:t>
            </a:fld>
            <a:endParaRPr lang="zh-TW" altLang="en-US" noProof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CA9D0E-D503-1D1F-2F50-8DC5DA698681}"/>
              </a:ext>
            </a:extLst>
          </p:cNvPr>
          <p:cNvSpPr txBox="1"/>
          <p:nvPr/>
        </p:nvSpPr>
        <p:spPr>
          <a:xfrm>
            <a:off x="5475757" y="235044"/>
            <a:ext cx="1240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SDK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995541D-EB59-7ED4-5E54-5B1F6D91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DA57B8-E17A-70CD-47D1-8D46FD4BF06A}"/>
              </a:ext>
            </a:extLst>
          </p:cNvPr>
          <p:cNvSpPr txBox="1"/>
          <p:nvPr/>
        </p:nvSpPr>
        <p:spPr>
          <a:xfrm>
            <a:off x="1092024" y="1466962"/>
            <a:ext cx="6094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該部分為程式所需函式庫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400732A-E62F-96E5-0F56-2F8E3320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545" y="2652865"/>
            <a:ext cx="8086906" cy="2430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83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84E277-8C78-9015-7D8D-2F3F8ED9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9</a:t>
            </a:fld>
            <a:endParaRPr lang="zh-TW" altLang="en-US" noProof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61B940-FF5E-9436-BE35-083BF2E319B5}"/>
              </a:ext>
            </a:extLst>
          </p:cNvPr>
          <p:cNvSpPr txBox="1"/>
          <p:nvPr/>
        </p:nvSpPr>
        <p:spPr>
          <a:xfrm>
            <a:off x="5628157" y="387444"/>
            <a:ext cx="1240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SDK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E1C64FC-2C8F-ACC0-9F6C-F8EAAB97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24" y="1095330"/>
            <a:ext cx="10007951" cy="24871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10E97E-BBF0-AF0C-D91B-9E49FF73DA9D}"/>
              </a:ext>
            </a:extLst>
          </p:cNvPr>
          <p:cNvSpPr txBox="1"/>
          <p:nvPr/>
        </p:nvSpPr>
        <p:spPr>
          <a:xfrm>
            <a:off x="1244424" y="1464662"/>
            <a:ext cx="6094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設定中斷系統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AEFBDBC-3DB9-6D7C-65C1-9B1EE303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53" y="2825026"/>
            <a:ext cx="4767247" cy="231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D415FD68-57EB-8937-C903-B6A576ED1AC2}"/>
              </a:ext>
            </a:extLst>
          </p:cNvPr>
          <p:cNvSpPr txBox="1"/>
          <p:nvPr/>
        </p:nvSpPr>
        <p:spPr>
          <a:xfrm>
            <a:off x="6576661" y="2495699"/>
            <a:ext cx="4675714" cy="2973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說明 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InterruptSystemSetup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函數的主要工作包括： 啟用 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GPIO 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中斷，以允許按鈕中斷發生。 </a:t>
            </a:r>
            <a:endParaRPr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註冊中斷處理程序，將中斷處理程序 </a:t>
            </a:r>
            <a:r>
              <a:rPr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XScuGic_InterruptHandler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連接到中斷處理系統中。</a:t>
            </a:r>
          </a:p>
        </p:txBody>
      </p:sp>
    </p:spTree>
    <p:extLst>
      <p:ext uri="{BB962C8B-B14F-4D97-AF65-F5344CB8AC3E}">
        <p14:creationId xmlns:p14="http://schemas.microsoft.com/office/powerpoint/2010/main" val="32745789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72_TF89213316_Win32" id="{383ED126-3325-4608-AA12-8ABF5411E01A}" vid="{C35C8160-B903-4372-84AE-5953110B00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醒目色塊簡報</Template>
  <TotalTime>0</TotalTime>
  <Words>385</Words>
  <Application>Microsoft Office PowerPoint</Application>
  <PresentationFormat>寬螢幕</PresentationFormat>
  <Paragraphs>59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Microsoft JhengHei UI</vt:lpstr>
      <vt:lpstr>標楷體</vt:lpstr>
      <vt:lpstr>Arial</vt:lpstr>
      <vt:lpstr>Avenir Next LT Pro</vt:lpstr>
      <vt:lpstr>Times New Roman</vt:lpstr>
      <vt:lpstr>AccentBoxVTI</vt:lpstr>
      <vt:lpstr>系統晶片設計實習-HW3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系統晶片設計實習-HW2</dc:title>
  <dc:creator>C109112140</dc:creator>
  <cp:lastModifiedBy>C109112140</cp:lastModifiedBy>
  <cp:revision>13</cp:revision>
  <dcterms:created xsi:type="dcterms:W3CDTF">2023-11-03T06:50:12Z</dcterms:created>
  <dcterms:modified xsi:type="dcterms:W3CDTF">2023-11-03T15:50:08Z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