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前端组报告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9.19-9.26</a:t>
            </a:r>
            <a:r>
              <a:rPr lang="zh-CN" altLang="en-US"/>
              <a:t>第二周工作总结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我们的服务器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129.211.43.142公网</a:t>
            </a:r>
            <a:r>
              <a:rPr lang="en-US" altLang="zh-CN"/>
              <a:t>IP</a:t>
            </a:r>
            <a:endParaRPr lang="zh-CN" altLang="en-US"/>
          </a:p>
          <a:p>
            <a:r>
              <a:rPr lang="zh-CN" altLang="en-US"/>
              <a:t>172.17.0.17内网</a:t>
            </a:r>
            <a:r>
              <a:rPr lang="en-US" altLang="zh-CN"/>
              <a:t>IP</a:t>
            </a:r>
            <a:endParaRPr lang="en-US" altLang="zh-CN"/>
          </a:p>
          <a:p>
            <a:r>
              <a:rPr lang="en-US" altLang="zh-CN"/>
              <a:t>SSH</a:t>
            </a:r>
            <a:r>
              <a:rPr lang="zh-CN" altLang="en-US"/>
              <a:t>密码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root</a:t>
            </a:r>
            <a:endParaRPr lang="zh-CN" altLang="en-US"/>
          </a:p>
          <a:p>
            <a:r>
              <a:rPr lang="zh-CN" altLang="en-US"/>
              <a:t>d^uK^AH&amp;?kWc2G-h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14300" y="5799455"/>
            <a:ext cx="1786255" cy="903605"/>
            <a:chOff x="2600" y="6192"/>
            <a:chExt cx="2813" cy="1423"/>
          </a:xfrm>
        </p:grpSpPr>
        <p:sp>
          <p:nvSpPr>
            <p:cNvPr id="4" name="矩形 3"/>
            <p:cNvSpPr/>
            <p:nvPr/>
          </p:nvSpPr>
          <p:spPr>
            <a:xfrm>
              <a:off x="2600" y="6192"/>
              <a:ext cx="2813" cy="1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31" y="6613"/>
              <a:ext cx="2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计算机导论</a:t>
              </a:r>
              <a:r>
                <a:rPr lang="en-US" altLang="zh-CN"/>
                <a:t>B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276475" y="5805170"/>
            <a:ext cx="1786255" cy="903605"/>
            <a:chOff x="6005" y="6201"/>
            <a:chExt cx="2813" cy="1423"/>
          </a:xfrm>
          <a:solidFill>
            <a:schemeClr val="accent6"/>
          </a:solidFill>
        </p:grpSpPr>
        <p:sp>
          <p:nvSpPr>
            <p:cNvPr id="6" name="矩形 5"/>
            <p:cNvSpPr/>
            <p:nvPr/>
          </p:nvSpPr>
          <p:spPr>
            <a:xfrm>
              <a:off x="6005" y="6201"/>
              <a:ext cx="2813" cy="1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136" y="6622"/>
              <a:ext cx="2551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计算机导论</a:t>
              </a:r>
              <a:r>
                <a:rPr lang="en-US" altLang="zh-CN"/>
                <a:t>A</a:t>
              </a:r>
              <a:endParaRPr lang="en-US" altLang="zh-CN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134110" y="3879850"/>
            <a:ext cx="1786255" cy="903605"/>
            <a:chOff x="4206" y="3169"/>
            <a:chExt cx="2813" cy="1423"/>
          </a:xfrm>
        </p:grpSpPr>
        <p:sp>
          <p:nvSpPr>
            <p:cNvPr id="8" name="矩形 7"/>
            <p:cNvSpPr/>
            <p:nvPr/>
          </p:nvSpPr>
          <p:spPr>
            <a:xfrm>
              <a:off x="4206" y="3169"/>
              <a:ext cx="2813" cy="1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37" y="3373"/>
              <a:ext cx="255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计算机程序设计基础</a:t>
              </a:r>
              <a:r>
                <a:rPr lang="en-US" altLang="zh-CN"/>
                <a:t>A</a:t>
              </a:r>
              <a:endParaRPr lang="en-US" altLang="zh-CN"/>
            </a:p>
          </p:txBody>
        </p:sp>
      </p:grpSp>
      <p:cxnSp>
        <p:nvCxnSpPr>
          <p:cNvPr id="10" name="肘形连接符 9"/>
          <p:cNvCxnSpPr/>
          <p:nvPr/>
        </p:nvCxnSpPr>
        <p:spPr>
          <a:xfrm rot="16200000">
            <a:off x="1009650" y="4787265"/>
            <a:ext cx="1016000" cy="1019810"/>
          </a:xfrm>
          <a:prstGeom prst="bentConnector3">
            <a:avLst>
              <a:gd name="adj1" fmla="val 51062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 rot="16200000" flipV="1">
            <a:off x="2091055" y="4725670"/>
            <a:ext cx="1015365" cy="1142365"/>
          </a:xfrm>
          <a:prstGeom prst="bentConnector3">
            <a:avLst>
              <a:gd name="adj1" fmla="val 50969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25880" y="4973955"/>
            <a:ext cx="383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or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406650" y="4973955"/>
            <a:ext cx="383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or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1134110" y="2277745"/>
            <a:ext cx="1786255" cy="903605"/>
            <a:chOff x="6005" y="6191"/>
            <a:chExt cx="2813" cy="1423"/>
          </a:xfrm>
          <a:solidFill>
            <a:schemeClr val="accent4"/>
          </a:solidFill>
        </p:grpSpPr>
        <p:sp>
          <p:nvSpPr>
            <p:cNvPr id="16" name="矩形 15"/>
            <p:cNvSpPr/>
            <p:nvPr/>
          </p:nvSpPr>
          <p:spPr>
            <a:xfrm>
              <a:off x="6005" y="6191"/>
              <a:ext cx="2813" cy="1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135" y="6395"/>
              <a:ext cx="2551" cy="10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数据结构与算法分析</a:t>
              </a:r>
              <a:endParaRPr lang="zh-CN" altLang="en-US"/>
            </a:p>
          </p:txBody>
        </p:sp>
      </p:grpSp>
      <p:cxnSp>
        <p:nvCxnSpPr>
          <p:cNvPr id="21" name="直接连接符 20"/>
          <p:cNvCxnSpPr>
            <a:stCxn id="8" idx="0"/>
            <a:endCxn id="16" idx="2"/>
          </p:cNvCxnSpPr>
          <p:nvPr/>
        </p:nvCxnSpPr>
        <p:spPr>
          <a:xfrm flipV="1">
            <a:off x="2027555" y="3181350"/>
            <a:ext cx="0" cy="6985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553460" y="2280285"/>
            <a:ext cx="1786255" cy="903605"/>
            <a:chOff x="6005" y="6201"/>
            <a:chExt cx="2813" cy="1423"/>
          </a:xfrm>
          <a:solidFill>
            <a:schemeClr val="accent4"/>
          </a:solidFill>
        </p:grpSpPr>
        <p:sp>
          <p:nvSpPr>
            <p:cNvPr id="23" name="矩形 22"/>
            <p:cNvSpPr/>
            <p:nvPr/>
          </p:nvSpPr>
          <p:spPr>
            <a:xfrm>
              <a:off x="6005" y="6201"/>
              <a:ext cx="2813" cy="1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136" y="6622"/>
              <a:ext cx="2551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数字逻辑</a:t>
              </a:r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036685" y="2278380"/>
            <a:ext cx="1786255" cy="903605"/>
            <a:chOff x="6005" y="6201"/>
            <a:chExt cx="2813" cy="1423"/>
          </a:xfrm>
          <a:solidFill>
            <a:schemeClr val="accent4"/>
          </a:solidFill>
        </p:grpSpPr>
        <p:sp>
          <p:nvSpPr>
            <p:cNvPr id="26" name="矩形 25"/>
            <p:cNvSpPr/>
            <p:nvPr/>
          </p:nvSpPr>
          <p:spPr>
            <a:xfrm>
              <a:off x="6005" y="6201"/>
              <a:ext cx="2813" cy="1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136" y="6406"/>
              <a:ext cx="2551" cy="10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概率论与数理统计</a:t>
              </a:r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925310" y="5805170"/>
            <a:ext cx="1786255" cy="903605"/>
            <a:chOff x="6005" y="6201"/>
            <a:chExt cx="2813" cy="1423"/>
          </a:xfrm>
        </p:grpSpPr>
        <p:sp>
          <p:nvSpPr>
            <p:cNvPr id="29" name="矩形 28"/>
            <p:cNvSpPr/>
            <p:nvPr/>
          </p:nvSpPr>
          <p:spPr>
            <a:xfrm>
              <a:off x="6005" y="6201"/>
              <a:ext cx="2813" cy="1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36" y="6622"/>
              <a:ext cx="2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高等数学</a:t>
              </a:r>
              <a:r>
                <a:rPr lang="en-US" altLang="zh-CN"/>
                <a:t>A(</a:t>
              </a:r>
              <a:r>
                <a:rPr lang="zh-CN" altLang="en-US"/>
                <a:t>上</a:t>
              </a:r>
              <a:r>
                <a:rPr lang="en-US" altLang="zh-CN"/>
                <a:t>)</a:t>
              </a:r>
              <a:endParaRPr lang="en-US" altLang="zh-CN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745095" y="4010025"/>
            <a:ext cx="1786255" cy="903605"/>
            <a:chOff x="6005" y="6201"/>
            <a:chExt cx="2813" cy="1423"/>
          </a:xfrm>
        </p:grpSpPr>
        <p:sp>
          <p:nvSpPr>
            <p:cNvPr id="32" name="矩形 31"/>
            <p:cNvSpPr/>
            <p:nvPr/>
          </p:nvSpPr>
          <p:spPr>
            <a:xfrm>
              <a:off x="6005" y="6201"/>
              <a:ext cx="2813" cy="1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136" y="6622"/>
              <a:ext cx="2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高等数学</a:t>
              </a:r>
              <a:r>
                <a:rPr lang="en-US" altLang="zh-CN"/>
                <a:t>A(</a:t>
              </a:r>
              <a:r>
                <a:rPr lang="zh-CN" altLang="en-US"/>
                <a:t>下</a:t>
              </a:r>
              <a:r>
                <a:rPr lang="en-US" altLang="zh-CN"/>
                <a:t>)</a:t>
              </a:r>
              <a:endParaRPr lang="en-US" altLang="zh-CN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280525" y="5805170"/>
            <a:ext cx="1786255" cy="903605"/>
            <a:chOff x="6005" y="6201"/>
            <a:chExt cx="2813" cy="1423"/>
          </a:xfrm>
          <a:noFill/>
        </p:grpSpPr>
        <p:sp>
          <p:nvSpPr>
            <p:cNvPr id="36" name="矩形 35"/>
            <p:cNvSpPr/>
            <p:nvPr/>
          </p:nvSpPr>
          <p:spPr>
            <a:xfrm>
              <a:off x="6005" y="6201"/>
              <a:ext cx="2813" cy="1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136" y="6622"/>
              <a:ext cx="2551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数学分析</a:t>
              </a:r>
              <a:r>
                <a:rPr lang="en-US" altLang="zh-CN"/>
                <a:t>I</a:t>
              </a:r>
              <a:endParaRPr lang="en-US" altLang="zh-CN"/>
            </a:p>
          </p:txBody>
        </p:sp>
      </p:grpSp>
      <p:cxnSp>
        <p:nvCxnSpPr>
          <p:cNvPr id="38" name="肘形连接符 37"/>
          <p:cNvCxnSpPr/>
          <p:nvPr/>
        </p:nvCxnSpPr>
        <p:spPr>
          <a:xfrm rot="16200000">
            <a:off x="7599680" y="4781550"/>
            <a:ext cx="892175" cy="1155065"/>
          </a:xfrm>
          <a:prstGeom prst="bentConnector3">
            <a:avLst>
              <a:gd name="adj1" fmla="val 49964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/>
        </p:nvCxnSpPr>
        <p:spPr>
          <a:xfrm rot="16200000" flipV="1">
            <a:off x="8777288" y="4759008"/>
            <a:ext cx="892175" cy="120015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0336530" y="4008755"/>
            <a:ext cx="1786255" cy="903605"/>
            <a:chOff x="6005" y="6201"/>
            <a:chExt cx="2813" cy="1423"/>
          </a:xfrm>
          <a:noFill/>
        </p:grpSpPr>
        <p:sp>
          <p:nvSpPr>
            <p:cNvPr id="41" name="矩形 40"/>
            <p:cNvSpPr/>
            <p:nvPr/>
          </p:nvSpPr>
          <p:spPr>
            <a:xfrm>
              <a:off x="6005" y="6201"/>
              <a:ext cx="2813" cy="1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136" y="6622"/>
              <a:ext cx="2551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数学分析</a:t>
              </a:r>
              <a:r>
                <a:rPr lang="en-US" altLang="zh-CN"/>
                <a:t>II</a:t>
              </a:r>
              <a:endParaRPr lang="en-US" altLang="zh-CN"/>
            </a:p>
          </p:txBody>
        </p:sp>
      </p:grpSp>
      <p:cxnSp>
        <p:nvCxnSpPr>
          <p:cNvPr id="44" name="肘形连接符 43"/>
          <p:cNvCxnSpPr/>
          <p:nvPr/>
        </p:nvCxnSpPr>
        <p:spPr>
          <a:xfrm rot="16200000">
            <a:off x="8851583" y="2954338"/>
            <a:ext cx="826770" cy="1283335"/>
          </a:xfrm>
          <a:prstGeom prst="bentConnector3">
            <a:avLst>
              <a:gd name="adj1" fmla="val 50038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rot="16200000" flipV="1">
            <a:off x="10146983" y="2942273"/>
            <a:ext cx="827405" cy="1308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16200000">
            <a:off x="10073323" y="4663758"/>
            <a:ext cx="891540" cy="1391285"/>
          </a:xfrm>
          <a:prstGeom prst="bentConnector3">
            <a:avLst>
              <a:gd name="adj1" fmla="val 50036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6638925" y="454660"/>
            <a:ext cx="1786255" cy="903605"/>
            <a:chOff x="6005" y="6201"/>
            <a:chExt cx="2813" cy="1423"/>
          </a:xfrm>
          <a:solidFill>
            <a:schemeClr val="accent4"/>
          </a:solidFill>
        </p:grpSpPr>
        <p:sp>
          <p:nvSpPr>
            <p:cNvPr id="48" name="矩形 47"/>
            <p:cNvSpPr/>
            <p:nvPr/>
          </p:nvSpPr>
          <p:spPr>
            <a:xfrm>
              <a:off x="6005" y="6201"/>
              <a:ext cx="2813" cy="1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136" y="6622"/>
              <a:ext cx="2551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离散数学</a:t>
              </a:r>
              <a:endParaRPr lang="zh-CN" altLang="en-US"/>
            </a:p>
          </p:txBody>
        </p:sp>
      </p:grpSp>
      <p:cxnSp>
        <p:nvCxnSpPr>
          <p:cNvPr id="51" name="肘形连接符 50"/>
          <p:cNvCxnSpPr/>
          <p:nvPr/>
        </p:nvCxnSpPr>
        <p:spPr>
          <a:xfrm rot="16200000" flipV="1">
            <a:off x="7219950" y="2573020"/>
            <a:ext cx="1724660" cy="1099820"/>
          </a:xfrm>
          <a:prstGeom prst="bentConnector3">
            <a:avLst>
              <a:gd name="adj1" fmla="val 22569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4684395" y="5805170"/>
            <a:ext cx="1786255" cy="903605"/>
            <a:chOff x="6005" y="6201"/>
            <a:chExt cx="2813" cy="1423"/>
          </a:xfrm>
        </p:grpSpPr>
        <p:sp>
          <p:nvSpPr>
            <p:cNvPr id="53" name="矩形 52"/>
            <p:cNvSpPr/>
            <p:nvPr/>
          </p:nvSpPr>
          <p:spPr>
            <a:xfrm>
              <a:off x="6005" y="6201"/>
              <a:ext cx="2813" cy="1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136" y="6622"/>
              <a:ext cx="2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线性代数</a:t>
              </a:r>
              <a:r>
                <a:rPr lang="en-US" altLang="zh-CN"/>
                <a:t>I</a:t>
              </a:r>
              <a:endParaRPr lang="en-US" altLang="zh-CN"/>
            </a:p>
          </p:txBody>
        </p:sp>
      </p:grpSp>
      <p:cxnSp>
        <p:nvCxnSpPr>
          <p:cNvPr id="55" name="肘形连接符 54"/>
          <p:cNvCxnSpPr>
            <a:stCxn id="53" idx="0"/>
            <a:endCxn id="48" idx="2"/>
          </p:cNvCxnSpPr>
          <p:nvPr/>
        </p:nvCxnSpPr>
        <p:spPr>
          <a:xfrm rot="16200000">
            <a:off x="4331653" y="2604453"/>
            <a:ext cx="4446905" cy="195453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3553460" y="454660"/>
            <a:ext cx="1786255" cy="903605"/>
            <a:chOff x="6005" y="6201"/>
            <a:chExt cx="2813" cy="1423"/>
          </a:xfrm>
          <a:solidFill>
            <a:schemeClr val="accent4"/>
          </a:solidFill>
        </p:grpSpPr>
        <p:sp>
          <p:nvSpPr>
            <p:cNvPr id="57" name="矩形 56"/>
            <p:cNvSpPr/>
            <p:nvPr/>
          </p:nvSpPr>
          <p:spPr>
            <a:xfrm>
              <a:off x="6005" y="6201"/>
              <a:ext cx="2813" cy="1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136" y="6405"/>
              <a:ext cx="2551" cy="10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计算机组成原理</a:t>
              </a:r>
              <a:endParaRPr lang="zh-CN" altLang="en-US"/>
            </a:p>
          </p:txBody>
        </p:sp>
      </p:grpSp>
      <p:cxnSp>
        <p:nvCxnSpPr>
          <p:cNvPr id="59" name="直接连接符 58"/>
          <p:cNvCxnSpPr>
            <a:stCxn id="23" idx="0"/>
            <a:endCxn id="57" idx="2"/>
          </p:cNvCxnSpPr>
          <p:nvPr/>
        </p:nvCxnSpPr>
        <p:spPr>
          <a:xfrm flipV="1">
            <a:off x="4446905" y="1358265"/>
            <a:ext cx="0" cy="92202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1133475" y="455295"/>
            <a:ext cx="1786255" cy="903605"/>
            <a:chOff x="6005" y="6201"/>
            <a:chExt cx="2813" cy="1423"/>
          </a:xfrm>
          <a:solidFill>
            <a:schemeClr val="accent4"/>
          </a:solidFill>
        </p:grpSpPr>
        <p:sp>
          <p:nvSpPr>
            <p:cNvPr id="61" name="矩形 60"/>
            <p:cNvSpPr/>
            <p:nvPr/>
          </p:nvSpPr>
          <p:spPr>
            <a:xfrm>
              <a:off x="6005" y="6201"/>
              <a:ext cx="2813" cy="1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136" y="6405"/>
              <a:ext cx="2551" cy="10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算法设计与分析</a:t>
              </a:r>
              <a:endParaRPr lang="zh-CN" altLang="en-US"/>
            </a:p>
          </p:txBody>
        </p:sp>
      </p:grpSp>
      <p:cxnSp>
        <p:nvCxnSpPr>
          <p:cNvPr id="63" name="直接连接符 62"/>
          <p:cNvCxnSpPr>
            <a:stCxn id="16" idx="0"/>
            <a:endCxn id="61" idx="2"/>
          </p:cNvCxnSpPr>
          <p:nvPr/>
        </p:nvCxnSpPr>
        <p:spPr>
          <a:xfrm flipH="1" flipV="1">
            <a:off x="2026920" y="1358900"/>
            <a:ext cx="635" cy="91884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9036685" y="454025"/>
            <a:ext cx="1786255" cy="903605"/>
            <a:chOff x="6005" y="6201"/>
            <a:chExt cx="2813" cy="1423"/>
          </a:xfrm>
          <a:solidFill>
            <a:schemeClr val="accent4"/>
          </a:solidFill>
        </p:grpSpPr>
        <p:sp>
          <p:nvSpPr>
            <p:cNvPr id="65" name="矩形 64"/>
            <p:cNvSpPr/>
            <p:nvPr/>
          </p:nvSpPr>
          <p:spPr>
            <a:xfrm>
              <a:off x="6005" y="6201"/>
              <a:ext cx="2813" cy="14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136" y="6622"/>
              <a:ext cx="2551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数据库原理</a:t>
              </a:r>
              <a:endParaRPr lang="zh-CN" altLang="en-US"/>
            </a:p>
          </p:txBody>
        </p:sp>
      </p:grpSp>
      <p:sp>
        <p:nvSpPr>
          <p:cNvPr id="68" name="上凸弯带形 67"/>
          <p:cNvSpPr/>
          <p:nvPr/>
        </p:nvSpPr>
        <p:spPr>
          <a:xfrm>
            <a:off x="5364480" y="5777230"/>
            <a:ext cx="426720" cy="289560"/>
          </a:xfrm>
          <a:prstGeom prst="ellipseRibbon2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WPS 演示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前端组报告</vt:lpstr>
      <vt:lpstr>我们的服务器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YitaiWTQ</dc:creator>
  <cp:lastModifiedBy>wangberlin</cp:lastModifiedBy>
  <cp:revision>4</cp:revision>
  <dcterms:created xsi:type="dcterms:W3CDTF">2019-09-22T07:33:00Z</dcterms:created>
  <dcterms:modified xsi:type="dcterms:W3CDTF">2019-10-11T03:38:32Z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