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87" r:id="rId5"/>
    <p:sldId id="309" r:id="rId6"/>
    <p:sldId id="307" r:id="rId7"/>
    <p:sldId id="308" r:id="rId8"/>
    <p:sldId id="311" r:id="rId9"/>
    <p:sldId id="286" r:id="rId10"/>
    <p:sldId id="312" r:id="rId11"/>
    <p:sldId id="313" r:id="rId12"/>
    <p:sldId id="260" r:id="rId13"/>
    <p:sldId id="265" r:id="rId14"/>
    <p:sldId id="261" r:id="rId15"/>
    <p:sldId id="262" r:id="rId16"/>
    <p:sldId id="266" r:id="rId17"/>
    <p:sldId id="263" r:id="rId18"/>
    <p:sldId id="305" r:id="rId19"/>
    <p:sldId id="267" r:id="rId20"/>
    <p:sldId id="31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EA4D7-7E23-5D4D-9DED-448091B0A8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DD2B1-9084-DB4C-B91B-CD30B0C4670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9600" dirty="0" smtClean="0"/>
              <a:t>Courschema</a:t>
            </a:r>
            <a:endParaRPr kumimoji="1" lang="zh-CN" altLang="en-US" sz="9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OOAD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Project</a:t>
            </a:r>
            <a:endParaRPr kumimoji="1"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9571510" y="2361922"/>
            <a:ext cx="27194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Team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Members</a:t>
            </a:r>
            <a:r>
              <a:rPr kumimoji="1" lang="zh-CN" altLang="en-US" sz="2000" dirty="0" smtClean="0"/>
              <a:t>：</a:t>
            </a:r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r>
              <a:rPr lang="zh-CN" altLang="en-US" sz="2000" dirty="0"/>
              <a:t>王天</a:t>
            </a:r>
            <a:r>
              <a:rPr lang="zh-CN" altLang="en-US" sz="2000" dirty="0" smtClean="0"/>
              <a:t>麒      </a:t>
            </a:r>
            <a:r>
              <a:rPr lang="en-US" altLang="zh-CN" sz="2000" dirty="0" smtClean="0"/>
              <a:t>11711613</a:t>
            </a:r>
            <a:endParaRPr lang="en-US" altLang="zh-CN" sz="2000" dirty="0"/>
          </a:p>
          <a:p>
            <a:r>
              <a:rPr lang="zh-CN" altLang="en-US" sz="2000" dirty="0"/>
              <a:t>赵志</a:t>
            </a:r>
            <a:r>
              <a:rPr lang="zh-CN" altLang="en-US" sz="2000" dirty="0" smtClean="0"/>
              <a:t>翔      </a:t>
            </a:r>
            <a:r>
              <a:rPr lang="en-US" altLang="zh-CN" sz="2000" dirty="0" smtClean="0"/>
              <a:t>11711621</a:t>
            </a:r>
            <a:endParaRPr lang="en-US" altLang="zh-CN" sz="2000" dirty="0"/>
          </a:p>
          <a:p>
            <a:r>
              <a:rPr lang="zh-CN" altLang="en-US" sz="2000" dirty="0"/>
              <a:t>于志</a:t>
            </a:r>
            <a:r>
              <a:rPr lang="zh-CN" altLang="en-US" sz="2000" dirty="0" smtClean="0"/>
              <a:t>洋      </a:t>
            </a:r>
            <a:r>
              <a:rPr lang="en-US" altLang="zh-CN" sz="2000" dirty="0" smtClean="0"/>
              <a:t>11712819</a:t>
            </a:r>
            <a:endParaRPr lang="en-US" altLang="zh-CN" sz="2000" dirty="0"/>
          </a:p>
          <a:p>
            <a:r>
              <a:rPr lang="zh-CN" altLang="en-US" sz="2000" dirty="0"/>
              <a:t>张艺</a:t>
            </a:r>
            <a:r>
              <a:rPr lang="zh-CN" altLang="en-US" sz="2000" dirty="0" smtClean="0"/>
              <a:t>凡      </a:t>
            </a:r>
            <a:r>
              <a:rPr lang="en-US" altLang="zh-CN" sz="2000" dirty="0" smtClean="0"/>
              <a:t>11711335</a:t>
            </a:r>
            <a:endParaRPr lang="en-US" altLang="zh-CN" sz="2000" dirty="0"/>
          </a:p>
          <a:p>
            <a:endParaRPr kumimoji="1"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Requirements</a:t>
            </a:r>
            <a:br>
              <a:rPr lang="en-US" altLang="zh-CN"/>
            </a:br>
            <a:r>
              <a:rPr lang="en-US" altLang="zh-CN"/>
              <a:t>functional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093845" y="437515"/>
            <a:ext cx="6737350" cy="347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206875" y="1085215"/>
            <a:ext cx="7560945" cy="14306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06875" y="521335"/>
            <a:ext cx="6511290" cy="21069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/>
              <a:t>Foundamental Requirement</a:t>
            </a:r>
            <a:endParaRPr lang="en-US" altLang="zh-CN" sz="3200"/>
          </a:p>
          <a:p>
            <a:pPr algn="l"/>
            <a:endParaRPr lang="en-US" altLang="zh-CN" sz="9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Fetch data from curriculum table and generate tree-like diagram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Usesr can edit their home page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Show courses relationships and attendance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Q&amp;A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0702290" y="1645285"/>
            <a:ext cx="106553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22750" y="2628265"/>
            <a:ext cx="7560945" cy="12115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065385" y="2911475"/>
            <a:ext cx="171831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Administrator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98950" y="2884805"/>
            <a:ext cx="5476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modify course information: credit, information, etc ...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modify relationship of courses: prerequired course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093845" y="4063365"/>
            <a:ext cx="6737350" cy="2449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206875" y="4805045"/>
            <a:ext cx="7560945" cy="10890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06875" y="4162425"/>
            <a:ext cx="4123055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/>
              <a:t>Advanced Requirement</a:t>
            </a:r>
            <a:endParaRPr lang="en-US" altLang="zh-CN" sz="3200"/>
          </a:p>
          <a:p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298950" y="4888865"/>
            <a:ext cx="6979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Recommendation System: Provide students with advice on choosing courses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User can mark courses in favorite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br>
              <a:rPr lang="en-US" altLang="zh-CN" dirty="0"/>
            </a:br>
            <a:r>
              <a:rPr lang="en-US" altLang="zh-CN" dirty="0"/>
              <a:t>non-functional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6136" y="864107"/>
            <a:ext cx="7315200" cy="5120640"/>
          </a:xfrm>
        </p:spPr>
        <p:txBody>
          <a:bodyPr/>
          <a:lstStyle/>
          <a:p>
            <a:r>
              <a:rPr kumimoji="1" lang="en-US" altLang="zh-CN" dirty="0" smtClean="0"/>
              <a:t>1. </a:t>
            </a:r>
            <a:r>
              <a:rPr lang="en-US" altLang="zh-CN" dirty="0"/>
              <a:t>Multi-platform </a:t>
            </a:r>
            <a:r>
              <a:rPr lang="en-US" altLang="zh-CN" dirty="0" smtClean="0"/>
              <a:t>compatibility</a:t>
            </a:r>
            <a:endParaRPr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lang="en-US" altLang="zh-CN" dirty="0"/>
              <a:t> Multi-browser </a:t>
            </a:r>
            <a:r>
              <a:rPr lang="en-US" altLang="zh-CN" dirty="0" smtClean="0"/>
              <a:t>compatibility</a:t>
            </a:r>
            <a:endParaRPr lang="en-US" altLang="zh-CN" dirty="0" smtClean="0"/>
          </a:p>
          <a:p>
            <a:pPr lvl="1"/>
            <a:r>
              <a:rPr lang="en-US" altLang="zh-CN" dirty="0"/>
              <a:t>Example: </a:t>
            </a:r>
            <a:r>
              <a:rPr lang="en-US" altLang="zh-CN" dirty="0" err="1" smtClean="0"/>
              <a:t>ehall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lang="en-US" altLang="zh-CN" dirty="0"/>
              <a:t> Mobile and PC </a:t>
            </a:r>
            <a:r>
              <a:rPr lang="en-US" altLang="zh-CN" dirty="0" smtClean="0"/>
              <a:t>compatibility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736" y="1805050"/>
            <a:ext cx="4500747" cy="2980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 </a:t>
            </a:r>
            <a:br>
              <a:rPr lang="en-US" altLang="zh-CN" dirty="0" smtClean="0"/>
            </a:br>
            <a:br>
              <a:rPr lang="en-US" altLang="zh-CN" dirty="0"/>
            </a:br>
            <a:r>
              <a:rPr lang="en-US" altLang="zh-CN" sz="2800" dirty="0"/>
              <a:t>Hierarchy</a:t>
            </a:r>
            <a:br>
              <a:rPr lang="en-US" altLang="zh-CN" sz="2800" dirty="0"/>
            </a:br>
            <a:r>
              <a:rPr lang="en-US" altLang="zh-CN" sz="2800" dirty="0"/>
              <a:t>MVVM</a:t>
            </a:r>
            <a:br>
              <a:rPr lang="en-US" altLang="zh-CN" b="1" dirty="0"/>
            </a:b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273" y="284241"/>
            <a:ext cx="4622818" cy="6289264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15" y="715199"/>
            <a:ext cx="4077972" cy="2210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16" y="2945017"/>
            <a:ext cx="4077972" cy="2819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919" y="1123836"/>
            <a:ext cx="2947482" cy="4601183"/>
          </a:xfrm>
        </p:spPr>
        <p:txBody>
          <a:bodyPr/>
          <a:lstStyle/>
          <a:p>
            <a:r>
              <a:rPr kumimoji="1" lang="en-US" altLang="zh-CN" dirty="0">
                <a:sym typeface="+mn-ea"/>
              </a:rPr>
              <a:t>Architecture</a:t>
            </a:r>
            <a:br>
              <a:rPr lang="en-US" altLang="zh-CN" dirty="0" smtClean="0"/>
            </a:br>
            <a:br>
              <a:rPr lang="en-US" altLang="zh-CN" sz="2000" dirty="0"/>
            </a:br>
            <a:r>
              <a:rPr lang="en-US" altLang="zh-CN" sz="2800" dirty="0" smtClean="0"/>
              <a:t>Use case diagram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1" y="-206267"/>
            <a:ext cx="7094805" cy="7064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919" y="1123836"/>
            <a:ext cx="2947482" cy="4601183"/>
          </a:xfrm>
        </p:spPr>
        <p:txBody>
          <a:bodyPr/>
          <a:lstStyle/>
          <a:p>
            <a:r>
              <a:rPr kumimoji="1" lang="en-US" altLang="zh-CN" dirty="0">
                <a:sym typeface="+mn-ea"/>
              </a:rPr>
              <a:t>Architecture</a:t>
            </a:r>
            <a:r>
              <a:rPr lang="en-US" altLang="zh-CN" dirty="0"/>
              <a:t> </a:t>
            </a:r>
            <a:br>
              <a:rPr lang="en-US" altLang="zh-CN" dirty="0" smtClean="0"/>
            </a:br>
            <a:br>
              <a:rPr lang="en-US" altLang="zh-CN" dirty="0"/>
            </a:br>
            <a:r>
              <a:rPr lang="en-US" altLang="zh-CN" sz="2800" dirty="0" smtClean="0"/>
              <a:t>Database schema</a:t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27" y="353786"/>
            <a:ext cx="7442456" cy="61514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919" y="1123836"/>
            <a:ext cx="2947482" cy="4601183"/>
          </a:xfrm>
        </p:spPr>
        <p:txBody>
          <a:bodyPr/>
          <a:lstStyle/>
          <a:p>
            <a:r>
              <a:rPr kumimoji="1" lang="en-US" altLang="zh-CN" dirty="0">
                <a:sym typeface="+mn-ea"/>
              </a:rPr>
              <a:t>Architecture</a:t>
            </a:r>
            <a:br>
              <a:rPr kumimoji="1" lang="en-US" altLang="zh-CN" dirty="0">
                <a:sym typeface="+mn-ea"/>
              </a:rPr>
            </a:br>
            <a:r>
              <a:rPr kumimoji="1" lang="en-US" altLang="zh-CN" dirty="0">
                <a:sym typeface="+mn-ea"/>
              </a:rPr>
              <a:t>System example</a:t>
            </a:r>
            <a:br>
              <a:rPr lang="en-US" altLang="zh-CN" dirty="0" smtClean="0"/>
            </a:br>
            <a:br>
              <a:rPr lang="en-US" altLang="zh-CN" dirty="0"/>
            </a:br>
            <a:r>
              <a:rPr lang="en-US" altLang="zh-CN" sz="2800" dirty="0" smtClean="0"/>
              <a:t>Course Recommendation</a:t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423" y="2078978"/>
            <a:ext cx="8185905" cy="26908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F</a:t>
            </a:r>
            <a:r>
              <a:rPr kumimoji="1" lang="en-US" altLang="zh-CN" dirty="0">
                <a:sym typeface="+mn-ea"/>
              </a:rPr>
              <a:t>easibility</a:t>
            </a:r>
            <a:endParaRPr kumimoji="1"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 </a:t>
            </a:r>
            <a:r>
              <a:rPr lang="en-US" altLang="zh-CN" dirty="0"/>
              <a:t>The visualization of courses, schemas needs us to build a roadmap editor for the administrator. It might be a problem for us to create such a WYSIWYG editor(what you see is what you get.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Useful APIs , Services and</a:t>
            </a:r>
            <a:br>
              <a:rPr lang="en-US" altLang="zh-CN" b="1" dirty="0"/>
            </a:br>
            <a:r>
              <a:rPr kumimoji="1" lang="en-US" altLang="zh-CN" b="1" dirty="0" smtClean="0">
                <a:sym typeface="+mn-ea"/>
              </a:rPr>
              <a:t>Technologies</a:t>
            </a:r>
            <a:br>
              <a:rPr lang="en-US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Vue</a:t>
            </a:r>
            <a:endParaRPr lang="en-US" altLang="zh-CN" dirty="0" smtClean="0"/>
          </a:p>
          <a:p>
            <a:r>
              <a:rPr kumimoji="1" lang="en-US" altLang="zh-CN" dirty="0" smtClean="0"/>
              <a:t>2. </a:t>
            </a:r>
            <a:r>
              <a:rPr lang="en-US" altLang="zh-CN" dirty="0"/>
              <a:t>Bootstrap</a:t>
            </a:r>
            <a:endParaRPr lang="en-US" altLang="zh-CN" dirty="0"/>
          </a:p>
          <a:p>
            <a:r>
              <a:rPr kumimoji="1" lang="en-US" altLang="zh-CN" dirty="0"/>
              <a:t>3. Tomcat</a:t>
            </a:r>
            <a:endParaRPr kumimoji="1" lang="en-US" altLang="zh-CN" dirty="0"/>
          </a:p>
          <a:p>
            <a:r>
              <a:rPr kumimoji="1" lang="en-US" altLang="zh-CN" dirty="0"/>
              <a:t>4. Servlet</a:t>
            </a:r>
            <a:endParaRPr kumimoji="1" lang="en-US" altLang="zh-CN" dirty="0"/>
          </a:p>
          <a:p>
            <a:r>
              <a:rPr lang="en-US" altLang="zh-CN" dirty="0" err="1" smtClean="0">
                <a:sym typeface="+mn-ea"/>
              </a:rPr>
              <a:t>5. Doxygen</a:t>
            </a:r>
            <a:endParaRPr kumimoji="1" lang="zh-CN" altLang="en-US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>
            <a:off x="9045575" y="3315335"/>
            <a:ext cx="2198370" cy="9220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5957570" y="3315335"/>
            <a:ext cx="1762760" cy="9220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8995410" y="4774565"/>
            <a:ext cx="2613025" cy="9220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998085" y="4774565"/>
            <a:ext cx="2651760" cy="9220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Timeline &amp;</a:t>
            </a:r>
            <a:br>
              <a:rPr lang="en-US" altLang="zh-CN" b="1" dirty="0"/>
            </a:br>
            <a:r>
              <a:rPr lang="en-US" altLang="zh-CN" b="1" dirty="0"/>
              <a:t>Staffing plan</a:t>
            </a:r>
            <a:br>
              <a:rPr lang="en-US" altLang="zh-CN" b="1" dirty="0"/>
            </a:b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958330" y="420370"/>
            <a:ext cx="2635885" cy="70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79360" y="588010"/>
            <a:ext cx="1438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WEEK</a:t>
            </a:r>
            <a:endParaRPr lang="en-US" altLang="zh-CN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cxnSp>
        <p:nvCxnSpPr>
          <p:cNvPr id="13" name="直接连接符 12"/>
          <p:cNvCxnSpPr>
            <a:stCxn id="11" idx="2"/>
          </p:cNvCxnSpPr>
          <p:nvPr/>
        </p:nvCxnSpPr>
        <p:spPr>
          <a:xfrm>
            <a:off x="8276590" y="1123950"/>
            <a:ext cx="0" cy="5737860"/>
          </a:xfrm>
          <a:prstGeom prst="line">
            <a:avLst/>
          </a:prstGeom>
          <a:ln w="28575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7556500" y="1857375"/>
            <a:ext cx="1438910" cy="741680"/>
            <a:chOff x="11900" y="3561"/>
            <a:chExt cx="2266" cy="1168"/>
          </a:xfrm>
        </p:grpSpPr>
        <p:sp>
          <p:nvSpPr>
            <p:cNvPr id="14" name="椭圆 13"/>
            <p:cNvSpPr/>
            <p:nvPr/>
          </p:nvSpPr>
          <p:spPr>
            <a:xfrm>
              <a:off x="12449" y="3561"/>
              <a:ext cx="1168" cy="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900" y="3855"/>
              <a:ext cx="226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charset="0"/>
                  <a:cs typeface="Arial Black" panose="020B0A04020102020204" charset="0"/>
                </a:rPr>
                <a:t>6-7</a:t>
              </a:r>
              <a:endPara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556500" y="3405505"/>
            <a:ext cx="1438910" cy="741680"/>
            <a:chOff x="11900" y="3561"/>
            <a:chExt cx="2266" cy="1168"/>
          </a:xfrm>
        </p:grpSpPr>
        <p:sp>
          <p:nvSpPr>
            <p:cNvPr id="18" name="椭圆 17"/>
            <p:cNvSpPr/>
            <p:nvPr/>
          </p:nvSpPr>
          <p:spPr>
            <a:xfrm>
              <a:off x="12449" y="3561"/>
              <a:ext cx="1168" cy="116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900" y="3855"/>
              <a:ext cx="226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charset="0"/>
                  <a:cs typeface="Arial Black" panose="020B0A04020102020204" charset="0"/>
                </a:rPr>
                <a:t>7-8</a:t>
              </a:r>
              <a:endPara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endParaRPr>
            </a:p>
          </p:txBody>
        </p:sp>
      </p:grpSp>
      <p:sp>
        <p:nvSpPr>
          <p:cNvPr id="47" name="圆角矩形 46"/>
          <p:cNvSpPr/>
          <p:nvPr/>
        </p:nvSpPr>
        <p:spPr>
          <a:xfrm>
            <a:off x="6090920" y="1769110"/>
            <a:ext cx="1481455" cy="9220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740910" y="956310"/>
            <a:ext cx="1438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Front-end Staff</a:t>
            </a:r>
            <a:endParaRPr lang="en-US" altLang="zh-CN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9109710" y="1769110"/>
            <a:ext cx="1630680" cy="9220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169525" y="956310"/>
            <a:ext cx="1438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Back-end Staff</a:t>
            </a:r>
            <a:endParaRPr lang="en-US" altLang="zh-CN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98540" y="1767205"/>
            <a:ext cx="14808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front-end basic structure</a:t>
            </a:r>
            <a:endParaRPr lang="en-US" altLang="zh-CN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995410" y="1769110"/>
            <a:ext cx="1862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Data import and processing </a:t>
            </a:r>
            <a:endParaRPr lang="en-US" altLang="zh-CN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98540" y="3315335"/>
            <a:ext cx="14808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Tree-like diagram generate</a:t>
            </a:r>
            <a:endParaRPr lang="en-US" altLang="zh-CN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95410" y="3315335"/>
            <a:ext cx="2400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Basic business logic implymentation</a:t>
            </a:r>
            <a:endParaRPr lang="en-US" altLang="zh-CN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557135" y="4864735"/>
            <a:ext cx="1438910" cy="741680"/>
            <a:chOff x="11900" y="3561"/>
            <a:chExt cx="2266" cy="1168"/>
          </a:xfrm>
        </p:grpSpPr>
        <p:sp>
          <p:nvSpPr>
            <p:cNvPr id="30" name="椭圆 29"/>
            <p:cNvSpPr/>
            <p:nvPr/>
          </p:nvSpPr>
          <p:spPr>
            <a:xfrm>
              <a:off x="12449" y="3561"/>
              <a:ext cx="1168" cy="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900" y="3855"/>
              <a:ext cx="226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charset="0"/>
                  <a:cs typeface="Arial Black" panose="020B0A04020102020204" charset="0"/>
                </a:rPr>
                <a:t>9-10</a:t>
              </a:r>
              <a:endPara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5095875" y="4912995"/>
            <a:ext cx="2553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Frontend Backend conmmunication</a:t>
            </a:r>
            <a:endParaRPr lang="en-US" altLang="zh-CN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556500" y="6120130"/>
            <a:ext cx="1438910" cy="741680"/>
            <a:chOff x="11900" y="3561"/>
            <a:chExt cx="2266" cy="1168"/>
          </a:xfrm>
        </p:grpSpPr>
        <p:sp>
          <p:nvSpPr>
            <p:cNvPr id="41" name="椭圆 40"/>
            <p:cNvSpPr/>
            <p:nvPr/>
          </p:nvSpPr>
          <p:spPr>
            <a:xfrm>
              <a:off x="12449" y="3561"/>
              <a:ext cx="1168" cy="116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1900" y="3855"/>
              <a:ext cx="226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charset="0"/>
                  <a:cs typeface="Arial Black" panose="020B0A04020102020204" charset="0"/>
                </a:rPr>
                <a:t>11-12</a:t>
              </a:r>
              <a:endPara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8996045" y="4912995"/>
            <a:ext cx="2553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Frontend Backend conmmunication</a:t>
            </a:r>
            <a:endParaRPr lang="en-US" altLang="zh-CN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059170" y="6306820"/>
            <a:ext cx="151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Debug</a:t>
            </a:r>
            <a:endParaRPr lang="en-US" altLang="zh-CN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099550" y="6306820"/>
            <a:ext cx="149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Debug</a:t>
            </a:r>
            <a:endParaRPr lang="en-US" altLang="zh-CN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2730" y="4497705"/>
            <a:ext cx="14389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Front-end </a:t>
            </a:r>
            <a:endParaRPr lang="en-US" altLang="zh-CN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pPr algn="l"/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王天麒 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pPr algn="l"/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赵志翔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7530" y="4497705"/>
            <a:ext cx="14389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Back</a:t>
            </a:r>
            <a:r>
              <a:rPr lang="en-US" altLang="zh-CN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-end </a:t>
            </a:r>
            <a:endParaRPr lang="en-US" altLang="zh-CN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pPr algn="l"/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张艺凡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pPr algn="l"/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于志洋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909060" y="2921635"/>
            <a:ext cx="437324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Question?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smtClean="0"/>
              <a:t>Outline</a:t>
            </a:r>
            <a:endParaRPr lang="en-US" altLang="zh-CN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en-US" altLang="zh-CN" dirty="0"/>
          </a:p>
          <a:p>
            <a:r>
              <a:rPr kumimoji="1" lang="en-US" altLang="zh-CN" dirty="0"/>
              <a:t>Silver bullet: Customization and tree-like diagram</a:t>
            </a:r>
            <a:endParaRPr kumimoji="1" lang="en-US" altLang="zh-CN" dirty="0"/>
          </a:p>
          <a:p>
            <a:r>
              <a:rPr kumimoji="1" lang="en-US" altLang="zh-CN" dirty="0"/>
              <a:t>R</a:t>
            </a:r>
            <a:r>
              <a:rPr kumimoji="1" lang="en-US" altLang="zh-CN" dirty="0"/>
              <a:t>equirements</a:t>
            </a:r>
            <a:endParaRPr kumimoji="1" lang="en-US" altLang="zh-CN" dirty="0"/>
          </a:p>
          <a:p>
            <a:r>
              <a:rPr kumimoji="1" lang="en-US" altLang="zh-CN" dirty="0"/>
              <a:t>Architecture and Timeline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079" y="1128282"/>
            <a:ext cx="2947482" cy="4601183"/>
          </a:xfrm>
        </p:spPr>
        <p:txBody>
          <a:bodyPr/>
          <a:p>
            <a:br>
              <a:rPr kumimoji="1" lang="en-US" altLang="zh-CN" dirty="0" smtClean="0">
                <a:sym typeface="+mn-ea"/>
              </a:rPr>
            </a:br>
            <a:r>
              <a:rPr kumimoji="1" lang="en-US" altLang="zh-CN" dirty="0" smtClean="0">
                <a:sym typeface="+mn-ea"/>
              </a:rPr>
              <a:t>Motivation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1920" y="1515110"/>
            <a:ext cx="7220585" cy="3179445"/>
          </a:xfrm>
        </p:spPr>
        <p:txBody>
          <a:bodyPr/>
          <a:p>
            <a:r>
              <a:rPr lang="zh-CN" altLang="en-US" b="1"/>
              <a:t>Student</a:t>
            </a:r>
            <a:r>
              <a:rPr lang="en-US" altLang="zh-CN" b="1"/>
              <a:t>'</a:t>
            </a:r>
            <a:r>
              <a:rPr lang="zh-CN" altLang="en-US" b="1"/>
              <a:t>s view:</a:t>
            </a:r>
            <a:endParaRPr lang="zh-CN" altLang="en-US"/>
          </a:p>
          <a:p>
            <a:r>
              <a:rPr lang="zh-CN" altLang="en-US"/>
              <a:t>1.The query process is complex. </a:t>
            </a:r>
            <a:endParaRPr lang="zh-CN" altLang="en-US"/>
          </a:p>
          <a:p>
            <a:r>
              <a:rPr lang="zh-CN" altLang="en-US"/>
              <a:t>2.</a:t>
            </a:r>
            <a:r>
              <a:rPr lang="en-US" altLang="zh-CN"/>
              <a:t>Too many system</a:t>
            </a:r>
            <a:endParaRPr lang="en-US" altLang="zh-CN"/>
          </a:p>
          <a:p>
            <a:pPr lvl="1"/>
            <a:r>
              <a:rPr lang="en-US" altLang="zh-CN" sz="1800"/>
              <a:t>hard to find course introduction</a:t>
            </a:r>
            <a:endParaRPr lang="en-US" altLang="zh-CN" sz="1800"/>
          </a:p>
          <a:p>
            <a:pPr lvl="1"/>
            <a:r>
              <a:rPr lang="en-US" altLang="zh-CN"/>
              <a:t>Not easy to make a plan</a:t>
            </a:r>
            <a:endParaRPr lang="en-US" altLang="zh-CN"/>
          </a:p>
          <a:p>
            <a:r>
              <a:rPr lang="en-US" altLang="zh-CN"/>
              <a:t>3. out of date</a:t>
            </a:r>
            <a:endParaRPr lang="en-US" altLang="zh-CN"/>
          </a:p>
          <a:p>
            <a:pPr lvl="1"/>
            <a:r>
              <a:rPr lang="en-US" altLang="zh-CN"/>
              <a:t>some courses are not in curriculum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931920" y="864235"/>
            <a:ext cx="461645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Problems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7490" y="1515110"/>
            <a:ext cx="3982720" cy="22688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lum contrast="24000"/>
          </a:blip>
          <a:stretch>
            <a:fillRect/>
          </a:stretch>
        </p:blipFill>
        <p:spPr>
          <a:xfrm>
            <a:off x="3931920" y="4276090"/>
            <a:ext cx="6648450" cy="18637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101465" y="4556125"/>
            <a:ext cx="1773555" cy="20193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1435" y="826770"/>
            <a:ext cx="12039600" cy="52050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42695" y="5298440"/>
            <a:ext cx="10586720" cy="58293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285304" y="1128282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kumimoji="1" lang="en-US" altLang="zh-CN" dirty="0" smtClean="0">
                <a:sym typeface="+mn-ea"/>
              </a:rPr>
            </a:br>
            <a:r>
              <a:rPr kumimoji="1" lang="en-US" altLang="zh-CN" dirty="0" smtClean="0">
                <a:sym typeface="+mn-ea"/>
              </a:rPr>
              <a:t>Motivation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846830" y="1128395"/>
            <a:ext cx="7220585" cy="3179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ym typeface="+mn-ea"/>
              </a:rPr>
              <a:t>Administrator’s view:</a:t>
            </a:r>
            <a:endParaRPr lang="zh-CN" altLang="zh-CN" dirty="0"/>
          </a:p>
          <a:p>
            <a:pPr lvl="0"/>
            <a:r>
              <a:rPr lang="en-US" altLang="zh-CN" dirty="0">
                <a:sym typeface="+mn-ea"/>
              </a:rPr>
              <a:t>1. Updating curriculum is a hard task.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one updation need to upload a complete curriculum table.</a:t>
            </a:r>
            <a:endParaRPr lang="zh-CN" altLang="zh-CN" dirty="0"/>
          </a:p>
          <a:p>
            <a:pPr lvl="0"/>
            <a:r>
              <a:rPr lang="en-US" altLang="zh-CN" dirty="0">
                <a:sym typeface="+mn-ea"/>
              </a:rPr>
              <a:t>2. Relation between courses are complex 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/>
              <a:t>If there are conflict between courses, table would tell you nothing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931920" y="864235"/>
            <a:ext cx="461645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Problems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6830" y="3507740"/>
            <a:ext cx="4674870" cy="3006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" y="1266190"/>
            <a:ext cx="3317240" cy="4601210"/>
          </a:xfrm>
        </p:spPr>
        <p:txBody>
          <a:bodyPr/>
          <a:p>
            <a:r>
              <a:rPr lang="en-US" altLang="zh-CN"/>
              <a:t>Our stratagy</a:t>
            </a:r>
            <a:br>
              <a:rPr lang="en-US" altLang="zh-CN"/>
            </a:br>
            <a:br>
              <a:rPr lang="en-US" altLang="zh-CN"/>
            </a:br>
            <a:r>
              <a:rPr lang="en-US" altLang="zh-CN" b="1" dirty="0">
                <a:sym typeface="+mn-ea"/>
              </a:rPr>
              <a:t>Silver bullets: Customizability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570605" y="4213860"/>
            <a:ext cx="7220585" cy="190436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1.The query process is complex. </a:t>
            </a:r>
            <a:endParaRPr lang="en-US" altLang="zh-CN"/>
          </a:p>
        </p:txBody>
      </p:sp>
      <p:sp>
        <p:nvSpPr>
          <p:cNvPr id="6" name="乘号 5"/>
          <p:cNvSpPr/>
          <p:nvPr/>
        </p:nvSpPr>
        <p:spPr>
          <a:xfrm>
            <a:off x="3477260" y="5015230"/>
            <a:ext cx="733425" cy="709930"/>
          </a:xfrm>
          <a:prstGeom prst="mathMultiply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7260" y="270510"/>
            <a:ext cx="6111240" cy="4039870"/>
          </a:xfrm>
          <a:prstGeom prst="rect">
            <a:avLst/>
          </a:prstGeom>
        </p:spPr>
      </p:pic>
      <p:pic>
        <p:nvPicPr>
          <p:cNvPr id="11" name="图片 10" descr="C:/Users/YitaiWTQ/AppData/Local/Temp/kaimatting_20191011092824/output_20191011092832..pngoutput_20191011092832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578" y="556895"/>
            <a:ext cx="5915660" cy="4319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Our stratagy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0605" y="4368800"/>
            <a:ext cx="7220585" cy="210185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000">
                <a:sym typeface="+mn-ea"/>
              </a:rPr>
              <a:t>2. out of date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some courses are not in curriculum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3</a:t>
            </a:r>
            <a:r>
              <a:rPr lang="zh-CN" altLang="en-US" sz="2000">
                <a:sym typeface="+mn-ea"/>
              </a:rPr>
              <a:t>.</a:t>
            </a:r>
            <a:r>
              <a:rPr lang="en-US" altLang="zh-CN" sz="2000">
                <a:sym typeface="+mn-ea"/>
              </a:rPr>
              <a:t>Too many system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hard to find course introduction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Not easy to make a plan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乘号 7"/>
          <p:cNvSpPr/>
          <p:nvPr/>
        </p:nvSpPr>
        <p:spPr>
          <a:xfrm>
            <a:off x="3404870" y="5248275"/>
            <a:ext cx="733425" cy="709930"/>
          </a:xfrm>
          <a:prstGeom prst="mathMultiply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130" y="715010"/>
            <a:ext cx="6947535" cy="376618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0416540" y="689610"/>
            <a:ext cx="1748790" cy="275590"/>
            <a:chOff x="16404" y="1086"/>
            <a:chExt cx="2754" cy="434"/>
          </a:xfrm>
        </p:grpSpPr>
        <p:sp>
          <p:nvSpPr>
            <p:cNvPr id="12" name="矩形 11"/>
            <p:cNvSpPr/>
            <p:nvPr/>
          </p:nvSpPr>
          <p:spPr>
            <a:xfrm>
              <a:off x="16404" y="1126"/>
              <a:ext cx="375" cy="3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870" y="1086"/>
              <a:ext cx="228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专业先修课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416540" y="1098550"/>
            <a:ext cx="1748790" cy="275590"/>
            <a:chOff x="16404" y="1086"/>
            <a:chExt cx="2754" cy="434"/>
          </a:xfrm>
        </p:grpSpPr>
        <p:sp>
          <p:nvSpPr>
            <p:cNvPr id="16" name="矩形 15"/>
            <p:cNvSpPr/>
            <p:nvPr/>
          </p:nvSpPr>
          <p:spPr>
            <a:xfrm>
              <a:off x="16404" y="1126"/>
              <a:ext cx="375" cy="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870" y="1086"/>
              <a:ext cx="228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通识必修课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416540" y="1491615"/>
            <a:ext cx="1748790" cy="275590"/>
            <a:chOff x="16404" y="1086"/>
            <a:chExt cx="2754" cy="434"/>
          </a:xfrm>
        </p:grpSpPr>
        <p:sp>
          <p:nvSpPr>
            <p:cNvPr id="19" name="矩形 18"/>
            <p:cNvSpPr/>
            <p:nvPr/>
          </p:nvSpPr>
          <p:spPr>
            <a:xfrm>
              <a:off x="16404" y="1126"/>
              <a:ext cx="375" cy="35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870" y="1086"/>
              <a:ext cx="228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专业选修课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16540" y="1885315"/>
            <a:ext cx="1748790" cy="275590"/>
            <a:chOff x="16404" y="1086"/>
            <a:chExt cx="2754" cy="434"/>
          </a:xfrm>
        </p:grpSpPr>
        <p:sp>
          <p:nvSpPr>
            <p:cNvPr id="22" name="矩形 21"/>
            <p:cNvSpPr/>
            <p:nvPr/>
          </p:nvSpPr>
          <p:spPr>
            <a:xfrm>
              <a:off x="16404" y="1126"/>
              <a:ext cx="375" cy="35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870" y="1086"/>
              <a:ext cx="228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无专业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要求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8" name="上凸弯带形 67"/>
          <p:cNvSpPr/>
          <p:nvPr/>
        </p:nvSpPr>
        <p:spPr>
          <a:xfrm>
            <a:off x="10424795" y="2326005"/>
            <a:ext cx="229870" cy="147955"/>
          </a:xfrm>
          <a:prstGeom prst="ellipseRibbon2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712450" y="2261870"/>
            <a:ext cx="1452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已学课程标记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710" y="4481195"/>
            <a:ext cx="2697480" cy="1630680"/>
          </a:xfrm>
          <a:prstGeom prst="rect">
            <a:avLst/>
          </a:prstGeom>
        </p:spPr>
      </p:pic>
      <p:sp>
        <p:nvSpPr>
          <p:cNvPr id="26" name="乘号 25"/>
          <p:cNvSpPr/>
          <p:nvPr/>
        </p:nvSpPr>
        <p:spPr>
          <a:xfrm>
            <a:off x="3404870" y="4368800"/>
            <a:ext cx="733425" cy="709930"/>
          </a:xfrm>
          <a:prstGeom prst="mathMultiply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8" grpId="2" bldLvl="0" animBg="1"/>
      <p:bldP spid="26" grpId="1" animBg="1"/>
      <p:bldP spid="26" grpId="2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05" y="817245"/>
            <a:ext cx="12086590" cy="52241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Our Stratagy</a:t>
            </a: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484880" y="3818255"/>
            <a:ext cx="7220585" cy="268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zh-CN" dirty="0"/>
          </a:p>
          <a:p>
            <a:pPr lvl="0"/>
            <a:r>
              <a:rPr lang="en-US" altLang="zh-CN" dirty="0">
                <a:sym typeface="+mn-ea"/>
              </a:rPr>
              <a:t>1. Updating curriculum is a hard task.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one updation need to upload a complete curriculum table.</a:t>
            </a:r>
            <a:endParaRPr lang="zh-CN" altLang="zh-CN" dirty="0"/>
          </a:p>
          <a:p>
            <a:pPr lvl="0"/>
            <a:r>
              <a:rPr lang="en-US" altLang="zh-CN" dirty="0">
                <a:sym typeface="+mn-ea"/>
              </a:rPr>
              <a:t>2. Relation between courses are complex 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/>
              <a:t>If there are conflict between courses, table would tell you nothing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8080" y="89535"/>
            <a:ext cx="6470015" cy="4606925"/>
          </a:xfrm>
          <a:prstGeom prst="rect">
            <a:avLst/>
          </a:prstGeom>
        </p:spPr>
      </p:pic>
      <p:sp>
        <p:nvSpPr>
          <p:cNvPr id="26" name="乘号 25"/>
          <p:cNvSpPr/>
          <p:nvPr/>
        </p:nvSpPr>
        <p:spPr>
          <a:xfrm>
            <a:off x="3484880" y="4549775"/>
            <a:ext cx="733425" cy="709930"/>
          </a:xfrm>
          <a:prstGeom prst="mathMultiply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乘号 7"/>
          <p:cNvSpPr/>
          <p:nvPr/>
        </p:nvSpPr>
        <p:spPr>
          <a:xfrm>
            <a:off x="3484880" y="5259705"/>
            <a:ext cx="733425" cy="709930"/>
          </a:xfrm>
          <a:prstGeom prst="mathMultiply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/>
      <p:bldP spid="26" grpId="2" bldLvl="0" animBg="1"/>
      <p:bldP spid="8" grpId="1" animBg="1"/>
      <p:bldP spid="8" grpId="2" bldLvl="0" animBg="1"/>
    </p:bldLst>
  </p:timing>
</p:sld>
</file>

<file path=ppt/theme/theme1.xml><?xml version="1.0" encoding="utf-8"?>
<a:theme xmlns:a="http://schemas.openxmlformats.org/drawingml/2006/main" name="图文框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0</TotalTime>
  <Words>2392</Words>
  <Application>WPS 演示</Application>
  <PresentationFormat>宽屏</PresentationFormat>
  <Paragraphs>168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Wingdings 2</vt:lpstr>
      <vt:lpstr>Arial Black</vt:lpstr>
      <vt:lpstr>微软雅黑</vt:lpstr>
      <vt:lpstr>Corbel</vt:lpstr>
      <vt:lpstr>幼圆</vt:lpstr>
      <vt:lpstr>Arial Unicode MS</vt:lpstr>
      <vt:lpstr>等线</vt:lpstr>
      <vt:lpstr>Wingdings</vt:lpstr>
      <vt:lpstr>图文框</vt:lpstr>
      <vt:lpstr>Courschema</vt:lpstr>
      <vt:lpstr>Outline</vt:lpstr>
      <vt:lpstr> Motivation </vt:lpstr>
      <vt:lpstr>PowerPoint 演示文稿</vt:lpstr>
      <vt:lpstr>PowerPoint 演示文稿</vt:lpstr>
      <vt:lpstr>Our stratagy  Silver bullets: Customizability</vt:lpstr>
      <vt:lpstr>Our stratagy</vt:lpstr>
      <vt:lpstr>PowerPoint 演示文稿</vt:lpstr>
      <vt:lpstr>Our Stratagy</vt:lpstr>
      <vt:lpstr>Requirements functional</vt:lpstr>
      <vt:lpstr>Requirements non-functional  </vt:lpstr>
      <vt:lpstr>Architecture   Hierarchy MVVM  </vt:lpstr>
      <vt:lpstr>Architecture  Use case diagram</vt:lpstr>
      <vt:lpstr>Architecture   Database schema </vt:lpstr>
      <vt:lpstr>Architecture  Course Recommendation </vt:lpstr>
      <vt:lpstr>Architecture</vt:lpstr>
      <vt:lpstr>Useful APIs , Services and Technologies </vt:lpstr>
      <vt:lpstr>Timeline &amp; Staffing plan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Courschema</dc:title>
  <dc:creator>Microsoft Office 用户</dc:creator>
  <cp:lastModifiedBy>wangberlin</cp:lastModifiedBy>
  <cp:revision>44</cp:revision>
  <dcterms:created xsi:type="dcterms:W3CDTF">2019-10-08T15:25:00Z</dcterms:created>
  <dcterms:modified xsi:type="dcterms:W3CDTF">2019-10-11T07:29:11Z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