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1" r:id="rId4"/>
    <p:sldId id="270" r:id="rId5"/>
    <p:sldId id="265" r:id="rId6"/>
    <p:sldId id="286" r:id="rId7"/>
    <p:sldId id="287" r:id="rId8"/>
    <p:sldId id="271" r:id="rId9"/>
    <p:sldId id="276" r:id="rId10"/>
    <p:sldId id="288" r:id="rId11"/>
    <p:sldId id="277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B7B3"/>
    <a:srgbClr val="003F43"/>
    <a:srgbClr val="ED6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F7A2-ACE5-4EAA-A4A9-5418C3936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A6FF-A7CB-4F1C-9F9A-DB043AB425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D565-D131-44D1-9885-986ED8B530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5648-3203-49D0-811F-CF5B5A0B53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28765" y="2424535"/>
            <a:ext cx="54905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OOAD</a:t>
            </a:r>
            <a:endParaRPr lang="en-US" altLang="zh-CN" sz="6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  <a:p>
            <a:pPr algn="ctr"/>
            <a:r>
              <a:rPr lang="en-US" altLang="zh-CN" sz="3200" dirty="0" err="1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Courschema</a:t>
            </a:r>
            <a:endParaRPr lang="en-US" altLang="zh-CN" sz="3200" dirty="0">
              <a:solidFill>
                <a:schemeClr val="bg1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midterm</a:t>
            </a:r>
            <a:endParaRPr lang="en-US" altLang="zh-CN" sz="3200" dirty="0">
              <a:solidFill>
                <a:schemeClr val="bg1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Report</a:t>
            </a:r>
            <a:endParaRPr lang="en-US" altLang="zh-CN" sz="3200" dirty="0">
              <a:solidFill>
                <a:schemeClr val="bg1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27"/>
          <p:cNvSpPr/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7"/>
          <p:cNvSpPr/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228210" y="81923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+mn-ea"/>
              </a:rPr>
              <a:t>SUStech</a:t>
            </a:r>
            <a:endParaRPr lang="en-US" altLang="zh-CN" sz="1600" b="1" dirty="0">
              <a:latin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68530" y="3488400"/>
            <a:ext cx="2533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n-ea"/>
              </a:rPr>
              <a:t>Team Members</a:t>
            </a:r>
            <a:r>
              <a:rPr lang="zh-CN" altLang="en-US" sz="1600" b="1" dirty="0">
                <a:latin typeface="+mn-ea"/>
              </a:rPr>
              <a:t>：</a:t>
            </a:r>
            <a:endParaRPr lang="zh-CN" altLang="en-US" sz="1600" b="1" dirty="0">
              <a:latin typeface="+mn-ea"/>
            </a:endParaRPr>
          </a:p>
          <a:p>
            <a:pPr algn="ctr"/>
            <a:endParaRPr lang="zh-CN" altLang="en-US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王天麒      </a:t>
            </a:r>
            <a:r>
              <a:rPr lang="en-US" altLang="zh-CN" sz="1600" b="1" dirty="0">
                <a:latin typeface="+mn-ea"/>
              </a:rPr>
              <a:t>11711613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赵志翔      </a:t>
            </a:r>
            <a:r>
              <a:rPr lang="en-US" altLang="zh-CN" sz="1600" b="1" dirty="0">
                <a:latin typeface="+mn-ea"/>
              </a:rPr>
              <a:t>11711621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于志洋      </a:t>
            </a:r>
            <a:r>
              <a:rPr lang="en-US" altLang="zh-CN" sz="1600" b="1" dirty="0">
                <a:latin typeface="+mn-ea"/>
              </a:rPr>
              <a:t>11712819</a:t>
            </a:r>
            <a:endParaRPr lang="en-US" altLang="zh-CN" sz="1600" b="1" dirty="0">
              <a:latin typeface="+mn-ea"/>
            </a:endParaRPr>
          </a:p>
          <a:p>
            <a:pPr algn="ctr"/>
            <a:r>
              <a:rPr lang="zh-CN" altLang="en-US" sz="1600" b="1" dirty="0">
                <a:latin typeface="+mn-ea"/>
              </a:rPr>
              <a:t>张艺凡      </a:t>
            </a:r>
            <a:r>
              <a:rPr lang="en-US" altLang="zh-CN" sz="1600" b="1" dirty="0">
                <a:latin typeface="+mn-ea"/>
              </a:rPr>
              <a:t>11711335</a:t>
            </a:r>
            <a:endParaRPr lang="en-US" altLang="zh-CN" sz="1600" b="1" dirty="0">
              <a:latin typeface="+mn-ea"/>
            </a:endParaRPr>
          </a:p>
          <a:p>
            <a:pPr algn="ctr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03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14350" y="3286246"/>
            <a:ext cx="208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Timeline</a:t>
            </a:r>
            <a:endParaRPr lang="en-US" altLang="zh-CN" b="1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&amp;</a:t>
            </a:r>
            <a:endParaRPr lang="en-US" altLang="zh-CN" b="1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Future work</a:t>
            </a:r>
            <a:endParaRPr lang="en-US" altLang="zh-CN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cxnSp>
        <p:nvCxnSpPr>
          <p:cNvPr id="30" name="直接连接符 29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CxnSpPr/>
          <p:nvPr/>
        </p:nvCxnSpPr>
        <p:spPr>
          <a:xfrm>
            <a:off x="3432486" y="1212248"/>
            <a:ext cx="8671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GrpSpPr/>
          <p:nvPr/>
        </p:nvGrpSpPr>
        <p:grpSpPr>
          <a:xfrm>
            <a:off x="3916845" y="1004104"/>
            <a:ext cx="388620" cy="398460"/>
            <a:chOff x="1689099" y="3454400"/>
            <a:chExt cx="388620" cy="388620"/>
          </a:xfrm>
        </p:grpSpPr>
        <p:sp>
          <p:nvSpPr>
            <p:cNvPr id="32" name="椭圆 31"/>
            <p:cNvSpPr/>
            <p:nvPr/>
          </p:nvSpPr>
          <p:spPr>
            <a:xfrm>
              <a:off x="1689099" y="3454400"/>
              <a:ext cx="388620" cy="38862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1841023" y="3606324"/>
              <a:ext cx="84772" cy="84772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9" name="直接连接符 38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CxnSpPr>
            <a:stCxn id="32" idx="4"/>
          </p:cNvCxnSpPr>
          <p:nvPr/>
        </p:nvCxnSpPr>
        <p:spPr>
          <a:xfrm>
            <a:off x="4111155" y="1402564"/>
            <a:ext cx="0" cy="770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>
            <a:off x="4068769" y="1831878"/>
            <a:ext cx="1360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Week 11-12</a:t>
            </a:r>
            <a:endParaRPr lang="zh-CN" altLang="en-US" sz="2400" b="1" dirty="0">
              <a:cs typeface="+mn-ea"/>
              <a:sym typeface="+mn-lt"/>
            </a:endParaRPr>
          </a:p>
        </p:txBody>
      </p:sp>
      <p:grpSp>
        <p:nvGrpSpPr>
          <p:cNvPr id="42" name="组合 41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GrpSpPr/>
          <p:nvPr/>
        </p:nvGrpSpPr>
        <p:grpSpPr>
          <a:xfrm>
            <a:off x="6249649" y="1004104"/>
            <a:ext cx="388620" cy="388620"/>
            <a:chOff x="4887561" y="3454400"/>
            <a:chExt cx="388620" cy="388620"/>
          </a:xfrm>
        </p:grpSpPr>
        <p:sp>
          <p:nvSpPr>
            <p:cNvPr id="43" name="椭圆 42"/>
            <p:cNvSpPr/>
            <p:nvPr/>
          </p:nvSpPr>
          <p:spPr>
            <a:xfrm>
              <a:off x="4887561" y="3454400"/>
              <a:ext cx="388620" cy="38862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 flipV="1">
              <a:off x="5039485" y="3606324"/>
              <a:ext cx="84772" cy="84772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6" name="直接连接符 45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CxnSpPr>
            <a:stCxn id="43" idx="4"/>
          </p:cNvCxnSpPr>
          <p:nvPr/>
        </p:nvCxnSpPr>
        <p:spPr>
          <a:xfrm>
            <a:off x="6443959" y="1392724"/>
            <a:ext cx="0" cy="780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>
            <a:off x="6382548" y="1815632"/>
            <a:ext cx="1360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Week 13-14</a:t>
            </a:r>
            <a:endParaRPr lang="zh-CN" altLang="en-US" sz="2400" b="1" dirty="0">
              <a:cs typeface="+mn-ea"/>
              <a:sym typeface="+mn-lt"/>
            </a:endParaRPr>
          </a:p>
        </p:txBody>
      </p:sp>
      <p:grpSp>
        <p:nvGrpSpPr>
          <p:cNvPr id="49" name="组合 48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GrpSpPr/>
          <p:nvPr/>
        </p:nvGrpSpPr>
        <p:grpSpPr>
          <a:xfrm>
            <a:off x="8983811" y="1004104"/>
            <a:ext cx="388620" cy="388620"/>
            <a:chOff x="8474642" y="3454400"/>
            <a:chExt cx="388620" cy="388620"/>
          </a:xfrm>
        </p:grpSpPr>
        <p:sp>
          <p:nvSpPr>
            <p:cNvPr id="50" name="椭圆 49"/>
            <p:cNvSpPr/>
            <p:nvPr/>
          </p:nvSpPr>
          <p:spPr>
            <a:xfrm>
              <a:off x="8474642" y="3454400"/>
              <a:ext cx="388620" cy="38862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 flipV="1">
              <a:off x="8626566" y="3606324"/>
              <a:ext cx="84772" cy="84772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2" name="直接连接符 51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CxnSpPr>
            <a:stCxn id="50" idx="4"/>
          </p:cNvCxnSpPr>
          <p:nvPr/>
        </p:nvCxnSpPr>
        <p:spPr>
          <a:xfrm>
            <a:off x="9178121" y="1392724"/>
            <a:ext cx="0" cy="780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>
            <a:off x="9169712" y="1815504"/>
            <a:ext cx="1360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Week </a:t>
            </a:r>
            <a:endParaRPr lang="en-US" altLang="zh-CN" sz="2400" b="1" dirty="0">
              <a:cs typeface="+mn-ea"/>
              <a:sym typeface="+mn-lt"/>
            </a:endParaRPr>
          </a:p>
          <a:p>
            <a:r>
              <a:rPr lang="en-US" altLang="zh-CN" sz="2400" b="1" dirty="0">
                <a:cs typeface="+mn-ea"/>
                <a:sym typeface="+mn-lt"/>
              </a:rPr>
              <a:t>15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674006" y="2594097"/>
            <a:ext cx="209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the part of  Education program module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83" name="五边形 1"/>
          <p:cNvSpPr/>
          <p:nvPr/>
        </p:nvSpPr>
        <p:spPr>
          <a:xfrm>
            <a:off x="3512891" y="620758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+mj-ea"/>
                <a:ea typeface="+mj-ea"/>
              </a:rPr>
              <a:t>Timeline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042620" y="2600820"/>
            <a:ext cx="260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Q &amp; A module</a:t>
            </a:r>
            <a:endParaRPr lang="en-US" altLang="zh-CN" dirty="0"/>
          </a:p>
          <a:p>
            <a:r>
              <a:rPr lang="en-US" altLang="zh-CN" dirty="0"/>
              <a:t>And Notification module;</a:t>
            </a:r>
            <a:endParaRPr lang="en-US" altLang="zh-CN" dirty="0"/>
          </a:p>
          <a:p>
            <a:r>
              <a:rPr lang="en-US" altLang="zh-CN" dirty="0"/>
              <a:t>Preliminary system test</a:t>
            </a:r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86" name="文本框 85"/>
          <p:cNvSpPr txBox="1"/>
          <p:nvPr/>
        </p:nvSpPr>
        <p:spPr>
          <a:xfrm>
            <a:off x="8983811" y="2585316"/>
            <a:ext cx="262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and write final report, final presentation</a:t>
            </a:r>
            <a:endParaRPr lang="en-US" altLang="zh-CN" dirty="0"/>
          </a:p>
        </p:txBody>
      </p:sp>
      <p:sp>
        <p:nvSpPr>
          <p:cNvPr id="91" name="五边形 1"/>
          <p:cNvSpPr/>
          <p:nvPr/>
        </p:nvSpPr>
        <p:spPr>
          <a:xfrm>
            <a:off x="3565065" y="3709421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+mj-ea"/>
                <a:ea typeface="+mj-ea"/>
              </a:rPr>
              <a:t>Future work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95423" y="4300742"/>
            <a:ext cx="6534150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/>
              <a:t>Apply Vue.js to the constructed page and design responsive web </a:t>
            </a:r>
            <a:endParaRPr lang="en-US" altLang="zh-CN" dirty="0"/>
          </a:p>
          <a:p>
            <a:pPr algn="l"/>
            <a:r>
              <a:rPr lang="en-US" altLang="zh-CN" dirty="0"/>
              <a:t>Avoid URL redirects as we can as possible</a:t>
            </a:r>
            <a:endParaRPr lang="en-US" altLang="zh-CN" dirty="0"/>
          </a:p>
          <a:p>
            <a:pPr algn="l"/>
            <a:r>
              <a:rPr lang="en-US" altLang="zh-CN" dirty="0"/>
              <a:t>Retrive data s</a:t>
            </a:r>
            <a:r>
              <a:rPr lang="en-US" altLang="zh-CN" dirty="0"/>
              <a:t>earched by keyword and pass data to front end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Q&amp;A session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dirty="0"/>
              <a:t>Upload and download courschema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7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50721" y="2426571"/>
            <a:ext cx="54905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THANKS</a:t>
            </a:r>
            <a:endParaRPr lang="en-US" altLang="zh-CN" sz="4400" b="1" dirty="0">
              <a:solidFill>
                <a:prstClr val="white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  <a:p>
            <a:pPr algn="ctr"/>
            <a:r>
              <a:rPr lang="en-US" altLang="zh-CN" sz="4400" b="1" dirty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For </a:t>
            </a:r>
            <a:endParaRPr lang="en-US" altLang="zh-CN" sz="4400" b="1" dirty="0">
              <a:solidFill>
                <a:prstClr val="white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  <a:p>
            <a:pPr algn="ctr"/>
            <a:r>
              <a:rPr lang="en-US" altLang="zh-CN" sz="4400" b="1" dirty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Listening</a:t>
            </a:r>
            <a:endParaRPr lang="en-US" altLang="zh-CN" sz="4400" b="1" dirty="0">
              <a:solidFill>
                <a:prstClr val="white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Freeform 27"/>
          <p:cNvSpPr/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Freeform 27"/>
          <p:cNvSpPr/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185727" y="81923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prstClr val="black"/>
                </a:solidFill>
                <a:latin typeface="宋体" panose="02010600030101010101" pitchFamily="2" charset="-122"/>
              </a:rPr>
              <a:t>SUStech</a:t>
            </a:r>
            <a:endParaRPr lang="en-US" altLang="zh-CN" sz="1600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7962" y="677247"/>
            <a:ext cx="5956075" cy="1120552"/>
            <a:chOff x="4257796" y="584262"/>
            <a:chExt cx="3632495" cy="683403"/>
          </a:xfrm>
        </p:grpSpPr>
        <p:sp>
          <p:nvSpPr>
            <p:cNvPr id="2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" name="Freeform 27"/>
            <p:cNvSpPr/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27"/>
            <p:cNvSpPr/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文本框 7"/>
          <p:cNvSpPr txBox="1"/>
          <p:nvPr/>
        </p:nvSpPr>
        <p:spPr>
          <a:xfrm>
            <a:off x="4946601" y="1055654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Outlines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2469426" y="3286611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87004" y="2799583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Topic Implementation</a:t>
            </a:r>
            <a:endParaRPr lang="en-US" altLang="zh-CN" sz="2400" b="1" dirty="0"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469426" y="4091532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53345" y="3579140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Front-end progress</a:t>
            </a:r>
            <a:endParaRPr lang="en-US" altLang="zh-CN" sz="2400" b="1" dirty="0"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469426" y="489645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87004" y="4384061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Back-end progress</a:t>
            </a:r>
            <a:endParaRPr lang="en-US" altLang="zh-CN" sz="2400" b="1" dirty="0">
              <a:latin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2469426" y="570137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287004" y="5184279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Timeline &amp; Future work 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01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4412" y="5505007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39145" y="2722537"/>
            <a:ext cx="249323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Topic</a:t>
            </a:r>
            <a:endParaRPr lang="en-US" altLang="zh-CN" b="1" dirty="0">
              <a:latin typeface="+mn-ea"/>
            </a:endParaRPr>
          </a:p>
          <a:p>
            <a:pPr algn="ctr"/>
            <a:endParaRPr lang="en-US" altLang="zh-CN" b="1" dirty="0">
              <a:latin typeface="+mn-ea"/>
            </a:endParaRPr>
          </a:p>
          <a:p>
            <a:pPr algn="ctr"/>
            <a:r>
              <a:rPr lang="en-US" altLang="zh-CN" sz="1600" dirty="0"/>
              <a:t>Develop a user-friendly website regarding information of education programs in </a:t>
            </a:r>
            <a:r>
              <a:rPr lang="en-US" altLang="zh-CN" sz="1600" dirty="0" err="1"/>
              <a:t>SUStech</a:t>
            </a:r>
            <a:r>
              <a:rPr lang="en-US" altLang="zh-CN" sz="1600" dirty="0"/>
              <a:t>.</a:t>
            </a:r>
            <a:endParaRPr lang="en-US" altLang="zh-CN" sz="1600" dirty="0"/>
          </a:p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09672" y="1124497"/>
            <a:ext cx="4097933" cy="770969"/>
            <a:chOff x="4257796" y="584262"/>
            <a:chExt cx="3632495" cy="683403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7"/>
            <p:cNvSpPr/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7"/>
            <p:cNvSpPr/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6310367" y="1348432"/>
            <a:ext cx="251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Implementation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97212" y="2094003"/>
            <a:ext cx="76415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User management module (finished)</a:t>
            </a:r>
            <a:endParaRPr lang="en-US" altLang="zh-CN" b="1" dirty="0"/>
          </a:p>
          <a:p>
            <a:pPr lvl="1"/>
            <a:r>
              <a:rPr lang="en-US" altLang="zh-CN" dirty="0"/>
              <a:t>	User login, User registration, User </a:t>
            </a:r>
            <a:r>
              <a:rPr lang="en-US" altLang="zh-CN" dirty="0" err="1"/>
              <a:t>User</a:t>
            </a:r>
            <a:r>
              <a:rPr lang="en-US" altLang="zh-CN" dirty="0"/>
              <a:t> monitoring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Favorites module (almost finished)</a:t>
            </a:r>
            <a:endParaRPr lang="en-US" altLang="zh-CN" b="1" dirty="0"/>
          </a:p>
          <a:p>
            <a:pPr lvl="1"/>
            <a:r>
              <a:rPr lang="en-US" altLang="zh-CN" dirty="0"/>
              <a:t>	Query, add, modify, delete favorite subjects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Education program module</a:t>
            </a:r>
            <a:endParaRPr lang="en-US" altLang="zh-CN" b="1" dirty="0"/>
          </a:p>
          <a:p>
            <a:pPr lvl="2"/>
            <a:r>
              <a:rPr lang="en-US" altLang="zh-CN" dirty="0"/>
              <a:t>1.View education program by year, which shown in tree chart.</a:t>
            </a:r>
            <a:endParaRPr lang="en-US" altLang="zh-CN" dirty="0"/>
          </a:p>
          <a:p>
            <a:pPr lvl="2"/>
            <a:r>
              <a:rPr lang="en-US" altLang="zh-CN" dirty="0"/>
              <a:t>2.Students view courses that they have taken</a:t>
            </a:r>
            <a:endParaRPr lang="en-US" altLang="zh-CN" dirty="0"/>
          </a:p>
          <a:p>
            <a:pPr lvl="2"/>
            <a:r>
              <a:rPr lang="en-US" altLang="zh-CN" dirty="0"/>
              <a:t>3.Recommended courses, etc.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Q &amp; A module</a:t>
            </a:r>
            <a:endParaRPr lang="en-US" altLang="zh-CN" b="1" dirty="0"/>
          </a:p>
          <a:p>
            <a:pPr lvl="2"/>
            <a:r>
              <a:rPr lang="en-US" altLang="zh-CN" dirty="0"/>
              <a:t>Students ask questions and department secretary answer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Notification module</a:t>
            </a:r>
            <a:endParaRPr lang="en-US" altLang="zh-CN" b="1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02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91554" y="3149159"/>
            <a:ext cx="2084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Front-End</a:t>
            </a:r>
            <a:endParaRPr lang="en-US" altLang="zh-CN" dirty="0"/>
          </a:p>
          <a:p>
            <a:pPr algn="ctr"/>
            <a:r>
              <a:rPr lang="en-US" altLang="zh-CN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Design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b="1" dirty="0"/>
              <a:t>Philosophy</a:t>
            </a:r>
            <a:endParaRPr lang="en-US" altLang="zh-CN" b="1" dirty="0"/>
          </a:p>
          <a:p>
            <a:pPr algn="ctr"/>
            <a:endParaRPr lang="en-US" altLang="zh-CN" dirty="0"/>
          </a:p>
        </p:txBody>
      </p:sp>
      <p:sp>
        <p:nvSpPr>
          <p:cNvPr id="2" name="五边形 1"/>
          <p:cNvSpPr/>
          <p:nvPr/>
        </p:nvSpPr>
        <p:spPr>
          <a:xfrm>
            <a:off x="3672042" y="1153760"/>
            <a:ext cx="1039338" cy="24880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Color</a:t>
            </a:r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3667565" y="4416839"/>
            <a:ext cx="263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Clarity is jab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Atomic design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Ockham’s razor</a:t>
            </a:r>
            <a:endParaRPr lang="en-US" altLang="zh-CN" sz="1600" dirty="0"/>
          </a:p>
        </p:txBody>
      </p:sp>
      <p:sp>
        <p:nvSpPr>
          <p:cNvPr id="36" name="五边形 1"/>
          <p:cNvSpPr/>
          <p:nvPr/>
        </p:nvSpPr>
        <p:spPr>
          <a:xfrm>
            <a:off x="3685387" y="3890982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Principle</a:t>
            </a:r>
            <a:endParaRPr lang="en-US" altLang="zh-CN" dirty="0"/>
          </a:p>
        </p:txBody>
      </p:sp>
      <p:sp>
        <p:nvSpPr>
          <p:cNvPr id="38" name="五边形 1"/>
          <p:cNvSpPr/>
          <p:nvPr/>
        </p:nvSpPr>
        <p:spPr>
          <a:xfrm>
            <a:off x="6282888" y="3890982"/>
            <a:ext cx="1756157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Guideline</a:t>
            </a:r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3667569" y="1679599"/>
            <a:ext cx="2165060" cy="353603"/>
          </a:xfrm>
          <a:prstGeom prst="round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: 圆角 29"/>
          <p:cNvSpPr/>
          <p:nvPr/>
        </p:nvSpPr>
        <p:spPr>
          <a:xfrm>
            <a:off x="3667582" y="2797917"/>
            <a:ext cx="2165043" cy="323429"/>
          </a:xfrm>
          <a:prstGeom prst="round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: 圆角 30"/>
          <p:cNvSpPr/>
          <p:nvPr/>
        </p:nvSpPr>
        <p:spPr>
          <a:xfrm>
            <a:off x="3667565" y="2229552"/>
            <a:ext cx="2165060" cy="323429"/>
          </a:xfrm>
          <a:prstGeom prst="roundRect">
            <a:avLst/>
          </a:prstGeom>
          <a:solidFill>
            <a:srgbClr val="2BB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98" y="1153760"/>
            <a:ext cx="5134124" cy="241605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82888" y="4449792"/>
            <a:ext cx="5458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Grid system ( Hit target: at least 44 points  × 44 points )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Typography ( Text: font size should be at least 11 points )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Contract, Spacing, High resolution...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03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4412" y="5505007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27289" y="3192169"/>
            <a:ext cx="2658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Login</a:t>
            </a:r>
            <a:endParaRPr kumimoji="1" lang="en-US" altLang="zh-CN" b="1" dirty="0"/>
          </a:p>
          <a:p>
            <a:pPr algn="ctr"/>
            <a:endParaRPr kumimoji="1" lang="en-US" altLang="zh-CN" dirty="0"/>
          </a:p>
          <a:p>
            <a:r>
              <a:rPr kumimoji="1" lang="en-US" altLang="zh-CN" dirty="0"/>
              <a:t>1. Determine if the input is empty</a:t>
            </a:r>
            <a:endParaRPr kumimoji="1" lang="en-US" altLang="zh-CN" dirty="0"/>
          </a:p>
          <a:p>
            <a:r>
              <a:rPr kumimoji="1" lang="en-US" altLang="zh-CN" dirty="0"/>
              <a:t>2. Does the ID not exist</a:t>
            </a:r>
            <a:endParaRPr kumimoji="1" lang="en-US" altLang="zh-CN" dirty="0"/>
          </a:p>
          <a:p>
            <a:r>
              <a:rPr kumimoji="1" lang="en-US" altLang="zh-CN" dirty="0"/>
              <a:t>3. Is the password wrong?</a:t>
            </a:r>
            <a:endParaRPr kumimoji="1" lang="en-US" altLang="zh-CN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8408" y="1191273"/>
            <a:ext cx="8211820" cy="4618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04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4412" y="5505007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040" y="586105"/>
            <a:ext cx="6684010" cy="366268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5" y="1110615"/>
            <a:ext cx="6813550" cy="383286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85" y="1860550"/>
            <a:ext cx="7066280" cy="39751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65890" y="3378498"/>
            <a:ext cx="2493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1.Drag custom pages</a:t>
            </a:r>
            <a:endParaRPr kumimoji="1" lang="en-US" altLang="zh-CN" b="1" dirty="0"/>
          </a:p>
          <a:p>
            <a:endParaRPr kumimoji="1" lang="en-US" altLang="zh-CN" dirty="0"/>
          </a:p>
          <a:p>
            <a:r>
              <a:rPr kumimoji="1" lang="en-US" altLang="zh-CN" b="1" dirty="0"/>
              <a:t>2.Search</a:t>
            </a:r>
            <a:endParaRPr kumimoji="1"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05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4412" y="5505007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22802" y="3229095"/>
            <a:ext cx="2493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URL</a:t>
            </a:r>
            <a:endParaRPr kumimoji="1" lang="en-US" altLang="zh-CN" b="1" dirty="0"/>
          </a:p>
          <a:p>
            <a:pPr algn="ctr"/>
            <a:endParaRPr kumimoji="1" lang="en-US" altLang="zh-CN" b="1" dirty="0"/>
          </a:p>
          <a:p>
            <a:pPr algn="ctr"/>
            <a:r>
              <a:rPr kumimoji="1" lang="en-US" altLang="zh-CN" b="1" dirty="0"/>
              <a:t>Interface document</a:t>
            </a:r>
            <a:endParaRPr kumimoji="1" lang="en-US" altLang="zh-CN" b="1" dirty="0"/>
          </a:p>
          <a:p>
            <a:pPr algn="ctr"/>
            <a:endParaRPr kumimoji="1" lang="en-US" altLang="zh-CN" b="1" dirty="0"/>
          </a:p>
          <a:p>
            <a:pPr algn="ctr"/>
            <a:r>
              <a:rPr kumimoji="1" lang="en-US" altLang="zh-CN" b="1" dirty="0"/>
              <a:t>Video</a:t>
            </a:r>
            <a:endParaRPr kumimoji="1" lang="en-US" altLang="zh-CN" b="1" dirty="0"/>
          </a:p>
        </p:txBody>
      </p:sp>
      <p:grpSp>
        <p:nvGrpSpPr>
          <p:cNvPr id="30" name="组合 29"/>
          <p:cNvGrpSpPr/>
          <p:nvPr/>
        </p:nvGrpSpPr>
        <p:grpSpPr>
          <a:xfrm>
            <a:off x="3858842" y="5088627"/>
            <a:ext cx="4097933" cy="770969"/>
            <a:chOff x="4257796" y="584262"/>
            <a:chExt cx="3632495" cy="683403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7"/>
            <p:cNvSpPr/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7"/>
            <p:cNvSpPr/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4758411" y="5243280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Video</a:t>
            </a:r>
            <a:endParaRPr lang="en-US" altLang="zh-CN" sz="2400" b="1" dirty="0">
              <a:latin typeface="+mn-ea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3813547" y="1031519"/>
          <a:ext cx="7574046" cy="15149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87023"/>
                <a:gridCol w="3787023"/>
              </a:tblGrid>
              <a:tr h="378733">
                <a:tc>
                  <a:txBody>
                    <a:bodyPr/>
                    <a:lstStyle/>
                    <a:p>
                      <a:r>
                        <a:rPr lang="en-US" altLang="zh-CN" dirty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Describe</a:t>
                      </a:r>
                      <a:endParaRPr lang="zh-CN" altLang="en-US" dirty="0"/>
                    </a:p>
                  </a:txBody>
                  <a:tcPr/>
                </a:tc>
              </a:tr>
              <a:tr h="378733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POST:/</a:t>
                      </a:r>
                      <a:r>
                        <a:rPr lang="en-US" altLang="zh-CN" dirty="0" err="1"/>
                        <a:t>user_login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 to the user page</a:t>
                      </a:r>
                      <a:endParaRPr lang="zh-CN" altLang="en-US" dirty="0"/>
                    </a:p>
                  </a:txBody>
                  <a:tcPr/>
                </a:tc>
              </a:tr>
              <a:tr h="378733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POST:/</a:t>
                      </a:r>
                      <a:r>
                        <a:rPr lang="en-US" altLang="zh-CN" dirty="0" err="1"/>
                        <a:t>education_program_search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Search the education program</a:t>
                      </a:r>
                      <a:endParaRPr lang="zh-CN" altLang="en-US" dirty="0"/>
                    </a:p>
                  </a:txBody>
                  <a:tcPr/>
                </a:tc>
              </a:tr>
              <a:tr h="378733">
                <a:tc>
                  <a:txBody>
                    <a:bodyPr/>
                    <a:lstStyle/>
                    <a:p>
                      <a:r>
                        <a:rPr lang="en-US" altLang="zh-CN" dirty="0"/>
                        <a:t>GET:/</a:t>
                      </a:r>
                      <a:r>
                        <a:rPr lang="en-US" altLang="zh-CN" dirty="0" err="1"/>
                        <a:t>programs_download</a:t>
                      </a:r>
                      <a:r>
                        <a:rPr lang="en-US" altLang="zh-CN" dirty="0"/>
                        <a:t>? Id = {id}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Download the education program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五边形 1"/>
          <p:cNvSpPr/>
          <p:nvPr/>
        </p:nvSpPr>
        <p:spPr>
          <a:xfrm>
            <a:off x="3813547" y="490298"/>
            <a:ext cx="2383060" cy="418828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URL design</a:t>
            </a:r>
            <a:endParaRPr lang="en-US" altLang="zh-CN" dirty="0"/>
          </a:p>
        </p:txBody>
      </p:sp>
      <p:sp>
        <p:nvSpPr>
          <p:cNvPr id="32" name="五边形 1"/>
          <p:cNvSpPr/>
          <p:nvPr/>
        </p:nvSpPr>
        <p:spPr>
          <a:xfrm>
            <a:off x="3813547" y="2709467"/>
            <a:ext cx="2418576" cy="418828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Interface document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813547" y="3149604"/>
            <a:ext cx="7574039" cy="2224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Interface describe: User Login;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URL: </a:t>
            </a:r>
            <a:r>
              <a:rPr lang="en-US" altLang="zh-CN" dirty="0">
                <a:latin typeface="+mn-ea"/>
              </a:rPr>
              <a:t>POST:/</a:t>
            </a:r>
            <a:r>
              <a:rPr lang="en-US" altLang="zh-CN" dirty="0" err="1">
                <a:latin typeface="+mn-ea"/>
              </a:rPr>
              <a:t>user_login</a:t>
            </a:r>
            <a:endParaRPr lang="zh-CN" altLang="en-US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+mn-ea"/>
              </a:rPr>
              <a:t>Parameters: string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username, string password, string token;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Respond header: No special response to Header;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Respond parameters: long 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userid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, string 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sessionkey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;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8972" y="3229095"/>
            <a:ext cx="19960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{</a:t>
            </a:r>
            <a:endParaRPr lang="en-US" altLang="zh-CN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“</a:t>
            </a:r>
            <a:r>
              <a:rPr lang="en-US" altLang="zh-CN" dirty="0" err="1">
                <a:solidFill>
                  <a:srgbClr val="646464"/>
                </a:solidFill>
                <a:latin typeface="-apple-system"/>
              </a:rPr>
              <a:t>usersession</a:t>
            </a:r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”:</a:t>
            </a:r>
            <a:endParaRPr lang="en-US" altLang="zh-CN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{“userid”:”125”,</a:t>
            </a:r>
            <a:endParaRPr lang="en-US" altLang="zh-CN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”sessionkey”:”21232435353”}</a:t>
            </a:r>
            <a:endParaRPr lang="en-US" altLang="zh-CN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646464"/>
                </a:solidFill>
                <a:effectLst/>
                <a:latin typeface="-apple-system"/>
              </a:rPr>
              <a:t>}</a:t>
            </a:r>
            <a:endParaRPr lang="en-US" altLang="zh-CN" b="0" i="0" dirty="0">
              <a:solidFill>
                <a:srgbClr val="646464"/>
              </a:solidFill>
              <a:effectLst/>
              <a:latin typeface="-apple-system"/>
            </a:endParaRPr>
          </a:p>
        </p:txBody>
      </p:sp>
      <p:sp>
        <p:nvSpPr>
          <p:cNvPr id="33" name="五边形 1"/>
          <p:cNvSpPr/>
          <p:nvPr/>
        </p:nvSpPr>
        <p:spPr>
          <a:xfrm>
            <a:off x="10008972" y="2698717"/>
            <a:ext cx="1810812" cy="24679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Example json</a:t>
            </a:r>
            <a:endParaRPr lang="en-US" altLang="zh-CN" dirty="0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9810322" y="2664195"/>
            <a:ext cx="231" cy="2367207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06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47253" y="3127196"/>
            <a:ext cx="20184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Database Design</a:t>
            </a:r>
            <a:endParaRPr lang="en-US" altLang="zh-CN" b="1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have been imported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985" y="823595"/>
            <a:ext cx="7412355" cy="5210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宋体" panose="02010600030101010101" pitchFamily="2" charset="-122"/>
              </a:rPr>
              <a:t>07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4412" y="5505007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22802" y="3229095"/>
            <a:ext cx="2493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Back-End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Current Progress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MVC frame design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Basic data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retrival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kumimoji="1" lang="en-US" altLang="zh-CN" dirty="0"/>
          </a:p>
        </p:txBody>
      </p:sp>
      <p:sp>
        <p:nvSpPr>
          <p:cNvPr id="31" name="文本框 30"/>
          <p:cNvSpPr txBox="1"/>
          <p:nvPr/>
        </p:nvSpPr>
        <p:spPr>
          <a:xfrm>
            <a:off x="3812258" y="832873"/>
            <a:ext cx="3339222" cy="13542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Already implemented function:</a:t>
            </a:r>
            <a:endParaRPr lang="zh-CN" altLang="zh-CN" dirty="0"/>
          </a:p>
          <a:p>
            <a:r>
              <a:rPr lang="en-US" altLang="zh-CN" dirty="0"/>
              <a:t>search by Student ID, name, checking password and so on.</a:t>
            </a:r>
            <a:endParaRPr lang="zh-CN" altLang="zh-CN" dirty="0"/>
          </a:p>
          <a:p>
            <a:pPr algn="ctr"/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2" name="图片 31" descr="courservimpl_1"/>
          <p:cNvPicPr>
            <a:picLocks noChangeAspect="1"/>
          </p:cNvPicPr>
          <p:nvPr/>
        </p:nvPicPr>
        <p:blipFill>
          <a:blip r:embed="rId1"/>
          <a:srcRect l="8341" t="15732" r="8325" b="16712"/>
          <a:stretch>
            <a:fillRect/>
          </a:stretch>
        </p:blipFill>
        <p:spPr>
          <a:xfrm>
            <a:off x="3716440" y="2033202"/>
            <a:ext cx="3623945" cy="4156075"/>
          </a:xfrm>
          <a:prstGeom prst="rect">
            <a:avLst/>
          </a:prstGeom>
        </p:spPr>
      </p:pic>
      <p:pic>
        <p:nvPicPr>
          <p:cNvPr id="34" name="图片 33" descr="app_1"/>
          <p:cNvPicPr>
            <a:picLocks noChangeAspect="1"/>
          </p:cNvPicPr>
          <p:nvPr/>
        </p:nvPicPr>
        <p:blipFill rotWithShape="1">
          <a:blip r:embed="rId2"/>
          <a:srcRect l="9613" t="10311" r="10730" b="9523"/>
          <a:stretch>
            <a:fillRect/>
          </a:stretch>
        </p:blipFill>
        <p:spPr>
          <a:xfrm>
            <a:off x="7548945" y="587466"/>
            <a:ext cx="3935119" cy="56018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2228</Words>
  <Application>WPS 演示</Application>
  <PresentationFormat>宽屏</PresentationFormat>
  <Paragraphs>196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张海山锐线体简</vt:lpstr>
      <vt:lpstr>Adobe Devanagari</vt:lpstr>
      <vt:lpstr>微软雅黑</vt:lpstr>
      <vt:lpstr>-apple-system</vt:lpstr>
      <vt:lpstr>Segoe Print</vt:lpstr>
      <vt:lpstr>等线</vt:lpstr>
      <vt:lpstr>Arial Unicode MS</vt:lpstr>
      <vt:lpstr>等线 Light</vt:lpstr>
      <vt:lpstr>Calibri</vt:lpstr>
      <vt:lpstr>站酷高端黑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wangberlin</cp:lastModifiedBy>
  <cp:revision>60</cp:revision>
  <dcterms:created xsi:type="dcterms:W3CDTF">2014-08-07T06:03:00Z</dcterms:created>
  <dcterms:modified xsi:type="dcterms:W3CDTF">2019-11-21T00:37:24Z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